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546" r:id="rId2"/>
    <p:sldId id="547" r:id="rId3"/>
    <p:sldId id="548" r:id="rId4"/>
    <p:sldId id="549" r:id="rId5"/>
    <p:sldId id="550" r:id="rId6"/>
    <p:sldId id="551" r:id="rId7"/>
    <p:sldId id="552" r:id="rId8"/>
    <p:sldId id="553" r:id="rId9"/>
    <p:sldId id="554" r:id="rId10"/>
    <p:sldId id="555" r:id="rId11"/>
    <p:sldId id="556" r:id="rId12"/>
    <p:sldId id="557" r:id="rId13"/>
    <p:sldId id="558" r:id="rId14"/>
    <p:sldId id="559" r:id="rId15"/>
    <p:sldId id="560" r:id="rId16"/>
    <p:sldId id="561" r:id="rId17"/>
    <p:sldId id="562" r:id="rId18"/>
    <p:sldId id="563" r:id="rId19"/>
    <p:sldId id="564" r:id="rId20"/>
    <p:sldId id="565" r:id="rId21"/>
    <p:sldId id="566" r:id="rId22"/>
    <p:sldId id="567" r:id="rId23"/>
    <p:sldId id="568" r:id="rId24"/>
    <p:sldId id="569" r:id="rId25"/>
    <p:sldId id="570" r:id="rId26"/>
    <p:sldId id="571" r:id="rId27"/>
    <p:sldId id="572" r:id="rId28"/>
    <p:sldId id="573" r:id="rId29"/>
    <p:sldId id="574" r:id="rId30"/>
    <p:sldId id="575" r:id="rId31"/>
    <p:sldId id="576" r:id="rId32"/>
    <p:sldId id="577" r:id="rId33"/>
    <p:sldId id="578" r:id="rId34"/>
    <p:sldId id="579" r:id="rId35"/>
    <p:sldId id="580" r:id="rId36"/>
    <p:sldId id="581" r:id="rId37"/>
    <p:sldId id="582" r:id="rId38"/>
    <p:sldId id="583" r:id="rId39"/>
    <p:sldId id="584" r:id="rId40"/>
    <p:sldId id="585" r:id="rId41"/>
    <p:sldId id="586" r:id="rId42"/>
    <p:sldId id="587" r:id="rId43"/>
    <p:sldId id="588" r:id="rId44"/>
    <p:sldId id="589" r:id="rId45"/>
    <p:sldId id="590" r:id="rId46"/>
    <p:sldId id="591" r:id="rId47"/>
    <p:sldId id="592" r:id="rId48"/>
    <p:sldId id="593" r:id="rId49"/>
    <p:sldId id="594" r:id="rId50"/>
    <p:sldId id="595" r:id="rId51"/>
    <p:sldId id="596" r:id="rId52"/>
    <p:sldId id="597" r:id="rId53"/>
    <p:sldId id="598" r:id="rId54"/>
    <p:sldId id="599" r:id="rId55"/>
    <p:sldId id="600" r:id="rId56"/>
    <p:sldId id="601" r:id="rId57"/>
    <p:sldId id="602" r:id="rId58"/>
    <p:sldId id="603" r:id="rId59"/>
    <p:sldId id="604" r:id="rId60"/>
    <p:sldId id="605" r:id="rId61"/>
    <p:sldId id="606" r:id="rId62"/>
    <p:sldId id="607" r:id="rId63"/>
    <p:sldId id="608" r:id="rId64"/>
    <p:sldId id="609" r:id="rId65"/>
    <p:sldId id="610" r:id="rId66"/>
    <p:sldId id="611" r:id="rId67"/>
    <p:sldId id="612" r:id="rId68"/>
    <p:sldId id="613" r:id="rId69"/>
    <p:sldId id="614" r:id="rId70"/>
    <p:sldId id="615" r:id="rId71"/>
    <p:sldId id="616" r:id="rId72"/>
    <p:sldId id="617" r:id="rId73"/>
    <p:sldId id="618" r:id="rId74"/>
    <p:sldId id="619" r:id="rId75"/>
    <p:sldId id="620" r:id="rId76"/>
    <p:sldId id="621" r:id="rId77"/>
    <p:sldId id="622" r:id="rId78"/>
    <p:sldId id="623" r:id="rId79"/>
    <p:sldId id="624" r:id="rId80"/>
    <p:sldId id="625" r:id="rId81"/>
    <p:sldId id="626" r:id="rId82"/>
    <p:sldId id="627" r:id="rId83"/>
    <p:sldId id="628" r:id="rId84"/>
    <p:sldId id="629" r:id="rId85"/>
    <p:sldId id="630" r:id="rId86"/>
    <p:sldId id="631" r:id="rId87"/>
    <p:sldId id="632" r:id="rId88"/>
    <p:sldId id="633" r:id="rId89"/>
    <p:sldId id="634" r:id="rId90"/>
    <p:sldId id="635" r:id="rId91"/>
    <p:sldId id="636" r:id="rId92"/>
    <p:sldId id="637" r:id="rId93"/>
    <p:sldId id="638" r:id="rId94"/>
    <p:sldId id="639" r:id="rId95"/>
    <p:sldId id="640" r:id="rId96"/>
    <p:sldId id="641" r:id="rId97"/>
    <p:sldId id="642" r:id="rId98"/>
    <p:sldId id="643" r:id="rId99"/>
    <p:sldId id="644" r:id="rId100"/>
    <p:sldId id="645" r:id="rId101"/>
    <p:sldId id="646" r:id="rId102"/>
    <p:sldId id="647" r:id="rId103"/>
    <p:sldId id="648" r:id="rId10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8CAFC"/>
    <a:srgbClr val="EBE8E3"/>
    <a:srgbClr val="57A7EE"/>
    <a:srgbClr val="52A3EA"/>
    <a:srgbClr val="F60108"/>
    <a:srgbClr val="7BB2D0"/>
    <a:srgbClr val="F4F4F2"/>
    <a:srgbClr val="002742"/>
    <a:srgbClr val="98E1EB"/>
    <a:srgbClr val="DAECD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116" d="100"/>
          <a:sy n="116" d="100"/>
        </p:scale>
        <p:origin x="390" y="10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07" Type="http://schemas.openxmlformats.org/officeDocument/2006/relationships/theme" Target="theme/theme1.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viewProps" Target="view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758535AB-CED1-4518-B8C0-5732FC583AA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 xmlns:a16="http://schemas.microsoft.com/office/drawing/2014/main" id="{08C2DBF4-0B5C-4F68-812C-FA6069BA920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 xmlns:a16="http://schemas.microsoft.com/office/drawing/2014/main" id="{38012F98-0A05-4AC1-AD1C-3CB4AFA949ED}"/>
              </a:ext>
            </a:extLst>
          </p:cNvPr>
          <p:cNvSpPr>
            <a:spLocks noGrp="1"/>
          </p:cNvSpPr>
          <p:nvPr>
            <p:ph type="dt" sz="half" idx="10"/>
          </p:nvPr>
        </p:nvSpPr>
        <p:spPr/>
        <p:txBody>
          <a:bodyPr/>
          <a:lstStyle/>
          <a:p>
            <a:fld id="{37EED946-B4E9-4534-BDB6-0470D6EDCF58}" type="datetimeFigureOut">
              <a:rPr lang="en-US" smtClean="0"/>
              <a:t>11/15/2021</a:t>
            </a:fld>
            <a:endParaRPr lang="en-US"/>
          </a:p>
        </p:txBody>
      </p:sp>
      <p:sp>
        <p:nvSpPr>
          <p:cNvPr id="5" name="Footer Placeholder 4">
            <a:extLst>
              <a:ext uri="{FF2B5EF4-FFF2-40B4-BE49-F238E27FC236}">
                <a16:creationId xmlns="" xmlns:a16="http://schemas.microsoft.com/office/drawing/2014/main" id="{F3CC14F4-8FE9-4EB6-82F7-2332C110886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 xmlns:a16="http://schemas.microsoft.com/office/drawing/2014/main" id="{69479254-A3B9-441F-B9C5-90C41AB94796}"/>
              </a:ext>
            </a:extLst>
          </p:cNvPr>
          <p:cNvSpPr>
            <a:spLocks noGrp="1"/>
          </p:cNvSpPr>
          <p:nvPr>
            <p:ph type="sldNum" sz="quarter" idx="12"/>
          </p:nvPr>
        </p:nvSpPr>
        <p:spPr/>
        <p:txBody>
          <a:bodyPr/>
          <a:lstStyle/>
          <a:p>
            <a:fld id="{8321EA8B-68B9-4D8F-9816-29E9C10F70D5}" type="slidenum">
              <a:rPr lang="en-US" smtClean="0"/>
              <a:t>‹#›</a:t>
            </a:fld>
            <a:endParaRPr lang="en-US"/>
          </a:p>
        </p:txBody>
      </p:sp>
    </p:spTree>
    <p:extLst>
      <p:ext uri="{BB962C8B-B14F-4D97-AF65-F5344CB8AC3E}">
        <p14:creationId xmlns:p14="http://schemas.microsoft.com/office/powerpoint/2010/main" val="40930433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DEF2A14-5EEE-4E24-8106-F83E913B4DE9}"/>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 xmlns:a16="http://schemas.microsoft.com/office/drawing/2014/main" id="{F22F8485-A0D8-424B-B556-DF069007418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3244F8F4-7EB1-4A0B-8684-C0C23353DB18}"/>
              </a:ext>
            </a:extLst>
          </p:cNvPr>
          <p:cNvSpPr>
            <a:spLocks noGrp="1"/>
          </p:cNvSpPr>
          <p:nvPr>
            <p:ph type="dt" sz="half" idx="10"/>
          </p:nvPr>
        </p:nvSpPr>
        <p:spPr/>
        <p:txBody>
          <a:bodyPr/>
          <a:lstStyle/>
          <a:p>
            <a:fld id="{37EED946-B4E9-4534-BDB6-0470D6EDCF58}" type="datetimeFigureOut">
              <a:rPr lang="en-US" smtClean="0"/>
              <a:t>11/15/2021</a:t>
            </a:fld>
            <a:endParaRPr lang="en-US"/>
          </a:p>
        </p:txBody>
      </p:sp>
      <p:sp>
        <p:nvSpPr>
          <p:cNvPr id="5" name="Footer Placeholder 4">
            <a:extLst>
              <a:ext uri="{FF2B5EF4-FFF2-40B4-BE49-F238E27FC236}">
                <a16:creationId xmlns="" xmlns:a16="http://schemas.microsoft.com/office/drawing/2014/main" id="{CA0EB19F-F433-4E8E-84E1-38F4988BCB4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 xmlns:a16="http://schemas.microsoft.com/office/drawing/2014/main" id="{C1803637-FE51-4305-893D-84F1664495F1}"/>
              </a:ext>
            </a:extLst>
          </p:cNvPr>
          <p:cNvSpPr>
            <a:spLocks noGrp="1"/>
          </p:cNvSpPr>
          <p:nvPr>
            <p:ph type="sldNum" sz="quarter" idx="12"/>
          </p:nvPr>
        </p:nvSpPr>
        <p:spPr/>
        <p:txBody>
          <a:bodyPr/>
          <a:lstStyle/>
          <a:p>
            <a:fld id="{8321EA8B-68B9-4D8F-9816-29E9C10F70D5}" type="slidenum">
              <a:rPr lang="en-US" smtClean="0"/>
              <a:t>‹#›</a:t>
            </a:fld>
            <a:endParaRPr lang="en-US"/>
          </a:p>
        </p:txBody>
      </p:sp>
    </p:spTree>
    <p:extLst>
      <p:ext uri="{BB962C8B-B14F-4D97-AF65-F5344CB8AC3E}">
        <p14:creationId xmlns:p14="http://schemas.microsoft.com/office/powerpoint/2010/main" val="11767920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 xmlns:a16="http://schemas.microsoft.com/office/drawing/2014/main" id="{C12FE5CC-276F-4226-85E1-159DD386F179}"/>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 xmlns:a16="http://schemas.microsoft.com/office/drawing/2014/main" id="{B089B727-C03C-43F4-BA6F-9382F47B7B99}"/>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40C1BC7D-5171-4FAF-93EF-3FAE634DDA10}"/>
              </a:ext>
            </a:extLst>
          </p:cNvPr>
          <p:cNvSpPr>
            <a:spLocks noGrp="1"/>
          </p:cNvSpPr>
          <p:nvPr>
            <p:ph type="dt" sz="half" idx="10"/>
          </p:nvPr>
        </p:nvSpPr>
        <p:spPr/>
        <p:txBody>
          <a:bodyPr/>
          <a:lstStyle/>
          <a:p>
            <a:fld id="{37EED946-B4E9-4534-BDB6-0470D6EDCF58}" type="datetimeFigureOut">
              <a:rPr lang="en-US" smtClean="0"/>
              <a:t>11/15/2021</a:t>
            </a:fld>
            <a:endParaRPr lang="en-US"/>
          </a:p>
        </p:txBody>
      </p:sp>
      <p:sp>
        <p:nvSpPr>
          <p:cNvPr id="5" name="Footer Placeholder 4">
            <a:extLst>
              <a:ext uri="{FF2B5EF4-FFF2-40B4-BE49-F238E27FC236}">
                <a16:creationId xmlns="" xmlns:a16="http://schemas.microsoft.com/office/drawing/2014/main" id="{C074DAF9-0C46-4D2D-8246-CB2DB1E53B0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 xmlns:a16="http://schemas.microsoft.com/office/drawing/2014/main" id="{1F268C0B-DB37-4B49-944A-5609753FF791}"/>
              </a:ext>
            </a:extLst>
          </p:cNvPr>
          <p:cNvSpPr>
            <a:spLocks noGrp="1"/>
          </p:cNvSpPr>
          <p:nvPr>
            <p:ph type="sldNum" sz="quarter" idx="12"/>
          </p:nvPr>
        </p:nvSpPr>
        <p:spPr/>
        <p:txBody>
          <a:bodyPr/>
          <a:lstStyle/>
          <a:p>
            <a:fld id="{8321EA8B-68B9-4D8F-9816-29E9C10F70D5}" type="slidenum">
              <a:rPr lang="en-US" smtClean="0"/>
              <a:t>‹#›</a:t>
            </a:fld>
            <a:endParaRPr lang="en-US"/>
          </a:p>
        </p:txBody>
      </p:sp>
    </p:spTree>
    <p:extLst>
      <p:ext uri="{BB962C8B-B14F-4D97-AF65-F5344CB8AC3E}">
        <p14:creationId xmlns:p14="http://schemas.microsoft.com/office/powerpoint/2010/main" val="2883570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A4419A12-F7DA-494B-A011-279AB4843AE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 xmlns:a16="http://schemas.microsoft.com/office/drawing/2014/main" id="{BBBD9F1C-4620-42BF-BAFC-4D963653F81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34FE04B8-5311-438F-8AD8-0F0F7CBBEBB0}"/>
              </a:ext>
            </a:extLst>
          </p:cNvPr>
          <p:cNvSpPr>
            <a:spLocks noGrp="1"/>
          </p:cNvSpPr>
          <p:nvPr>
            <p:ph type="dt" sz="half" idx="10"/>
          </p:nvPr>
        </p:nvSpPr>
        <p:spPr/>
        <p:txBody>
          <a:bodyPr/>
          <a:lstStyle/>
          <a:p>
            <a:fld id="{37EED946-B4E9-4534-BDB6-0470D6EDCF58}" type="datetimeFigureOut">
              <a:rPr lang="en-US" smtClean="0"/>
              <a:t>11/15/2021</a:t>
            </a:fld>
            <a:endParaRPr lang="en-US"/>
          </a:p>
        </p:txBody>
      </p:sp>
      <p:sp>
        <p:nvSpPr>
          <p:cNvPr id="5" name="Footer Placeholder 4">
            <a:extLst>
              <a:ext uri="{FF2B5EF4-FFF2-40B4-BE49-F238E27FC236}">
                <a16:creationId xmlns="" xmlns:a16="http://schemas.microsoft.com/office/drawing/2014/main" id="{65227640-5180-4E0C-8C52-9587EC69D3A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 xmlns:a16="http://schemas.microsoft.com/office/drawing/2014/main" id="{0F0162E7-2F51-4578-93BA-23CD5285EE7E}"/>
              </a:ext>
            </a:extLst>
          </p:cNvPr>
          <p:cNvSpPr>
            <a:spLocks noGrp="1"/>
          </p:cNvSpPr>
          <p:nvPr>
            <p:ph type="sldNum" sz="quarter" idx="12"/>
          </p:nvPr>
        </p:nvSpPr>
        <p:spPr/>
        <p:txBody>
          <a:bodyPr/>
          <a:lstStyle/>
          <a:p>
            <a:fld id="{8321EA8B-68B9-4D8F-9816-29E9C10F70D5}" type="slidenum">
              <a:rPr lang="en-US" smtClean="0"/>
              <a:t>‹#›</a:t>
            </a:fld>
            <a:endParaRPr lang="en-US"/>
          </a:p>
        </p:txBody>
      </p:sp>
    </p:spTree>
    <p:extLst>
      <p:ext uri="{BB962C8B-B14F-4D97-AF65-F5344CB8AC3E}">
        <p14:creationId xmlns:p14="http://schemas.microsoft.com/office/powerpoint/2010/main" val="5236910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59FC4494-83CF-4224-AF29-3FAB157001F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 xmlns:a16="http://schemas.microsoft.com/office/drawing/2014/main" id="{207FEB3B-ABB4-430C-A94E-0D854AD21A4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 xmlns:a16="http://schemas.microsoft.com/office/drawing/2014/main" id="{44E68D53-B794-4C73-8B2A-ADC8FEF9AB42}"/>
              </a:ext>
            </a:extLst>
          </p:cNvPr>
          <p:cNvSpPr>
            <a:spLocks noGrp="1"/>
          </p:cNvSpPr>
          <p:nvPr>
            <p:ph type="dt" sz="half" idx="10"/>
          </p:nvPr>
        </p:nvSpPr>
        <p:spPr/>
        <p:txBody>
          <a:bodyPr/>
          <a:lstStyle/>
          <a:p>
            <a:fld id="{37EED946-B4E9-4534-BDB6-0470D6EDCF58}" type="datetimeFigureOut">
              <a:rPr lang="en-US" smtClean="0"/>
              <a:t>11/15/2021</a:t>
            </a:fld>
            <a:endParaRPr lang="en-US"/>
          </a:p>
        </p:txBody>
      </p:sp>
      <p:sp>
        <p:nvSpPr>
          <p:cNvPr id="5" name="Footer Placeholder 4">
            <a:extLst>
              <a:ext uri="{FF2B5EF4-FFF2-40B4-BE49-F238E27FC236}">
                <a16:creationId xmlns="" xmlns:a16="http://schemas.microsoft.com/office/drawing/2014/main" id="{AA4F504E-D0F6-4234-9CC9-91C75415D2D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 xmlns:a16="http://schemas.microsoft.com/office/drawing/2014/main" id="{8A3CE36D-1BBD-47FE-9F5B-0B710B5C43AB}"/>
              </a:ext>
            </a:extLst>
          </p:cNvPr>
          <p:cNvSpPr>
            <a:spLocks noGrp="1"/>
          </p:cNvSpPr>
          <p:nvPr>
            <p:ph type="sldNum" sz="quarter" idx="12"/>
          </p:nvPr>
        </p:nvSpPr>
        <p:spPr/>
        <p:txBody>
          <a:bodyPr/>
          <a:lstStyle/>
          <a:p>
            <a:fld id="{8321EA8B-68B9-4D8F-9816-29E9C10F70D5}" type="slidenum">
              <a:rPr lang="en-US" smtClean="0"/>
              <a:t>‹#›</a:t>
            </a:fld>
            <a:endParaRPr lang="en-US"/>
          </a:p>
        </p:txBody>
      </p:sp>
    </p:spTree>
    <p:extLst>
      <p:ext uri="{BB962C8B-B14F-4D97-AF65-F5344CB8AC3E}">
        <p14:creationId xmlns:p14="http://schemas.microsoft.com/office/powerpoint/2010/main" val="26251810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58E662C4-B5F8-4BD6-9989-AE1F8368BD0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 xmlns:a16="http://schemas.microsoft.com/office/drawing/2014/main" id="{507AB128-576A-48DC-A1AC-D6D26F1C306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 xmlns:a16="http://schemas.microsoft.com/office/drawing/2014/main" id="{04C0E0B2-C458-461E-B4B2-1C1253C3E8C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 xmlns:a16="http://schemas.microsoft.com/office/drawing/2014/main" id="{34EBFA26-170D-4C43-B5FA-31C3ADAACE15}"/>
              </a:ext>
            </a:extLst>
          </p:cNvPr>
          <p:cNvSpPr>
            <a:spLocks noGrp="1"/>
          </p:cNvSpPr>
          <p:nvPr>
            <p:ph type="dt" sz="half" idx="10"/>
          </p:nvPr>
        </p:nvSpPr>
        <p:spPr/>
        <p:txBody>
          <a:bodyPr/>
          <a:lstStyle/>
          <a:p>
            <a:fld id="{37EED946-B4E9-4534-BDB6-0470D6EDCF58}" type="datetimeFigureOut">
              <a:rPr lang="en-US" smtClean="0"/>
              <a:t>11/15/2021</a:t>
            </a:fld>
            <a:endParaRPr lang="en-US"/>
          </a:p>
        </p:txBody>
      </p:sp>
      <p:sp>
        <p:nvSpPr>
          <p:cNvPr id="6" name="Footer Placeholder 5">
            <a:extLst>
              <a:ext uri="{FF2B5EF4-FFF2-40B4-BE49-F238E27FC236}">
                <a16:creationId xmlns="" xmlns:a16="http://schemas.microsoft.com/office/drawing/2014/main" id="{D470C5F0-65DC-4FD2-BB25-B3B09F6ABDD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 xmlns:a16="http://schemas.microsoft.com/office/drawing/2014/main" id="{85E97694-03B1-4924-A50B-3CFE55AA7C0E}"/>
              </a:ext>
            </a:extLst>
          </p:cNvPr>
          <p:cNvSpPr>
            <a:spLocks noGrp="1"/>
          </p:cNvSpPr>
          <p:nvPr>
            <p:ph type="sldNum" sz="quarter" idx="12"/>
          </p:nvPr>
        </p:nvSpPr>
        <p:spPr/>
        <p:txBody>
          <a:bodyPr/>
          <a:lstStyle/>
          <a:p>
            <a:fld id="{8321EA8B-68B9-4D8F-9816-29E9C10F70D5}" type="slidenum">
              <a:rPr lang="en-US" smtClean="0"/>
              <a:t>‹#›</a:t>
            </a:fld>
            <a:endParaRPr lang="en-US"/>
          </a:p>
        </p:txBody>
      </p:sp>
    </p:spTree>
    <p:extLst>
      <p:ext uri="{BB962C8B-B14F-4D97-AF65-F5344CB8AC3E}">
        <p14:creationId xmlns:p14="http://schemas.microsoft.com/office/powerpoint/2010/main" val="18964608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A9200EE9-0862-472D-9FEC-451D96261BAC}"/>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 xmlns:a16="http://schemas.microsoft.com/office/drawing/2014/main" id="{887F5E80-C38E-418C-B4EA-C23FBD525E6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 xmlns:a16="http://schemas.microsoft.com/office/drawing/2014/main" id="{7BDA528B-7BE5-47DD-96B5-D5BF8C012C93}"/>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 xmlns:a16="http://schemas.microsoft.com/office/drawing/2014/main" id="{FE6DCB26-F5B3-48CD-BEF0-BFDAE03FC3C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 xmlns:a16="http://schemas.microsoft.com/office/drawing/2014/main" id="{0E36AAD0-E17D-4A60-89B2-E55E4CCD313E}"/>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 xmlns:a16="http://schemas.microsoft.com/office/drawing/2014/main" id="{80159127-12F6-49B6-B2C5-095FF9BFA7C0}"/>
              </a:ext>
            </a:extLst>
          </p:cNvPr>
          <p:cNvSpPr>
            <a:spLocks noGrp="1"/>
          </p:cNvSpPr>
          <p:nvPr>
            <p:ph type="dt" sz="half" idx="10"/>
          </p:nvPr>
        </p:nvSpPr>
        <p:spPr/>
        <p:txBody>
          <a:bodyPr/>
          <a:lstStyle/>
          <a:p>
            <a:fld id="{37EED946-B4E9-4534-BDB6-0470D6EDCF58}" type="datetimeFigureOut">
              <a:rPr lang="en-US" smtClean="0"/>
              <a:t>11/15/2021</a:t>
            </a:fld>
            <a:endParaRPr lang="en-US"/>
          </a:p>
        </p:txBody>
      </p:sp>
      <p:sp>
        <p:nvSpPr>
          <p:cNvPr id="8" name="Footer Placeholder 7">
            <a:extLst>
              <a:ext uri="{FF2B5EF4-FFF2-40B4-BE49-F238E27FC236}">
                <a16:creationId xmlns="" xmlns:a16="http://schemas.microsoft.com/office/drawing/2014/main" id="{032EFE53-109A-4AF6-A34C-ED500D15B567}"/>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 xmlns:a16="http://schemas.microsoft.com/office/drawing/2014/main" id="{6FE3E7A8-588D-4F1C-A1C7-57E4C74F440A}"/>
              </a:ext>
            </a:extLst>
          </p:cNvPr>
          <p:cNvSpPr>
            <a:spLocks noGrp="1"/>
          </p:cNvSpPr>
          <p:nvPr>
            <p:ph type="sldNum" sz="quarter" idx="12"/>
          </p:nvPr>
        </p:nvSpPr>
        <p:spPr/>
        <p:txBody>
          <a:bodyPr/>
          <a:lstStyle/>
          <a:p>
            <a:fld id="{8321EA8B-68B9-4D8F-9816-29E9C10F70D5}" type="slidenum">
              <a:rPr lang="en-US" smtClean="0"/>
              <a:t>‹#›</a:t>
            </a:fld>
            <a:endParaRPr lang="en-US"/>
          </a:p>
        </p:txBody>
      </p:sp>
    </p:spTree>
    <p:extLst>
      <p:ext uri="{BB962C8B-B14F-4D97-AF65-F5344CB8AC3E}">
        <p14:creationId xmlns:p14="http://schemas.microsoft.com/office/powerpoint/2010/main" val="15261975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2FE1C856-A4BF-4887-85AC-B359D771240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 xmlns:a16="http://schemas.microsoft.com/office/drawing/2014/main" id="{83ADD4FD-2045-417E-8DA7-FBDD82B6D220}"/>
              </a:ext>
            </a:extLst>
          </p:cNvPr>
          <p:cNvSpPr>
            <a:spLocks noGrp="1"/>
          </p:cNvSpPr>
          <p:nvPr>
            <p:ph type="dt" sz="half" idx="10"/>
          </p:nvPr>
        </p:nvSpPr>
        <p:spPr/>
        <p:txBody>
          <a:bodyPr/>
          <a:lstStyle/>
          <a:p>
            <a:fld id="{37EED946-B4E9-4534-BDB6-0470D6EDCF58}" type="datetimeFigureOut">
              <a:rPr lang="en-US" smtClean="0"/>
              <a:t>11/15/2021</a:t>
            </a:fld>
            <a:endParaRPr lang="en-US"/>
          </a:p>
        </p:txBody>
      </p:sp>
      <p:sp>
        <p:nvSpPr>
          <p:cNvPr id="4" name="Footer Placeholder 3">
            <a:extLst>
              <a:ext uri="{FF2B5EF4-FFF2-40B4-BE49-F238E27FC236}">
                <a16:creationId xmlns="" xmlns:a16="http://schemas.microsoft.com/office/drawing/2014/main" id="{372C1AD3-5F94-4246-B28D-AF6BF1FD59AD}"/>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 xmlns:a16="http://schemas.microsoft.com/office/drawing/2014/main" id="{69856667-62A8-4016-BAD3-6BF3F9FE9AD8}"/>
              </a:ext>
            </a:extLst>
          </p:cNvPr>
          <p:cNvSpPr>
            <a:spLocks noGrp="1"/>
          </p:cNvSpPr>
          <p:nvPr>
            <p:ph type="sldNum" sz="quarter" idx="12"/>
          </p:nvPr>
        </p:nvSpPr>
        <p:spPr/>
        <p:txBody>
          <a:bodyPr/>
          <a:lstStyle/>
          <a:p>
            <a:fld id="{8321EA8B-68B9-4D8F-9816-29E9C10F70D5}" type="slidenum">
              <a:rPr lang="en-US" smtClean="0"/>
              <a:t>‹#›</a:t>
            </a:fld>
            <a:endParaRPr lang="en-US"/>
          </a:p>
        </p:txBody>
      </p:sp>
    </p:spTree>
    <p:extLst>
      <p:ext uri="{BB962C8B-B14F-4D97-AF65-F5344CB8AC3E}">
        <p14:creationId xmlns:p14="http://schemas.microsoft.com/office/powerpoint/2010/main" val="30308762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 xmlns:a16="http://schemas.microsoft.com/office/drawing/2014/main" id="{A7C569BB-4747-48C6-9321-9475BEE50A4D}"/>
              </a:ext>
            </a:extLst>
          </p:cNvPr>
          <p:cNvSpPr>
            <a:spLocks noGrp="1"/>
          </p:cNvSpPr>
          <p:nvPr>
            <p:ph type="dt" sz="half" idx="10"/>
          </p:nvPr>
        </p:nvSpPr>
        <p:spPr/>
        <p:txBody>
          <a:bodyPr/>
          <a:lstStyle/>
          <a:p>
            <a:fld id="{37EED946-B4E9-4534-BDB6-0470D6EDCF58}" type="datetimeFigureOut">
              <a:rPr lang="en-US" smtClean="0"/>
              <a:t>11/15/2021</a:t>
            </a:fld>
            <a:endParaRPr lang="en-US"/>
          </a:p>
        </p:txBody>
      </p:sp>
      <p:sp>
        <p:nvSpPr>
          <p:cNvPr id="3" name="Footer Placeholder 2">
            <a:extLst>
              <a:ext uri="{FF2B5EF4-FFF2-40B4-BE49-F238E27FC236}">
                <a16:creationId xmlns="" xmlns:a16="http://schemas.microsoft.com/office/drawing/2014/main" id="{2A60E3F0-62D0-4F12-8734-412A6713010B}"/>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 xmlns:a16="http://schemas.microsoft.com/office/drawing/2014/main" id="{EFA7C9E2-9A3B-4DB6-911B-D480CBB7479E}"/>
              </a:ext>
            </a:extLst>
          </p:cNvPr>
          <p:cNvSpPr>
            <a:spLocks noGrp="1"/>
          </p:cNvSpPr>
          <p:nvPr>
            <p:ph type="sldNum" sz="quarter" idx="12"/>
          </p:nvPr>
        </p:nvSpPr>
        <p:spPr/>
        <p:txBody>
          <a:bodyPr/>
          <a:lstStyle/>
          <a:p>
            <a:fld id="{8321EA8B-68B9-4D8F-9816-29E9C10F70D5}" type="slidenum">
              <a:rPr lang="en-US" smtClean="0"/>
              <a:t>‹#›</a:t>
            </a:fld>
            <a:endParaRPr lang="en-US"/>
          </a:p>
        </p:txBody>
      </p:sp>
    </p:spTree>
    <p:extLst>
      <p:ext uri="{BB962C8B-B14F-4D97-AF65-F5344CB8AC3E}">
        <p14:creationId xmlns:p14="http://schemas.microsoft.com/office/powerpoint/2010/main" val="34655417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05C58E76-4CA2-402E-81F3-204073320E9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 xmlns:a16="http://schemas.microsoft.com/office/drawing/2014/main" id="{E7B8E9FB-6D52-4AA8-92AA-34EEFFDBE42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 xmlns:a16="http://schemas.microsoft.com/office/drawing/2014/main" id="{0C973EDB-CE60-4073-BCA1-FCC43213ECB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 xmlns:a16="http://schemas.microsoft.com/office/drawing/2014/main" id="{F0D96DFF-1C1D-4373-9917-D602725C7463}"/>
              </a:ext>
            </a:extLst>
          </p:cNvPr>
          <p:cNvSpPr>
            <a:spLocks noGrp="1"/>
          </p:cNvSpPr>
          <p:nvPr>
            <p:ph type="dt" sz="half" idx="10"/>
          </p:nvPr>
        </p:nvSpPr>
        <p:spPr/>
        <p:txBody>
          <a:bodyPr/>
          <a:lstStyle/>
          <a:p>
            <a:fld id="{37EED946-B4E9-4534-BDB6-0470D6EDCF58}" type="datetimeFigureOut">
              <a:rPr lang="en-US" smtClean="0"/>
              <a:t>11/15/2021</a:t>
            </a:fld>
            <a:endParaRPr lang="en-US"/>
          </a:p>
        </p:txBody>
      </p:sp>
      <p:sp>
        <p:nvSpPr>
          <p:cNvPr id="6" name="Footer Placeholder 5">
            <a:extLst>
              <a:ext uri="{FF2B5EF4-FFF2-40B4-BE49-F238E27FC236}">
                <a16:creationId xmlns="" xmlns:a16="http://schemas.microsoft.com/office/drawing/2014/main" id="{EF7E6836-44B4-4D38-861A-241CFE3D87A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 xmlns:a16="http://schemas.microsoft.com/office/drawing/2014/main" id="{7827E6D0-4CED-475C-B489-E3D98B31ABEB}"/>
              </a:ext>
            </a:extLst>
          </p:cNvPr>
          <p:cNvSpPr>
            <a:spLocks noGrp="1"/>
          </p:cNvSpPr>
          <p:nvPr>
            <p:ph type="sldNum" sz="quarter" idx="12"/>
          </p:nvPr>
        </p:nvSpPr>
        <p:spPr/>
        <p:txBody>
          <a:bodyPr/>
          <a:lstStyle/>
          <a:p>
            <a:fld id="{8321EA8B-68B9-4D8F-9816-29E9C10F70D5}" type="slidenum">
              <a:rPr lang="en-US" smtClean="0"/>
              <a:t>‹#›</a:t>
            </a:fld>
            <a:endParaRPr lang="en-US"/>
          </a:p>
        </p:txBody>
      </p:sp>
    </p:spTree>
    <p:extLst>
      <p:ext uri="{BB962C8B-B14F-4D97-AF65-F5344CB8AC3E}">
        <p14:creationId xmlns:p14="http://schemas.microsoft.com/office/powerpoint/2010/main" val="33393514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01A8F5C-E8FD-4912-978C-AD3753F67E6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 xmlns:a16="http://schemas.microsoft.com/office/drawing/2014/main" id="{493EE3F7-1855-4CFE-A27A-6B8266FCB36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 xmlns:a16="http://schemas.microsoft.com/office/drawing/2014/main" id="{E2798462-4B4E-4AD3-9CA1-25782C5F8E8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 xmlns:a16="http://schemas.microsoft.com/office/drawing/2014/main" id="{0683C1D0-6E65-4F88-9AEA-D0F60413AB5B}"/>
              </a:ext>
            </a:extLst>
          </p:cNvPr>
          <p:cNvSpPr>
            <a:spLocks noGrp="1"/>
          </p:cNvSpPr>
          <p:nvPr>
            <p:ph type="dt" sz="half" idx="10"/>
          </p:nvPr>
        </p:nvSpPr>
        <p:spPr/>
        <p:txBody>
          <a:bodyPr/>
          <a:lstStyle/>
          <a:p>
            <a:fld id="{37EED946-B4E9-4534-BDB6-0470D6EDCF58}" type="datetimeFigureOut">
              <a:rPr lang="en-US" smtClean="0"/>
              <a:t>11/15/2021</a:t>
            </a:fld>
            <a:endParaRPr lang="en-US"/>
          </a:p>
        </p:txBody>
      </p:sp>
      <p:sp>
        <p:nvSpPr>
          <p:cNvPr id="6" name="Footer Placeholder 5">
            <a:extLst>
              <a:ext uri="{FF2B5EF4-FFF2-40B4-BE49-F238E27FC236}">
                <a16:creationId xmlns="" xmlns:a16="http://schemas.microsoft.com/office/drawing/2014/main" id="{88000DFB-70BC-4A50-BDDE-E28E3671484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 xmlns:a16="http://schemas.microsoft.com/office/drawing/2014/main" id="{42380778-882A-49D8-A359-6B774607C79F}"/>
              </a:ext>
            </a:extLst>
          </p:cNvPr>
          <p:cNvSpPr>
            <a:spLocks noGrp="1"/>
          </p:cNvSpPr>
          <p:nvPr>
            <p:ph type="sldNum" sz="quarter" idx="12"/>
          </p:nvPr>
        </p:nvSpPr>
        <p:spPr/>
        <p:txBody>
          <a:bodyPr/>
          <a:lstStyle/>
          <a:p>
            <a:fld id="{8321EA8B-68B9-4D8F-9816-29E9C10F70D5}" type="slidenum">
              <a:rPr lang="en-US" smtClean="0"/>
              <a:t>‹#›</a:t>
            </a:fld>
            <a:endParaRPr lang="en-US"/>
          </a:p>
        </p:txBody>
      </p:sp>
    </p:spTree>
    <p:extLst>
      <p:ext uri="{BB962C8B-B14F-4D97-AF65-F5344CB8AC3E}">
        <p14:creationId xmlns:p14="http://schemas.microsoft.com/office/powerpoint/2010/main" val="41858679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 xmlns:a16="http://schemas.microsoft.com/office/drawing/2014/main" id="{BB0CF579-1BDB-4249-9CA7-FDBE7635085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 xmlns:a16="http://schemas.microsoft.com/office/drawing/2014/main" id="{42C30021-8B0F-4899-9664-BF72741E6A2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45D71E70-4883-46BD-87C3-730DBC0AC61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7EED946-B4E9-4534-BDB6-0470D6EDCF58}" type="datetimeFigureOut">
              <a:rPr lang="en-US" smtClean="0"/>
              <a:t>11/15/2021</a:t>
            </a:fld>
            <a:endParaRPr lang="en-US"/>
          </a:p>
        </p:txBody>
      </p:sp>
      <p:sp>
        <p:nvSpPr>
          <p:cNvPr id="5" name="Footer Placeholder 4">
            <a:extLst>
              <a:ext uri="{FF2B5EF4-FFF2-40B4-BE49-F238E27FC236}">
                <a16:creationId xmlns="" xmlns:a16="http://schemas.microsoft.com/office/drawing/2014/main" id="{1D0E10FE-F4EB-48E1-AC8F-8E721285265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 xmlns:a16="http://schemas.microsoft.com/office/drawing/2014/main" id="{C313F8FF-4924-451F-B20A-5D622A876EE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321EA8B-68B9-4D8F-9816-29E9C10F70D5}" type="slidenum">
              <a:rPr lang="en-US" smtClean="0"/>
              <a:t>‹#›</a:t>
            </a:fld>
            <a:endParaRPr lang="en-US"/>
          </a:p>
        </p:txBody>
      </p:sp>
    </p:spTree>
    <p:extLst>
      <p:ext uri="{BB962C8B-B14F-4D97-AF65-F5344CB8AC3E}">
        <p14:creationId xmlns:p14="http://schemas.microsoft.com/office/powerpoint/2010/main" val="74044109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2" Type="http://schemas.openxmlformats.org/officeDocument/2006/relationships/image" Target="../media/image46.gif"/><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 xmlns:a16="http://schemas.microsoft.com/office/drawing/2014/main" id="{B935F5D2-8D65-4C81-AB1F-764A0E4E2B22}"/>
              </a:ext>
            </a:extLst>
          </p:cNvPr>
          <p:cNvSpPr/>
          <p:nvPr/>
        </p:nvSpPr>
        <p:spPr>
          <a:xfrm>
            <a:off x="7504966" y="2460911"/>
            <a:ext cx="4016819" cy="19797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smtClean="0">
                <a:ln w="0">
                  <a:noFill/>
                </a:ln>
                <a:solidFill>
                  <a:srgbClr val="C00000"/>
                </a:solidFill>
                <a:latin typeface="Book Antiqua" panose="02040602050305030304" pitchFamily="18" charset="0"/>
              </a:rPr>
              <a:t>Dividend Policy</a:t>
            </a:r>
          </a:p>
          <a:p>
            <a:pPr algn="ctr"/>
            <a:r>
              <a:rPr lang="en-US" sz="3200" b="1" dirty="0" smtClean="0">
                <a:ln w="0">
                  <a:noFill/>
                </a:ln>
                <a:solidFill>
                  <a:srgbClr val="C00000"/>
                </a:solidFill>
                <a:latin typeface="Book Antiqua" panose="02040602050305030304" pitchFamily="18" charset="0"/>
              </a:rPr>
              <a:t>Module 13</a:t>
            </a:r>
            <a:endParaRPr lang="en-US" sz="3200" b="1" dirty="0">
              <a:ln w="0">
                <a:noFill/>
              </a:ln>
              <a:solidFill>
                <a:srgbClr val="C00000"/>
              </a:solidFill>
              <a:latin typeface="Book Antiqua" panose="02040602050305030304" pitchFamily="18" charset="0"/>
            </a:endParaRPr>
          </a:p>
        </p:txBody>
      </p:sp>
      <p:sp>
        <p:nvSpPr>
          <p:cNvPr id="3" name="Rectangle 2">
            <a:extLst>
              <a:ext uri="{FF2B5EF4-FFF2-40B4-BE49-F238E27FC236}">
                <a16:creationId xmlns="" xmlns:a16="http://schemas.microsoft.com/office/drawing/2014/main" id="{9F2EEECD-8580-4F68-9F77-33EBF89FFE68}"/>
              </a:ext>
            </a:extLst>
          </p:cNvPr>
          <p:cNvSpPr/>
          <p:nvPr/>
        </p:nvSpPr>
        <p:spPr>
          <a:xfrm>
            <a:off x="283032" y="274412"/>
            <a:ext cx="6607623" cy="60089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ln w="12700">
                  <a:solidFill>
                    <a:srgbClr val="4472C4"/>
                  </a:solidFill>
                  <a:prstDash val="solid"/>
                </a:ln>
                <a:solidFill>
                  <a:srgbClr val="405EE0"/>
                </a:solidFill>
                <a:latin typeface="Book Antiqua" panose="02040602050305030304" pitchFamily="18" charset="0"/>
              </a:rPr>
              <a:t>Topic 229: Concept </a:t>
            </a:r>
            <a:r>
              <a:rPr lang="en-US" sz="2800" b="1" dirty="0">
                <a:ln w="12700">
                  <a:solidFill>
                    <a:srgbClr val="4472C4"/>
                  </a:solidFill>
                  <a:prstDash val="solid"/>
                </a:ln>
                <a:solidFill>
                  <a:srgbClr val="405EE0"/>
                </a:solidFill>
                <a:latin typeface="Book Antiqua" panose="02040602050305030304" pitchFamily="18" charset="0"/>
              </a:rPr>
              <a:t>of dividend</a:t>
            </a:r>
          </a:p>
        </p:txBody>
      </p:sp>
      <p:cxnSp>
        <p:nvCxnSpPr>
          <p:cNvPr id="11" name="Straight Connector 10">
            <a:extLst>
              <a:ext uri="{FF2B5EF4-FFF2-40B4-BE49-F238E27FC236}">
                <a16:creationId xmlns="" xmlns:a16="http://schemas.microsoft.com/office/drawing/2014/main" id="{4A5D1FF0-B6FB-4E2A-BABF-0A9AE1B7170C}"/>
              </a:ext>
            </a:extLst>
          </p:cNvPr>
          <p:cNvCxnSpPr>
            <a:cxnSpLocks/>
          </p:cNvCxnSpPr>
          <p:nvPr/>
        </p:nvCxnSpPr>
        <p:spPr>
          <a:xfrm flipV="1">
            <a:off x="7238999" y="446314"/>
            <a:ext cx="0" cy="6008915"/>
          </a:xfrm>
          <a:prstGeom prst="line">
            <a:avLst/>
          </a:prstGeom>
          <a:ln w="88900" cmpd="thickThi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4500671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 xmlns:a16="http://schemas.microsoft.com/office/drawing/2014/main" id="{D0E6429D-14CA-4FB4-9D50-636A2BB4525E}"/>
              </a:ext>
            </a:extLst>
          </p:cNvPr>
          <p:cNvSpPr/>
          <p:nvPr/>
        </p:nvSpPr>
        <p:spPr>
          <a:xfrm>
            <a:off x="0" y="0"/>
            <a:ext cx="5394035" cy="6858000"/>
          </a:xfrm>
          <a:prstGeom prst="rect">
            <a:avLst/>
          </a:prstGeom>
          <a:solidFill>
            <a:schemeClr val="accent5">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t"/>
          <a:lstStyle/>
          <a:p>
            <a:pPr algn="ctr"/>
            <a:endParaRPr lang="en-US" sz="3600" dirty="0">
              <a:latin typeface="Times New Roman" panose="02020603050405020304" pitchFamily="18" charset="0"/>
              <a:cs typeface="Times New Roman" panose="02020603050405020304" pitchFamily="18" charset="0"/>
            </a:endParaRPr>
          </a:p>
          <a:p>
            <a:pPr algn="ctr"/>
            <a:endParaRPr lang="en-US" sz="5400" dirty="0">
              <a:latin typeface="Times New Roman" panose="02020603050405020304" pitchFamily="18" charset="0"/>
              <a:cs typeface="Times New Roman" panose="02020603050405020304" pitchFamily="18" charset="0"/>
            </a:endParaRPr>
          </a:p>
          <a:p>
            <a:pPr algn="ctr"/>
            <a:r>
              <a:rPr lang="en-US" sz="4800" dirty="0">
                <a:latin typeface="Times New Roman" panose="02020603050405020304" pitchFamily="18" charset="0"/>
                <a:cs typeface="Times New Roman" panose="02020603050405020304" pitchFamily="18" charset="0"/>
              </a:rPr>
              <a:t>Effect of DPO and RR</a:t>
            </a:r>
          </a:p>
          <a:p>
            <a:pPr marL="457200" indent="-457200">
              <a:lnSpc>
                <a:spcPct val="150000"/>
              </a:lnSpc>
              <a:buFont typeface="Arial" panose="020B0604020202020204" pitchFamily="34" charset="0"/>
              <a:buChar char="•"/>
            </a:pPr>
            <a:r>
              <a:rPr lang="en-US" sz="3200" dirty="0">
                <a:solidFill>
                  <a:srgbClr val="FFFF00"/>
                </a:solidFill>
                <a:latin typeface="Times New Roman" panose="02020603050405020304" pitchFamily="18" charset="0"/>
                <a:cs typeface="Times New Roman" panose="02020603050405020304" pitchFamily="18" charset="0"/>
              </a:rPr>
              <a:t>Higher DPO reduces growth</a:t>
            </a:r>
          </a:p>
          <a:p>
            <a:pPr marL="457200" indent="-457200">
              <a:lnSpc>
                <a:spcPct val="150000"/>
              </a:lnSpc>
              <a:buFont typeface="Arial" panose="020B0604020202020204" pitchFamily="34" charset="0"/>
              <a:buChar char="•"/>
            </a:pPr>
            <a:r>
              <a:rPr lang="en-US" sz="3200" dirty="0">
                <a:solidFill>
                  <a:srgbClr val="FFFF00"/>
                </a:solidFill>
                <a:latin typeface="Times New Roman" panose="02020603050405020304" pitchFamily="18" charset="0"/>
                <a:cs typeface="Times New Roman" panose="02020603050405020304" pitchFamily="18" charset="0"/>
              </a:rPr>
              <a:t>Higher RR increases future growth</a:t>
            </a:r>
          </a:p>
        </p:txBody>
      </p:sp>
      <p:pic>
        <p:nvPicPr>
          <p:cNvPr id="4" name="Picture 3">
            <a:extLst>
              <a:ext uri="{FF2B5EF4-FFF2-40B4-BE49-F238E27FC236}">
                <a16:creationId xmlns="" xmlns:a16="http://schemas.microsoft.com/office/drawing/2014/main" id="{FC979A88-C6E5-40A9-AE21-8B2832664B02}"/>
              </a:ext>
            </a:extLst>
          </p:cNvPr>
          <p:cNvPicPr>
            <a:picLocks noChangeAspect="1"/>
          </p:cNvPicPr>
          <p:nvPr/>
        </p:nvPicPr>
        <p:blipFill>
          <a:blip r:embed="rId2"/>
          <a:stretch>
            <a:fillRect/>
          </a:stretch>
        </p:blipFill>
        <p:spPr>
          <a:xfrm>
            <a:off x="5394035" y="3292050"/>
            <a:ext cx="6797965" cy="3565950"/>
          </a:xfrm>
          <a:prstGeom prst="rect">
            <a:avLst/>
          </a:prstGeom>
        </p:spPr>
      </p:pic>
    </p:spTree>
    <p:extLst>
      <p:ext uri="{BB962C8B-B14F-4D97-AF65-F5344CB8AC3E}">
        <p14:creationId xmlns:p14="http://schemas.microsoft.com/office/powerpoint/2010/main" val="29074688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fade">
                                      <p:cBhvr>
                                        <p:cTn id="7" dur="500"/>
                                        <p:tgtEl>
                                          <p:spTgt spid="2">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Effect transition="in" filter="fade">
                                      <p:cBhvr>
                                        <p:cTn id="1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B935F5D2-8D65-4C81-AB1F-764A0E4E2B22}"/>
              </a:ext>
            </a:extLst>
          </p:cNvPr>
          <p:cNvSpPr/>
          <p:nvPr/>
        </p:nvSpPr>
        <p:spPr>
          <a:xfrm>
            <a:off x="7587344" y="2460911"/>
            <a:ext cx="4016819" cy="19797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ln w="0">
                  <a:noFill/>
                </a:ln>
                <a:solidFill>
                  <a:srgbClr val="C00000"/>
                </a:solidFill>
                <a:latin typeface="Book Antiqua" panose="02040602050305030304" pitchFamily="18" charset="0"/>
              </a:rPr>
              <a:t>Dividend Policy</a:t>
            </a:r>
          </a:p>
          <a:p>
            <a:pPr algn="ctr"/>
            <a:r>
              <a:rPr lang="en-US" sz="3200" b="1" dirty="0">
                <a:ln w="0">
                  <a:noFill/>
                </a:ln>
                <a:solidFill>
                  <a:srgbClr val="C00000"/>
                </a:solidFill>
                <a:latin typeface="Book Antiqua" panose="02040602050305030304" pitchFamily="18" charset="0"/>
              </a:rPr>
              <a:t>Module 13</a:t>
            </a:r>
            <a:endParaRPr lang="en-US" sz="3200" b="1" dirty="0">
              <a:ln w="0">
                <a:noFill/>
              </a:ln>
              <a:solidFill>
                <a:srgbClr val="C00000"/>
              </a:solidFill>
              <a:latin typeface="Book Antiqua" panose="02040602050305030304" pitchFamily="18" charset="0"/>
            </a:endParaRPr>
          </a:p>
        </p:txBody>
      </p:sp>
      <p:sp>
        <p:nvSpPr>
          <p:cNvPr id="3" name="Rectangle 2">
            <a:extLst>
              <a:ext uri="{FF2B5EF4-FFF2-40B4-BE49-F238E27FC236}">
                <a16:creationId xmlns:a16="http://schemas.microsoft.com/office/drawing/2014/main" xmlns="" id="{9F2EEECD-8580-4F68-9F77-33EBF89FFE68}"/>
              </a:ext>
            </a:extLst>
          </p:cNvPr>
          <p:cNvSpPr/>
          <p:nvPr/>
        </p:nvSpPr>
        <p:spPr>
          <a:xfrm>
            <a:off x="283032" y="274412"/>
            <a:ext cx="6607623" cy="60089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ln w="12700">
                  <a:solidFill>
                    <a:srgbClr val="4472C4"/>
                  </a:solidFill>
                  <a:prstDash val="solid"/>
                </a:ln>
                <a:solidFill>
                  <a:srgbClr val="405EE0"/>
                </a:solidFill>
                <a:latin typeface="Book Antiqua" panose="02040602050305030304" pitchFamily="18" charset="0"/>
              </a:rPr>
              <a:t>Topic 255: Issues </a:t>
            </a:r>
            <a:r>
              <a:rPr lang="en-US" sz="2800" b="1" dirty="0" smtClean="0">
                <a:ln w="12700">
                  <a:solidFill>
                    <a:srgbClr val="4472C4"/>
                  </a:solidFill>
                  <a:prstDash val="solid"/>
                </a:ln>
                <a:solidFill>
                  <a:srgbClr val="405EE0"/>
                </a:solidFill>
                <a:latin typeface="Book Antiqua" panose="02040602050305030304" pitchFamily="18" charset="0"/>
              </a:rPr>
              <a:t>of Dividend Consideration-4</a:t>
            </a:r>
            <a:endParaRPr lang="en-US" sz="2800" b="1" dirty="0">
              <a:ln w="12700">
                <a:solidFill>
                  <a:srgbClr val="4472C4"/>
                </a:solidFill>
                <a:prstDash val="solid"/>
              </a:ln>
              <a:solidFill>
                <a:srgbClr val="405EE0"/>
              </a:solidFill>
              <a:latin typeface="Book Antiqua" panose="02040602050305030304" pitchFamily="18" charset="0"/>
            </a:endParaRPr>
          </a:p>
        </p:txBody>
      </p:sp>
      <p:cxnSp>
        <p:nvCxnSpPr>
          <p:cNvPr id="11" name="Straight Connector 10">
            <a:extLst>
              <a:ext uri="{FF2B5EF4-FFF2-40B4-BE49-F238E27FC236}">
                <a16:creationId xmlns:a16="http://schemas.microsoft.com/office/drawing/2014/main" xmlns="" id="{4A5D1FF0-B6FB-4E2A-BABF-0A9AE1B7170C}"/>
              </a:ext>
            </a:extLst>
          </p:cNvPr>
          <p:cNvCxnSpPr>
            <a:cxnSpLocks/>
          </p:cNvCxnSpPr>
          <p:nvPr/>
        </p:nvCxnSpPr>
        <p:spPr>
          <a:xfrm flipV="1">
            <a:off x="7238999" y="446314"/>
            <a:ext cx="0" cy="6008915"/>
          </a:xfrm>
          <a:prstGeom prst="line">
            <a:avLst/>
          </a:prstGeom>
          <a:ln w="88900" cmpd="thickThi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13560082"/>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D0E6429D-14CA-4FB4-9D50-636A2BB4525E}"/>
              </a:ext>
            </a:extLst>
          </p:cNvPr>
          <p:cNvSpPr/>
          <p:nvPr/>
        </p:nvSpPr>
        <p:spPr>
          <a:xfrm>
            <a:off x="0" y="0"/>
            <a:ext cx="12192000" cy="2514600"/>
          </a:xfrm>
          <a:prstGeom prst="rect">
            <a:avLst/>
          </a:prstGeom>
          <a:solidFill>
            <a:schemeClr val="accent5">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t"/>
          <a:lstStyle/>
          <a:p>
            <a:pPr algn="ctr"/>
            <a:endParaRPr lang="en-US" sz="2000" dirty="0">
              <a:latin typeface="Times New Roman" panose="02020603050405020304" pitchFamily="18" charset="0"/>
              <a:cs typeface="Times New Roman" panose="02020603050405020304" pitchFamily="18" charset="0"/>
            </a:endParaRPr>
          </a:p>
          <a:p>
            <a:pPr algn="ctr"/>
            <a:endParaRPr lang="en-US" sz="4000" dirty="0">
              <a:latin typeface="Times New Roman" panose="02020603050405020304" pitchFamily="18" charset="0"/>
              <a:cs typeface="Times New Roman" panose="02020603050405020304" pitchFamily="18" charset="0"/>
            </a:endParaRPr>
          </a:p>
          <a:p>
            <a:pPr marL="288925"/>
            <a:r>
              <a:rPr lang="en-US" sz="6000" b="1" dirty="0">
                <a:latin typeface="Times New Roman" panose="02020603050405020304" pitchFamily="18" charset="0"/>
                <a:cs typeface="Times New Roman" panose="02020603050405020304" pitchFamily="18" charset="0"/>
              </a:rPr>
              <a:t>Institutional Restrictions</a:t>
            </a:r>
          </a:p>
          <a:p>
            <a:pPr marL="457200" indent="-457200">
              <a:buFont typeface="Arial" panose="020B0604020202020204" pitchFamily="34" charset="0"/>
              <a:buChar char="•"/>
            </a:pPr>
            <a:endParaRPr lang="en-US" sz="3200" dirty="0">
              <a:solidFill>
                <a:srgbClr val="FFFF00"/>
              </a:solidFill>
              <a:latin typeface="Times New Roman" panose="02020603050405020304" pitchFamily="18" charset="0"/>
              <a:cs typeface="Times New Roman" panose="02020603050405020304" pitchFamily="18" charset="0"/>
            </a:endParaRPr>
          </a:p>
        </p:txBody>
      </p:sp>
      <p:pic>
        <p:nvPicPr>
          <p:cNvPr id="10242" name="Picture 2" descr="Warning Icon transparent PNG - Stick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84801" y="-182880"/>
            <a:ext cx="5821680" cy="582168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594360" y="2828836"/>
            <a:ext cx="7025640" cy="3323987"/>
          </a:xfrm>
          <a:prstGeom prst="rect">
            <a:avLst/>
          </a:prstGeom>
        </p:spPr>
        <p:txBody>
          <a:bodyPr wrap="square">
            <a:spAutoFit/>
          </a:bodyPr>
          <a:lstStyle/>
          <a:p>
            <a:pPr marL="457200" indent="-457200">
              <a:buFont typeface="Arial" panose="020B0604020202020204" pitchFamily="34" charset="0"/>
              <a:buChar char="•"/>
            </a:pPr>
            <a:r>
              <a:rPr lang="en-US" sz="3500" dirty="0">
                <a:solidFill>
                  <a:srgbClr val="1F4E79"/>
                </a:solidFill>
                <a:latin typeface="Times New Roman" panose="02020603050405020304" pitchFamily="18" charset="0"/>
                <a:cs typeface="Times New Roman" panose="02020603050405020304" pitchFamily="18" charset="0"/>
              </a:rPr>
              <a:t>Companies which pay regular dividend</a:t>
            </a:r>
          </a:p>
          <a:p>
            <a:pPr marL="457200" indent="-457200">
              <a:buFont typeface="Arial" panose="020B0604020202020204" pitchFamily="34" charset="0"/>
              <a:buChar char="•"/>
            </a:pPr>
            <a:r>
              <a:rPr lang="en-US" sz="3500" dirty="0">
                <a:solidFill>
                  <a:srgbClr val="1F4E79"/>
                </a:solidFill>
                <a:latin typeface="Times New Roman" panose="02020603050405020304" pitchFamily="18" charset="0"/>
                <a:cs typeface="Times New Roman" panose="02020603050405020304" pitchFamily="18" charset="0"/>
              </a:rPr>
              <a:t>Investments from Endowments are restricted for Capital Gains</a:t>
            </a:r>
          </a:p>
          <a:p>
            <a:pPr marL="457200" indent="-457200">
              <a:buFont typeface="Arial" panose="020B0604020202020204" pitchFamily="34" charset="0"/>
              <a:buChar char="•"/>
            </a:pPr>
            <a:r>
              <a:rPr lang="en-US" sz="3500" dirty="0">
                <a:solidFill>
                  <a:srgbClr val="1F4E79"/>
                </a:solidFill>
                <a:latin typeface="Times New Roman" panose="02020603050405020304" pitchFamily="18" charset="0"/>
                <a:cs typeface="Times New Roman" panose="02020603050405020304" pitchFamily="18" charset="0"/>
              </a:rPr>
              <a:t>Restrictions on Liquidation of Capital</a:t>
            </a:r>
          </a:p>
        </p:txBody>
      </p:sp>
    </p:spTree>
    <p:extLst>
      <p:ext uri="{BB962C8B-B14F-4D97-AF65-F5344CB8AC3E}">
        <p14:creationId xmlns:p14="http://schemas.microsoft.com/office/powerpoint/2010/main" val="5232393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B935F5D2-8D65-4C81-AB1F-764A0E4E2B22}"/>
              </a:ext>
            </a:extLst>
          </p:cNvPr>
          <p:cNvSpPr/>
          <p:nvPr/>
        </p:nvSpPr>
        <p:spPr>
          <a:xfrm>
            <a:off x="7587344" y="2460911"/>
            <a:ext cx="4016819" cy="19797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ln w="0">
                  <a:noFill/>
                </a:ln>
                <a:solidFill>
                  <a:srgbClr val="C00000"/>
                </a:solidFill>
                <a:latin typeface="Book Antiqua" panose="02040602050305030304" pitchFamily="18" charset="0"/>
              </a:rPr>
              <a:t>Dividend Policy</a:t>
            </a:r>
          </a:p>
          <a:p>
            <a:pPr algn="ctr"/>
            <a:r>
              <a:rPr lang="en-US" sz="3200" b="1" dirty="0">
                <a:ln w="0">
                  <a:noFill/>
                </a:ln>
                <a:solidFill>
                  <a:srgbClr val="C00000"/>
                </a:solidFill>
                <a:latin typeface="Book Antiqua" panose="02040602050305030304" pitchFamily="18" charset="0"/>
              </a:rPr>
              <a:t>Module 13</a:t>
            </a:r>
            <a:endParaRPr lang="en-US" sz="3200" b="1" dirty="0">
              <a:ln w="0">
                <a:noFill/>
              </a:ln>
              <a:solidFill>
                <a:srgbClr val="C00000"/>
              </a:solidFill>
              <a:latin typeface="Book Antiqua" panose="02040602050305030304" pitchFamily="18" charset="0"/>
            </a:endParaRPr>
          </a:p>
        </p:txBody>
      </p:sp>
      <p:sp>
        <p:nvSpPr>
          <p:cNvPr id="3" name="Rectangle 2">
            <a:extLst>
              <a:ext uri="{FF2B5EF4-FFF2-40B4-BE49-F238E27FC236}">
                <a16:creationId xmlns:a16="http://schemas.microsoft.com/office/drawing/2014/main" xmlns="" id="{9F2EEECD-8580-4F68-9F77-33EBF89FFE68}"/>
              </a:ext>
            </a:extLst>
          </p:cNvPr>
          <p:cNvSpPr/>
          <p:nvPr/>
        </p:nvSpPr>
        <p:spPr>
          <a:xfrm>
            <a:off x="283032" y="274412"/>
            <a:ext cx="6607623" cy="60089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smtClean="0">
                <a:ln w="12700">
                  <a:solidFill>
                    <a:srgbClr val="4472C4"/>
                  </a:solidFill>
                  <a:prstDash val="solid"/>
                </a:ln>
                <a:solidFill>
                  <a:srgbClr val="405EE0"/>
                </a:solidFill>
                <a:latin typeface="Book Antiqua" panose="02040602050305030304" pitchFamily="18" charset="0"/>
              </a:rPr>
              <a:t>Topic 256: Issues </a:t>
            </a:r>
            <a:r>
              <a:rPr lang="en-US" sz="4000" b="1" dirty="0" smtClean="0">
                <a:ln w="12700">
                  <a:solidFill>
                    <a:srgbClr val="4472C4"/>
                  </a:solidFill>
                  <a:prstDash val="solid"/>
                </a:ln>
                <a:solidFill>
                  <a:srgbClr val="405EE0"/>
                </a:solidFill>
                <a:latin typeface="Book Antiqua" panose="02040602050305030304" pitchFamily="18" charset="0"/>
              </a:rPr>
              <a:t>of Dividend Consideration-5</a:t>
            </a:r>
            <a:endParaRPr lang="en-US" sz="4000" b="1" dirty="0">
              <a:ln w="12700">
                <a:solidFill>
                  <a:srgbClr val="4472C4"/>
                </a:solidFill>
                <a:prstDash val="solid"/>
              </a:ln>
              <a:solidFill>
                <a:srgbClr val="405EE0"/>
              </a:solidFill>
              <a:latin typeface="Book Antiqua" panose="02040602050305030304" pitchFamily="18" charset="0"/>
            </a:endParaRPr>
          </a:p>
        </p:txBody>
      </p:sp>
      <p:cxnSp>
        <p:nvCxnSpPr>
          <p:cNvPr id="11" name="Straight Connector 10">
            <a:extLst>
              <a:ext uri="{FF2B5EF4-FFF2-40B4-BE49-F238E27FC236}">
                <a16:creationId xmlns:a16="http://schemas.microsoft.com/office/drawing/2014/main" xmlns="" id="{4A5D1FF0-B6FB-4E2A-BABF-0A9AE1B7170C}"/>
              </a:ext>
            </a:extLst>
          </p:cNvPr>
          <p:cNvCxnSpPr>
            <a:cxnSpLocks/>
          </p:cNvCxnSpPr>
          <p:nvPr/>
        </p:nvCxnSpPr>
        <p:spPr>
          <a:xfrm flipV="1">
            <a:off x="7238999" y="446314"/>
            <a:ext cx="0" cy="6008915"/>
          </a:xfrm>
          <a:prstGeom prst="line">
            <a:avLst/>
          </a:prstGeom>
          <a:ln w="88900" cmpd="thickThi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00818698"/>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Scooper - 006 News: The Flannan Isle Lighthouse Mystery: Where Did The 3  Lighthouse Keepers Go?"/>
          <p:cNvPicPr>
            <a:picLocks noChangeAspect="1" noChangeArrowheads="1"/>
          </p:cNvPicPr>
          <p:nvPr/>
        </p:nvPicPr>
        <p:blipFill rotWithShape="1">
          <a:blip r:embed="rId2">
            <a:extLst>
              <a:ext uri="{28A0092B-C50C-407E-A947-70E740481C1C}">
                <a14:useLocalDpi xmlns:a14="http://schemas.microsoft.com/office/drawing/2010/main" val="0"/>
              </a:ext>
            </a:extLst>
          </a:blip>
          <a:srcRect l="16689"/>
          <a:stretch/>
        </p:blipFill>
        <p:spPr bwMode="auto">
          <a:xfrm>
            <a:off x="-2" y="0"/>
            <a:ext cx="12192001"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xmlns="" id="{D0E6429D-14CA-4FB4-9D50-636A2BB4525E}"/>
              </a:ext>
            </a:extLst>
          </p:cNvPr>
          <p:cNvSpPr/>
          <p:nvPr/>
        </p:nvSpPr>
        <p:spPr>
          <a:xfrm>
            <a:off x="2830521" y="1112520"/>
            <a:ext cx="9132879" cy="4282440"/>
          </a:xfrm>
          <a:prstGeom prst="rect">
            <a:avLst/>
          </a:prstGeom>
          <a:noFill/>
          <a:ln>
            <a:noFill/>
          </a:ln>
        </p:spPr>
        <p:style>
          <a:lnRef idx="2">
            <a:schemeClr val="accent6">
              <a:shade val="50000"/>
            </a:schemeClr>
          </a:lnRef>
          <a:fillRef idx="1">
            <a:schemeClr val="accent6"/>
          </a:fillRef>
          <a:effectRef idx="0">
            <a:schemeClr val="accent6"/>
          </a:effectRef>
          <a:fontRef idx="minor">
            <a:schemeClr val="lt1"/>
          </a:fontRef>
        </p:style>
        <p:txBody>
          <a:bodyPr rtlCol="0" anchor="t"/>
          <a:lstStyle/>
          <a:p>
            <a:pPr marL="457200" indent="-457200">
              <a:buFont typeface="Arial" panose="020B0604020202020204" pitchFamily="34" charset="0"/>
              <a:buChar char="•"/>
            </a:pPr>
            <a:r>
              <a:rPr lang="en-US" sz="3300" dirty="0" smtClean="0">
                <a:solidFill>
                  <a:schemeClr val="tx1"/>
                </a:solidFill>
                <a:latin typeface="Times New Roman" panose="02020603050405020304" pitchFamily="18" charset="0"/>
                <a:cs typeface="Times New Roman" panose="02020603050405020304" pitchFamily="18" charset="0"/>
              </a:rPr>
              <a:t>Financial </a:t>
            </a:r>
            <a:r>
              <a:rPr lang="en-US" sz="3300" dirty="0">
                <a:solidFill>
                  <a:schemeClr val="tx1"/>
                </a:solidFill>
                <a:latin typeface="Times New Roman" panose="02020603050405020304" pitchFamily="18" charset="0"/>
                <a:cs typeface="Times New Roman" panose="02020603050405020304" pitchFamily="18" charset="0"/>
              </a:rPr>
              <a:t>signaling is based on market imperfections</a:t>
            </a:r>
          </a:p>
          <a:p>
            <a:pPr marL="457200" indent="-457200">
              <a:buFont typeface="Arial" panose="020B0604020202020204" pitchFamily="34" charset="0"/>
              <a:buChar char="•"/>
            </a:pPr>
            <a:r>
              <a:rPr lang="en-US" sz="3300" dirty="0">
                <a:solidFill>
                  <a:schemeClr val="tx1"/>
                </a:solidFill>
                <a:latin typeface="Times New Roman" panose="02020603050405020304" pitchFamily="18" charset="0"/>
                <a:cs typeface="Times New Roman" panose="02020603050405020304" pitchFamily="18" charset="0"/>
              </a:rPr>
              <a:t>Dividends send signals about a firm’s profitability</a:t>
            </a:r>
          </a:p>
          <a:p>
            <a:pPr marL="457200" indent="-457200">
              <a:buFont typeface="Arial" panose="020B0604020202020204" pitchFamily="34" charset="0"/>
              <a:buChar char="•"/>
            </a:pPr>
            <a:r>
              <a:rPr lang="en-US" sz="3300" dirty="0">
                <a:solidFill>
                  <a:schemeClr val="tx1"/>
                </a:solidFill>
                <a:latin typeface="Times New Roman" panose="02020603050405020304" pitchFamily="18" charset="0"/>
                <a:cs typeface="Times New Roman" panose="02020603050405020304" pitchFamily="18" charset="0"/>
              </a:rPr>
              <a:t>Dividends are better than announcements of profit/growth</a:t>
            </a:r>
          </a:p>
          <a:p>
            <a:pPr marL="457200" indent="-457200">
              <a:buFont typeface="Arial" panose="020B0604020202020204" pitchFamily="34" charset="0"/>
              <a:buChar char="•"/>
            </a:pPr>
            <a:r>
              <a:rPr lang="en-US" sz="3300" dirty="0">
                <a:solidFill>
                  <a:schemeClr val="tx1"/>
                </a:solidFill>
                <a:latin typeface="Times New Roman" panose="02020603050405020304" pitchFamily="18" charset="0"/>
                <a:cs typeface="Times New Roman" panose="02020603050405020304" pitchFamily="18" charset="0"/>
              </a:rPr>
              <a:t>Consistent payout signals: better than what it looks</a:t>
            </a:r>
          </a:p>
          <a:p>
            <a:pPr marL="457200" indent="-457200">
              <a:buFont typeface="Arial" panose="020B0604020202020204" pitchFamily="34" charset="0"/>
              <a:buChar char="•"/>
            </a:pPr>
            <a:r>
              <a:rPr lang="en-US" sz="3300" dirty="0">
                <a:solidFill>
                  <a:schemeClr val="tx1"/>
                </a:solidFill>
                <a:latin typeface="Times New Roman" panose="02020603050405020304" pitchFamily="18" charset="0"/>
                <a:cs typeface="Times New Roman" panose="02020603050405020304" pitchFamily="18" charset="0"/>
              </a:rPr>
              <a:t>Share price responds to signals</a:t>
            </a:r>
          </a:p>
          <a:p>
            <a:pPr marL="457200" indent="-457200">
              <a:buFont typeface="Arial" panose="020B0604020202020204" pitchFamily="34" charset="0"/>
              <a:buChar char="•"/>
            </a:pPr>
            <a:endParaRPr lang="en-US" sz="3200" dirty="0">
              <a:solidFill>
                <a:srgbClr val="FFFF00"/>
              </a:solidFill>
              <a:latin typeface="Times New Roman" panose="02020603050405020304" pitchFamily="18" charset="0"/>
              <a:cs typeface="Times New Roman" panose="02020603050405020304" pitchFamily="18" charset="0"/>
            </a:endParaRPr>
          </a:p>
          <a:p>
            <a:pPr marL="457200" indent="-457200">
              <a:buFont typeface="Arial" panose="020B0604020202020204" pitchFamily="34" charset="0"/>
              <a:buChar char="•"/>
            </a:pPr>
            <a:endParaRPr lang="en-US" sz="3200" dirty="0">
              <a:solidFill>
                <a:srgbClr val="FFFF00"/>
              </a:solidFill>
              <a:latin typeface="Times New Roman" panose="02020603050405020304" pitchFamily="18" charset="0"/>
              <a:cs typeface="Times New Roman" panose="02020603050405020304" pitchFamily="18" charset="0"/>
            </a:endParaRPr>
          </a:p>
        </p:txBody>
      </p:sp>
      <p:sp>
        <p:nvSpPr>
          <p:cNvPr id="3" name="Rectangle 2"/>
          <p:cNvSpPr/>
          <p:nvPr/>
        </p:nvSpPr>
        <p:spPr>
          <a:xfrm>
            <a:off x="4131482" y="0"/>
            <a:ext cx="6530955" cy="1015663"/>
          </a:xfrm>
          <a:prstGeom prst="rect">
            <a:avLst/>
          </a:prstGeom>
        </p:spPr>
        <p:txBody>
          <a:bodyPr wrap="none">
            <a:spAutoFit/>
          </a:bodyPr>
          <a:lstStyle/>
          <a:p>
            <a:pPr algn="ctr"/>
            <a:r>
              <a:rPr lang="en-US" sz="6000" b="1" dirty="0">
                <a:solidFill>
                  <a:srgbClr val="C00000"/>
                </a:solidFill>
                <a:latin typeface="Times New Roman" panose="02020603050405020304" pitchFamily="18" charset="0"/>
                <a:cs typeface="Times New Roman" panose="02020603050405020304" pitchFamily="18" charset="0"/>
              </a:rPr>
              <a:t>Financial Signaling</a:t>
            </a:r>
          </a:p>
        </p:txBody>
      </p:sp>
    </p:spTree>
    <p:extLst>
      <p:ext uri="{BB962C8B-B14F-4D97-AF65-F5344CB8AC3E}">
        <p14:creationId xmlns:p14="http://schemas.microsoft.com/office/powerpoint/2010/main" val="17397426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fade">
                                      <p:cBhvr>
                                        <p:cTn id="17" dur="500"/>
                                        <p:tgtEl>
                                          <p:spTgt spid="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fade">
                                      <p:cBhvr>
                                        <p:cTn id="22" dur="500"/>
                                        <p:tgtEl>
                                          <p:spTgt spid="2">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animEffect transition="in" filter="fade">
                                      <p:cBhvr>
                                        <p:cTn id="27"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 xmlns:a16="http://schemas.microsoft.com/office/drawing/2014/main" id="{B935F5D2-8D65-4C81-AB1F-764A0E4E2B22}"/>
              </a:ext>
            </a:extLst>
          </p:cNvPr>
          <p:cNvSpPr/>
          <p:nvPr/>
        </p:nvSpPr>
        <p:spPr>
          <a:xfrm>
            <a:off x="7587344" y="2460911"/>
            <a:ext cx="4016819" cy="19797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ln w="0">
                  <a:noFill/>
                </a:ln>
                <a:solidFill>
                  <a:srgbClr val="C00000"/>
                </a:solidFill>
                <a:latin typeface="Book Antiqua" panose="02040602050305030304" pitchFamily="18" charset="0"/>
              </a:rPr>
              <a:t>Dividend Policy</a:t>
            </a:r>
          </a:p>
          <a:p>
            <a:pPr algn="ctr"/>
            <a:r>
              <a:rPr lang="en-US" sz="3200" b="1" dirty="0">
                <a:ln w="0">
                  <a:noFill/>
                </a:ln>
                <a:solidFill>
                  <a:srgbClr val="C00000"/>
                </a:solidFill>
                <a:latin typeface="Book Antiqua" panose="02040602050305030304" pitchFamily="18" charset="0"/>
              </a:rPr>
              <a:t>Module 13</a:t>
            </a:r>
            <a:endParaRPr lang="en-US" sz="3200" b="1" dirty="0">
              <a:ln w="0">
                <a:noFill/>
              </a:ln>
              <a:solidFill>
                <a:srgbClr val="C00000"/>
              </a:solidFill>
              <a:latin typeface="Book Antiqua" panose="02040602050305030304" pitchFamily="18" charset="0"/>
            </a:endParaRPr>
          </a:p>
        </p:txBody>
      </p:sp>
      <p:sp>
        <p:nvSpPr>
          <p:cNvPr id="3" name="Rectangle 2">
            <a:extLst>
              <a:ext uri="{FF2B5EF4-FFF2-40B4-BE49-F238E27FC236}">
                <a16:creationId xmlns="" xmlns:a16="http://schemas.microsoft.com/office/drawing/2014/main" id="{9F2EEECD-8580-4F68-9F77-33EBF89FFE68}"/>
              </a:ext>
            </a:extLst>
          </p:cNvPr>
          <p:cNvSpPr/>
          <p:nvPr/>
        </p:nvSpPr>
        <p:spPr>
          <a:xfrm>
            <a:off x="283032" y="274412"/>
            <a:ext cx="6607623" cy="60089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ln w="12700">
                  <a:solidFill>
                    <a:srgbClr val="4472C4"/>
                  </a:solidFill>
                  <a:prstDash val="solid"/>
                </a:ln>
                <a:solidFill>
                  <a:srgbClr val="405EE0"/>
                </a:solidFill>
                <a:latin typeface="Book Antiqua" panose="02040602050305030304" pitchFamily="18" charset="0"/>
              </a:rPr>
              <a:t>Topic 232: Dividend </a:t>
            </a:r>
            <a:r>
              <a:rPr lang="en-US" sz="2800" b="1" dirty="0">
                <a:ln w="12700">
                  <a:solidFill>
                    <a:srgbClr val="4472C4"/>
                  </a:solidFill>
                  <a:prstDash val="solid"/>
                </a:ln>
                <a:solidFill>
                  <a:srgbClr val="405EE0"/>
                </a:solidFill>
                <a:latin typeface="Book Antiqua" panose="02040602050305030304" pitchFamily="18" charset="0"/>
              </a:rPr>
              <a:t>Yield</a:t>
            </a:r>
          </a:p>
        </p:txBody>
      </p:sp>
      <p:cxnSp>
        <p:nvCxnSpPr>
          <p:cNvPr id="11" name="Straight Connector 10">
            <a:extLst>
              <a:ext uri="{FF2B5EF4-FFF2-40B4-BE49-F238E27FC236}">
                <a16:creationId xmlns="" xmlns:a16="http://schemas.microsoft.com/office/drawing/2014/main" id="{4A5D1FF0-B6FB-4E2A-BABF-0A9AE1B7170C}"/>
              </a:ext>
            </a:extLst>
          </p:cNvPr>
          <p:cNvCxnSpPr>
            <a:cxnSpLocks/>
          </p:cNvCxnSpPr>
          <p:nvPr/>
        </p:nvCxnSpPr>
        <p:spPr>
          <a:xfrm flipV="1">
            <a:off x="7238999" y="446314"/>
            <a:ext cx="0" cy="6008915"/>
          </a:xfrm>
          <a:prstGeom prst="line">
            <a:avLst/>
          </a:prstGeom>
          <a:ln w="88900" cmpd="thickThi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4203365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0" y="0"/>
            <a:ext cx="12191999" cy="6858000"/>
            <a:chOff x="0" y="0"/>
            <a:chExt cx="12191999" cy="6858000"/>
          </a:xfrm>
        </p:grpSpPr>
        <p:pic>
          <p:nvPicPr>
            <p:cNvPr id="6" name="Picture 2" descr="How Yield Protection Has an Effect on College Acceptances"/>
            <p:cNvPicPr>
              <a:picLocks noChangeAspect="1" noChangeArrowheads="1"/>
            </p:cNvPicPr>
            <p:nvPr/>
          </p:nvPicPr>
          <p:blipFill rotWithShape="1">
            <a:blip r:embed="rId2">
              <a:extLst>
                <a:ext uri="{28A0092B-C50C-407E-A947-70E740481C1C}">
                  <a14:useLocalDpi xmlns:a14="http://schemas.microsoft.com/office/drawing/2010/main" val="0"/>
                </a:ext>
              </a:extLst>
            </a:blip>
            <a:srcRect l="96066"/>
            <a:stretch/>
          </p:blipFill>
          <p:spPr bwMode="auto">
            <a:xfrm>
              <a:off x="10979542" y="0"/>
              <a:ext cx="1212457" cy="6858000"/>
            </a:xfrm>
            <a:prstGeom prst="rect">
              <a:avLst/>
            </a:prstGeom>
            <a:noFill/>
            <a:extLst>
              <a:ext uri="{909E8E84-426E-40DD-AFC4-6F175D3DCCD1}">
                <a14:hiddenFill xmlns:a14="http://schemas.microsoft.com/office/drawing/2010/main">
                  <a:solidFill>
                    <a:srgbClr val="FFFFFF"/>
                  </a:solidFill>
                </a14:hiddenFill>
              </a:ext>
            </a:extLst>
          </p:spPr>
        </p:pic>
        <p:pic>
          <p:nvPicPr>
            <p:cNvPr id="20482" name="Picture 2" descr="How Yield Protection Has an Effect on College Acceptances"/>
            <p:cNvPicPr>
              <a:picLocks noChangeAspect="1" noChangeArrowheads="1"/>
            </p:cNvPicPr>
            <p:nvPr/>
          </p:nvPicPr>
          <p:blipFill rotWithShape="1">
            <a:blip r:embed="rId2">
              <a:extLst>
                <a:ext uri="{28A0092B-C50C-407E-A947-70E740481C1C}">
                  <a14:useLocalDpi xmlns:a14="http://schemas.microsoft.com/office/drawing/2010/main" val="0"/>
                </a:ext>
              </a:extLst>
            </a:blip>
            <a:srcRect l="10231"/>
            <a:stretch/>
          </p:blipFill>
          <p:spPr bwMode="auto">
            <a:xfrm>
              <a:off x="0" y="0"/>
              <a:ext cx="10979542"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Rectangle 1">
            <a:extLst>
              <a:ext uri="{FF2B5EF4-FFF2-40B4-BE49-F238E27FC236}">
                <a16:creationId xmlns="" xmlns:a16="http://schemas.microsoft.com/office/drawing/2014/main" id="{D0E6429D-14CA-4FB4-9D50-636A2BB4525E}"/>
              </a:ext>
            </a:extLst>
          </p:cNvPr>
          <p:cNvSpPr/>
          <p:nvPr/>
        </p:nvSpPr>
        <p:spPr>
          <a:xfrm>
            <a:off x="5358063" y="224592"/>
            <a:ext cx="6497052" cy="5807242"/>
          </a:xfrm>
          <a:prstGeom prst="rect">
            <a:avLst/>
          </a:prstGeom>
          <a:noFill/>
          <a:ln>
            <a:noFill/>
          </a:ln>
        </p:spPr>
        <p:style>
          <a:lnRef idx="2">
            <a:schemeClr val="accent6">
              <a:shade val="50000"/>
            </a:schemeClr>
          </a:lnRef>
          <a:fillRef idx="1">
            <a:schemeClr val="accent6"/>
          </a:fillRef>
          <a:effectRef idx="0">
            <a:schemeClr val="accent6"/>
          </a:effectRef>
          <a:fontRef idx="minor">
            <a:schemeClr val="lt1"/>
          </a:fontRef>
        </p:style>
        <p:txBody>
          <a:bodyPr rtlCol="0" anchor="t"/>
          <a:lstStyle/>
          <a:p>
            <a:pPr marL="457200" indent="-457200">
              <a:lnSpc>
                <a:spcPct val="150000"/>
              </a:lnSpc>
              <a:buFont typeface="Arial" panose="020B0604020202020204" pitchFamily="34" charset="0"/>
              <a:buChar char="•"/>
            </a:pPr>
            <a:r>
              <a:rPr lang="en-US" sz="4500" dirty="0" smtClean="0">
                <a:solidFill>
                  <a:schemeClr val="tx1"/>
                </a:solidFill>
                <a:latin typeface="Times New Roman" panose="02020603050405020304" pitchFamily="18" charset="0"/>
                <a:cs typeface="Times New Roman" panose="02020603050405020304" pitchFamily="18" charset="0"/>
              </a:rPr>
              <a:t>Term </a:t>
            </a:r>
            <a:r>
              <a:rPr lang="en-US" sz="4500" dirty="0">
                <a:solidFill>
                  <a:schemeClr val="tx1"/>
                </a:solidFill>
                <a:latin typeface="Times New Roman" panose="02020603050405020304" pitchFamily="18" charset="0"/>
                <a:cs typeface="Times New Roman" panose="02020603050405020304" pitchFamily="18" charset="0"/>
              </a:rPr>
              <a:t>is also used for output</a:t>
            </a:r>
          </a:p>
          <a:p>
            <a:pPr marL="457200" indent="-457200">
              <a:lnSpc>
                <a:spcPct val="150000"/>
              </a:lnSpc>
              <a:buFont typeface="Arial" panose="020B0604020202020204" pitchFamily="34" charset="0"/>
              <a:buChar char="•"/>
            </a:pPr>
            <a:r>
              <a:rPr lang="en-US" sz="4500" dirty="0">
                <a:solidFill>
                  <a:schemeClr val="tx1"/>
                </a:solidFill>
                <a:latin typeface="Times New Roman" panose="02020603050405020304" pitchFamily="18" charset="0"/>
                <a:cs typeface="Times New Roman" panose="02020603050405020304" pitchFamily="18" charset="0"/>
              </a:rPr>
              <a:t>Here yield means Return</a:t>
            </a:r>
          </a:p>
          <a:p>
            <a:pPr marL="457200" indent="-457200">
              <a:lnSpc>
                <a:spcPct val="150000"/>
              </a:lnSpc>
              <a:buFont typeface="Arial" panose="020B0604020202020204" pitchFamily="34" charset="0"/>
              <a:buChar char="•"/>
            </a:pPr>
            <a:r>
              <a:rPr lang="en-US" sz="4500" dirty="0">
                <a:solidFill>
                  <a:schemeClr val="tx1"/>
                </a:solidFill>
                <a:latin typeface="Times New Roman" panose="02020603050405020304" pitchFamily="18" charset="0"/>
                <a:cs typeface="Times New Roman" panose="02020603050405020304" pitchFamily="18" charset="0"/>
              </a:rPr>
              <a:t>The return of investor on the current market price of investment</a:t>
            </a:r>
          </a:p>
        </p:txBody>
      </p:sp>
    </p:spTree>
    <p:extLst>
      <p:ext uri="{BB962C8B-B14F-4D97-AF65-F5344CB8AC3E}">
        <p14:creationId xmlns:p14="http://schemas.microsoft.com/office/powerpoint/2010/main" val="28027508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fade">
                                      <p:cBhvr>
                                        <p:cTn id="1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EBE8E3"/>
        </a:solidFill>
        <a:effectLst/>
      </p:bgPr>
    </p:bg>
    <p:spTree>
      <p:nvGrpSpPr>
        <p:cNvPr id="1" name=""/>
        <p:cNvGrpSpPr/>
        <p:nvPr/>
      </p:nvGrpSpPr>
      <p:grpSpPr>
        <a:xfrm>
          <a:off x="0" y="0"/>
          <a:ext cx="0" cy="0"/>
          <a:chOff x="0" y="0"/>
          <a:chExt cx="0" cy="0"/>
        </a:xfrm>
      </p:grpSpPr>
      <p:pic>
        <p:nvPicPr>
          <p:cNvPr id="21506" name="Picture 2" descr="Investment concept illustration. Premium Vector"/>
          <p:cNvPicPr>
            <a:picLocks noChangeAspect="1" noChangeArrowheads="1"/>
          </p:cNvPicPr>
          <p:nvPr/>
        </p:nvPicPr>
        <p:blipFill rotWithShape="1">
          <a:blip r:embed="rId2">
            <a:extLst>
              <a:ext uri="{28A0092B-C50C-407E-A947-70E740481C1C}">
                <a14:useLocalDpi xmlns:a14="http://schemas.microsoft.com/office/drawing/2010/main" val="0"/>
              </a:ext>
            </a:extLst>
          </a:blip>
          <a:srcRect l="9814"/>
          <a:stretch/>
        </p:blipFill>
        <p:spPr bwMode="auto">
          <a:xfrm>
            <a:off x="0" y="0"/>
            <a:ext cx="6486023"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 xmlns:a16="http://schemas.microsoft.com/office/drawing/2014/main" id="{D0E6429D-14CA-4FB4-9D50-636A2BB4525E}"/>
              </a:ext>
            </a:extLst>
          </p:cNvPr>
          <p:cNvSpPr/>
          <p:nvPr/>
        </p:nvSpPr>
        <p:spPr>
          <a:xfrm>
            <a:off x="6336632" y="1764631"/>
            <a:ext cx="5345909" cy="1780674"/>
          </a:xfrm>
          <a:prstGeom prst="rect">
            <a:avLst/>
          </a:prstGeom>
          <a:noFill/>
          <a:ln>
            <a:noFill/>
          </a:ln>
        </p:spPr>
        <p:style>
          <a:lnRef idx="2">
            <a:schemeClr val="accent6">
              <a:shade val="50000"/>
            </a:schemeClr>
          </a:lnRef>
          <a:fillRef idx="1">
            <a:schemeClr val="accent6"/>
          </a:fillRef>
          <a:effectRef idx="0">
            <a:schemeClr val="accent6"/>
          </a:effectRef>
          <a:fontRef idx="minor">
            <a:schemeClr val="lt1"/>
          </a:fontRef>
        </p:style>
        <p:txBody>
          <a:bodyPr rtlCol="0" anchor="t"/>
          <a:lstStyle/>
          <a:p>
            <a:r>
              <a:rPr lang="en-US" sz="4500" dirty="0" smtClean="0">
                <a:solidFill>
                  <a:schemeClr val="tx1"/>
                </a:solidFill>
                <a:latin typeface="Times New Roman" panose="02020603050405020304" pitchFamily="18" charset="0"/>
                <a:cs typeface="Times New Roman" panose="02020603050405020304" pitchFamily="18" charset="0"/>
              </a:rPr>
              <a:t>The </a:t>
            </a:r>
            <a:r>
              <a:rPr lang="en-US" sz="4500" dirty="0">
                <a:solidFill>
                  <a:schemeClr val="tx1"/>
                </a:solidFill>
                <a:latin typeface="Times New Roman" panose="02020603050405020304" pitchFamily="18" charset="0"/>
                <a:cs typeface="Times New Roman" panose="02020603050405020304" pitchFamily="18" charset="0"/>
              </a:rPr>
              <a:t>total return of a shareholder with reference to the current market price</a:t>
            </a:r>
          </a:p>
        </p:txBody>
      </p:sp>
      <p:sp>
        <p:nvSpPr>
          <p:cNvPr id="3" name="Rectangle 2"/>
          <p:cNvSpPr/>
          <p:nvPr/>
        </p:nvSpPr>
        <p:spPr>
          <a:xfrm>
            <a:off x="6941949" y="363957"/>
            <a:ext cx="3910686" cy="1015663"/>
          </a:xfrm>
          <a:prstGeom prst="rect">
            <a:avLst/>
          </a:prstGeom>
        </p:spPr>
        <p:txBody>
          <a:bodyPr wrap="none">
            <a:spAutoFit/>
          </a:bodyPr>
          <a:lstStyle/>
          <a:p>
            <a:pPr algn="ctr"/>
            <a:r>
              <a:rPr lang="en-US" sz="6000" b="1" dirty="0">
                <a:solidFill>
                  <a:srgbClr val="C00000"/>
                </a:solidFill>
                <a:latin typeface="Times New Roman" panose="02020603050405020304" pitchFamily="18" charset="0"/>
                <a:cs typeface="Times New Roman" panose="02020603050405020304" pitchFamily="18" charset="0"/>
              </a:rPr>
              <a:t>Stock Yield</a:t>
            </a:r>
          </a:p>
        </p:txBody>
      </p:sp>
    </p:spTree>
    <p:extLst>
      <p:ext uri="{BB962C8B-B14F-4D97-AF65-F5344CB8AC3E}">
        <p14:creationId xmlns:p14="http://schemas.microsoft.com/office/powerpoint/2010/main" val="263632816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What Is a Dividend? | SoFi"/>
          <p:cNvPicPr>
            <a:picLocks noChangeAspect="1" noChangeArrowheads="1"/>
          </p:cNvPicPr>
          <p:nvPr/>
        </p:nvPicPr>
        <p:blipFill rotWithShape="1">
          <a:blip r:embed="rId2">
            <a:extLst>
              <a:ext uri="{28A0092B-C50C-407E-A947-70E740481C1C}">
                <a14:useLocalDpi xmlns:a14="http://schemas.microsoft.com/office/drawing/2010/main" val="0"/>
              </a:ext>
            </a:extLst>
          </a:blip>
          <a:srcRect t="702" r="6842"/>
          <a:stretch/>
        </p:blipFill>
        <p:spPr bwMode="auto">
          <a:xfrm>
            <a:off x="2858736" y="1222449"/>
            <a:ext cx="9333263" cy="5635551"/>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 xmlns:a16="http://schemas.microsoft.com/office/drawing/2014/main" id="{D0E6429D-14CA-4FB4-9D50-636A2BB4525E}"/>
              </a:ext>
            </a:extLst>
          </p:cNvPr>
          <p:cNvSpPr/>
          <p:nvPr/>
        </p:nvSpPr>
        <p:spPr>
          <a:xfrm>
            <a:off x="701964" y="1537658"/>
            <a:ext cx="6901993" cy="2502567"/>
          </a:xfrm>
          <a:prstGeom prst="rect">
            <a:avLst/>
          </a:prstGeom>
          <a:noFill/>
          <a:ln>
            <a:noFill/>
          </a:ln>
        </p:spPr>
        <p:style>
          <a:lnRef idx="2">
            <a:schemeClr val="accent6">
              <a:shade val="50000"/>
            </a:schemeClr>
          </a:lnRef>
          <a:fillRef idx="1">
            <a:schemeClr val="accent6"/>
          </a:fillRef>
          <a:effectRef idx="0">
            <a:schemeClr val="accent6"/>
          </a:effectRef>
          <a:fontRef idx="minor">
            <a:schemeClr val="lt1"/>
          </a:fontRef>
        </p:style>
        <p:txBody>
          <a:bodyPr rtlCol="0" anchor="t"/>
          <a:lstStyle/>
          <a:p>
            <a:pPr marL="457200" indent="-457200">
              <a:lnSpc>
                <a:spcPct val="150000"/>
              </a:lnSpc>
              <a:buClr>
                <a:srgbClr val="C00000"/>
              </a:buClr>
              <a:buFont typeface="Arial" panose="020B0604020202020204" pitchFamily="34" charset="0"/>
              <a:buChar char="•"/>
            </a:pPr>
            <a:r>
              <a:rPr lang="en-US" sz="4000" dirty="0" smtClean="0">
                <a:solidFill>
                  <a:schemeClr val="tx1"/>
                </a:solidFill>
                <a:latin typeface="Times New Roman" panose="02020603050405020304" pitchFamily="18" charset="0"/>
                <a:cs typeface="Times New Roman" panose="02020603050405020304" pitchFamily="18" charset="0"/>
              </a:rPr>
              <a:t>Dividend </a:t>
            </a:r>
            <a:r>
              <a:rPr lang="en-US" sz="4000" dirty="0">
                <a:solidFill>
                  <a:schemeClr val="tx1"/>
                </a:solidFill>
                <a:latin typeface="Times New Roman" panose="02020603050405020304" pitchFamily="18" charset="0"/>
                <a:cs typeface="Times New Roman" panose="02020603050405020304" pitchFamily="18" charset="0"/>
              </a:rPr>
              <a:t>is declared as %age of Par Value</a:t>
            </a:r>
          </a:p>
          <a:p>
            <a:pPr marL="457200" indent="-457200">
              <a:lnSpc>
                <a:spcPct val="150000"/>
              </a:lnSpc>
              <a:buClr>
                <a:srgbClr val="C00000"/>
              </a:buClr>
              <a:buFont typeface="Arial" panose="020B0604020202020204" pitchFamily="34" charset="0"/>
              <a:buChar char="•"/>
            </a:pPr>
            <a:r>
              <a:rPr lang="en-US" sz="4000" dirty="0">
                <a:solidFill>
                  <a:schemeClr val="tx1"/>
                </a:solidFill>
                <a:latin typeface="Times New Roman" panose="02020603050405020304" pitchFamily="18" charset="0"/>
                <a:cs typeface="Times New Roman" panose="02020603050405020304" pitchFamily="18" charset="0"/>
              </a:rPr>
              <a:t>Dividend Yield is </a:t>
            </a:r>
            <a:r>
              <a:rPr lang="en-US" sz="4000" dirty="0" smtClean="0">
                <a:solidFill>
                  <a:schemeClr val="tx1"/>
                </a:solidFill>
                <a:latin typeface="Times New Roman" panose="02020603050405020304" pitchFamily="18" charset="0"/>
                <a:cs typeface="Times New Roman" panose="02020603050405020304" pitchFamily="18" charset="0"/>
              </a:rPr>
              <a:t>relating </a:t>
            </a:r>
            <a:r>
              <a:rPr lang="en-US" sz="4000" dirty="0">
                <a:solidFill>
                  <a:schemeClr val="tx1"/>
                </a:solidFill>
                <a:latin typeface="Times New Roman" panose="02020603050405020304" pitchFamily="18" charset="0"/>
                <a:cs typeface="Times New Roman" panose="02020603050405020304" pitchFamily="18" charset="0"/>
              </a:rPr>
              <a:t>DPS to per share market price</a:t>
            </a:r>
          </a:p>
        </p:txBody>
      </p:sp>
      <p:sp>
        <p:nvSpPr>
          <p:cNvPr id="3" name="Rectangle 2"/>
          <p:cNvSpPr/>
          <p:nvPr/>
        </p:nvSpPr>
        <p:spPr>
          <a:xfrm>
            <a:off x="158476" y="206787"/>
            <a:ext cx="12033523" cy="1015663"/>
          </a:xfrm>
          <a:prstGeom prst="rect">
            <a:avLst/>
          </a:prstGeom>
        </p:spPr>
        <p:txBody>
          <a:bodyPr wrap="square">
            <a:spAutoFit/>
          </a:bodyPr>
          <a:lstStyle/>
          <a:p>
            <a:pPr algn="ctr"/>
            <a:r>
              <a:rPr lang="en-US" sz="6000" b="1" dirty="0" smtClean="0">
                <a:solidFill>
                  <a:srgbClr val="C00000"/>
                </a:solidFill>
                <a:latin typeface="Times New Roman" panose="02020603050405020304" pitchFamily="18" charset="0"/>
                <a:cs typeface="Times New Roman" panose="02020603050405020304" pitchFamily="18" charset="0"/>
              </a:rPr>
              <a:t>Dividend </a:t>
            </a:r>
            <a:r>
              <a:rPr lang="en-US" sz="6000" b="1" dirty="0">
                <a:solidFill>
                  <a:srgbClr val="C00000"/>
                </a:solidFill>
                <a:latin typeface="Times New Roman" panose="02020603050405020304" pitchFamily="18" charset="0"/>
                <a:cs typeface="Times New Roman" panose="02020603050405020304" pitchFamily="18" charset="0"/>
              </a:rPr>
              <a:t>Yield</a:t>
            </a:r>
          </a:p>
        </p:txBody>
      </p:sp>
    </p:spTree>
    <p:extLst>
      <p:ext uri="{BB962C8B-B14F-4D97-AF65-F5344CB8AC3E}">
        <p14:creationId xmlns:p14="http://schemas.microsoft.com/office/powerpoint/2010/main" val="3438978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 xmlns:a16="http://schemas.microsoft.com/office/drawing/2014/main" id="{B935F5D2-8D65-4C81-AB1F-764A0E4E2B22}"/>
              </a:ext>
            </a:extLst>
          </p:cNvPr>
          <p:cNvSpPr/>
          <p:nvPr/>
        </p:nvSpPr>
        <p:spPr>
          <a:xfrm>
            <a:off x="7587344" y="2460911"/>
            <a:ext cx="4016819" cy="19797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ln w="0">
                  <a:noFill/>
                </a:ln>
                <a:solidFill>
                  <a:srgbClr val="C00000"/>
                </a:solidFill>
                <a:latin typeface="Book Antiqua" panose="02040602050305030304" pitchFamily="18" charset="0"/>
              </a:rPr>
              <a:t>Dividend Policy</a:t>
            </a:r>
          </a:p>
          <a:p>
            <a:pPr algn="ctr"/>
            <a:r>
              <a:rPr lang="en-US" sz="3200" b="1" dirty="0">
                <a:ln w="0">
                  <a:noFill/>
                </a:ln>
                <a:solidFill>
                  <a:srgbClr val="C00000"/>
                </a:solidFill>
                <a:latin typeface="Book Antiqua" panose="02040602050305030304" pitchFamily="18" charset="0"/>
              </a:rPr>
              <a:t>Module 13</a:t>
            </a:r>
            <a:endParaRPr lang="en-US" sz="3200" b="1" dirty="0">
              <a:ln w="0">
                <a:noFill/>
              </a:ln>
              <a:solidFill>
                <a:srgbClr val="C00000"/>
              </a:solidFill>
              <a:latin typeface="Book Antiqua" panose="02040602050305030304" pitchFamily="18" charset="0"/>
            </a:endParaRPr>
          </a:p>
        </p:txBody>
      </p:sp>
      <p:sp>
        <p:nvSpPr>
          <p:cNvPr id="3" name="Rectangle 2">
            <a:extLst>
              <a:ext uri="{FF2B5EF4-FFF2-40B4-BE49-F238E27FC236}">
                <a16:creationId xmlns="" xmlns:a16="http://schemas.microsoft.com/office/drawing/2014/main" id="{9F2EEECD-8580-4F68-9F77-33EBF89FFE68}"/>
              </a:ext>
            </a:extLst>
          </p:cNvPr>
          <p:cNvSpPr/>
          <p:nvPr/>
        </p:nvSpPr>
        <p:spPr>
          <a:xfrm>
            <a:off x="283032" y="274412"/>
            <a:ext cx="6607623" cy="60089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ln w="12700">
                  <a:solidFill>
                    <a:srgbClr val="4472C4"/>
                  </a:solidFill>
                  <a:prstDash val="solid"/>
                </a:ln>
                <a:solidFill>
                  <a:srgbClr val="405EE0"/>
                </a:solidFill>
                <a:latin typeface="Book Antiqua" panose="02040602050305030304" pitchFamily="18" charset="0"/>
              </a:rPr>
              <a:t>Topic 233: Passive </a:t>
            </a:r>
            <a:r>
              <a:rPr lang="en-US" sz="2800" b="1" dirty="0">
                <a:ln w="12700">
                  <a:solidFill>
                    <a:srgbClr val="4472C4"/>
                  </a:solidFill>
                  <a:prstDash val="solid"/>
                </a:ln>
                <a:solidFill>
                  <a:srgbClr val="405EE0"/>
                </a:solidFill>
                <a:latin typeface="Book Antiqua" panose="02040602050305030304" pitchFamily="18" charset="0"/>
              </a:rPr>
              <a:t>and </a:t>
            </a:r>
            <a:r>
              <a:rPr lang="en-US" sz="2800" b="1" dirty="0" smtClean="0">
                <a:ln w="12700">
                  <a:solidFill>
                    <a:srgbClr val="4472C4"/>
                  </a:solidFill>
                  <a:prstDash val="solid"/>
                </a:ln>
                <a:solidFill>
                  <a:srgbClr val="405EE0"/>
                </a:solidFill>
                <a:latin typeface="Book Antiqua" panose="02040602050305030304" pitchFamily="18" charset="0"/>
              </a:rPr>
              <a:t>Active </a:t>
            </a:r>
            <a:r>
              <a:rPr lang="en-US" sz="2800" b="1" dirty="0">
                <a:ln w="12700">
                  <a:solidFill>
                    <a:srgbClr val="4472C4"/>
                  </a:solidFill>
                  <a:prstDash val="solid"/>
                </a:ln>
                <a:solidFill>
                  <a:srgbClr val="405EE0"/>
                </a:solidFill>
                <a:latin typeface="Book Antiqua" panose="02040602050305030304" pitchFamily="18" charset="0"/>
              </a:rPr>
              <a:t>Dividend Policies</a:t>
            </a:r>
          </a:p>
        </p:txBody>
      </p:sp>
      <p:cxnSp>
        <p:nvCxnSpPr>
          <p:cNvPr id="11" name="Straight Connector 10">
            <a:extLst>
              <a:ext uri="{FF2B5EF4-FFF2-40B4-BE49-F238E27FC236}">
                <a16:creationId xmlns="" xmlns:a16="http://schemas.microsoft.com/office/drawing/2014/main" id="{4A5D1FF0-B6FB-4E2A-BABF-0A9AE1B7170C}"/>
              </a:ext>
            </a:extLst>
          </p:cNvPr>
          <p:cNvCxnSpPr>
            <a:cxnSpLocks/>
          </p:cNvCxnSpPr>
          <p:nvPr/>
        </p:nvCxnSpPr>
        <p:spPr>
          <a:xfrm flipV="1">
            <a:off x="7238999" y="446314"/>
            <a:ext cx="0" cy="6008915"/>
          </a:xfrm>
          <a:prstGeom prst="line">
            <a:avLst/>
          </a:prstGeom>
          <a:ln w="88900" cmpd="thickThi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3064429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 xmlns:a16="http://schemas.microsoft.com/office/drawing/2014/main" id="{D0E6429D-14CA-4FB4-9D50-636A2BB4525E}"/>
              </a:ext>
            </a:extLst>
          </p:cNvPr>
          <p:cNvSpPr/>
          <p:nvPr/>
        </p:nvSpPr>
        <p:spPr>
          <a:xfrm>
            <a:off x="0" y="0"/>
            <a:ext cx="5394035" cy="6858000"/>
          </a:xfrm>
          <a:prstGeom prst="rect">
            <a:avLst/>
          </a:prstGeom>
          <a:solidFill>
            <a:schemeClr val="accent5">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t"/>
          <a:lstStyle/>
          <a:p>
            <a:pPr algn="ctr"/>
            <a:endParaRPr lang="en-US" sz="3600" dirty="0">
              <a:latin typeface="Times New Roman" panose="02020603050405020304" pitchFamily="18" charset="0"/>
              <a:cs typeface="Times New Roman" panose="02020603050405020304" pitchFamily="18" charset="0"/>
            </a:endParaRPr>
          </a:p>
          <a:p>
            <a:pPr algn="ctr"/>
            <a:r>
              <a:rPr lang="en-US" sz="4800" dirty="0" smtClean="0">
                <a:latin typeface="Times New Roman" panose="02020603050405020304" pitchFamily="18" charset="0"/>
                <a:cs typeface="Times New Roman" panose="02020603050405020304" pitchFamily="18" charset="0"/>
              </a:rPr>
              <a:t>Dividend </a:t>
            </a:r>
            <a:r>
              <a:rPr lang="en-US" sz="4800" dirty="0">
                <a:latin typeface="Times New Roman" panose="02020603050405020304" pitchFamily="18" charset="0"/>
                <a:cs typeface="Times New Roman" panose="02020603050405020304" pitchFamily="18" charset="0"/>
              </a:rPr>
              <a:t>Passive </a:t>
            </a:r>
            <a:r>
              <a:rPr lang="en-US" sz="4800" dirty="0" smtClean="0">
                <a:latin typeface="Times New Roman" panose="02020603050405020304" pitchFamily="18" charset="0"/>
                <a:cs typeface="Times New Roman" panose="02020603050405020304" pitchFamily="18" charset="0"/>
              </a:rPr>
              <a:t>Residual</a:t>
            </a:r>
          </a:p>
          <a:p>
            <a:pPr algn="ctr">
              <a:lnSpc>
                <a:spcPct val="150000"/>
              </a:lnSpc>
            </a:pPr>
            <a:endParaRPr lang="en-US" sz="2000" dirty="0">
              <a:latin typeface="Times New Roman" panose="02020603050405020304" pitchFamily="18" charset="0"/>
              <a:cs typeface="Times New Roman" panose="02020603050405020304" pitchFamily="18" charset="0"/>
            </a:endParaRPr>
          </a:p>
          <a:p>
            <a:pPr marL="457200" indent="-457200">
              <a:lnSpc>
                <a:spcPct val="150000"/>
              </a:lnSpc>
              <a:buFont typeface="Arial" panose="020B0604020202020204" pitchFamily="34" charset="0"/>
              <a:buChar char="•"/>
            </a:pPr>
            <a:r>
              <a:rPr lang="en-US" sz="3200" dirty="0">
                <a:solidFill>
                  <a:srgbClr val="FFFF00"/>
                </a:solidFill>
                <a:latin typeface="Times New Roman" panose="02020603050405020304" pitchFamily="18" charset="0"/>
                <a:cs typeface="Times New Roman" panose="02020603050405020304" pitchFamily="18" charset="0"/>
              </a:rPr>
              <a:t>Irrelevance of Dividend</a:t>
            </a:r>
          </a:p>
          <a:p>
            <a:pPr marL="457200" indent="-457200">
              <a:lnSpc>
                <a:spcPct val="150000"/>
              </a:lnSpc>
              <a:buFont typeface="Arial" panose="020B0604020202020204" pitchFamily="34" charset="0"/>
              <a:buChar char="•"/>
            </a:pPr>
            <a:r>
              <a:rPr lang="en-US" sz="3200" dirty="0">
                <a:solidFill>
                  <a:srgbClr val="FFFF00"/>
                </a:solidFill>
                <a:latin typeface="Times New Roman" panose="02020603050405020304" pitchFamily="18" charset="0"/>
                <a:cs typeface="Times New Roman" panose="02020603050405020304" pitchFamily="18" charset="0"/>
              </a:rPr>
              <a:t>Passive Residual refers to leftover profit (having no investment opportunity)</a:t>
            </a:r>
            <a:endParaRPr lang="en-US" sz="2400" dirty="0">
              <a:solidFill>
                <a:srgbClr val="FFFF00"/>
              </a:solidFill>
              <a:latin typeface="Times New Roman" panose="02020603050405020304" pitchFamily="18" charset="0"/>
              <a:cs typeface="Times New Roman" panose="02020603050405020304" pitchFamily="18" charset="0"/>
            </a:endParaRPr>
          </a:p>
        </p:txBody>
      </p:sp>
      <p:pic>
        <p:nvPicPr>
          <p:cNvPr id="4" name="Picture 3">
            <a:extLst>
              <a:ext uri="{FF2B5EF4-FFF2-40B4-BE49-F238E27FC236}">
                <a16:creationId xmlns="" xmlns:a16="http://schemas.microsoft.com/office/drawing/2014/main" id="{4E33B2B4-5083-4D78-84DC-3826659558C5}"/>
              </a:ext>
            </a:extLst>
          </p:cNvPr>
          <p:cNvPicPr>
            <a:picLocks noChangeAspect="1"/>
          </p:cNvPicPr>
          <p:nvPr/>
        </p:nvPicPr>
        <p:blipFill rotWithShape="1">
          <a:blip r:embed="rId2"/>
          <a:srcRect b="11780"/>
          <a:stretch/>
        </p:blipFill>
        <p:spPr>
          <a:xfrm>
            <a:off x="5394035" y="884382"/>
            <a:ext cx="6785648" cy="4489723"/>
          </a:xfrm>
          <a:prstGeom prst="rect">
            <a:avLst/>
          </a:prstGeom>
        </p:spPr>
      </p:pic>
    </p:spTree>
    <p:extLst>
      <p:ext uri="{BB962C8B-B14F-4D97-AF65-F5344CB8AC3E}">
        <p14:creationId xmlns:p14="http://schemas.microsoft.com/office/powerpoint/2010/main" val="11981152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fade">
                                      <p:cBhvr>
                                        <p:cTn id="7" dur="500"/>
                                        <p:tgtEl>
                                          <p:spTgt spid="2">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Effect transition="in" filter="fade">
                                      <p:cBhvr>
                                        <p:cTn id="1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 xmlns:a16="http://schemas.microsoft.com/office/drawing/2014/main" id="{D0E6429D-14CA-4FB4-9D50-636A2BB4525E}"/>
              </a:ext>
            </a:extLst>
          </p:cNvPr>
          <p:cNvSpPr/>
          <p:nvPr/>
        </p:nvSpPr>
        <p:spPr>
          <a:xfrm>
            <a:off x="0" y="0"/>
            <a:ext cx="5394035" cy="6858000"/>
          </a:xfrm>
          <a:prstGeom prst="rect">
            <a:avLst/>
          </a:prstGeom>
          <a:solidFill>
            <a:schemeClr val="accent5">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t"/>
          <a:lstStyle/>
          <a:p>
            <a:pPr algn="ctr"/>
            <a:endParaRPr lang="en-US" sz="3600" dirty="0">
              <a:latin typeface="Times New Roman" panose="02020603050405020304" pitchFamily="18" charset="0"/>
              <a:cs typeface="Times New Roman" panose="02020603050405020304" pitchFamily="18" charset="0"/>
            </a:endParaRPr>
          </a:p>
          <a:p>
            <a:pPr algn="ctr"/>
            <a:r>
              <a:rPr lang="en-US" sz="4800" dirty="0">
                <a:latin typeface="Times New Roman" panose="02020603050405020304" pitchFamily="18" charset="0"/>
                <a:cs typeface="Times New Roman" panose="02020603050405020304" pitchFamily="18" charset="0"/>
              </a:rPr>
              <a:t>Active Dividend </a:t>
            </a:r>
            <a:r>
              <a:rPr lang="en-US" sz="4800" dirty="0" smtClean="0">
                <a:latin typeface="Times New Roman" panose="02020603050405020304" pitchFamily="18" charset="0"/>
                <a:cs typeface="Times New Roman" panose="02020603050405020304" pitchFamily="18" charset="0"/>
              </a:rPr>
              <a:t>Policy:</a:t>
            </a:r>
            <a:endParaRPr lang="en-US" sz="4800" dirty="0">
              <a:latin typeface="Times New Roman" panose="02020603050405020304" pitchFamily="18" charset="0"/>
              <a:cs typeface="Times New Roman" panose="02020603050405020304" pitchFamily="18" charset="0"/>
            </a:endParaRPr>
          </a:p>
          <a:p>
            <a:pPr marL="457200" indent="-457200">
              <a:buFont typeface="Arial" panose="020B0604020202020204" pitchFamily="34" charset="0"/>
              <a:buChar char="•"/>
            </a:pPr>
            <a:r>
              <a:rPr lang="en-US" sz="3400" dirty="0">
                <a:solidFill>
                  <a:srgbClr val="FFFF00"/>
                </a:solidFill>
                <a:latin typeface="Times New Roman" panose="02020603050405020304" pitchFamily="18" charset="0"/>
                <a:cs typeface="Times New Roman" panose="02020603050405020304" pitchFamily="18" charset="0"/>
              </a:rPr>
              <a:t>Dividend is more than a passive residual</a:t>
            </a:r>
          </a:p>
          <a:p>
            <a:pPr marL="457200" indent="-457200">
              <a:buFont typeface="Arial" panose="020B0604020202020204" pitchFamily="34" charset="0"/>
              <a:buChar char="•"/>
            </a:pPr>
            <a:r>
              <a:rPr lang="en-US" sz="3400" dirty="0">
                <a:solidFill>
                  <a:srgbClr val="FFFF00"/>
                </a:solidFill>
                <a:latin typeface="Times New Roman" panose="02020603050405020304" pitchFamily="18" charset="0"/>
                <a:cs typeface="Times New Roman" panose="02020603050405020304" pitchFamily="18" charset="0"/>
              </a:rPr>
              <a:t>Investors want to have dividend</a:t>
            </a:r>
          </a:p>
          <a:p>
            <a:pPr marL="457200" indent="-457200">
              <a:buFont typeface="Arial" panose="020B0604020202020204" pitchFamily="34" charset="0"/>
              <a:buChar char="•"/>
            </a:pPr>
            <a:r>
              <a:rPr lang="en-US" sz="3400" dirty="0">
                <a:solidFill>
                  <a:srgbClr val="FFFF00"/>
                </a:solidFill>
                <a:latin typeface="Times New Roman" panose="02020603050405020304" pitchFamily="18" charset="0"/>
                <a:cs typeface="Times New Roman" panose="02020603050405020304" pitchFamily="18" charset="0"/>
              </a:rPr>
              <a:t>What percentage to be paid?</a:t>
            </a:r>
          </a:p>
          <a:p>
            <a:pPr marL="457200" indent="-457200">
              <a:buFont typeface="Arial" panose="020B0604020202020204" pitchFamily="34" charset="0"/>
              <a:buChar char="•"/>
            </a:pPr>
            <a:r>
              <a:rPr lang="en-US" sz="3400" dirty="0">
                <a:solidFill>
                  <a:srgbClr val="FFFF00"/>
                </a:solidFill>
                <a:latin typeface="Times New Roman" panose="02020603050405020304" pitchFamily="18" charset="0"/>
                <a:cs typeface="Times New Roman" panose="02020603050405020304" pitchFamily="18" charset="0"/>
              </a:rPr>
              <a:t>How to balance DPO and growth?</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22232" y="0"/>
            <a:ext cx="6769768" cy="6858000"/>
          </a:xfrm>
          <a:prstGeom prst="rect">
            <a:avLst/>
          </a:prstGeom>
        </p:spPr>
      </p:pic>
    </p:spTree>
    <p:extLst>
      <p:ext uri="{BB962C8B-B14F-4D97-AF65-F5344CB8AC3E}">
        <p14:creationId xmlns:p14="http://schemas.microsoft.com/office/powerpoint/2010/main" val="1337897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500"/>
                                        <p:tgtEl>
                                          <p:spTgt spid="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fade">
                                      <p:cBhvr>
                                        <p:cTn id="12" dur="500"/>
                                        <p:tgtEl>
                                          <p:spTgt spid="2">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animEffect transition="in" filter="fade">
                                      <p:cBhvr>
                                        <p:cTn id="17" dur="500"/>
                                        <p:tgtEl>
                                          <p:spTgt spid="2">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
                                            <p:txEl>
                                              <p:pRg st="5" end="5"/>
                                            </p:txEl>
                                          </p:spTgt>
                                        </p:tgtEl>
                                        <p:attrNameLst>
                                          <p:attrName>style.visibility</p:attrName>
                                        </p:attrNameLst>
                                      </p:cBhvr>
                                      <p:to>
                                        <p:strVal val="visible"/>
                                      </p:to>
                                    </p:set>
                                    <p:animEffect transition="in" filter="fade">
                                      <p:cBhvr>
                                        <p:cTn id="2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B935F5D2-8D65-4C81-AB1F-764A0E4E2B22}"/>
              </a:ext>
            </a:extLst>
          </p:cNvPr>
          <p:cNvSpPr/>
          <p:nvPr/>
        </p:nvSpPr>
        <p:spPr>
          <a:xfrm>
            <a:off x="7587344" y="2460911"/>
            <a:ext cx="4016819" cy="19797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ln w="0">
                  <a:noFill/>
                </a:ln>
                <a:solidFill>
                  <a:srgbClr val="C00000"/>
                </a:solidFill>
                <a:latin typeface="Book Antiqua" panose="02040602050305030304" pitchFamily="18" charset="0"/>
              </a:rPr>
              <a:t>Dividend Policy</a:t>
            </a:r>
          </a:p>
          <a:p>
            <a:pPr algn="ctr"/>
            <a:r>
              <a:rPr lang="en-US" sz="3200" b="1" dirty="0">
                <a:ln w="0">
                  <a:noFill/>
                </a:ln>
                <a:solidFill>
                  <a:srgbClr val="C00000"/>
                </a:solidFill>
                <a:latin typeface="Book Antiqua" panose="02040602050305030304" pitchFamily="18" charset="0"/>
              </a:rPr>
              <a:t>Module 13</a:t>
            </a:r>
            <a:endParaRPr lang="en-US" sz="3200" b="1" dirty="0">
              <a:ln w="0">
                <a:noFill/>
              </a:ln>
              <a:solidFill>
                <a:srgbClr val="C00000"/>
              </a:solidFill>
              <a:latin typeface="Book Antiqua" panose="02040602050305030304" pitchFamily="18" charset="0"/>
            </a:endParaRPr>
          </a:p>
        </p:txBody>
      </p:sp>
      <p:sp>
        <p:nvSpPr>
          <p:cNvPr id="3" name="Rectangle 2">
            <a:extLst>
              <a:ext uri="{FF2B5EF4-FFF2-40B4-BE49-F238E27FC236}">
                <a16:creationId xmlns:a16="http://schemas.microsoft.com/office/drawing/2014/main" xmlns="" id="{9F2EEECD-8580-4F68-9F77-33EBF89FFE68}"/>
              </a:ext>
            </a:extLst>
          </p:cNvPr>
          <p:cNvSpPr/>
          <p:nvPr/>
        </p:nvSpPr>
        <p:spPr>
          <a:xfrm>
            <a:off x="283032" y="274412"/>
            <a:ext cx="6607623" cy="60089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ln w="12700">
                  <a:solidFill>
                    <a:srgbClr val="4472C4"/>
                  </a:solidFill>
                  <a:prstDash val="solid"/>
                </a:ln>
                <a:solidFill>
                  <a:srgbClr val="405EE0"/>
                </a:solidFill>
                <a:latin typeface="Book Antiqua" panose="02040602050305030304" pitchFamily="18" charset="0"/>
              </a:rPr>
              <a:t>Topic 234: Dividend </a:t>
            </a:r>
            <a:r>
              <a:rPr lang="en-US" sz="2800" b="1" dirty="0" smtClean="0">
                <a:ln w="12700">
                  <a:solidFill>
                    <a:srgbClr val="4472C4"/>
                  </a:solidFill>
                  <a:prstDash val="solid"/>
                </a:ln>
                <a:solidFill>
                  <a:srgbClr val="405EE0"/>
                </a:solidFill>
                <a:latin typeface="Book Antiqua" panose="02040602050305030304" pitchFamily="18" charset="0"/>
              </a:rPr>
              <a:t>Stability</a:t>
            </a:r>
            <a:endParaRPr lang="en-US" sz="2800" b="1" dirty="0">
              <a:ln w="12700">
                <a:solidFill>
                  <a:srgbClr val="4472C4"/>
                </a:solidFill>
                <a:prstDash val="solid"/>
              </a:ln>
              <a:solidFill>
                <a:srgbClr val="405EE0"/>
              </a:solidFill>
              <a:latin typeface="Book Antiqua" panose="02040602050305030304" pitchFamily="18" charset="0"/>
            </a:endParaRPr>
          </a:p>
        </p:txBody>
      </p:sp>
      <p:cxnSp>
        <p:nvCxnSpPr>
          <p:cNvPr id="11" name="Straight Connector 10">
            <a:extLst>
              <a:ext uri="{FF2B5EF4-FFF2-40B4-BE49-F238E27FC236}">
                <a16:creationId xmlns:a16="http://schemas.microsoft.com/office/drawing/2014/main" xmlns="" id="{4A5D1FF0-B6FB-4E2A-BABF-0A9AE1B7170C}"/>
              </a:ext>
            </a:extLst>
          </p:cNvPr>
          <p:cNvCxnSpPr>
            <a:cxnSpLocks/>
          </p:cNvCxnSpPr>
          <p:nvPr/>
        </p:nvCxnSpPr>
        <p:spPr>
          <a:xfrm flipV="1">
            <a:off x="7238999" y="446314"/>
            <a:ext cx="0" cy="6008915"/>
          </a:xfrm>
          <a:prstGeom prst="line">
            <a:avLst/>
          </a:prstGeom>
          <a:ln w="88900" cmpd="thickThi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1063155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0" y="-28576"/>
            <a:ext cx="12401550" cy="6886576"/>
            <a:chOff x="0" y="-28576"/>
            <a:chExt cx="12401550" cy="6886576"/>
          </a:xfrm>
        </p:grpSpPr>
        <p:pic>
          <p:nvPicPr>
            <p:cNvPr id="1026" name="Picture 2" descr="Stones in perfect balance Free Photo"/>
            <p:cNvPicPr>
              <a:picLocks noChangeAspect="1" noChangeArrowheads="1"/>
            </p:cNvPicPr>
            <p:nvPr/>
          </p:nvPicPr>
          <p:blipFill rotWithShape="1">
            <a:blip r:embed="rId2">
              <a:extLst>
                <a:ext uri="{28A0092B-C50C-407E-A947-70E740481C1C}">
                  <a14:useLocalDpi xmlns:a14="http://schemas.microsoft.com/office/drawing/2010/main" val="0"/>
                </a:ext>
              </a:extLst>
            </a:blip>
            <a:srcRect l="10938" t="-417" r="-10938" b="417"/>
            <a:stretch/>
          </p:blipFill>
          <p:spPr bwMode="auto">
            <a:xfrm>
              <a:off x="0" y="-28576"/>
              <a:ext cx="10972800" cy="6886576"/>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Stones in perfect balance Free Photo"/>
            <p:cNvPicPr>
              <a:picLocks noChangeAspect="1" noChangeArrowheads="1"/>
            </p:cNvPicPr>
            <p:nvPr/>
          </p:nvPicPr>
          <p:blipFill rotWithShape="1">
            <a:blip r:embed="rId2">
              <a:extLst>
                <a:ext uri="{28A0092B-C50C-407E-A947-70E740481C1C}">
                  <a14:useLocalDpi xmlns:a14="http://schemas.microsoft.com/office/drawing/2010/main" val="0"/>
                </a:ext>
              </a:extLst>
            </a:blip>
            <a:srcRect l="98435" t="-417" r="-128" b="417"/>
            <a:stretch/>
          </p:blipFill>
          <p:spPr bwMode="auto">
            <a:xfrm>
              <a:off x="9758363" y="-28576"/>
              <a:ext cx="2643187" cy="6886576"/>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Rectangle 1">
            <a:extLst>
              <a:ext uri="{FF2B5EF4-FFF2-40B4-BE49-F238E27FC236}">
                <a16:creationId xmlns:a16="http://schemas.microsoft.com/office/drawing/2014/main" xmlns="" id="{D0E6429D-14CA-4FB4-9D50-636A2BB4525E}"/>
              </a:ext>
            </a:extLst>
          </p:cNvPr>
          <p:cNvSpPr/>
          <p:nvPr/>
        </p:nvSpPr>
        <p:spPr>
          <a:xfrm>
            <a:off x="4165600" y="816160"/>
            <a:ext cx="8040257" cy="2963965"/>
          </a:xfrm>
          <a:prstGeom prst="rect">
            <a:avLst/>
          </a:prstGeom>
          <a:noFill/>
          <a:ln>
            <a:noFill/>
          </a:ln>
        </p:spPr>
        <p:style>
          <a:lnRef idx="2">
            <a:schemeClr val="accent6">
              <a:shade val="50000"/>
            </a:schemeClr>
          </a:lnRef>
          <a:fillRef idx="1">
            <a:schemeClr val="accent6"/>
          </a:fillRef>
          <a:effectRef idx="0">
            <a:schemeClr val="accent6"/>
          </a:effectRef>
          <a:fontRef idx="minor">
            <a:schemeClr val="lt1"/>
          </a:fontRef>
        </p:style>
        <p:txBody>
          <a:bodyPr rtlCol="0" anchor="t"/>
          <a:lstStyle/>
          <a:p>
            <a:pPr marL="457200" indent="-457200">
              <a:lnSpc>
                <a:spcPct val="150000"/>
              </a:lnSpc>
              <a:buClr>
                <a:srgbClr val="C00000"/>
              </a:buClr>
              <a:buFont typeface="Arial" panose="020B0604020202020204" pitchFamily="34" charset="0"/>
              <a:buChar char="•"/>
            </a:pPr>
            <a:r>
              <a:rPr lang="en-US" sz="4500" dirty="0" smtClean="0">
                <a:solidFill>
                  <a:schemeClr val="tx1"/>
                </a:solidFill>
                <a:latin typeface="Times New Roman" panose="02020603050405020304" pitchFamily="18" charset="0"/>
                <a:cs typeface="Times New Roman" panose="02020603050405020304" pitchFamily="18" charset="0"/>
              </a:rPr>
              <a:t>Constant payout or fixed percentage of profit</a:t>
            </a:r>
          </a:p>
          <a:p>
            <a:pPr marL="457200" indent="-457200">
              <a:lnSpc>
                <a:spcPct val="150000"/>
              </a:lnSpc>
              <a:buClr>
                <a:srgbClr val="C00000"/>
              </a:buClr>
              <a:buFont typeface="Arial" panose="020B0604020202020204" pitchFamily="34" charset="0"/>
              <a:buChar char="•"/>
            </a:pPr>
            <a:r>
              <a:rPr lang="en-US" sz="4500" dirty="0" smtClean="0">
                <a:solidFill>
                  <a:schemeClr val="tx1"/>
                </a:solidFill>
                <a:latin typeface="Times New Roman" panose="02020603050405020304" pitchFamily="18" charset="0"/>
                <a:cs typeface="Times New Roman" panose="02020603050405020304" pitchFamily="18" charset="0"/>
              </a:rPr>
              <a:t>A fixed amount of dividend</a:t>
            </a:r>
          </a:p>
          <a:p>
            <a:pPr marL="457200" indent="-457200">
              <a:lnSpc>
                <a:spcPct val="150000"/>
              </a:lnSpc>
              <a:buClr>
                <a:srgbClr val="C00000"/>
              </a:buClr>
              <a:buFont typeface="Arial" panose="020B0604020202020204" pitchFamily="34" charset="0"/>
              <a:buChar char="•"/>
            </a:pPr>
            <a:r>
              <a:rPr lang="en-US" sz="4500" dirty="0" smtClean="0">
                <a:solidFill>
                  <a:schemeClr val="tx1"/>
                </a:solidFill>
                <a:latin typeface="Times New Roman" panose="02020603050405020304" pitchFamily="18" charset="0"/>
                <a:cs typeface="Times New Roman" panose="02020603050405020304" pitchFamily="18" charset="0"/>
              </a:rPr>
              <a:t>Stability is dependent on current and accumulated profits</a:t>
            </a:r>
            <a:endParaRPr lang="en-US" sz="4500" dirty="0">
              <a:solidFill>
                <a:schemeClr val="tx1"/>
              </a:solidFill>
              <a:latin typeface="Times New Roman" panose="02020603050405020304" pitchFamily="18" charset="0"/>
              <a:cs typeface="Times New Roman" panose="02020603050405020304" pitchFamily="18" charset="0"/>
            </a:endParaRPr>
          </a:p>
        </p:txBody>
      </p:sp>
      <p:sp>
        <p:nvSpPr>
          <p:cNvPr id="6" name="Rectangle 5"/>
          <p:cNvSpPr/>
          <p:nvPr/>
        </p:nvSpPr>
        <p:spPr>
          <a:xfrm>
            <a:off x="4140993" y="-28576"/>
            <a:ext cx="5421677" cy="1015663"/>
          </a:xfrm>
          <a:prstGeom prst="rect">
            <a:avLst/>
          </a:prstGeom>
        </p:spPr>
        <p:txBody>
          <a:bodyPr wrap="none">
            <a:spAutoFit/>
          </a:bodyPr>
          <a:lstStyle/>
          <a:p>
            <a:pPr algn="ctr"/>
            <a:r>
              <a:rPr lang="en-US" sz="6000" b="1" dirty="0">
                <a:solidFill>
                  <a:srgbClr val="C00000"/>
                </a:solidFill>
                <a:latin typeface="Times New Roman" panose="02020603050405020304" pitchFamily="18" charset="0"/>
                <a:cs typeface="Times New Roman" panose="02020603050405020304" pitchFamily="18" charset="0"/>
              </a:rPr>
              <a:t>Stable Dividend</a:t>
            </a:r>
          </a:p>
        </p:txBody>
      </p:sp>
    </p:spTree>
    <p:extLst>
      <p:ext uri="{BB962C8B-B14F-4D97-AF65-F5344CB8AC3E}">
        <p14:creationId xmlns:p14="http://schemas.microsoft.com/office/powerpoint/2010/main" val="20882616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fade">
                                      <p:cBhvr>
                                        <p:cTn id="1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4F4F2"/>
        </a:solidFill>
        <a:effectLst/>
      </p:bgPr>
    </p:bg>
    <p:spTree>
      <p:nvGrpSpPr>
        <p:cNvPr id="1" name=""/>
        <p:cNvGrpSpPr/>
        <p:nvPr/>
      </p:nvGrpSpPr>
      <p:grpSpPr>
        <a:xfrm>
          <a:off x="0" y="0"/>
          <a:ext cx="0" cy="0"/>
          <a:chOff x="0" y="0"/>
          <a:chExt cx="0" cy="0"/>
        </a:xfrm>
      </p:grpSpPr>
      <p:pic>
        <p:nvPicPr>
          <p:cNvPr id="17412" name="Picture 4" descr="Stack of coins Free Photo"/>
          <p:cNvPicPr>
            <a:picLocks noChangeAspect="1" noChangeArrowheads="1"/>
          </p:cNvPicPr>
          <p:nvPr/>
        </p:nvPicPr>
        <p:blipFill rotWithShape="1">
          <a:blip r:embed="rId2">
            <a:extLst>
              <a:ext uri="{28A0092B-C50C-407E-A947-70E740481C1C}">
                <a14:useLocalDpi xmlns:a14="http://schemas.microsoft.com/office/drawing/2010/main" val="0"/>
              </a:ext>
            </a:extLst>
          </a:blip>
          <a:srcRect b="10606"/>
          <a:stretch/>
        </p:blipFill>
        <p:spPr bwMode="auto">
          <a:xfrm>
            <a:off x="1860884" y="706007"/>
            <a:ext cx="10331116" cy="6151993"/>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 xmlns:a16="http://schemas.microsoft.com/office/drawing/2014/main" id="{D0E6429D-14CA-4FB4-9D50-636A2BB4525E}"/>
              </a:ext>
            </a:extLst>
          </p:cNvPr>
          <p:cNvSpPr/>
          <p:nvPr/>
        </p:nvSpPr>
        <p:spPr>
          <a:xfrm>
            <a:off x="673769" y="1289461"/>
            <a:ext cx="11341768" cy="3112169"/>
          </a:xfrm>
          <a:prstGeom prst="rect">
            <a:avLst/>
          </a:prstGeom>
          <a:noFill/>
          <a:ln>
            <a:noFill/>
          </a:ln>
        </p:spPr>
        <p:style>
          <a:lnRef idx="2">
            <a:schemeClr val="accent6">
              <a:shade val="50000"/>
            </a:schemeClr>
          </a:lnRef>
          <a:fillRef idx="1">
            <a:schemeClr val="accent6"/>
          </a:fillRef>
          <a:effectRef idx="0">
            <a:schemeClr val="accent6"/>
          </a:effectRef>
          <a:fontRef idx="minor">
            <a:schemeClr val="lt1"/>
          </a:fontRef>
        </p:style>
        <p:txBody>
          <a:bodyPr rtlCol="0" anchor="t"/>
          <a:lstStyle/>
          <a:p>
            <a:pPr marL="457200" indent="-457200">
              <a:lnSpc>
                <a:spcPct val="150000"/>
              </a:lnSpc>
              <a:buClr>
                <a:srgbClr val="C00000"/>
              </a:buClr>
              <a:buFont typeface="Arial" panose="020B0604020202020204" pitchFamily="34" charset="0"/>
              <a:buChar char="•"/>
            </a:pPr>
            <a:r>
              <a:rPr lang="en-US" sz="4000" dirty="0" smtClean="0">
                <a:solidFill>
                  <a:schemeClr val="tx1"/>
                </a:solidFill>
                <a:latin typeface="Times New Roman" panose="02020603050405020304" pitchFamily="18" charset="0"/>
                <a:cs typeface="Times New Roman" panose="02020603050405020304" pitchFamily="18" charset="0"/>
              </a:rPr>
              <a:t>Profit </a:t>
            </a:r>
            <a:r>
              <a:rPr lang="en-US" sz="4000" dirty="0">
                <a:solidFill>
                  <a:schemeClr val="tx1"/>
                </a:solidFill>
                <a:latin typeface="Times New Roman" panose="02020603050405020304" pitchFamily="18" charset="0"/>
                <a:cs typeface="Times New Roman" panose="02020603050405020304" pitchFamily="18" charset="0"/>
              </a:rPr>
              <a:t>distributed among shareholders</a:t>
            </a:r>
          </a:p>
          <a:p>
            <a:pPr marL="457200" indent="-457200">
              <a:lnSpc>
                <a:spcPct val="150000"/>
              </a:lnSpc>
              <a:buClr>
                <a:srgbClr val="C00000"/>
              </a:buClr>
              <a:buFont typeface="Arial" panose="020B0604020202020204" pitchFamily="34" charset="0"/>
              <a:buChar char="•"/>
            </a:pPr>
            <a:r>
              <a:rPr lang="en-US" sz="4000" dirty="0">
                <a:solidFill>
                  <a:schemeClr val="tx1"/>
                </a:solidFill>
                <a:latin typeface="Times New Roman" panose="02020603050405020304" pitchFamily="18" charset="0"/>
                <a:cs typeface="Times New Roman" panose="02020603050405020304" pitchFamily="18" charset="0"/>
              </a:rPr>
              <a:t>Paid out of Retained Earnings</a:t>
            </a:r>
          </a:p>
          <a:p>
            <a:pPr marL="457200" indent="-457200">
              <a:lnSpc>
                <a:spcPct val="150000"/>
              </a:lnSpc>
              <a:buClr>
                <a:srgbClr val="C00000"/>
              </a:buClr>
              <a:buFont typeface="Arial" panose="020B0604020202020204" pitchFamily="34" charset="0"/>
              <a:buChar char="•"/>
            </a:pPr>
            <a:r>
              <a:rPr lang="en-US" sz="4000" dirty="0">
                <a:solidFill>
                  <a:schemeClr val="tx1"/>
                </a:solidFill>
                <a:latin typeface="Times New Roman" panose="02020603050405020304" pitchFamily="18" charset="0"/>
                <a:cs typeface="Times New Roman" panose="02020603050405020304" pitchFamily="18" charset="0"/>
              </a:rPr>
              <a:t>Annual dividend</a:t>
            </a:r>
          </a:p>
          <a:p>
            <a:pPr marL="457200" indent="-457200">
              <a:lnSpc>
                <a:spcPct val="150000"/>
              </a:lnSpc>
              <a:buClr>
                <a:srgbClr val="C00000"/>
              </a:buClr>
              <a:buFont typeface="Arial" panose="020B0604020202020204" pitchFamily="34" charset="0"/>
              <a:buChar char="•"/>
            </a:pPr>
            <a:r>
              <a:rPr lang="en-US" sz="4000" dirty="0">
                <a:solidFill>
                  <a:schemeClr val="tx1"/>
                </a:solidFill>
                <a:latin typeface="Times New Roman" panose="02020603050405020304" pitchFamily="18" charset="0"/>
                <a:cs typeface="Times New Roman" panose="02020603050405020304" pitchFamily="18" charset="0"/>
              </a:rPr>
              <a:t>Interim dividend</a:t>
            </a:r>
          </a:p>
        </p:txBody>
      </p:sp>
      <p:sp>
        <p:nvSpPr>
          <p:cNvPr id="3" name="Rectangle 2"/>
          <p:cNvSpPr/>
          <p:nvPr/>
        </p:nvSpPr>
        <p:spPr>
          <a:xfrm>
            <a:off x="1234675" y="273798"/>
            <a:ext cx="3177473" cy="1015663"/>
          </a:xfrm>
          <a:prstGeom prst="rect">
            <a:avLst/>
          </a:prstGeom>
        </p:spPr>
        <p:txBody>
          <a:bodyPr wrap="none">
            <a:spAutoFit/>
          </a:bodyPr>
          <a:lstStyle/>
          <a:p>
            <a:pPr algn="ctr"/>
            <a:r>
              <a:rPr lang="en-US" sz="6000" b="1" dirty="0">
                <a:solidFill>
                  <a:srgbClr val="C00000"/>
                </a:solidFill>
                <a:latin typeface="Times New Roman" panose="02020603050405020304" pitchFamily="18" charset="0"/>
                <a:cs typeface="Times New Roman" panose="02020603050405020304" pitchFamily="18" charset="0"/>
              </a:rPr>
              <a:t>Dividend</a:t>
            </a:r>
          </a:p>
        </p:txBody>
      </p:sp>
    </p:spTree>
    <p:extLst>
      <p:ext uri="{BB962C8B-B14F-4D97-AF65-F5344CB8AC3E}">
        <p14:creationId xmlns:p14="http://schemas.microsoft.com/office/powerpoint/2010/main" val="71387982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D0E6429D-14CA-4FB4-9D50-636A2BB4525E}"/>
              </a:ext>
            </a:extLst>
          </p:cNvPr>
          <p:cNvSpPr/>
          <p:nvPr/>
        </p:nvSpPr>
        <p:spPr>
          <a:xfrm>
            <a:off x="3846286" y="1168454"/>
            <a:ext cx="8345714" cy="2627086"/>
          </a:xfrm>
          <a:prstGeom prst="rect">
            <a:avLst/>
          </a:prstGeom>
          <a:noFill/>
          <a:ln>
            <a:noFill/>
          </a:ln>
        </p:spPr>
        <p:style>
          <a:lnRef idx="2">
            <a:schemeClr val="accent6">
              <a:shade val="50000"/>
            </a:schemeClr>
          </a:lnRef>
          <a:fillRef idx="1">
            <a:schemeClr val="accent6"/>
          </a:fillRef>
          <a:effectRef idx="0">
            <a:schemeClr val="accent6"/>
          </a:effectRef>
          <a:fontRef idx="minor">
            <a:schemeClr val="lt1"/>
          </a:fontRef>
        </p:style>
        <p:txBody>
          <a:bodyPr rtlCol="0" anchor="t"/>
          <a:lstStyle/>
          <a:p>
            <a:pPr marL="457200" indent="-457200">
              <a:lnSpc>
                <a:spcPct val="150000"/>
              </a:lnSpc>
              <a:buClr>
                <a:srgbClr val="0B414D"/>
              </a:buClr>
              <a:buFont typeface="Arial" panose="020B0604020202020204" pitchFamily="34" charset="0"/>
              <a:buChar char="•"/>
            </a:pPr>
            <a:r>
              <a:rPr lang="en-US" sz="4300" dirty="0" smtClean="0">
                <a:solidFill>
                  <a:schemeClr val="tx1"/>
                </a:solidFill>
                <a:latin typeface="Times New Roman" panose="02020603050405020304" pitchFamily="18" charset="0"/>
                <a:cs typeface="Times New Roman" panose="02020603050405020304" pitchFamily="18" charset="0"/>
              </a:rPr>
              <a:t>In </a:t>
            </a:r>
            <a:r>
              <a:rPr lang="en-US" sz="4300" dirty="0">
                <a:solidFill>
                  <a:schemeClr val="tx1"/>
                </a:solidFill>
                <a:latin typeface="Times New Roman" panose="02020603050405020304" pitchFamily="18" charset="0"/>
                <a:cs typeface="Times New Roman" panose="02020603050405020304" pitchFamily="18" charset="0"/>
              </a:rPr>
              <a:t>stable dividend DPO is not constant</a:t>
            </a:r>
          </a:p>
          <a:p>
            <a:pPr marL="457200" indent="-457200">
              <a:lnSpc>
                <a:spcPct val="150000"/>
              </a:lnSpc>
              <a:buClr>
                <a:srgbClr val="0B414D"/>
              </a:buClr>
              <a:buFont typeface="Arial" panose="020B0604020202020204" pitchFamily="34" charset="0"/>
              <a:buChar char="•"/>
            </a:pPr>
            <a:r>
              <a:rPr lang="en-US" sz="4300" dirty="0">
                <a:solidFill>
                  <a:schemeClr val="tx1"/>
                </a:solidFill>
                <a:latin typeface="Times New Roman" panose="02020603050405020304" pitchFamily="18" charset="0"/>
                <a:cs typeface="Times New Roman" panose="02020603050405020304" pitchFamily="18" charset="0"/>
              </a:rPr>
              <a:t>Amount of Dividend is Constant</a:t>
            </a:r>
          </a:p>
          <a:p>
            <a:pPr marL="457200" indent="-457200">
              <a:lnSpc>
                <a:spcPct val="150000"/>
              </a:lnSpc>
              <a:buClr>
                <a:srgbClr val="0B414D"/>
              </a:buClr>
              <a:buFont typeface="Arial" panose="020B0604020202020204" pitchFamily="34" charset="0"/>
              <a:buChar char="•"/>
            </a:pPr>
            <a:r>
              <a:rPr lang="en-US" sz="4300" dirty="0">
                <a:solidFill>
                  <a:schemeClr val="tx1"/>
                </a:solidFill>
                <a:latin typeface="Times New Roman" panose="02020603050405020304" pitchFamily="18" charset="0"/>
                <a:cs typeface="Times New Roman" panose="02020603050405020304" pitchFamily="18" charset="0"/>
              </a:rPr>
              <a:t>In long-run DPO may be the same</a:t>
            </a:r>
          </a:p>
        </p:txBody>
      </p:sp>
      <p:pic>
        <p:nvPicPr>
          <p:cNvPr id="2050" name="Picture 2" descr="Gastos De Dinero Png Transparent Images – Free PNG Images Vector, PSD,  Clipart, Template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3682" y="1981199"/>
            <a:ext cx="4876800" cy="4876801"/>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4876800" y="152791"/>
            <a:ext cx="2492990" cy="1015663"/>
          </a:xfrm>
          <a:prstGeom prst="rect">
            <a:avLst/>
          </a:prstGeom>
        </p:spPr>
        <p:txBody>
          <a:bodyPr wrap="none">
            <a:spAutoFit/>
          </a:bodyPr>
          <a:lstStyle/>
          <a:p>
            <a:r>
              <a:rPr lang="en-US" sz="6000" b="1" dirty="0">
                <a:solidFill>
                  <a:srgbClr val="0B414D"/>
                </a:solidFill>
                <a:latin typeface="Times New Roman" panose="02020603050405020304" pitchFamily="18" charset="0"/>
                <a:cs typeface="Times New Roman" panose="02020603050405020304" pitchFamily="18" charset="0"/>
              </a:rPr>
              <a:t>Payout</a:t>
            </a:r>
            <a:endParaRPr lang="en-US" sz="6000" dirty="0">
              <a:solidFill>
                <a:srgbClr val="0B414D"/>
              </a:solidFill>
            </a:endParaRPr>
          </a:p>
        </p:txBody>
      </p:sp>
    </p:spTree>
    <p:extLst>
      <p:ext uri="{BB962C8B-B14F-4D97-AF65-F5344CB8AC3E}">
        <p14:creationId xmlns:p14="http://schemas.microsoft.com/office/powerpoint/2010/main" val="37141761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fade">
                                      <p:cBhvr>
                                        <p:cTn id="1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Stack of coins Free Photo"/>
          <p:cNvPicPr>
            <a:picLocks noChangeAspect="1" noChangeArrowheads="1"/>
          </p:cNvPicPr>
          <p:nvPr/>
        </p:nvPicPr>
        <p:blipFill rotWithShape="1">
          <a:blip r:embed="rId2">
            <a:extLst>
              <a:ext uri="{28A0092B-C50C-407E-A947-70E740481C1C}">
                <a14:useLocalDpi xmlns:a14="http://schemas.microsoft.com/office/drawing/2010/main" val="0"/>
              </a:ext>
            </a:extLst>
          </a:blip>
          <a:srcRect b="10606"/>
          <a:stretch/>
        </p:blipFill>
        <p:spPr bwMode="auto">
          <a:xfrm>
            <a:off x="3039558" y="1407886"/>
            <a:ext cx="9152442" cy="5450114"/>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xmlns="" id="{D0E6429D-14CA-4FB4-9D50-636A2BB4525E}"/>
              </a:ext>
            </a:extLst>
          </p:cNvPr>
          <p:cNvSpPr/>
          <p:nvPr/>
        </p:nvSpPr>
        <p:spPr>
          <a:xfrm>
            <a:off x="0" y="0"/>
            <a:ext cx="12192000" cy="6858000"/>
          </a:xfrm>
          <a:prstGeom prst="rect">
            <a:avLst/>
          </a:prstGeom>
          <a:noFill/>
          <a:ln>
            <a:noFill/>
          </a:ln>
        </p:spPr>
        <p:style>
          <a:lnRef idx="2">
            <a:schemeClr val="accent6">
              <a:shade val="50000"/>
            </a:schemeClr>
          </a:lnRef>
          <a:fillRef idx="1">
            <a:schemeClr val="accent6"/>
          </a:fillRef>
          <a:effectRef idx="0">
            <a:schemeClr val="accent6"/>
          </a:effectRef>
          <a:fontRef idx="minor">
            <a:schemeClr val="lt1"/>
          </a:fontRef>
        </p:style>
        <p:txBody>
          <a:bodyPr rtlCol="0" anchor="t"/>
          <a:lstStyle/>
          <a:p>
            <a:pPr algn="ctr"/>
            <a:r>
              <a:rPr lang="en-US" sz="4800" b="1" dirty="0" smtClean="0">
                <a:solidFill>
                  <a:srgbClr val="C00000"/>
                </a:solidFill>
                <a:latin typeface="Times New Roman" panose="02020603050405020304" pitchFamily="18" charset="0"/>
                <a:cs typeface="Times New Roman" panose="02020603050405020304" pitchFamily="18" charset="0"/>
              </a:rPr>
              <a:t>Stable </a:t>
            </a:r>
            <a:r>
              <a:rPr lang="en-US" sz="4800" b="1" dirty="0">
                <a:solidFill>
                  <a:srgbClr val="C00000"/>
                </a:solidFill>
                <a:latin typeface="Times New Roman" panose="02020603050405020304" pitchFamily="18" charset="0"/>
                <a:cs typeface="Times New Roman" panose="02020603050405020304" pitchFamily="18" charset="0"/>
              </a:rPr>
              <a:t>Dividend </a:t>
            </a:r>
            <a:r>
              <a:rPr lang="en-US" sz="4800" b="1" dirty="0" smtClean="0">
                <a:solidFill>
                  <a:srgbClr val="C00000"/>
                </a:solidFill>
                <a:latin typeface="Times New Roman" panose="02020603050405020304" pitchFamily="18" charset="0"/>
                <a:cs typeface="Times New Roman" panose="02020603050405020304" pitchFamily="18" charset="0"/>
              </a:rPr>
              <a:t>Preference</a:t>
            </a:r>
          </a:p>
          <a:p>
            <a:pPr algn="ctr"/>
            <a:endParaRPr lang="en-US" sz="2000" b="1" dirty="0">
              <a:solidFill>
                <a:srgbClr val="C00000"/>
              </a:solidFill>
              <a:latin typeface="Times New Roman" panose="02020603050405020304" pitchFamily="18" charset="0"/>
              <a:cs typeface="Times New Roman" panose="02020603050405020304" pitchFamily="18" charset="0"/>
            </a:endParaRPr>
          </a:p>
          <a:p>
            <a:pPr marL="457200" indent="-457200">
              <a:buClr>
                <a:srgbClr val="C00000"/>
              </a:buClr>
              <a:buFont typeface="Arial" panose="020B0604020202020204" pitchFamily="34" charset="0"/>
              <a:buChar char="•"/>
            </a:pPr>
            <a:r>
              <a:rPr lang="en-US" sz="4000" dirty="0">
                <a:solidFill>
                  <a:schemeClr val="tx1"/>
                </a:solidFill>
                <a:latin typeface="Times New Roman" panose="02020603050405020304" pitchFamily="18" charset="0"/>
                <a:cs typeface="Times New Roman" panose="02020603050405020304" pitchFamily="18" charset="0"/>
              </a:rPr>
              <a:t>Shareholders prefer fixed dividend over time</a:t>
            </a:r>
          </a:p>
          <a:p>
            <a:pPr marL="914400" lvl="1" indent="-457200">
              <a:buClr>
                <a:srgbClr val="C00000"/>
              </a:buClr>
              <a:buFont typeface="Arial" panose="020B0604020202020204" pitchFamily="34" charset="0"/>
              <a:buChar char="•"/>
            </a:pPr>
            <a:r>
              <a:rPr lang="en-US" sz="4000" dirty="0">
                <a:solidFill>
                  <a:schemeClr val="tx1"/>
                </a:solidFill>
                <a:latin typeface="Times New Roman" panose="02020603050405020304" pitchFamily="18" charset="0"/>
                <a:cs typeface="Times New Roman" panose="02020603050405020304" pitchFamily="18" charset="0"/>
              </a:rPr>
              <a:t>Regular source of income</a:t>
            </a:r>
          </a:p>
          <a:p>
            <a:pPr marL="914400" lvl="1" indent="-457200">
              <a:buClr>
                <a:srgbClr val="C00000"/>
              </a:buClr>
              <a:buFont typeface="Arial" panose="020B0604020202020204" pitchFamily="34" charset="0"/>
              <a:buChar char="•"/>
            </a:pPr>
            <a:r>
              <a:rPr lang="en-US" sz="4000" dirty="0">
                <a:solidFill>
                  <a:schemeClr val="tx1"/>
                </a:solidFill>
                <a:latin typeface="Times New Roman" panose="02020603050405020304" pitchFamily="18" charset="0"/>
                <a:cs typeface="Times New Roman" panose="02020603050405020304" pitchFamily="18" charset="0"/>
              </a:rPr>
              <a:t>Certainty</a:t>
            </a:r>
          </a:p>
          <a:p>
            <a:pPr marL="914400" lvl="1" indent="-457200">
              <a:buClr>
                <a:srgbClr val="C00000"/>
              </a:buClr>
              <a:buFont typeface="Arial" panose="020B0604020202020204" pitchFamily="34" charset="0"/>
              <a:buChar char="•"/>
            </a:pPr>
            <a:r>
              <a:rPr lang="en-US" sz="4000" dirty="0">
                <a:solidFill>
                  <a:schemeClr val="tx1"/>
                </a:solidFill>
                <a:latin typeface="Times New Roman" panose="02020603050405020304" pitchFamily="18" charset="0"/>
                <a:cs typeface="Times New Roman" panose="02020603050405020304" pitchFamily="18" charset="0"/>
              </a:rPr>
              <a:t>Informational content (image of the company)</a:t>
            </a:r>
          </a:p>
          <a:p>
            <a:pPr marL="914400" lvl="1" indent="-457200">
              <a:buClr>
                <a:srgbClr val="C00000"/>
              </a:buClr>
              <a:buFont typeface="Arial" panose="020B0604020202020204" pitchFamily="34" charset="0"/>
              <a:buChar char="•"/>
            </a:pPr>
            <a:r>
              <a:rPr lang="en-US" sz="4000" dirty="0">
                <a:solidFill>
                  <a:schemeClr val="tx1"/>
                </a:solidFill>
                <a:latin typeface="Times New Roman" panose="02020603050405020304" pitchFamily="18" charset="0"/>
                <a:cs typeface="Times New Roman" panose="02020603050405020304" pitchFamily="18" charset="0"/>
              </a:rPr>
              <a:t>Institutional preference</a:t>
            </a:r>
          </a:p>
          <a:p>
            <a:pPr lvl="1"/>
            <a:endParaRPr lang="en-US" sz="3200" dirty="0">
              <a:solidFill>
                <a:srgbClr val="FFFF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618602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500"/>
                                        <p:tgtEl>
                                          <p:spTgt spid="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fade">
                                      <p:cBhvr>
                                        <p:cTn id="12" dur="500"/>
                                        <p:tgtEl>
                                          <p:spTgt spid="2">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animEffect transition="in" filter="fade">
                                      <p:cBhvr>
                                        <p:cTn id="17" dur="500"/>
                                        <p:tgtEl>
                                          <p:spTgt spid="2">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
                                            <p:txEl>
                                              <p:pRg st="5" end="5"/>
                                            </p:txEl>
                                          </p:spTgt>
                                        </p:tgtEl>
                                        <p:attrNameLst>
                                          <p:attrName>style.visibility</p:attrName>
                                        </p:attrNameLst>
                                      </p:cBhvr>
                                      <p:to>
                                        <p:strVal val="visible"/>
                                      </p:to>
                                    </p:set>
                                    <p:animEffect transition="in" filter="fade">
                                      <p:cBhvr>
                                        <p:cTn id="22" dur="500"/>
                                        <p:tgtEl>
                                          <p:spTgt spid="2">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
                                            <p:txEl>
                                              <p:pRg st="6" end="6"/>
                                            </p:txEl>
                                          </p:spTgt>
                                        </p:tgtEl>
                                        <p:attrNameLst>
                                          <p:attrName>style.visibility</p:attrName>
                                        </p:attrNameLst>
                                      </p:cBhvr>
                                      <p:to>
                                        <p:strVal val="visible"/>
                                      </p:to>
                                    </p:set>
                                    <p:animEffect transition="in" filter="fade">
                                      <p:cBhvr>
                                        <p:cTn id="27"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B935F5D2-8D65-4C81-AB1F-764A0E4E2B22}"/>
              </a:ext>
            </a:extLst>
          </p:cNvPr>
          <p:cNvSpPr/>
          <p:nvPr/>
        </p:nvSpPr>
        <p:spPr>
          <a:xfrm>
            <a:off x="7587344" y="2460911"/>
            <a:ext cx="4016819" cy="19797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ln w="0">
                  <a:noFill/>
                </a:ln>
                <a:solidFill>
                  <a:srgbClr val="C00000"/>
                </a:solidFill>
                <a:latin typeface="Book Antiqua" panose="02040602050305030304" pitchFamily="18" charset="0"/>
              </a:rPr>
              <a:t>Dividend Policy</a:t>
            </a:r>
          </a:p>
          <a:p>
            <a:pPr algn="ctr"/>
            <a:r>
              <a:rPr lang="en-US" sz="3200" b="1" dirty="0">
                <a:ln w="0">
                  <a:noFill/>
                </a:ln>
                <a:solidFill>
                  <a:srgbClr val="C00000"/>
                </a:solidFill>
                <a:latin typeface="Book Antiqua" panose="02040602050305030304" pitchFamily="18" charset="0"/>
              </a:rPr>
              <a:t>Module 13</a:t>
            </a:r>
            <a:endParaRPr lang="en-US" sz="3200" b="1" dirty="0">
              <a:ln w="0">
                <a:noFill/>
              </a:ln>
              <a:solidFill>
                <a:srgbClr val="C00000"/>
              </a:solidFill>
              <a:latin typeface="Book Antiqua" panose="02040602050305030304" pitchFamily="18" charset="0"/>
            </a:endParaRPr>
          </a:p>
        </p:txBody>
      </p:sp>
      <p:sp>
        <p:nvSpPr>
          <p:cNvPr id="3" name="Rectangle 2">
            <a:extLst>
              <a:ext uri="{FF2B5EF4-FFF2-40B4-BE49-F238E27FC236}">
                <a16:creationId xmlns:a16="http://schemas.microsoft.com/office/drawing/2014/main" xmlns="" id="{9F2EEECD-8580-4F68-9F77-33EBF89FFE68}"/>
              </a:ext>
            </a:extLst>
          </p:cNvPr>
          <p:cNvSpPr/>
          <p:nvPr/>
        </p:nvSpPr>
        <p:spPr>
          <a:xfrm>
            <a:off x="283032" y="274412"/>
            <a:ext cx="6607623" cy="60089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ln w="12700">
                  <a:solidFill>
                    <a:srgbClr val="4472C4"/>
                  </a:solidFill>
                  <a:prstDash val="solid"/>
                </a:ln>
                <a:solidFill>
                  <a:srgbClr val="405EE0"/>
                </a:solidFill>
                <a:latin typeface="Book Antiqua" panose="02040602050305030304" pitchFamily="18" charset="0"/>
              </a:rPr>
              <a:t>Topic 235: Why </a:t>
            </a:r>
            <a:r>
              <a:rPr lang="en-US" sz="2800" b="1" dirty="0">
                <a:ln w="12700">
                  <a:solidFill>
                    <a:srgbClr val="4472C4"/>
                  </a:solidFill>
                  <a:prstDash val="solid"/>
                </a:ln>
                <a:solidFill>
                  <a:srgbClr val="405EE0"/>
                </a:solidFill>
                <a:latin typeface="Book Antiqua" panose="02040602050305030304" pitchFamily="18" charset="0"/>
              </a:rPr>
              <a:t>Dividends are </a:t>
            </a:r>
            <a:r>
              <a:rPr lang="en-US" sz="2800" b="1" dirty="0" smtClean="0">
                <a:ln w="12700">
                  <a:solidFill>
                    <a:srgbClr val="4472C4"/>
                  </a:solidFill>
                  <a:prstDash val="solid"/>
                </a:ln>
                <a:solidFill>
                  <a:srgbClr val="405EE0"/>
                </a:solidFill>
                <a:latin typeface="Book Antiqua" panose="02040602050305030304" pitchFamily="18" charset="0"/>
              </a:rPr>
              <a:t>Paid?</a:t>
            </a:r>
            <a:endParaRPr lang="en-US" sz="2800" b="1" dirty="0">
              <a:ln w="12700">
                <a:solidFill>
                  <a:srgbClr val="4472C4"/>
                </a:solidFill>
                <a:prstDash val="solid"/>
              </a:ln>
              <a:solidFill>
                <a:srgbClr val="405EE0"/>
              </a:solidFill>
              <a:latin typeface="Book Antiqua" panose="02040602050305030304" pitchFamily="18" charset="0"/>
            </a:endParaRPr>
          </a:p>
        </p:txBody>
      </p:sp>
      <p:cxnSp>
        <p:nvCxnSpPr>
          <p:cNvPr id="11" name="Straight Connector 10">
            <a:extLst>
              <a:ext uri="{FF2B5EF4-FFF2-40B4-BE49-F238E27FC236}">
                <a16:creationId xmlns:a16="http://schemas.microsoft.com/office/drawing/2014/main" xmlns="" id="{4A5D1FF0-B6FB-4E2A-BABF-0A9AE1B7170C}"/>
              </a:ext>
            </a:extLst>
          </p:cNvPr>
          <p:cNvCxnSpPr>
            <a:cxnSpLocks/>
          </p:cNvCxnSpPr>
          <p:nvPr/>
        </p:nvCxnSpPr>
        <p:spPr>
          <a:xfrm flipV="1">
            <a:off x="7238999" y="446314"/>
            <a:ext cx="0" cy="6008915"/>
          </a:xfrm>
          <a:prstGeom prst="line">
            <a:avLst/>
          </a:prstGeom>
          <a:ln w="88900" cmpd="thickThi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8633281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0" y="0"/>
            <a:ext cx="12192000" cy="6855568"/>
            <a:chOff x="0" y="0"/>
            <a:chExt cx="12192000" cy="6855568"/>
          </a:xfrm>
        </p:grpSpPr>
        <p:pic>
          <p:nvPicPr>
            <p:cNvPr id="6" name="Picture 2" descr="Question mark sign Premium Psd"/>
            <p:cNvPicPr>
              <a:picLocks noChangeAspect="1" noChangeArrowheads="1"/>
            </p:cNvPicPr>
            <p:nvPr/>
          </p:nvPicPr>
          <p:blipFill rotWithShape="1">
            <a:blip r:embed="rId2">
              <a:extLst>
                <a:ext uri="{28A0092B-C50C-407E-A947-70E740481C1C}">
                  <a14:useLocalDpi xmlns:a14="http://schemas.microsoft.com/office/drawing/2010/main" val="0"/>
                </a:ext>
              </a:extLst>
            </a:blip>
            <a:srcRect r="15921"/>
            <a:stretch/>
          </p:blipFill>
          <p:spPr bwMode="auto">
            <a:xfrm>
              <a:off x="1941095" y="0"/>
              <a:ext cx="10250905" cy="6855568"/>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Question mark sign Premium Psd"/>
            <p:cNvPicPr>
              <a:picLocks noChangeAspect="1" noChangeArrowheads="1"/>
            </p:cNvPicPr>
            <p:nvPr/>
          </p:nvPicPr>
          <p:blipFill rotWithShape="1">
            <a:blip r:embed="rId2">
              <a:extLst>
                <a:ext uri="{28A0092B-C50C-407E-A947-70E740481C1C}">
                  <a14:useLocalDpi xmlns:a14="http://schemas.microsoft.com/office/drawing/2010/main" val="0"/>
                </a:ext>
              </a:extLst>
            </a:blip>
            <a:srcRect r="83948"/>
            <a:stretch/>
          </p:blipFill>
          <p:spPr bwMode="auto">
            <a:xfrm>
              <a:off x="0" y="0"/>
              <a:ext cx="1957137" cy="6855568"/>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Rectangle 1">
            <a:extLst>
              <a:ext uri="{FF2B5EF4-FFF2-40B4-BE49-F238E27FC236}">
                <a16:creationId xmlns:a16="http://schemas.microsoft.com/office/drawing/2014/main" xmlns="" id="{D0E6429D-14CA-4FB4-9D50-636A2BB4525E}"/>
              </a:ext>
            </a:extLst>
          </p:cNvPr>
          <p:cNvSpPr/>
          <p:nvPr/>
        </p:nvSpPr>
        <p:spPr>
          <a:xfrm>
            <a:off x="0" y="0"/>
            <a:ext cx="12192000" cy="6858000"/>
          </a:xfrm>
          <a:prstGeom prst="rect">
            <a:avLst/>
          </a:prstGeom>
          <a:noFill/>
          <a:ln>
            <a:noFill/>
          </a:ln>
        </p:spPr>
        <p:style>
          <a:lnRef idx="2">
            <a:schemeClr val="accent6">
              <a:shade val="50000"/>
            </a:schemeClr>
          </a:lnRef>
          <a:fillRef idx="1">
            <a:schemeClr val="accent6"/>
          </a:fillRef>
          <a:effectRef idx="0">
            <a:schemeClr val="accent6"/>
          </a:effectRef>
          <a:fontRef idx="minor">
            <a:schemeClr val="lt1"/>
          </a:fontRef>
        </p:style>
        <p:txBody>
          <a:bodyPr rtlCol="0" anchor="t"/>
          <a:lstStyle/>
          <a:p>
            <a:pPr algn="ctr"/>
            <a:endParaRPr lang="en-US" sz="2000" b="1" dirty="0" smtClean="0">
              <a:solidFill>
                <a:srgbClr val="C00000"/>
              </a:solidFill>
              <a:latin typeface="Times New Roman" panose="02020603050405020304" pitchFamily="18" charset="0"/>
              <a:cs typeface="Times New Roman" panose="02020603050405020304" pitchFamily="18" charset="0"/>
            </a:endParaRPr>
          </a:p>
          <a:p>
            <a:pPr algn="ctr"/>
            <a:r>
              <a:rPr lang="en-US" sz="6000" b="1" dirty="0" smtClean="0">
                <a:solidFill>
                  <a:srgbClr val="C00000"/>
                </a:solidFill>
                <a:latin typeface="Times New Roman" panose="02020603050405020304" pitchFamily="18" charset="0"/>
                <a:cs typeface="Times New Roman" panose="02020603050405020304" pitchFamily="18" charset="0"/>
              </a:rPr>
              <a:t>Why </a:t>
            </a:r>
            <a:r>
              <a:rPr lang="en-US" sz="6000" b="1" dirty="0">
                <a:solidFill>
                  <a:srgbClr val="C00000"/>
                </a:solidFill>
                <a:latin typeface="Times New Roman" panose="02020603050405020304" pitchFamily="18" charset="0"/>
                <a:cs typeface="Times New Roman" panose="02020603050405020304" pitchFamily="18" charset="0"/>
              </a:rPr>
              <a:t>Dividend?</a:t>
            </a:r>
          </a:p>
          <a:p>
            <a:pPr marL="457200" indent="-457200">
              <a:lnSpc>
                <a:spcPct val="150000"/>
              </a:lnSpc>
              <a:buClr>
                <a:srgbClr val="C00000"/>
              </a:buClr>
              <a:buFont typeface="Arial" panose="020B0604020202020204" pitchFamily="34" charset="0"/>
              <a:buChar char="•"/>
            </a:pPr>
            <a:endParaRPr lang="en-US" sz="2000" dirty="0" smtClean="0">
              <a:solidFill>
                <a:schemeClr val="tx1"/>
              </a:solidFill>
              <a:latin typeface="Times New Roman" panose="02020603050405020304" pitchFamily="18" charset="0"/>
              <a:cs typeface="Times New Roman" panose="02020603050405020304" pitchFamily="18" charset="0"/>
            </a:endParaRPr>
          </a:p>
          <a:p>
            <a:pPr marL="1828800" indent="-906463">
              <a:lnSpc>
                <a:spcPct val="150000"/>
              </a:lnSpc>
              <a:buClr>
                <a:srgbClr val="C00000"/>
              </a:buClr>
              <a:buFont typeface="Arial" panose="020B0604020202020204" pitchFamily="34" charset="0"/>
              <a:buChar char="•"/>
            </a:pPr>
            <a:r>
              <a:rPr lang="en-US" sz="4500" dirty="0" smtClean="0">
                <a:solidFill>
                  <a:schemeClr val="tx1"/>
                </a:solidFill>
                <a:latin typeface="Times New Roman" panose="02020603050405020304" pitchFamily="18" charset="0"/>
                <a:cs typeface="Times New Roman" panose="02020603050405020304" pitchFamily="18" charset="0"/>
              </a:rPr>
              <a:t>To </a:t>
            </a:r>
            <a:r>
              <a:rPr lang="en-US" sz="4500" dirty="0">
                <a:solidFill>
                  <a:schemeClr val="tx1"/>
                </a:solidFill>
                <a:latin typeface="Times New Roman" panose="02020603050405020304" pitchFamily="18" charset="0"/>
                <a:cs typeface="Times New Roman" panose="02020603050405020304" pitchFamily="18" charset="0"/>
              </a:rPr>
              <a:t>satisfy shareholders</a:t>
            </a:r>
          </a:p>
          <a:p>
            <a:pPr marL="1828800" indent="-906463">
              <a:lnSpc>
                <a:spcPct val="150000"/>
              </a:lnSpc>
              <a:buClr>
                <a:srgbClr val="C00000"/>
              </a:buClr>
              <a:buFont typeface="Arial" panose="020B0604020202020204" pitchFamily="34" charset="0"/>
              <a:buChar char="•"/>
            </a:pPr>
            <a:r>
              <a:rPr lang="en-US" sz="4500" dirty="0">
                <a:solidFill>
                  <a:schemeClr val="tx1"/>
                </a:solidFill>
                <a:latin typeface="Times New Roman" panose="02020603050405020304" pitchFamily="18" charset="0"/>
                <a:cs typeface="Times New Roman" panose="02020603050405020304" pitchFamily="18" charset="0"/>
              </a:rPr>
              <a:t>Regulatory compliance</a:t>
            </a:r>
          </a:p>
          <a:p>
            <a:pPr marL="1828800" indent="-906463">
              <a:lnSpc>
                <a:spcPct val="150000"/>
              </a:lnSpc>
              <a:buClr>
                <a:srgbClr val="C00000"/>
              </a:buClr>
              <a:buFont typeface="Arial" panose="020B0604020202020204" pitchFamily="34" charset="0"/>
              <a:buChar char="•"/>
            </a:pPr>
            <a:r>
              <a:rPr lang="en-US" sz="4500" dirty="0">
                <a:solidFill>
                  <a:schemeClr val="tx1"/>
                </a:solidFill>
                <a:latin typeface="Times New Roman" panose="02020603050405020304" pitchFamily="18" charset="0"/>
                <a:cs typeface="Times New Roman" panose="02020603050405020304" pitchFamily="18" charset="0"/>
              </a:rPr>
              <a:t>No investment opportunity</a:t>
            </a:r>
          </a:p>
          <a:p>
            <a:pPr marL="1379538" indent="-457200">
              <a:buFont typeface="Arial" panose="020B0604020202020204" pitchFamily="34" charset="0"/>
              <a:buChar char="•"/>
            </a:pPr>
            <a:endParaRPr lang="en-US" sz="3200" dirty="0">
              <a:solidFill>
                <a:srgbClr val="FFFF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0798643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fade">
                                      <p:cBhvr>
                                        <p:cTn id="7" dur="500"/>
                                        <p:tgtEl>
                                          <p:spTgt spid="2">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Effect transition="in" filter="fade">
                                      <p:cBhvr>
                                        <p:cTn id="12" dur="500"/>
                                        <p:tgtEl>
                                          <p:spTgt spid="2">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animEffect transition="in" filter="fade">
                                      <p:cBhvr>
                                        <p:cTn id="17"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xmlns="" id="{54F2321B-D28E-4DCD-B0EA-7054B19068DA}"/>
              </a:ext>
            </a:extLst>
          </p:cNvPr>
          <p:cNvPicPr>
            <a:picLocks noChangeAspect="1"/>
          </p:cNvPicPr>
          <p:nvPr/>
        </p:nvPicPr>
        <p:blipFill rotWithShape="1">
          <a:blip r:embed="rId2">
            <a:duotone>
              <a:schemeClr val="accent5">
                <a:shade val="45000"/>
                <a:satMod val="135000"/>
              </a:schemeClr>
              <a:prstClr val="white"/>
            </a:duotone>
          </a:blip>
          <a:srcRect l="2854" r="2135"/>
          <a:stretch/>
        </p:blipFill>
        <p:spPr>
          <a:xfrm>
            <a:off x="5733140" y="0"/>
            <a:ext cx="6458857" cy="6858000"/>
          </a:xfrm>
          <a:prstGeom prst="rect">
            <a:avLst/>
          </a:prstGeom>
        </p:spPr>
      </p:pic>
      <p:sp>
        <p:nvSpPr>
          <p:cNvPr id="2" name="Rectangle 1">
            <a:extLst>
              <a:ext uri="{FF2B5EF4-FFF2-40B4-BE49-F238E27FC236}">
                <a16:creationId xmlns:a16="http://schemas.microsoft.com/office/drawing/2014/main" xmlns="" id="{D0E6429D-14CA-4FB4-9D50-636A2BB4525E}"/>
              </a:ext>
            </a:extLst>
          </p:cNvPr>
          <p:cNvSpPr/>
          <p:nvPr/>
        </p:nvSpPr>
        <p:spPr>
          <a:xfrm>
            <a:off x="420914" y="0"/>
            <a:ext cx="5312226" cy="6858000"/>
          </a:xfrm>
          <a:prstGeom prst="rect">
            <a:avLst/>
          </a:prstGeom>
          <a:noFill/>
          <a:ln>
            <a:noFill/>
          </a:ln>
        </p:spPr>
        <p:style>
          <a:lnRef idx="2">
            <a:schemeClr val="accent6">
              <a:shade val="50000"/>
            </a:schemeClr>
          </a:lnRef>
          <a:fillRef idx="1">
            <a:schemeClr val="accent6"/>
          </a:fillRef>
          <a:effectRef idx="0">
            <a:schemeClr val="accent6"/>
          </a:effectRef>
          <a:fontRef idx="minor">
            <a:schemeClr val="lt1"/>
          </a:fontRef>
        </p:style>
        <p:txBody>
          <a:bodyPr rtlCol="0" anchor="t"/>
          <a:lstStyle/>
          <a:p>
            <a:pPr algn="ctr"/>
            <a:r>
              <a:rPr lang="en-US" sz="4800" b="1" dirty="0" smtClean="0">
                <a:solidFill>
                  <a:srgbClr val="2E6CA4"/>
                </a:solidFill>
                <a:latin typeface="Times New Roman" panose="02020603050405020304" pitchFamily="18" charset="0"/>
                <a:cs typeface="Times New Roman" panose="02020603050405020304" pitchFamily="18" charset="0"/>
              </a:rPr>
              <a:t>Why </a:t>
            </a:r>
            <a:r>
              <a:rPr lang="en-US" sz="4800" b="1" dirty="0">
                <a:solidFill>
                  <a:srgbClr val="2E6CA4"/>
                </a:solidFill>
                <a:latin typeface="Times New Roman" panose="02020603050405020304" pitchFamily="18" charset="0"/>
                <a:cs typeface="Times New Roman" panose="02020603050405020304" pitchFamily="18" charset="0"/>
              </a:rPr>
              <a:t>Dividends are not Paid?</a:t>
            </a:r>
          </a:p>
          <a:p>
            <a:pPr marL="457200" indent="-457200">
              <a:lnSpc>
                <a:spcPct val="150000"/>
              </a:lnSpc>
              <a:buClr>
                <a:srgbClr val="2E6CA4"/>
              </a:buClr>
              <a:buFont typeface="Arial" panose="020B0604020202020204" pitchFamily="34" charset="0"/>
              <a:buChar char="•"/>
            </a:pPr>
            <a:r>
              <a:rPr lang="en-US" sz="3500" dirty="0">
                <a:solidFill>
                  <a:schemeClr val="tx1"/>
                </a:solidFill>
                <a:latin typeface="Times New Roman" panose="02020603050405020304" pitchFamily="18" charset="0"/>
                <a:cs typeface="Times New Roman" panose="02020603050405020304" pitchFamily="18" charset="0"/>
              </a:rPr>
              <a:t>Investment opportunity</a:t>
            </a:r>
          </a:p>
          <a:p>
            <a:pPr marL="457200" indent="-457200">
              <a:lnSpc>
                <a:spcPct val="150000"/>
              </a:lnSpc>
              <a:buClr>
                <a:srgbClr val="2E6CA4"/>
              </a:buClr>
              <a:buFont typeface="Arial" panose="020B0604020202020204" pitchFamily="34" charset="0"/>
              <a:buChar char="•"/>
            </a:pPr>
            <a:r>
              <a:rPr lang="en-US" sz="3500" dirty="0">
                <a:solidFill>
                  <a:schemeClr val="tx1"/>
                </a:solidFill>
                <a:latin typeface="Times New Roman" panose="02020603050405020304" pitchFamily="18" charset="0"/>
                <a:cs typeface="Times New Roman" panose="02020603050405020304" pitchFamily="18" charset="0"/>
              </a:rPr>
              <a:t>Liquidity</a:t>
            </a:r>
          </a:p>
          <a:p>
            <a:pPr marL="457200" indent="-457200">
              <a:lnSpc>
                <a:spcPct val="150000"/>
              </a:lnSpc>
              <a:buClr>
                <a:srgbClr val="2E6CA4"/>
              </a:buClr>
              <a:buFont typeface="Arial" panose="020B0604020202020204" pitchFamily="34" charset="0"/>
              <a:buChar char="•"/>
            </a:pPr>
            <a:r>
              <a:rPr lang="en-US" sz="3500" dirty="0">
                <a:solidFill>
                  <a:schemeClr val="tx1"/>
                </a:solidFill>
                <a:latin typeface="Times New Roman" panose="02020603050405020304" pitchFamily="18" charset="0"/>
                <a:cs typeface="Times New Roman" panose="02020603050405020304" pitchFamily="18" charset="0"/>
              </a:rPr>
              <a:t>Control may be diluted if further shares are issued</a:t>
            </a:r>
          </a:p>
          <a:p>
            <a:pPr marL="457200" indent="-457200">
              <a:lnSpc>
                <a:spcPct val="150000"/>
              </a:lnSpc>
              <a:buClr>
                <a:srgbClr val="2E6CA4"/>
              </a:buClr>
              <a:buFont typeface="Arial" panose="020B0604020202020204" pitchFamily="34" charset="0"/>
              <a:buChar char="•"/>
            </a:pPr>
            <a:r>
              <a:rPr lang="en-US" sz="3500" dirty="0">
                <a:solidFill>
                  <a:schemeClr val="tx1"/>
                </a:solidFill>
                <a:latin typeface="Times New Roman" panose="02020603050405020304" pitchFamily="18" charset="0"/>
                <a:cs typeface="Times New Roman" panose="02020603050405020304" pitchFamily="18" charset="0"/>
              </a:rPr>
              <a:t>Binding covenants</a:t>
            </a:r>
          </a:p>
          <a:p>
            <a:pPr marL="457200" indent="-457200">
              <a:buFont typeface="Arial" panose="020B0604020202020204" pitchFamily="34" charset="0"/>
              <a:buChar char="•"/>
            </a:pPr>
            <a:endParaRPr lang="en-US" sz="3200" dirty="0">
              <a:solidFill>
                <a:srgbClr val="FFFF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1231818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fade">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fade">
                                      <p:cBhvr>
                                        <p:cTn id="12" dur="500"/>
                                        <p:tgtEl>
                                          <p:spTgt spid="2">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animEffect transition="in" filter="fade">
                                      <p:cBhvr>
                                        <p:cTn id="17" dur="500"/>
                                        <p:tgtEl>
                                          <p:spTgt spid="2">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B935F5D2-8D65-4C81-AB1F-764A0E4E2B22}"/>
              </a:ext>
            </a:extLst>
          </p:cNvPr>
          <p:cNvSpPr/>
          <p:nvPr/>
        </p:nvSpPr>
        <p:spPr>
          <a:xfrm>
            <a:off x="7587344" y="2460911"/>
            <a:ext cx="4016819" cy="19797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ln w="0">
                  <a:noFill/>
                </a:ln>
                <a:solidFill>
                  <a:srgbClr val="C00000"/>
                </a:solidFill>
                <a:latin typeface="Book Antiqua" panose="02040602050305030304" pitchFamily="18" charset="0"/>
              </a:rPr>
              <a:t>Dividend Policy</a:t>
            </a:r>
          </a:p>
          <a:p>
            <a:pPr algn="ctr"/>
            <a:r>
              <a:rPr lang="en-US" sz="3200" b="1" dirty="0">
                <a:ln w="0">
                  <a:noFill/>
                </a:ln>
                <a:solidFill>
                  <a:srgbClr val="C00000"/>
                </a:solidFill>
                <a:latin typeface="Book Antiqua" panose="02040602050305030304" pitchFamily="18" charset="0"/>
              </a:rPr>
              <a:t>Module 13</a:t>
            </a:r>
            <a:endParaRPr lang="en-US" sz="3200" b="1" dirty="0">
              <a:ln w="0">
                <a:noFill/>
              </a:ln>
              <a:solidFill>
                <a:srgbClr val="C00000"/>
              </a:solidFill>
              <a:latin typeface="Book Antiqua" panose="02040602050305030304" pitchFamily="18" charset="0"/>
            </a:endParaRPr>
          </a:p>
        </p:txBody>
      </p:sp>
      <p:sp>
        <p:nvSpPr>
          <p:cNvPr id="3" name="Rectangle 2">
            <a:extLst>
              <a:ext uri="{FF2B5EF4-FFF2-40B4-BE49-F238E27FC236}">
                <a16:creationId xmlns:a16="http://schemas.microsoft.com/office/drawing/2014/main" xmlns="" id="{9F2EEECD-8580-4F68-9F77-33EBF89FFE68}"/>
              </a:ext>
            </a:extLst>
          </p:cNvPr>
          <p:cNvSpPr/>
          <p:nvPr/>
        </p:nvSpPr>
        <p:spPr>
          <a:xfrm>
            <a:off x="283032" y="274412"/>
            <a:ext cx="6607623" cy="60089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ln w="12700">
                  <a:solidFill>
                    <a:srgbClr val="4472C4"/>
                  </a:solidFill>
                  <a:prstDash val="solid"/>
                </a:ln>
                <a:solidFill>
                  <a:srgbClr val="405EE0"/>
                </a:solidFill>
                <a:latin typeface="Book Antiqua" panose="02040602050305030304" pitchFamily="18" charset="0"/>
              </a:rPr>
              <a:t>Topic 236: Types </a:t>
            </a:r>
            <a:r>
              <a:rPr lang="en-US" sz="2800" b="1" dirty="0">
                <a:ln w="12700">
                  <a:solidFill>
                    <a:srgbClr val="4472C4"/>
                  </a:solidFill>
                  <a:prstDash val="solid"/>
                </a:ln>
                <a:solidFill>
                  <a:srgbClr val="405EE0"/>
                </a:solidFill>
                <a:latin typeface="Book Antiqua" panose="02040602050305030304" pitchFamily="18" charset="0"/>
              </a:rPr>
              <a:t>of Dividends</a:t>
            </a:r>
          </a:p>
        </p:txBody>
      </p:sp>
      <p:cxnSp>
        <p:nvCxnSpPr>
          <p:cNvPr id="11" name="Straight Connector 10">
            <a:extLst>
              <a:ext uri="{FF2B5EF4-FFF2-40B4-BE49-F238E27FC236}">
                <a16:creationId xmlns:a16="http://schemas.microsoft.com/office/drawing/2014/main" xmlns="" id="{4A5D1FF0-B6FB-4E2A-BABF-0A9AE1B7170C}"/>
              </a:ext>
            </a:extLst>
          </p:cNvPr>
          <p:cNvCxnSpPr>
            <a:cxnSpLocks/>
          </p:cNvCxnSpPr>
          <p:nvPr/>
        </p:nvCxnSpPr>
        <p:spPr>
          <a:xfrm flipV="1">
            <a:off x="7238999" y="446314"/>
            <a:ext cx="0" cy="6008915"/>
          </a:xfrm>
          <a:prstGeom prst="line">
            <a:avLst/>
          </a:prstGeom>
          <a:ln w="88900" cmpd="thickThi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4435987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Interest rate percent icon on yellow background. interest rate financial and mortgage rates concept.torn yellow paper with percent on white background. Premium Photo"/>
          <p:cNvPicPr>
            <a:picLocks noChangeAspect="1" noChangeArrowheads="1"/>
          </p:cNvPicPr>
          <p:nvPr/>
        </p:nvPicPr>
        <p:blipFill rotWithShape="1">
          <a:blip r:embed="rId2">
            <a:duotone>
              <a:prstClr val="black"/>
              <a:schemeClr val="accent6">
                <a:tint val="45000"/>
                <a:satMod val="400000"/>
              </a:schemeClr>
            </a:duotone>
            <a:extLst>
              <a:ext uri="{28A0092B-C50C-407E-A947-70E740481C1C}">
                <a14:useLocalDpi xmlns:a14="http://schemas.microsoft.com/office/drawing/2010/main" val="0"/>
              </a:ext>
            </a:extLst>
          </a:blip>
          <a:srcRect l="14729" t="-256" r="-16" b="22051"/>
          <a:stretch/>
        </p:blipFill>
        <p:spPr bwMode="auto">
          <a:xfrm>
            <a:off x="110361" y="2431141"/>
            <a:ext cx="10421258" cy="4426859"/>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xmlns="" id="{D0E6429D-14CA-4FB4-9D50-636A2BB4525E}"/>
              </a:ext>
            </a:extLst>
          </p:cNvPr>
          <p:cNvSpPr/>
          <p:nvPr/>
        </p:nvSpPr>
        <p:spPr>
          <a:xfrm>
            <a:off x="3715657" y="1262742"/>
            <a:ext cx="8476343" cy="3976915"/>
          </a:xfrm>
          <a:prstGeom prst="rect">
            <a:avLst/>
          </a:prstGeom>
          <a:noFill/>
          <a:ln>
            <a:noFill/>
          </a:ln>
        </p:spPr>
        <p:style>
          <a:lnRef idx="2">
            <a:schemeClr val="accent6">
              <a:shade val="50000"/>
            </a:schemeClr>
          </a:lnRef>
          <a:fillRef idx="1">
            <a:schemeClr val="accent6"/>
          </a:fillRef>
          <a:effectRef idx="0">
            <a:schemeClr val="accent6"/>
          </a:effectRef>
          <a:fontRef idx="minor">
            <a:schemeClr val="lt1"/>
          </a:fontRef>
        </p:style>
        <p:txBody>
          <a:bodyPr rtlCol="0" anchor="t"/>
          <a:lstStyle/>
          <a:p>
            <a:pPr marL="457200" indent="-457200">
              <a:lnSpc>
                <a:spcPct val="150000"/>
              </a:lnSpc>
              <a:buClr>
                <a:srgbClr val="C00000"/>
              </a:buClr>
              <a:buFont typeface="Arial" panose="020B0604020202020204" pitchFamily="34" charset="0"/>
              <a:buChar char="•"/>
            </a:pPr>
            <a:r>
              <a:rPr lang="en-US" sz="4500" dirty="0" smtClean="0">
                <a:solidFill>
                  <a:schemeClr val="tx1"/>
                </a:solidFill>
                <a:latin typeface="Times New Roman" panose="02020603050405020304" pitchFamily="18" charset="0"/>
                <a:cs typeface="Times New Roman" panose="02020603050405020304" pitchFamily="18" charset="0"/>
              </a:rPr>
              <a:t>Cash </a:t>
            </a:r>
            <a:r>
              <a:rPr lang="en-US" sz="4500" dirty="0">
                <a:solidFill>
                  <a:schemeClr val="tx1"/>
                </a:solidFill>
                <a:latin typeface="Times New Roman" panose="02020603050405020304" pitchFamily="18" charset="0"/>
                <a:cs typeface="Times New Roman" panose="02020603050405020304" pitchFamily="18" charset="0"/>
              </a:rPr>
              <a:t>Dividend</a:t>
            </a:r>
          </a:p>
          <a:p>
            <a:pPr marL="457200" indent="-457200">
              <a:lnSpc>
                <a:spcPct val="150000"/>
              </a:lnSpc>
              <a:buClr>
                <a:srgbClr val="C00000"/>
              </a:buClr>
              <a:buFont typeface="Arial" panose="020B0604020202020204" pitchFamily="34" charset="0"/>
              <a:buChar char="•"/>
            </a:pPr>
            <a:r>
              <a:rPr lang="en-US" sz="4500" dirty="0">
                <a:solidFill>
                  <a:schemeClr val="tx1"/>
                </a:solidFill>
                <a:latin typeface="Times New Roman" panose="02020603050405020304" pitchFamily="18" charset="0"/>
                <a:cs typeface="Times New Roman" panose="02020603050405020304" pitchFamily="18" charset="0"/>
              </a:rPr>
              <a:t>Stock Dividend/Scrip Dividend</a:t>
            </a:r>
          </a:p>
          <a:p>
            <a:pPr marL="457200" indent="-457200">
              <a:lnSpc>
                <a:spcPct val="150000"/>
              </a:lnSpc>
              <a:buClr>
                <a:srgbClr val="C00000"/>
              </a:buClr>
              <a:buFont typeface="Arial" panose="020B0604020202020204" pitchFamily="34" charset="0"/>
              <a:buChar char="•"/>
            </a:pPr>
            <a:r>
              <a:rPr lang="en-US" sz="4500" dirty="0">
                <a:solidFill>
                  <a:schemeClr val="tx1"/>
                </a:solidFill>
                <a:latin typeface="Times New Roman" panose="02020603050405020304" pitchFamily="18" charset="0"/>
                <a:cs typeface="Times New Roman" panose="02020603050405020304" pitchFamily="18" charset="0"/>
              </a:rPr>
              <a:t>Annual and Interim Dividend</a:t>
            </a:r>
          </a:p>
        </p:txBody>
      </p:sp>
      <p:sp>
        <p:nvSpPr>
          <p:cNvPr id="4" name="Rectangle 3"/>
          <p:cNvSpPr/>
          <p:nvPr/>
        </p:nvSpPr>
        <p:spPr>
          <a:xfrm>
            <a:off x="3463163" y="43710"/>
            <a:ext cx="5265673" cy="1015663"/>
          </a:xfrm>
          <a:prstGeom prst="rect">
            <a:avLst/>
          </a:prstGeom>
        </p:spPr>
        <p:txBody>
          <a:bodyPr wrap="none">
            <a:spAutoFit/>
          </a:bodyPr>
          <a:lstStyle/>
          <a:p>
            <a:pPr algn="ctr"/>
            <a:r>
              <a:rPr lang="en-US" sz="6000" b="1" dirty="0">
                <a:solidFill>
                  <a:srgbClr val="C00000"/>
                </a:solidFill>
                <a:latin typeface="Times New Roman" panose="02020603050405020304" pitchFamily="18" charset="0"/>
                <a:cs typeface="Times New Roman" panose="02020603050405020304" pitchFamily="18" charset="0"/>
              </a:rPr>
              <a:t>Dividend Types</a:t>
            </a:r>
          </a:p>
        </p:txBody>
      </p:sp>
    </p:spTree>
    <p:extLst>
      <p:ext uri="{BB962C8B-B14F-4D97-AF65-F5344CB8AC3E}">
        <p14:creationId xmlns:p14="http://schemas.microsoft.com/office/powerpoint/2010/main" val="16692357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fade">
                                      <p:cBhvr>
                                        <p:cTn id="1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xmlns="" id="{A394B146-82A6-4FC1-83AF-F160C0E00131}"/>
              </a:ext>
            </a:extLst>
          </p:cNvPr>
          <p:cNvPicPr>
            <a:picLocks noChangeAspect="1"/>
          </p:cNvPicPr>
          <p:nvPr/>
        </p:nvPicPr>
        <p:blipFill>
          <a:blip r:embed="rId2"/>
          <a:stretch>
            <a:fillRect/>
          </a:stretch>
        </p:blipFill>
        <p:spPr>
          <a:xfrm>
            <a:off x="5394035" y="1653020"/>
            <a:ext cx="6787183" cy="3551959"/>
          </a:xfrm>
          <a:prstGeom prst="rect">
            <a:avLst/>
          </a:prstGeom>
        </p:spPr>
      </p:pic>
      <p:sp>
        <p:nvSpPr>
          <p:cNvPr id="2" name="Rectangle 1">
            <a:extLst>
              <a:ext uri="{FF2B5EF4-FFF2-40B4-BE49-F238E27FC236}">
                <a16:creationId xmlns:a16="http://schemas.microsoft.com/office/drawing/2014/main" xmlns="" id="{D0E6429D-14CA-4FB4-9D50-636A2BB4525E}"/>
              </a:ext>
            </a:extLst>
          </p:cNvPr>
          <p:cNvSpPr/>
          <p:nvPr/>
        </p:nvSpPr>
        <p:spPr>
          <a:xfrm>
            <a:off x="0" y="0"/>
            <a:ext cx="6096000" cy="6858000"/>
          </a:xfrm>
          <a:prstGeom prst="rect">
            <a:avLst/>
          </a:prstGeom>
          <a:solidFill>
            <a:schemeClr val="accent5">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t"/>
          <a:lstStyle/>
          <a:p>
            <a:pPr algn="ctr"/>
            <a:endParaRPr lang="en-US" sz="3600" dirty="0">
              <a:latin typeface="Times New Roman" panose="02020603050405020304" pitchFamily="18" charset="0"/>
              <a:cs typeface="Times New Roman" panose="02020603050405020304" pitchFamily="18" charset="0"/>
            </a:endParaRPr>
          </a:p>
          <a:p>
            <a:pPr algn="ctr"/>
            <a:r>
              <a:rPr lang="en-US" sz="4800" b="1" dirty="0" smtClean="0">
                <a:latin typeface="Times New Roman" panose="02020603050405020304" pitchFamily="18" charset="0"/>
                <a:cs typeface="Times New Roman" panose="02020603050405020304" pitchFamily="18" charset="0"/>
              </a:rPr>
              <a:t>Cash </a:t>
            </a:r>
            <a:r>
              <a:rPr lang="en-US" sz="4800" b="1" dirty="0">
                <a:latin typeface="Times New Roman" panose="02020603050405020304" pitchFamily="18" charset="0"/>
                <a:cs typeface="Times New Roman" panose="02020603050405020304" pitchFamily="18" charset="0"/>
              </a:rPr>
              <a:t>Dividend</a:t>
            </a:r>
          </a:p>
          <a:p>
            <a:pPr marL="457200" indent="-457200">
              <a:lnSpc>
                <a:spcPct val="150000"/>
              </a:lnSpc>
              <a:buFont typeface="Arial" panose="020B0604020202020204" pitchFamily="34" charset="0"/>
              <a:buChar char="•"/>
            </a:pPr>
            <a:r>
              <a:rPr lang="en-US" sz="4000" dirty="0">
                <a:solidFill>
                  <a:srgbClr val="FFFF00"/>
                </a:solidFill>
                <a:latin typeface="Times New Roman" panose="02020603050405020304" pitchFamily="18" charset="0"/>
                <a:cs typeface="Times New Roman" panose="02020603050405020304" pitchFamily="18" charset="0"/>
              </a:rPr>
              <a:t>Investors prefer cash</a:t>
            </a:r>
          </a:p>
          <a:p>
            <a:pPr marL="457200" indent="-457200">
              <a:lnSpc>
                <a:spcPct val="150000"/>
              </a:lnSpc>
              <a:buFont typeface="Arial" panose="020B0604020202020204" pitchFamily="34" charset="0"/>
              <a:buChar char="•"/>
            </a:pPr>
            <a:r>
              <a:rPr lang="en-US" sz="4000" dirty="0">
                <a:solidFill>
                  <a:srgbClr val="FFFF00"/>
                </a:solidFill>
                <a:latin typeface="Times New Roman" panose="02020603050405020304" pitchFamily="18" charset="0"/>
                <a:cs typeface="Times New Roman" panose="02020603050405020304" pitchFamily="18" charset="0"/>
              </a:rPr>
              <a:t>Liquidity is required</a:t>
            </a:r>
          </a:p>
          <a:p>
            <a:pPr marL="457200" indent="-457200">
              <a:lnSpc>
                <a:spcPct val="150000"/>
              </a:lnSpc>
              <a:buFont typeface="Arial" panose="020B0604020202020204" pitchFamily="34" charset="0"/>
              <a:buChar char="•"/>
            </a:pPr>
            <a:r>
              <a:rPr lang="en-US" sz="4000" dirty="0">
                <a:solidFill>
                  <a:srgbClr val="FFFF00"/>
                </a:solidFill>
                <a:latin typeface="Times New Roman" panose="02020603050405020304" pitchFamily="18" charset="0"/>
                <a:cs typeface="Times New Roman" panose="02020603050405020304" pitchFamily="18" charset="0"/>
              </a:rPr>
              <a:t>May lead to borrowing</a:t>
            </a:r>
          </a:p>
          <a:p>
            <a:pPr marL="457200" indent="-457200">
              <a:lnSpc>
                <a:spcPct val="150000"/>
              </a:lnSpc>
              <a:buFont typeface="Arial" panose="020B0604020202020204" pitchFamily="34" charset="0"/>
              <a:buChar char="•"/>
            </a:pPr>
            <a:r>
              <a:rPr lang="en-US" sz="4000" dirty="0">
                <a:solidFill>
                  <a:srgbClr val="FFFF00"/>
                </a:solidFill>
                <a:latin typeface="Times New Roman" panose="02020603050405020304" pitchFamily="18" charset="0"/>
                <a:cs typeface="Times New Roman" panose="02020603050405020304" pitchFamily="18" charset="0"/>
              </a:rPr>
              <a:t>Reduces market price of the stock</a:t>
            </a:r>
          </a:p>
          <a:p>
            <a:pPr marL="457200" indent="-457200">
              <a:buFont typeface="Arial" panose="020B0604020202020204" pitchFamily="34" charset="0"/>
              <a:buChar char="•"/>
            </a:pPr>
            <a:endParaRPr lang="en-US" sz="3200" dirty="0">
              <a:solidFill>
                <a:srgbClr val="FFFF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764332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500"/>
                                        <p:tgtEl>
                                          <p:spTgt spid="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fade">
                                      <p:cBhvr>
                                        <p:cTn id="12" dur="500"/>
                                        <p:tgtEl>
                                          <p:spTgt spid="2">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animEffect transition="in" filter="fade">
                                      <p:cBhvr>
                                        <p:cTn id="17" dur="500"/>
                                        <p:tgtEl>
                                          <p:spTgt spid="2">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
                                            <p:txEl>
                                              <p:pRg st="5" end="5"/>
                                            </p:txEl>
                                          </p:spTgt>
                                        </p:tgtEl>
                                        <p:attrNameLst>
                                          <p:attrName>style.visibility</p:attrName>
                                        </p:attrNameLst>
                                      </p:cBhvr>
                                      <p:to>
                                        <p:strVal val="visible"/>
                                      </p:to>
                                    </p:set>
                                    <p:animEffect transition="in" filter="fade">
                                      <p:cBhvr>
                                        <p:cTn id="2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D0E6429D-14CA-4FB4-9D50-636A2BB4525E}"/>
              </a:ext>
            </a:extLst>
          </p:cNvPr>
          <p:cNvSpPr/>
          <p:nvPr/>
        </p:nvSpPr>
        <p:spPr>
          <a:xfrm>
            <a:off x="0" y="0"/>
            <a:ext cx="5781964" cy="6858000"/>
          </a:xfrm>
          <a:prstGeom prst="rect">
            <a:avLst/>
          </a:prstGeom>
          <a:solidFill>
            <a:schemeClr val="accent5">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t"/>
          <a:lstStyle/>
          <a:p>
            <a:pPr algn="ctr"/>
            <a:endParaRPr lang="en-US" sz="3600" dirty="0">
              <a:latin typeface="Times New Roman" panose="02020603050405020304" pitchFamily="18" charset="0"/>
              <a:cs typeface="Times New Roman" panose="02020603050405020304" pitchFamily="18" charset="0"/>
            </a:endParaRPr>
          </a:p>
          <a:p>
            <a:pPr algn="ctr"/>
            <a:r>
              <a:rPr lang="en-US" sz="4800" dirty="0">
                <a:latin typeface="Times New Roman" panose="02020603050405020304" pitchFamily="18" charset="0"/>
                <a:cs typeface="Times New Roman" panose="02020603050405020304" pitchFamily="18" charset="0"/>
              </a:rPr>
              <a:t>Stock Dividend/Bonus Share</a:t>
            </a:r>
          </a:p>
          <a:p>
            <a:pPr marL="457200" indent="-457200">
              <a:buFont typeface="Arial" panose="020B0604020202020204" pitchFamily="34" charset="0"/>
              <a:buChar char="•"/>
            </a:pPr>
            <a:r>
              <a:rPr lang="en-US" sz="3200" dirty="0">
                <a:solidFill>
                  <a:srgbClr val="FFFF00"/>
                </a:solidFill>
                <a:latin typeface="Times New Roman" panose="02020603050405020304" pitchFamily="18" charset="0"/>
                <a:cs typeface="Times New Roman" panose="02020603050405020304" pitchFamily="18" charset="0"/>
              </a:rPr>
              <a:t>Payment of company’s shares as dividend</a:t>
            </a:r>
          </a:p>
          <a:p>
            <a:pPr marL="457200" indent="-457200">
              <a:buFont typeface="Arial" panose="020B0604020202020204" pitchFamily="34" charset="0"/>
              <a:buChar char="•"/>
            </a:pPr>
            <a:r>
              <a:rPr lang="en-US" sz="3200" dirty="0">
                <a:solidFill>
                  <a:srgbClr val="FFFF00"/>
                </a:solidFill>
                <a:latin typeface="Times New Roman" panose="02020603050405020304" pitchFamily="18" charset="0"/>
                <a:cs typeface="Times New Roman" panose="02020603050405020304" pitchFamily="18" charset="0"/>
              </a:rPr>
              <a:t>Increases the issued capital</a:t>
            </a:r>
          </a:p>
          <a:p>
            <a:pPr marL="457200" indent="-457200">
              <a:buFont typeface="Arial" panose="020B0604020202020204" pitchFamily="34" charset="0"/>
              <a:buChar char="•"/>
            </a:pPr>
            <a:r>
              <a:rPr lang="en-US" sz="3200" dirty="0">
                <a:solidFill>
                  <a:srgbClr val="FFFF00"/>
                </a:solidFill>
                <a:latin typeface="Times New Roman" panose="02020603050405020304" pitchFamily="18" charset="0"/>
                <a:cs typeface="Times New Roman" panose="02020603050405020304" pitchFamily="18" charset="0"/>
              </a:rPr>
              <a:t>Percentage holding does not change</a:t>
            </a:r>
          </a:p>
          <a:p>
            <a:pPr marL="457200" indent="-457200">
              <a:buFont typeface="Arial" panose="020B0604020202020204" pitchFamily="34" charset="0"/>
              <a:buChar char="•"/>
            </a:pPr>
            <a:r>
              <a:rPr lang="en-US" sz="3200" dirty="0">
                <a:solidFill>
                  <a:srgbClr val="FFFF00"/>
                </a:solidFill>
                <a:latin typeface="Times New Roman" panose="02020603050405020304" pitchFamily="18" charset="0"/>
                <a:cs typeface="Times New Roman" panose="02020603050405020304" pitchFamily="18" charset="0"/>
              </a:rPr>
              <a:t>No cash outlay</a:t>
            </a:r>
          </a:p>
          <a:p>
            <a:pPr marL="457200" indent="-457200">
              <a:buFont typeface="Arial" panose="020B0604020202020204" pitchFamily="34" charset="0"/>
              <a:buChar char="•"/>
            </a:pPr>
            <a:r>
              <a:rPr lang="en-US" sz="3200" dirty="0">
                <a:solidFill>
                  <a:srgbClr val="FFFF00"/>
                </a:solidFill>
                <a:latin typeface="Times New Roman" panose="02020603050405020304" pitchFamily="18" charset="0"/>
                <a:cs typeface="Times New Roman" panose="02020603050405020304" pitchFamily="18" charset="0"/>
              </a:rPr>
              <a:t>Market price goes down</a:t>
            </a:r>
          </a:p>
          <a:p>
            <a:pPr marL="457200" indent="-457200">
              <a:buFont typeface="Arial" panose="020B0604020202020204" pitchFamily="34" charset="0"/>
              <a:buChar char="•"/>
            </a:pPr>
            <a:endParaRPr lang="en-US" sz="3200" dirty="0">
              <a:solidFill>
                <a:srgbClr val="FFFF00"/>
              </a:solidFill>
              <a:latin typeface="Times New Roman" panose="02020603050405020304" pitchFamily="18" charset="0"/>
              <a:cs typeface="Times New Roman" panose="02020603050405020304" pitchFamily="18" charset="0"/>
            </a:endParaRPr>
          </a:p>
        </p:txBody>
      </p:sp>
      <p:pic>
        <p:nvPicPr>
          <p:cNvPr id="4" name="Picture 3">
            <a:extLst>
              <a:ext uri="{FF2B5EF4-FFF2-40B4-BE49-F238E27FC236}">
                <a16:creationId xmlns:a16="http://schemas.microsoft.com/office/drawing/2014/main" xmlns="" id="{34E90F0D-FBCF-4BCC-9DA0-7E3CD278CA07}"/>
              </a:ext>
            </a:extLst>
          </p:cNvPr>
          <p:cNvPicPr>
            <a:picLocks noChangeAspect="1"/>
          </p:cNvPicPr>
          <p:nvPr/>
        </p:nvPicPr>
        <p:blipFill>
          <a:blip r:embed="rId2"/>
          <a:stretch>
            <a:fillRect/>
          </a:stretch>
        </p:blipFill>
        <p:spPr>
          <a:xfrm>
            <a:off x="5781964" y="1276927"/>
            <a:ext cx="6406169" cy="4304145"/>
          </a:xfrm>
          <a:prstGeom prst="rect">
            <a:avLst/>
          </a:prstGeom>
        </p:spPr>
      </p:pic>
    </p:spTree>
    <p:extLst>
      <p:ext uri="{BB962C8B-B14F-4D97-AF65-F5344CB8AC3E}">
        <p14:creationId xmlns:p14="http://schemas.microsoft.com/office/powerpoint/2010/main" val="12693709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500"/>
                                        <p:tgtEl>
                                          <p:spTgt spid="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fade">
                                      <p:cBhvr>
                                        <p:cTn id="12" dur="500"/>
                                        <p:tgtEl>
                                          <p:spTgt spid="2">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animEffect transition="in" filter="fade">
                                      <p:cBhvr>
                                        <p:cTn id="17" dur="500"/>
                                        <p:tgtEl>
                                          <p:spTgt spid="2">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
                                            <p:txEl>
                                              <p:pRg st="5" end="5"/>
                                            </p:txEl>
                                          </p:spTgt>
                                        </p:tgtEl>
                                        <p:attrNameLst>
                                          <p:attrName>style.visibility</p:attrName>
                                        </p:attrNameLst>
                                      </p:cBhvr>
                                      <p:to>
                                        <p:strVal val="visible"/>
                                      </p:to>
                                    </p:set>
                                    <p:animEffect transition="in" filter="fade">
                                      <p:cBhvr>
                                        <p:cTn id="22" dur="500"/>
                                        <p:tgtEl>
                                          <p:spTgt spid="2">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
                                            <p:txEl>
                                              <p:pRg st="6" end="6"/>
                                            </p:txEl>
                                          </p:spTgt>
                                        </p:tgtEl>
                                        <p:attrNameLst>
                                          <p:attrName>style.visibility</p:attrName>
                                        </p:attrNameLst>
                                      </p:cBhvr>
                                      <p:to>
                                        <p:strVal val="visible"/>
                                      </p:to>
                                    </p:set>
                                    <p:animEffect transition="in" filter="fade">
                                      <p:cBhvr>
                                        <p:cTn id="27"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B935F5D2-8D65-4C81-AB1F-764A0E4E2B22}"/>
              </a:ext>
            </a:extLst>
          </p:cNvPr>
          <p:cNvSpPr/>
          <p:nvPr/>
        </p:nvSpPr>
        <p:spPr>
          <a:xfrm>
            <a:off x="7587344" y="2460911"/>
            <a:ext cx="4016819" cy="19797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ln w="0">
                  <a:noFill/>
                </a:ln>
                <a:solidFill>
                  <a:srgbClr val="C00000"/>
                </a:solidFill>
                <a:latin typeface="Book Antiqua" panose="02040602050305030304" pitchFamily="18" charset="0"/>
              </a:rPr>
              <a:t>Dividend Policy</a:t>
            </a:r>
          </a:p>
          <a:p>
            <a:pPr algn="ctr"/>
            <a:r>
              <a:rPr lang="en-US" sz="3200" b="1" dirty="0">
                <a:ln w="0">
                  <a:noFill/>
                </a:ln>
                <a:solidFill>
                  <a:srgbClr val="C00000"/>
                </a:solidFill>
                <a:latin typeface="Book Antiqua" panose="02040602050305030304" pitchFamily="18" charset="0"/>
              </a:rPr>
              <a:t>Module 13</a:t>
            </a:r>
            <a:endParaRPr lang="en-US" sz="3200" b="1" dirty="0">
              <a:ln w="0">
                <a:noFill/>
              </a:ln>
              <a:solidFill>
                <a:srgbClr val="C00000"/>
              </a:solidFill>
              <a:latin typeface="Book Antiqua" panose="02040602050305030304" pitchFamily="18" charset="0"/>
            </a:endParaRPr>
          </a:p>
        </p:txBody>
      </p:sp>
      <p:sp>
        <p:nvSpPr>
          <p:cNvPr id="3" name="Rectangle 2">
            <a:extLst>
              <a:ext uri="{FF2B5EF4-FFF2-40B4-BE49-F238E27FC236}">
                <a16:creationId xmlns:a16="http://schemas.microsoft.com/office/drawing/2014/main" xmlns="" id="{9F2EEECD-8580-4F68-9F77-33EBF89FFE68}"/>
              </a:ext>
            </a:extLst>
          </p:cNvPr>
          <p:cNvSpPr/>
          <p:nvPr/>
        </p:nvSpPr>
        <p:spPr>
          <a:xfrm>
            <a:off x="283032" y="274412"/>
            <a:ext cx="6607623" cy="60089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ln w="12700">
                  <a:solidFill>
                    <a:srgbClr val="4472C4"/>
                  </a:solidFill>
                  <a:prstDash val="solid"/>
                </a:ln>
                <a:solidFill>
                  <a:srgbClr val="405EE0"/>
                </a:solidFill>
                <a:latin typeface="Book Antiqua" panose="02040602050305030304" pitchFamily="18" charset="0"/>
              </a:rPr>
              <a:t>Topic 237: Stock </a:t>
            </a:r>
            <a:r>
              <a:rPr lang="en-US" sz="2800" b="1" dirty="0" smtClean="0">
                <a:ln w="12700">
                  <a:solidFill>
                    <a:srgbClr val="4472C4"/>
                  </a:solidFill>
                  <a:prstDash val="solid"/>
                </a:ln>
                <a:solidFill>
                  <a:srgbClr val="405EE0"/>
                </a:solidFill>
                <a:latin typeface="Book Antiqua" panose="02040602050305030304" pitchFamily="18" charset="0"/>
              </a:rPr>
              <a:t>Split and Reverse Split</a:t>
            </a:r>
            <a:endParaRPr lang="en-US" sz="2800" b="1" dirty="0">
              <a:ln w="12700">
                <a:solidFill>
                  <a:srgbClr val="4472C4"/>
                </a:solidFill>
                <a:prstDash val="solid"/>
              </a:ln>
              <a:solidFill>
                <a:srgbClr val="405EE0"/>
              </a:solidFill>
              <a:latin typeface="Book Antiqua" panose="02040602050305030304" pitchFamily="18" charset="0"/>
            </a:endParaRPr>
          </a:p>
        </p:txBody>
      </p:sp>
      <p:cxnSp>
        <p:nvCxnSpPr>
          <p:cNvPr id="11" name="Straight Connector 10">
            <a:extLst>
              <a:ext uri="{FF2B5EF4-FFF2-40B4-BE49-F238E27FC236}">
                <a16:creationId xmlns:a16="http://schemas.microsoft.com/office/drawing/2014/main" xmlns="" id="{4A5D1FF0-B6FB-4E2A-BABF-0A9AE1B7170C}"/>
              </a:ext>
            </a:extLst>
          </p:cNvPr>
          <p:cNvCxnSpPr>
            <a:cxnSpLocks/>
          </p:cNvCxnSpPr>
          <p:nvPr/>
        </p:nvCxnSpPr>
        <p:spPr>
          <a:xfrm flipV="1">
            <a:off x="7238999" y="446314"/>
            <a:ext cx="0" cy="6008915"/>
          </a:xfrm>
          <a:prstGeom prst="line">
            <a:avLst/>
          </a:prstGeom>
          <a:ln w="88900" cmpd="thickThi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9768943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0" y="0"/>
            <a:ext cx="12192000" cy="6855568"/>
            <a:chOff x="0" y="0"/>
            <a:chExt cx="12192000" cy="6855568"/>
          </a:xfrm>
        </p:grpSpPr>
        <p:pic>
          <p:nvPicPr>
            <p:cNvPr id="18434" name="Picture 2" descr="Question mark sign Premium Psd"/>
            <p:cNvPicPr>
              <a:picLocks noChangeAspect="1" noChangeArrowheads="1"/>
            </p:cNvPicPr>
            <p:nvPr/>
          </p:nvPicPr>
          <p:blipFill rotWithShape="1">
            <a:blip r:embed="rId2">
              <a:extLst>
                <a:ext uri="{28A0092B-C50C-407E-A947-70E740481C1C}">
                  <a14:useLocalDpi xmlns:a14="http://schemas.microsoft.com/office/drawing/2010/main" val="0"/>
                </a:ext>
              </a:extLst>
            </a:blip>
            <a:srcRect r="15921"/>
            <a:stretch/>
          </p:blipFill>
          <p:spPr bwMode="auto">
            <a:xfrm>
              <a:off x="1941095" y="0"/>
              <a:ext cx="10250905" cy="6855568"/>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Question mark sign Premium Psd"/>
            <p:cNvPicPr>
              <a:picLocks noChangeAspect="1" noChangeArrowheads="1"/>
            </p:cNvPicPr>
            <p:nvPr/>
          </p:nvPicPr>
          <p:blipFill rotWithShape="1">
            <a:blip r:embed="rId2">
              <a:extLst>
                <a:ext uri="{28A0092B-C50C-407E-A947-70E740481C1C}">
                  <a14:useLocalDpi xmlns:a14="http://schemas.microsoft.com/office/drawing/2010/main" val="0"/>
                </a:ext>
              </a:extLst>
            </a:blip>
            <a:srcRect r="83948"/>
            <a:stretch/>
          </p:blipFill>
          <p:spPr bwMode="auto">
            <a:xfrm>
              <a:off x="0" y="0"/>
              <a:ext cx="1957137" cy="6855568"/>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Rectangle 1">
            <a:extLst>
              <a:ext uri="{FF2B5EF4-FFF2-40B4-BE49-F238E27FC236}">
                <a16:creationId xmlns="" xmlns:a16="http://schemas.microsoft.com/office/drawing/2014/main" id="{D0E6429D-14CA-4FB4-9D50-636A2BB4525E}"/>
              </a:ext>
            </a:extLst>
          </p:cNvPr>
          <p:cNvSpPr/>
          <p:nvPr/>
        </p:nvSpPr>
        <p:spPr>
          <a:xfrm>
            <a:off x="1363576" y="1058779"/>
            <a:ext cx="9159257" cy="5133474"/>
          </a:xfrm>
          <a:prstGeom prst="rect">
            <a:avLst/>
          </a:prstGeom>
          <a:noFill/>
          <a:ln>
            <a:noFill/>
          </a:ln>
        </p:spPr>
        <p:style>
          <a:lnRef idx="2">
            <a:schemeClr val="accent6">
              <a:shade val="50000"/>
            </a:schemeClr>
          </a:lnRef>
          <a:fillRef idx="1">
            <a:schemeClr val="accent6"/>
          </a:fillRef>
          <a:effectRef idx="0">
            <a:schemeClr val="accent6"/>
          </a:effectRef>
          <a:fontRef idx="minor">
            <a:schemeClr val="lt1"/>
          </a:fontRef>
        </p:style>
        <p:txBody>
          <a:bodyPr rtlCol="0" anchor="t"/>
          <a:lstStyle/>
          <a:p>
            <a:pPr marL="457200" indent="-457200">
              <a:lnSpc>
                <a:spcPct val="150000"/>
              </a:lnSpc>
              <a:buClr>
                <a:srgbClr val="C00000"/>
              </a:buClr>
              <a:buFont typeface="Arial" panose="020B0604020202020204" pitchFamily="34" charset="0"/>
              <a:buChar char="•"/>
            </a:pPr>
            <a:r>
              <a:rPr lang="en-US" sz="4500" dirty="0" smtClean="0">
                <a:solidFill>
                  <a:schemeClr val="tx1"/>
                </a:solidFill>
                <a:latin typeface="Times New Roman" panose="02020603050405020304" pitchFamily="18" charset="0"/>
                <a:cs typeface="Times New Roman" panose="02020603050405020304" pitchFamily="18" charset="0"/>
              </a:rPr>
              <a:t>Return </a:t>
            </a:r>
            <a:r>
              <a:rPr lang="en-US" sz="4500" dirty="0">
                <a:solidFill>
                  <a:schemeClr val="tx1"/>
                </a:solidFill>
                <a:latin typeface="Times New Roman" panose="02020603050405020304" pitchFamily="18" charset="0"/>
                <a:cs typeface="Times New Roman" panose="02020603050405020304" pitchFamily="18" charset="0"/>
              </a:rPr>
              <a:t>of investor</a:t>
            </a:r>
          </a:p>
          <a:p>
            <a:pPr marL="914400" lvl="1" indent="-457200">
              <a:lnSpc>
                <a:spcPct val="150000"/>
              </a:lnSpc>
              <a:buClr>
                <a:srgbClr val="C00000"/>
              </a:buClr>
              <a:buFont typeface="Arial" panose="020B0604020202020204" pitchFamily="34" charset="0"/>
              <a:buChar char="•"/>
            </a:pPr>
            <a:r>
              <a:rPr lang="en-US" sz="4500" dirty="0">
                <a:solidFill>
                  <a:schemeClr val="tx1"/>
                </a:solidFill>
                <a:latin typeface="Times New Roman" panose="02020603050405020304" pitchFamily="18" charset="0"/>
                <a:cs typeface="Times New Roman" panose="02020603050405020304" pitchFamily="18" charset="0"/>
              </a:rPr>
              <a:t>Dividend</a:t>
            </a:r>
          </a:p>
          <a:p>
            <a:pPr marL="914400" lvl="1" indent="-457200">
              <a:lnSpc>
                <a:spcPct val="150000"/>
              </a:lnSpc>
              <a:buClr>
                <a:srgbClr val="C00000"/>
              </a:buClr>
              <a:buFont typeface="Arial" panose="020B0604020202020204" pitchFamily="34" charset="0"/>
              <a:buChar char="•"/>
            </a:pPr>
            <a:r>
              <a:rPr lang="en-US" sz="4500" dirty="0">
                <a:solidFill>
                  <a:schemeClr val="tx1"/>
                </a:solidFill>
                <a:latin typeface="Times New Roman" panose="02020603050405020304" pitchFamily="18" charset="0"/>
                <a:cs typeface="Times New Roman" panose="02020603050405020304" pitchFamily="18" charset="0"/>
              </a:rPr>
              <a:t>Capital Gain</a:t>
            </a:r>
          </a:p>
          <a:p>
            <a:pPr marL="457200" indent="-457200">
              <a:lnSpc>
                <a:spcPct val="150000"/>
              </a:lnSpc>
              <a:buClr>
                <a:srgbClr val="C00000"/>
              </a:buClr>
              <a:buFont typeface="Arial" panose="020B0604020202020204" pitchFamily="34" charset="0"/>
              <a:buChar char="•"/>
            </a:pPr>
            <a:r>
              <a:rPr lang="en-US" sz="4500" dirty="0">
                <a:solidFill>
                  <a:schemeClr val="tx1"/>
                </a:solidFill>
                <a:latin typeface="Times New Roman" panose="02020603050405020304" pitchFamily="18" charset="0"/>
                <a:cs typeface="Times New Roman" panose="02020603050405020304" pitchFamily="18" charset="0"/>
              </a:rPr>
              <a:t>Common share dividend</a:t>
            </a:r>
          </a:p>
          <a:p>
            <a:pPr marL="457200" indent="-457200">
              <a:lnSpc>
                <a:spcPct val="150000"/>
              </a:lnSpc>
              <a:buClr>
                <a:srgbClr val="C00000"/>
              </a:buClr>
              <a:buFont typeface="Arial" panose="020B0604020202020204" pitchFamily="34" charset="0"/>
              <a:buChar char="•"/>
            </a:pPr>
            <a:r>
              <a:rPr lang="en-US" sz="4500" dirty="0">
                <a:solidFill>
                  <a:schemeClr val="tx1"/>
                </a:solidFill>
                <a:latin typeface="Times New Roman" panose="02020603050405020304" pitchFamily="18" charset="0"/>
                <a:cs typeface="Times New Roman" panose="02020603050405020304" pitchFamily="18" charset="0"/>
              </a:rPr>
              <a:t>Preferred share dividend</a:t>
            </a:r>
          </a:p>
        </p:txBody>
      </p:sp>
      <p:sp>
        <p:nvSpPr>
          <p:cNvPr id="3" name="Rectangle 2"/>
          <p:cNvSpPr/>
          <p:nvPr/>
        </p:nvSpPr>
        <p:spPr>
          <a:xfrm>
            <a:off x="1187900" y="260503"/>
            <a:ext cx="6768199" cy="1015663"/>
          </a:xfrm>
          <a:prstGeom prst="rect">
            <a:avLst/>
          </a:prstGeom>
        </p:spPr>
        <p:txBody>
          <a:bodyPr wrap="none">
            <a:spAutoFit/>
          </a:bodyPr>
          <a:lstStyle/>
          <a:p>
            <a:pPr algn="ctr"/>
            <a:r>
              <a:rPr lang="en-US" sz="6000" b="1" dirty="0">
                <a:solidFill>
                  <a:srgbClr val="C00000"/>
                </a:solidFill>
                <a:latin typeface="Times New Roman" panose="02020603050405020304" pitchFamily="18" charset="0"/>
                <a:cs typeface="Times New Roman" panose="02020603050405020304" pitchFamily="18" charset="0"/>
              </a:rPr>
              <a:t>Why Pay Dividend?</a:t>
            </a:r>
          </a:p>
        </p:txBody>
      </p:sp>
    </p:spTree>
    <p:extLst>
      <p:ext uri="{BB962C8B-B14F-4D97-AF65-F5344CB8AC3E}">
        <p14:creationId xmlns:p14="http://schemas.microsoft.com/office/powerpoint/2010/main" val="3786920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fade">
                                      <p:cBhvr>
                                        <p:cTn id="17" dur="500"/>
                                        <p:tgtEl>
                                          <p:spTgt spid="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fade">
                                      <p:cBhvr>
                                        <p:cTn id="22" dur="500"/>
                                        <p:tgtEl>
                                          <p:spTgt spid="2">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animEffect transition="in" filter="fade">
                                      <p:cBhvr>
                                        <p:cTn id="27"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Bright green and yellow torn paper Free Phot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777"/>
            <a:ext cx="12192000" cy="6856223"/>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xmlns="" id="{D0E6429D-14CA-4FB4-9D50-636A2BB4525E}"/>
              </a:ext>
            </a:extLst>
          </p:cNvPr>
          <p:cNvSpPr/>
          <p:nvPr/>
        </p:nvSpPr>
        <p:spPr>
          <a:xfrm>
            <a:off x="0" y="0"/>
            <a:ext cx="12192000" cy="928914"/>
          </a:xfrm>
          <a:prstGeom prst="rect">
            <a:avLst/>
          </a:prstGeom>
          <a:noFill/>
          <a:ln>
            <a:noFill/>
          </a:ln>
        </p:spPr>
        <p:style>
          <a:lnRef idx="2">
            <a:schemeClr val="accent6">
              <a:shade val="50000"/>
            </a:schemeClr>
          </a:lnRef>
          <a:fillRef idx="1">
            <a:schemeClr val="accent6"/>
          </a:fillRef>
          <a:effectRef idx="0">
            <a:schemeClr val="accent6"/>
          </a:effectRef>
          <a:fontRef idx="minor">
            <a:schemeClr val="lt1"/>
          </a:fontRef>
        </p:style>
        <p:txBody>
          <a:bodyPr rtlCol="0" anchor="t"/>
          <a:lstStyle/>
          <a:p>
            <a:pPr algn="ctr"/>
            <a:r>
              <a:rPr lang="en-US" sz="4800" b="1" dirty="0" smtClean="0">
                <a:solidFill>
                  <a:srgbClr val="F9D076"/>
                </a:solidFill>
                <a:latin typeface="Times New Roman" panose="02020603050405020304" pitchFamily="18" charset="0"/>
                <a:cs typeface="Times New Roman" panose="02020603050405020304" pitchFamily="18" charset="0"/>
              </a:rPr>
              <a:t>Stock Split</a:t>
            </a:r>
            <a:endParaRPr lang="en-US" sz="4800" b="1" dirty="0">
              <a:solidFill>
                <a:srgbClr val="F9D076"/>
              </a:solidFill>
              <a:latin typeface="Times New Roman" panose="02020603050405020304" pitchFamily="18" charset="0"/>
              <a:cs typeface="Times New Roman" panose="02020603050405020304" pitchFamily="18" charset="0"/>
            </a:endParaRPr>
          </a:p>
        </p:txBody>
      </p:sp>
      <p:sp>
        <p:nvSpPr>
          <p:cNvPr id="3" name="Rectangle 2"/>
          <p:cNvSpPr/>
          <p:nvPr/>
        </p:nvSpPr>
        <p:spPr>
          <a:xfrm>
            <a:off x="420916" y="1204685"/>
            <a:ext cx="11553370" cy="3323987"/>
          </a:xfrm>
          <a:prstGeom prst="rect">
            <a:avLst/>
          </a:prstGeom>
        </p:spPr>
        <p:txBody>
          <a:bodyPr wrap="square">
            <a:spAutoFit/>
          </a:bodyPr>
          <a:lstStyle/>
          <a:p>
            <a:pPr marL="457200" indent="-457200">
              <a:buClr>
                <a:srgbClr val="F9D076"/>
              </a:buClr>
              <a:buFont typeface="Arial" panose="020B0604020202020204" pitchFamily="34" charset="0"/>
              <a:buChar char="•"/>
            </a:pPr>
            <a:r>
              <a:rPr lang="en-US" sz="3500" dirty="0">
                <a:latin typeface="Times New Roman" panose="02020603050405020304" pitchFamily="18" charset="0"/>
                <a:cs typeface="Times New Roman" panose="02020603050405020304" pitchFamily="18" charset="0"/>
              </a:rPr>
              <a:t>Dividing the shares: 2 for 1</a:t>
            </a:r>
          </a:p>
          <a:p>
            <a:pPr marL="457200" indent="-457200">
              <a:buClr>
                <a:srgbClr val="F9D076"/>
              </a:buClr>
              <a:buFont typeface="Arial" panose="020B0604020202020204" pitchFamily="34" charset="0"/>
              <a:buChar char="•"/>
            </a:pPr>
            <a:r>
              <a:rPr lang="en-US" sz="3500" dirty="0">
                <a:latin typeface="Times New Roman" panose="02020603050405020304" pitchFamily="18" charset="0"/>
                <a:cs typeface="Times New Roman" panose="02020603050405020304" pitchFamily="18" charset="0"/>
              </a:rPr>
              <a:t>Book value reduces</a:t>
            </a:r>
          </a:p>
          <a:p>
            <a:pPr marL="457200" indent="-457200">
              <a:buClr>
                <a:srgbClr val="F9D076"/>
              </a:buClr>
              <a:buFont typeface="Arial" panose="020B0604020202020204" pitchFamily="34" charset="0"/>
              <a:buChar char="•"/>
            </a:pPr>
            <a:r>
              <a:rPr lang="en-US" sz="3500" dirty="0">
                <a:latin typeface="Times New Roman" panose="02020603050405020304" pitchFamily="18" charset="0"/>
                <a:cs typeface="Times New Roman" panose="02020603050405020304" pitchFamily="18" charset="0"/>
              </a:rPr>
              <a:t>Par value </a:t>
            </a:r>
            <a:r>
              <a:rPr lang="en-US" sz="3500" dirty="0" smtClean="0">
                <a:latin typeface="Times New Roman" panose="02020603050405020304" pitchFamily="18" charset="0"/>
                <a:cs typeface="Times New Roman" panose="02020603050405020304" pitchFamily="18" charset="0"/>
              </a:rPr>
              <a:t>reduces </a:t>
            </a:r>
            <a:r>
              <a:rPr lang="en-US" sz="3500" dirty="0">
                <a:latin typeface="Times New Roman" panose="02020603050405020304" pitchFamily="18" charset="0"/>
                <a:cs typeface="Times New Roman" panose="02020603050405020304" pitchFamily="18" charset="0"/>
              </a:rPr>
              <a:t>proportionally but Book </a:t>
            </a:r>
            <a:r>
              <a:rPr lang="en-US" sz="3500" dirty="0" smtClean="0">
                <a:latin typeface="Times New Roman" panose="02020603050405020304" pitchFamily="18" charset="0"/>
                <a:cs typeface="Times New Roman" panose="02020603050405020304" pitchFamily="18" charset="0"/>
              </a:rPr>
              <a:t>Value </a:t>
            </a:r>
            <a:r>
              <a:rPr lang="en-US" sz="3500" dirty="0">
                <a:latin typeface="Times New Roman" panose="02020603050405020304" pitchFamily="18" charset="0"/>
                <a:cs typeface="Times New Roman" panose="02020603050405020304" pitchFamily="18" charset="0"/>
              </a:rPr>
              <a:t>does not</a:t>
            </a:r>
          </a:p>
          <a:p>
            <a:pPr marL="457200" indent="-457200">
              <a:buClr>
                <a:srgbClr val="F9D076"/>
              </a:buClr>
              <a:buFont typeface="Arial" panose="020B0604020202020204" pitchFamily="34" charset="0"/>
              <a:buChar char="•"/>
            </a:pPr>
            <a:r>
              <a:rPr lang="en-US" sz="3500" dirty="0">
                <a:latin typeface="Times New Roman" panose="02020603050405020304" pitchFamily="18" charset="0"/>
                <a:cs typeface="Times New Roman" panose="02020603050405020304" pitchFamily="18" charset="0"/>
              </a:rPr>
              <a:t>Number of shares increases</a:t>
            </a:r>
          </a:p>
          <a:p>
            <a:pPr marL="457200" indent="-457200">
              <a:buClr>
                <a:srgbClr val="F9D076"/>
              </a:buClr>
              <a:buFont typeface="Arial" panose="020B0604020202020204" pitchFamily="34" charset="0"/>
              <a:buChar char="•"/>
            </a:pPr>
            <a:r>
              <a:rPr lang="en-US" sz="3500" dirty="0">
                <a:latin typeface="Times New Roman" panose="02020603050405020304" pitchFamily="18" charset="0"/>
                <a:cs typeface="Times New Roman" panose="02020603050405020304" pitchFamily="18" charset="0"/>
              </a:rPr>
              <a:t>Makes it convenient for investors</a:t>
            </a:r>
          </a:p>
          <a:p>
            <a:pPr marL="457200" indent="-457200">
              <a:buClr>
                <a:srgbClr val="F9D076"/>
              </a:buClr>
              <a:buFont typeface="Arial" panose="020B0604020202020204" pitchFamily="34" charset="0"/>
              <a:buChar char="•"/>
            </a:pPr>
            <a:r>
              <a:rPr lang="en-US" sz="3500" dirty="0">
                <a:latin typeface="Times New Roman" panose="02020603050405020304" pitchFamily="18" charset="0"/>
                <a:cs typeface="Times New Roman" panose="02020603050405020304" pitchFamily="18" charset="0"/>
              </a:rPr>
              <a:t>Share capital does not change</a:t>
            </a:r>
          </a:p>
        </p:txBody>
      </p:sp>
    </p:spTree>
    <p:extLst>
      <p:ext uri="{BB962C8B-B14F-4D97-AF65-F5344CB8AC3E}">
        <p14:creationId xmlns:p14="http://schemas.microsoft.com/office/powerpoint/2010/main" val="6735016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Gentle colorful paper torn apart Free Phot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17591"/>
            <a:ext cx="12192000" cy="6875591"/>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xmlns="" id="{D0E6429D-14CA-4FB4-9D50-636A2BB4525E}"/>
              </a:ext>
            </a:extLst>
          </p:cNvPr>
          <p:cNvSpPr/>
          <p:nvPr/>
        </p:nvSpPr>
        <p:spPr>
          <a:xfrm>
            <a:off x="0" y="0"/>
            <a:ext cx="12192000" cy="1152219"/>
          </a:xfrm>
          <a:prstGeom prst="rect">
            <a:avLst/>
          </a:prstGeom>
          <a:noFill/>
          <a:ln>
            <a:noFill/>
          </a:ln>
        </p:spPr>
        <p:style>
          <a:lnRef idx="2">
            <a:schemeClr val="accent6">
              <a:shade val="50000"/>
            </a:schemeClr>
          </a:lnRef>
          <a:fillRef idx="1">
            <a:schemeClr val="accent6"/>
          </a:fillRef>
          <a:effectRef idx="0">
            <a:schemeClr val="accent6"/>
          </a:effectRef>
          <a:fontRef idx="minor">
            <a:schemeClr val="lt1"/>
          </a:fontRef>
        </p:style>
        <p:txBody>
          <a:bodyPr rtlCol="0" anchor="t"/>
          <a:lstStyle/>
          <a:p>
            <a:pPr algn="ctr"/>
            <a:r>
              <a:rPr lang="en-US" sz="6000" b="1" dirty="0" smtClean="0">
                <a:solidFill>
                  <a:schemeClr val="accent5">
                    <a:lumMod val="50000"/>
                  </a:schemeClr>
                </a:solidFill>
                <a:latin typeface="Times New Roman" panose="02020603050405020304" pitchFamily="18" charset="0"/>
                <a:cs typeface="Times New Roman" panose="02020603050405020304" pitchFamily="18" charset="0"/>
              </a:rPr>
              <a:t>Reverse Split</a:t>
            </a:r>
            <a:endParaRPr lang="en-US" sz="6000" b="1" dirty="0">
              <a:solidFill>
                <a:schemeClr val="accent5">
                  <a:lumMod val="50000"/>
                </a:schemeClr>
              </a:solidFill>
              <a:latin typeface="Times New Roman" panose="02020603050405020304" pitchFamily="18" charset="0"/>
              <a:cs typeface="Times New Roman" panose="02020603050405020304" pitchFamily="18" charset="0"/>
            </a:endParaRPr>
          </a:p>
        </p:txBody>
      </p:sp>
      <p:sp>
        <p:nvSpPr>
          <p:cNvPr id="4" name="Rectangle 3"/>
          <p:cNvSpPr/>
          <p:nvPr/>
        </p:nvSpPr>
        <p:spPr>
          <a:xfrm>
            <a:off x="449941" y="773224"/>
            <a:ext cx="10276115" cy="5650971"/>
          </a:xfrm>
          <a:prstGeom prst="rect">
            <a:avLst/>
          </a:prstGeom>
        </p:spPr>
        <p:txBody>
          <a:bodyPr wrap="square">
            <a:spAutoFit/>
          </a:bodyPr>
          <a:lstStyle/>
          <a:p>
            <a:pPr marL="457200" indent="-457200">
              <a:lnSpc>
                <a:spcPct val="150000"/>
              </a:lnSpc>
              <a:buClr>
                <a:schemeClr val="accent5">
                  <a:lumMod val="50000"/>
                </a:schemeClr>
              </a:buClr>
              <a:buFont typeface="Arial" panose="020B0604020202020204" pitchFamily="34" charset="0"/>
              <a:buChar char="•"/>
            </a:pPr>
            <a:r>
              <a:rPr lang="en-US" sz="3500" dirty="0">
                <a:latin typeface="Times New Roman" panose="02020603050405020304" pitchFamily="18" charset="0"/>
                <a:cs typeface="Times New Roman" panose="02020603050405020304" pitchFamily="18" charset="0"/>
              </a:rPr>
              <a:t>Combining the shares: 1 for 2</a:t>
            </a:r>
          </a:p>
          <a:p>
            <a:pPr marL="457200" indent="-457200">
              <a:lnSpc>
                <a:spcPct val="150000"/>
              </a:lnSpc>
              <a:buClr>
                <a:schemeClr val="accent5">
                  <a:lumMod val="50000"/>
                </a:schemeClr>
              </a:buClr>
              <a:buFont typeface="Arial" panose="020B0604020202020204" pitchFamily="34" charset="0"/>
              <a:buChar char="•"/>
            </a:pPr>
            <a:r>
              <a:rPr lang="en-US" sz="3500" dirty="0">
                <a:latin typeface="Times New Roman" panose="02020603050405020304" pitchFamily="18" charset="0"/>
                <a:cs typeface="Times New Roman" panose="02020603050405020304" pitchFamily="18" charset="0"/>
              </a:rPr>
              <a:t>Par value increases</a:t>
            </a:r>
          </a:p>
          <a:p>
            <a:pPr marL="457200" indent="-457200">
              <a:lnSpc>
                <a:spcPct val="150000"/>
              </a:lnSpc>
              <a:buClr>
                <a:schemeClr val="accent5">
                  <a:lumMod val="50000"/>
                </a:schemeClr>
              </a:buClr>
              <a:buFont typeface="Arial" panose="020B0604020202020204" pitchFamily="34" charset="0"/>
              <a:buChar char="•"/>
            </a:pPr>
            <a:r>
              <a:rPr lang="en-US" sz="3500" dirty="0">
                <a:latin typeface="Times New Roman" panose="02020603050405020304" pitchFamily="18" charset="0"/>
                <a:cs typeface="Times New Roman" panose="02020603050405020304" pitchFamily="18" charset="0"/>
              </a:rPr>
              <a:t>Number of shares decreases</a:t>
            </a:r>
          </a:p>
          <a:p>
            <a:pPr marL="457200" indent="-457200">
              <a:lnSpc>
                <a:spcPct val="150000"/>
              </a:lnSpc>
              <a:buClr>
                <a:schemeClr val="accent5">
                  <a:lumMod val="50000"/>
                </a:schemeClr>
              </a:buClr>
              <a:buFont typeface="Arial" panose="020B0604020202020204" pitchFamily="34" charset="0"/>
              <a:buChar char="•"/>
            </a:pPr>
            <a:r>
              <a:rPr lang="en-US" sz="3500" dirty="0">
                <a:latin typeface="Times New Roman" panose="02020603050405020304" pitchFamily="18" charset="0"/>
                <a:cs typeface="Times New Roman" panose="02020603050405020304" pitchFamily="18" charset="0"/>
              </a:rPr>
              <a:t>High par value requires more investment</a:t>
            </a:r>
          </a:p>
          <a:p>
            <a:pPr marL="457200" indent="-457200">
              <a:lnSpc>
                <a:spcPct val="150000"/>
              </a:lnSpc>
              <a:buClr>
                <a:schemeClr val="accent5">
                  <a:lumMod val="50000"/>
                </a:schemeClr>
              </a:buClr>
              <a:buFont typeface="Arial" panose="020B0604020202020204" pitchFamily="34" charset="0"/>
              <a:buChar char="•"/>
            </a:pPr>
            <a:r>
              <a:rPr lang="en-US" sz="3500" dirty="0">
                <a:latin typeface="Times New Roman" panose="02020603050405020304" pitchFamily="18" charset="0"/>
                <a:cs typeface="Times New Roman" panose="02020603050405020304" pitchFamily="18" charset="0"/>
              </a:rPr>
              <a:t>Share capital does not change</a:t>
            </a:r>
          </a:p>
          <a:p>
            <a:pPr marL="457200" indent="-457200">
              <a:lnSpc>
                <a:spcPct val="150000"/>
              </a:lnSpc>
              <a:buClr>
                <a:schemeClr val="accent5">
                  <a:lumMod val="50000"/>
                </a:schemeClr>
              </a:buClr>
              <a:buFont typeface="Arial" panose="020B0604020202020204" pitchFamily="34" charset="0"/>
              <a:buChar char="•"/>
            </a:pPr>
            <a:r>
              <a:rPr lang="en-US" sz="3500" dirty="0">
                <a:latin typeface="Times New Roman" panose="02020603050405020304" pitchFamily="18" charset="0"/>
                <a:cs typeface="Times New Roman" panose="02020603050405020304" pitchFamily="18" charset="0"/>
              </a:rPr>
              <a:t>Book value is increased but not proportionally</a:t>
            </a:r>
          </a:p>
          <a:p>
            <a:pPr marL="457200" indent="-457200">
              <a:lnSpc>
                <a:spcPct val="150000"/>
              </a:lnSpc>
              <a:buClr>
                <a:schemeClr val="accent5">
                  <a:lumMod val="50000"/>
                </a:schemeClr>
              </a:buClr>
              <a:buFont typeface="Arial" panose="020B0604020202020204" pitchFamily="34" charset="0"/>
              <a:buChar char="•"/>
            </a:pPr>
            <a:r>
              <a:rPr lang="en-US" sz="3500" dirty="0">
                <a:latin typeface="Times New Roman" panose="02020603050405020304" pitchFamily="18" charset="0"/>
                <a:cs typeface="Times New Roman" panose="02020603050405020304" pitchFamily="18" charset="0"/>
              </a:rPr>
              <a:t>Reverse Split signals financial difficulties</a:t>
            </a:r>
          </a:p>
        </p:txBody>
      </p:sp>
    </p:spTree>
    <p:extLst>
      <p:ext uri="{BB962C8B-B14F-4D97-AF65-F5344CB8AC3E}">
        <p14:creationId xmlns:p14="http://schemas.microsoft.com/office/powerpoint/2010/main" val="12294526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fade">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fade">
                                      <p:cBhvr>
                                        <p:cTn id="27" dur="500"/>
                                        <p:tgtEl>
                                          <p:spTgt spid="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4">
                                            <p:txEl>
                                              <p:pRg st="5" end="5"/>
                                            </p:txEl>
                                          </p:spTgt>
                                        </p:tgtEl>
                                        <p:attrNameLst>
                                          <p:attrName>style.visibility</p:attrName>
                                        </p:attrNameLst>
                                      </p:cBhvr>
                                      <p:to>
                                        <p:strVal val="visible"/>
                                      </p:to>
                                    </p:set>
                                    <p:animEffect transition="in" filter="fade">
                                      <p:cBhvr>
                                        <p:cTn id="32" dur="500"/>
                                        <p:tgtEl>
                                          <p:spTgt spid="4">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4">
                                            <p:txEl>
                                              <p:pRg st="6" end="6"/>
                                            </p:txEl>
                                          </p:spTgt>
                                        </p:tgtEl>
                                        <p:attrNameLst>
                                          <p:attrName>style.visibility</p:attrName>
                                        </p:attrNameLst>
                                      </p:cBhvr>
                                      <p:to>
                                        <p:strVal val="visible"/>
                                      </p:to>
                                    </p:set>
                                    <p:animEffect transition="in" filter="fade">
                                      <p:cBhvr>
                                        <p:cTn id="37" dur="500"/>
                                        <p:tgtEl>
                                          <p:spTgt spid="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B935F5D2-8D65-4C81-AB1F-764A0E4E2B22}"/>
              </a:ext>
            </a:extLst>
          </p:cNvPr>
          <p:cNvSpPr/>
          <p:nvPr/>
        </p:nvSpPr>
        <p:spPr>
          <a:xfrm>
            <a:off x="7587344" y="2460911"/>
            <a:ext cx="4016819" cy="19797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ln w="0">
                  <a:noFill/>
                </a:ln>
                <a:solidFill>
                  <a:srgbClr val="C00000"/>
                </a:solidFill>
                <a:latin typeface="Book Antiqua" panose="02040602050305030304" pitchFamily="18" charset="0"/>
              </a:rPr>
              <a:t>Dividend Policy</a:t>
            </a:r>
          </a:p>
          <a:p>
            <a:pPr algn="ctr"/>
            <a:r>
              <a:rPr lang="en-US" sz="3200" b="1" dirty="0">
                <a:ln w="0">
                  <a:noFill/>
                </a:ln>
                <a:solidFill>
                  <a:srgbClr val="C00000"/>
                </a:solidFill>
                <a:latin typeface="Book Antiqua" panose="02040602050305030304" pitchFamily="18" charset="0"/>
              </a:rPr>
              <a:t>Module 13</a:t>
            </a:r>
            <a:endParaRPr lang="en-US" sz="3200" b="1" dirty="0">
              <a:ln w="0">
                <a:noFill/>
              </a:ln>
              <a:solidFill>
                <a:srgbClr val="C00000"/>
              </a:solidFill>
              <a:latin typeface="Book Antiqua" panose="02040602050305030304" pitchFamily="18" charset="0"/>
            </a:endParaRPr>
          </a:p>
        </p:txBody>
      </p:sp>
      <p:sp>
        <p:nvSpPr>
          <p:cNvPr id="3" name="Rectangle 2">
            <a:extLst>
              <a:ext uri="{FF2B5EF4-FFF2-40B4-BE49-F238E27FC236}">
                <a16:creationId xmlns:a16="http://schemas.microsoft.com/office/drawing/2014/main" xmlns="" id="{9F2EEECD-8580-4F68-9F77-33EBF89FFE68}"/>
              </a:ext>
            </a:extLst>
          </p:cNvPr>
          <p:cNvSpPr/>
          <p:nvPr/>
        </p:nvSpPr>
        <p:spPr>
          <a:xfrm>
            <a:off x="283032" y="274412"/>
            <a:ext cx="6607623" cy="60089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ln w="12700">
                  <a:solidFill>
                    <a:srgbClr val="4472C4"/>
                  </a:solidFill>
                  <a:prstDash val="solid"/>
                </a:ln>
                <a:solidFill>
                  <a:srgbClr val="405EE0"/>
                </a:solidFill>
                <a:latin typeface="Book Antiqua" panose="02040602050305030304" pitchFamily="18" charset="0"/>
              </a:rPr>
              <a:t>Topic 238: Stock </a:t>
            </a:r>
            <a:r>
              <a:rPr lang="en-US" sz="2800" b="1" dirty="0" smtClean="0">
                <a:ln w="12700">
                  <a:solidFill>
                    <a:srgbClr val="4472C4"/>
                  </a:solidFill>
                  <a:prstDash val="solid"/>
                </a:ln>
                <a:solidFill>
                  <a:srgbClr val="405EE0"/>
                </a:solidFill>
                <a:latin typeface="Book Antiqua" panose="02040602050305030304" pitchFamily="18" charset="0"/>
              </a:rPr>
              <a:t>Repurchase: Treasury Stock</a:t>
            </a:r>
            <a:endParaRPr lang="en-US" sz="2800" b="1" dirty="0">
              <a:ln w="12700">
                <a:solidFill>
                  <a:srgbClr val="4472C4"/>
                </a:solidFill>
                <a:prstDash val="solid"/>
              </a:ln>
              <a:solidFill>
                <a:srgbClr val="405EE0"/>
              </a:solidFill>
              <a:latin typeface="Book Antiqua" panose="02040602050305030304" pitchFamily="18" charset="0"/>
            </a:endParaRPr>
          </a:p>
        </p:txBody>
      </p:sp>
      <p:cxnSp>
        <p:nvCxnSpPr>
          <p:cNvPr id="11" name="Straight Connector 10">
            <a:extLst>
              <a:ext uri="{FF2B5EF4-FFF2-40B4-BE49-F238E27FC236}">
                <a16:creationId xmlns:a16="http://schemas.microsoft.com/office/drawing/2014/main" xmlns="" id="{4A5D1FF0-B6FB-4E2A-BABF-0A9AE1B7170C}"/>
              </a:ext>
            </a:extLst>
          </p:cNvPr>
          <p:cNvCxnSpPr>
            <a:cxnSpLocks/>
          </p:cNvCxnSpPr>
          <p:nvPr/>
        </p:nvCxnSpPr>
        <p:spPr>
          <a:xfrm flipV="1">
            <a:off x="7238999" y="446314"/>
            <a:ext cx="0" cy="6008915"/>
          </a:xfrm>
          <a:prstGeom prst="line">
            <a:avLst/>
          </a:prstGeom>
          <a:ln w="88900" cmpd="thickThi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0802113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What Is a Dividend? | SoFi"/>
          <p:cNvPicPr>
            <a:picLocks noChangeAspect="1" noChangeArrowheads="1"/>
          </p:cNvPicPr>
          <p:nvPr/>
        </p:nvPicPr>
        <p:blipFill rotWithShape="1">
          <a:blip r:embed="rId2">
            <a:extLst>
              <a:ext uri="{28A0092B-C50C-407E-A947-70E740481C1C}">
                <a14:useLocalDpi xmlns:a14="http://schemas.microsoft.com/office/drawing/2010/main" val="0"/>
              </a:ext>
            </a:extLst>
          </a:blip>
          <a:srcRect t="702" r="6842"/>
          <a:stretch/>
        </p:blipFill>
        <p:spPr bwMode="auto">
          <a:xfrm>
            <a:off x="2858736" y="1222449"/>
            <a:ext cx="9333263" cy="5635551"/>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xmlns="" id="{D0E6429D-14CA-4FB4-9D50-636A2BB4525E}"/>
              </a:ext>
            </a:extLst>
          </p:cNvPr>
          <p:cNvSpPr/>
          <p:nvPr/>
        </p:nvSpPr>
        <p:spPr>
          <a:xfrm>
            <a:off x="1204685" y="0"/>
            <a:ext cx="9782630" cy="1712686"/>
          </a:xfrm>
          <a:prstGeom prst="rect">
            <a:avLst/>
          </a:prstGeom>
          <a:noFill/>
          <a:ln>
            <a:noFill/>
          </a:ln>
        </p:spPr>
        <p:style>
          <a:lnRef idx="2">
            <a:schemeClr val="accent6">
              <a:shade val="50000"/>
            </a:schemeClr>
          </a:lnRef>
          <a:fillRef idx="1">
            <a:schemeClr val="accent6"/>
          </a:fillRef>
          <a:effectRef idx="0">
            <a:schemeClr val="accent6"/>
          </a:effectRef>
          <a:fontRef idx="minor">
            <a:schemeClr val="lt1"/>
          </a:fontRef>
        </p:style>
        <p:txBody>
          <a:bodyPr rtlCol="0" anchor="t"/>
          <a:lstStyle/>
          <a:p>
            <a:pPr algn="ctr"/>
            <a:r>
              <a:rPr lang="en-US" sz="6000" b="1" dirty="0" smtClean="0">
                <a:solidFill>
                  <a:srgbClr val="C00000"/>
                </a:solidFill>
                <a:latin typeface="Times New Roman" panose="02020603050405020304" pitchFamily="18" charset="0"/>
                <a:cs typeface="Times New Roman" panose="02020603050405020304" pitchFamily="18" charset="0"/>
              </a:rPr>
              <a:t>Stock Redemption</a:t>
            </a:r>
            <a:endParaRPr lang="en-US" sz="6000" b="1" dirty="0">
              <a:solidFill>
                <a:srgbClr val="C00000"/>
              </a:solidFill>
              <a:latin typeface="Times New Roman" panose="02020603050405020304" pitchFamily="18" charset="0"/>
              <a:cs typeface="Times New Roman" panose="02020603050405020304" pitchFamily="18" charset="0"/>
            </a:endParaRPr>
          </a:p>
        </p:txBody>
      </p:sp>
      <p:sp>
        <p:nvSpPr>
          <p:cNvPr id="3" name="Rectangle 2"/>
          <p:cNvSpPr/>
          <p:nvPr/>
        </p:nvSpPr>
        <p:spPr>
          <a:xfrm>
            <a:off x="239195" y="856343"/>
            <a:ext cx="8338748" cy="5521704"/>
          </a:xfrm>
          <a:prstGeom prst="rect">
            <a:avLst/>
          </a:prstGeom>
        </p:spPr>
        <p:txBody>
          <a:bodyPr wrap="square">
            <a:spAutoFit/>
          </a:bodyPr>
          <a:lstStyle/>
          <a:p>
            <a:pPr marL="1379538" indent="-922338">
              <a:lnSpc>
                <a:spcPct val="150000"/>
              </a:lnSpc>
              <a:buClr>
                <a:srgbClr val="C00000"/>
              </a:buClr>
              <a:buFont typeface="Arial" panose="020B0604020202020204" pitchFamily="34" charset="0"/>
              <a:buChar char="•"/>
            </a:pPr>
            <a:r>
              <a:rPr lang="en-US" sz="4000" dirty="0">
                <a:latin typeface="Times New Roman" panose="02020603050405020304" pitchFamily="18" charset="0"/>
                <a:cs typeface="Times New Roman" panose="02020603050405020304" pitchFamily="18" charset="0"/>
              </a:rPr>
              <a:t>Common stocks cannot be redeemed</a:t>
            </a:r>
          </a:p>
          <a:p>
            <a:pPr marL="1379538" indent="-922338">
              <a:lnSpc>
                <a:spcPct val="150000"/>
              </a:lnSpc>
              <a:buClr>
                <a:srgbClr val="C00000"/>
              </a:buClr>
              <a:buFont typeface="Arial" panose="020B0604020202020204" pitchFamily="34" charset="0"/>
              <a:buChar char="•"/>
            </a:pPr>
            <a:r>
              <a:rPr lang="en-US" sz="4000" dirty="0">
                <a:latin typeface="Times New Roman" panose="02020603050405020304" pitchFamily="18" charset="0"/>
                <a:cs typeface="Times New Roman" panose="02020603050405020304" pitchFamily="18" charset="0"/>
              </a:rPr>
              <a:t>Going Concern principle</a:t>
            </a:r>
          </a:p>
          <a:p>
            <a:pPr marL="1379538" indent="-922338">
              <a:lnSpc>
                <a:spcPct val="150000"/>
              </a:lnSpc>
              <a:buClr>
                <a:srgbClr val="C00000"/>
              </a:buClr>
              <a:buFont typeface="Arial" panose="020B0604020202020204" pitchFamily="34" charset="0"/>
              <a:buChar char="•"/>
            </a:pPr>
            <a:r>
              <a:rPr lang="en-US" sz="4000" dirty="0">
                <a:latin typeface="Times New Roman" panose="02020603050405020304" pitchFamily="18" charset="0"/>
                <a:cs typeface="Times New Roman" panose="02020603050405020304" pitchFamily="18" charset="0"/>
              </a:rPr>
              <a:t>Bonds can be redeemed</a:t>
            </a:r>
          </a:p>
          <a:p>
            <a:pPr marL="1379538" indent="-922338">
              <a:lnSpc>
                <a:spcPct val="150000"/>
              </a:lnSpc>
              <a:buClr>
                <a:srgbClr val="C00000"/>
              </a:buClr>
              <a:buFont typeface="Arial" panose="020B0604020202020204" pitchFamily="34" charset="0"/>
              <a:buChar char="•"/>
            </a:pPr>
            <a:r>
              <a:rPr lang="en-US" sz="4000" dirty="0">
                <a:latin typeface="Times New Roman" panose="02020603050405020304" pitchFamily="18" charset="0"/>
                <a:cs typeface="Times New Roman" panose="02020603050405020304" pitchFamily="18" charset="0"/>
              </a:rPr>
              <a:t>Preferred stock can be redeemed (Redeemable Preferred Stocks)</a:t>
            </a:r>
          </a:p>
        </p:txBody>
      </p:sp>
    </p:spTree>
    <p:extLst>
      <p:ext uri="{BB962C8B-B14F-4D97-AF65-F5344CB8AC3E}">
        <p14:creationId xmlns:p14="http://schemas.microsoft.com/office/powerpoint/2010/main" val="32334485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tack of coins Free Photo"/>
          <p:cNvPicPr>
            <a:picLocks noChangeAspect="1" noChangeArrowheads="1"/>
          </p:cNvPicPr>
          <p:nvPr/>
        </p:nvPicPr>
        <p:blipFill rotWithShape="1">
          <a:blip r:embed="rId2">
            <a:extLst>
              <a:ext uri="{28A0092B-C50C-407E-A947-70E740481C1C}">
                <a14:useLocalDpi xmlns:a14="http://schemas.microsoft.com/office/drawing/2010/main" val="0"/>
              </a:ext>
            </a:extLst>
          </a:blip>
          <a:srcRect b="10606"/>
          <a:stretch/>
        </p:blipFill>
        <p:spPr bwMode="auto">
          <a:xfrm>
            <a:off x="1860884" y="706007"/>
            <a:ext cx="10331116" cy="6151993"/>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xmlns="" id="{D0E6429D-14CA-4FB4-9D50-636A2BB4525E}"/>
              </a:ext>
            </a:extLst>
          </p:cNvPr>
          <p:cNvSpPr/>
          <p:nvPr/>
        </p:nvSpPr>
        <p:spPr>
          <a:xfrm>
            <a:off x="0" y="0"/>
            <a:ext cx="12192000" cy="6858000"/>
          </a:xfrm>
          <a:prstGeom prst="rect">
            <a:avLst/>
          </a:prstGeom>
          <a:noFill/>
          <a:ln>
            <a:noFill/>
          </a:ln>
        </p:spPr>
        <p:style>
          <a:lnRef idx="2">
            <a:schemeClr val="accent6">
              <a:shade val="50000"/>
            </a:schemeClr>
          </a:lnRef>
          <a:fillRef idx="1">
            <a:schemeClr val="accent6"/>
          </a:fillRef>
          <a:effectRef idx="0">
            <a:schemeClr val="accent6"/>
          </a:effectRef>
          <a:fontRef idx="minor">
            <a:schemeClr val="lt1"/>
          </a:fontRef>
        </p:style>
        <p:txBody>
          <a:bodyPr rtlCol="0" anchor="t"/>
          <a:lstStyle/>
          <a:p>
            <a:pPr algn="ctr"/>
            <a:r>
              <a:rPr lang="en-US" sz="6000" b="1" dirty="0" smtClean="0">
                <a:solidFill>
                  <a:srgbClr val="C00000"/>
                </a:solidFill>
                <a:latin typeface="Times New Roman" panose="02020603050405020304" pitchFamily="18" charset="0"/>
                <a:cs typeface="Times New Roman" panose="02020603050405020304" pitchFamily="18" charset="0"/>
              </a:rPr>
              <a:t>Treasury Stock</a:t>
            </a:r>
            <a:endParaRPr lang="en-US" sz="6000" b="1" dirty="0">
              <a:solidFill>
                <a:srgbClr val="C00000"/>
              </a:solidFill>
              <a:latin typeface="Times New Roman" panose="02020603050405020304" pitchFamily="18" charset="0"/>
              <a:cs typeface="Times New Roman" panose="02020603050405020304" pitchFamily="18" charset="0"/>
            </a:endParaRPr>
          </a:p>
        </p:txBody>
      </p:sp>
      <p:sp>
        <p:nvSpPr>
          <p:cNvPr id="3" name="Rectangle 2"/>
          <p:cNvSpPr/>
          <p:nvPr/>
        </p:nvSpPr>
        <p:spPr>
          <a:xfrm>
            <a:off x="580571" y="706007"/>
            <a:ext cx="7910286" cy="4598375"/>
          </a:xfrm>
          <a:prstGeom prst="rect">
            <a:avLst/>
          </a:prstGeom>
        </p:spPr>
        <p:txBody>
          <a:bodyPr wrap="square">
            <a:spAutoFit/>
          </a:bodyPr>
          <a:lstStyle/>
          <a:p>
            <a:pPr marL="457200" indent="-457200">
              <a:lnSpc>
                <a:spcPct val="150000"/>
              </a:lnSpc>
              <a:buClr>
                <a:srgbClr val="C00000"/>
              </a:buClr>
              <a:buFont typeface="Arial" panose="020B0604020202020204" pitchFamily="34" charset="0"/>
              <a:buChar char="•"/>
            </a:pPr>
            <a:r>
              <a:rPr lang="en-US" sz="4000" dirty="0">
                <a:latin typeface="Times New Roman" panose="02020603050405020304" pitchFamily="18" charset="0"/>
                <a:cs typeface="Times New Roman" panose="02020603050405020304" pitchFamily="18" charset="0"/>
              </a:rPr>
              <a:t>Purchase of company’s own stocks</a:t>
            </a:r>
          </a:p>
          <a:p>
            <a:pPr marL="457200" indent="-457200">
              <a:lnSpc>
                <a:spcPct val="150000"/>
              </a:lnSpc>
              <a:buClr>
                <a:srgbClr val="C00000"/>
              </a:buClr>
              <a:buFont typeface="Arial" panose="020B0604020202020204" pitchFamily="34" charset="0"/>
              <a:buChar char="•"/>
            </a:pPr>
            <a:r>
              <a:rPr lang="en-US" sz="4000" dirty="0">
                <a:latin typeface="Times New Roman" panose="02020603050405020304" pitchFamily="18" charset="0"/>
                <a:cs typeface="Times New Roman" panose="02020603050405020304" pitchFamily="18" charset="0"/>
              </a:rPr>
              <a:t>Issued capital does not decrease</a:t>
            </a:r>
          </a:p>
          <a:p>
            <a:pPr marL="457200" indent="-457200">
              <a:lnSpc>
                <a:spcPct val="150000"/>
              </a:lnSpc>
              <a:buClr>
                <a:srgbClr val="C00000"/>
              </a:buClr>
              <a:buFont typeface="Arial" panose="020B0604020202020204" pitchFamily="34" charset="0"/>
              <a:buChar char="•"/>
            </a:pPr>
            <a:r>
              <a:rPr lang="en-US" sz="4000" dirty="0">
                <a:latin typeface="Times New Roman" panose="02020603050405020304" pitchFamily="18" charset="0"/>
                <a:cs typeface="Times New Roman" panose="02020603050405020304" pitchFamily="18" charset="0"/>
              </a:rPr>
              <a:t>Outstanding shares decrease</a:t>
            </a:r>
          </a:p>
          <a:p>
            <a:pPr marL="457200" indent="-457200">
              <a:lnSpc>
                <a:spcPct val="150000"/>
              </a:lnSpc>
              <a:buClr>
                <a:srgbClr val="C00000"/>
              </a:buClr>
              <a:buFont typeface="Arial" panose="020B0604020202020204" pitchFamily="34" charset="0"/>
              <a:buChar char="•"/>
            </a:pPr>
            <a:r>
              <a:rPr lang="en-US" sz="4000" dirty="0">
                <a:latin typeface="Times New Roman" panose="02020603050405020304" pitchFamily="18" charset="0"/>
                <a:cs typeface="Times New Roman" panose="02020603050405020304" pitchFamily="18" charset="0"/>
              </a:rPr>
              <a:t>Reduces the value of Shareholders’ Equity</a:t>
            </a:r>
          </a:p>
        </p:txBody>
      </p:sp>
    </p:spTree>
    <p:extLst>
      <p:ext uri="{BB962C8B-B14F-4D97-AF65-F5344CB8AC3E}">
        <p14:creationId xmlns:p14="http://schemas.microsoft.com/office/powerpoint/2010/main" val="40379915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1" y="-17368"/>
            <a:ext cx="12191999" cy="6892736"/>
            <a:chOff x="1" y="-17368"/>
            <a:chExt cx="12191999" cy="6892736"/>
          </a:xfrm>
        </p:grpSpPr>
        <p:pic>
          <p:nvPicPr>
            <p:cNvPr id="7170" name="Picture 2" descr="Stack of colorful yellow cards with question mark Premium Phot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70743" y="-17368"/>
              <a:ext cx="10421257" cy="6875368"/>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Stack of colorful yellow cards with question mark Premium Photo"/>
            <p:cNvPicPr>
              <a:picLocks noChangeAspect="1" noChangeArrowheads="1"/>
            </p:cNvPicPr>
            <p:nvPr/>
          </p:nvPicPr>
          <p:blipFill rotWithShape="1">
            <a:blip r:embed="rId2">
              <a:extLst>
                <a:ext uri="{28A0092B-C50C-407E-A947-70E740481C1C}">
                  <a14:useLocalDpi xmlns:a14="http://schemas.microsoft.com/office/drawing/2010/main" val="0"/>
                </a:ext>
              </a:extLst>
            </a:blip>
            <a:srcRect r="94011"/>
            <a:stretch/>
          </p:blipFill>
          <p:spPr bwMode="auto">
            <a:xfrm rot="21600000">
              <a:off x="1" y="0"/>
              <a:ext cx="1770742" cy="6875368"/>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Rectangle 1">
            <a:extLst>
              <a:ext uri="{FF2B5EF4-FFF2-40B4-BE49-F238E27FC236}">
                <a16:creationId xmlns:a16="http://schemas.microsoft.com/office/drawing/2014/main" xmlns="" id="{D0E6429D-14CA-4FB4-9D50-636A2BB4525E}"/>
              </a:ext>
            </a:extLst>
          </p:cNvPr>
          <p:cNvSpPr/>
          <p:nvPr/>
        </p:nvSpPr>
        <p:spPr>
          <a:xfrm>
            <a:off x="-1" y="0"/>
            <a:ext cx="7257143" cy="6858000"/>
          </a:xfrm>
          <a:prstGeom prst="rect">
            <a:avLst/>
          </a:prstGeom>
          <a:noFill/>
          <a:ln>
            <a:noFill/>
          </a:ln>
        </p:spPr>
        <p:style>
          <a:lnRef idx="2">
            <a:schemeClr val="accent6">
              <a:shade val="50000"/>
            </a:schemeClr>
          </a:lnRef>
          <a:fillRef idx="1">
            <a:schemeClr val="accent6"/>
          </a:fillRef>
          <a:effectRef idx="0">
            <a:schemeClr val="accent6"/>
          </a:effectRef>
          <a:fontRef idx="minor">
            <a:schemeClr val="lt1"/>
          </a:fontRef>
        </p:style>
        <p:txBody>
          <a:bodyPr rtlCol="0" anchor="t"/>
          <a:lstStyle/>
          <a:p>
            <a:pPr algn="ctr"/>
            <a:endParaRPr lang="en-US" sz="3600" dirty="0">
              <a:latin typeface="Times New Roman" panose="02020603050405020304" pitchFamily="18" charset="0"/>
              <a:cs typeface="Times New Roman" panose="02020603050405020304" pitchFamily="18" charset="0"/>
            </a:endParaRPr>
          </a:p>
          <a:p>
            <a:pPr algn="ctr"/>
            <a:r>
              <a:rPr lang="en-US" sz="4800" b="1" dirty="0">
                <a:solidFill>
                  <a:srgbClr val="FFE300"/>
                </a:solidFill>
                <a:latin typeface="Times New Roman" panose="02020603050405020304" pitchFamily="18" charset="0"/>
                <a:cs typeface="Times New Roman" panose="02020603050405020304" pitchFamily="18" charset="0"/>
              </a:rPr>
              <a:t>Why Treasury Stock?</a:t>
            </a:r>
          </a:p>
          <a:p>
            <a:pPr marL="914400" indent="-457200">
              <a:lnSpc>
                <a:spcPct val="150000"/>
              </a:lnSpc>
              <a:buClr>
                <a:srgbClr val="FFE300"/>
              </a:buClr>
              <a:buFont typeface="Arial" panose="020B0604020202020204" pitchFamily="34" charset="0"/>
              <a:buChar char="•"/>
            </a:pPr>
            <a:r>
              <a:rPr lang="en-US" sz="3200" dirty="0">
                <a:solidFill>
                  <a:schemeClr val="bg1"/>
                </a:solidFill>
                <a:latin typeface="Times New Roman" panose="02020603050405020304" pitchFamily="18" charset="0"/>
                <a:cs typeface="Times New Roman" panose="02020603050405020304" pitchFamily="18" charset="0"/>
              </a:rPr>
              <a:t>Increases the return of the remaining shareholders</a:t>
            </a:r>
          </a:p>
          <a:p>
            <a:pPr marL="914400" indent="-457200">
              <a:lnSpc>
                <a:spcPct val="150000"/>
              </a:lnSpc>
              <a:buClr>
                <a:srgbClr val="FFE300"/>
              </a:buClr>
              <a:buFont typeface="Arial" panose="020B0604020202020204" pitchFamily="34" charset="0"/>
              <a:buChar char="•"/>
            </a:pPr>
            <a:r>
              <a:rPr lang="en-US" sz="3200" dirty="0">
                <a:solidFill>
                  <a:schemeClr val="bg1"/>
                </a:solidFill>
                <a:latin typeface="Times New Roman" panose="02020603050405020304" pitchFamily="18" charset="0"/>
                <a:cs typeface="Times New Roman" panose="02020603050405020304" pitchFamily="18" charset="0"/>
              </a:rPr>
              <a:t>Distribution of funds when there are not attractive investment options</a:t>
            </a:r>
          </a:p>
          <a:p>
            <a:pPr marL="914400" indent="-457200">
              <a:lnSpc>
                <a:spcPct val="150000"/>
              </a:lnSpc>
              <a:buClr>
                <a:srgbClr val="FFE300"/>
              </a:buClr>
              <a:buFont typeface="Arial" panose="020B0604020202020204" pitchFamily="34" charset="0"/>
              <a:buChar char="•"/>
            </a:pPr>
            <a:r>
              <a:rPr lang="en-US" sz="3200" dirty="0">
                <a:solidFill>
                  <a:schemeClr val="bg1"/>
                </a:solidFill>
                <a:latin typeface="Times New Roman" panose="02020603050405020304" pitchFamily="18" charset="0"/>
                <a:cs typeface="Times New Roman" panose="02020603050405020304" pitchFamily="18" charset="0"/>
              </a:rPr>
              <a:t>May have a positive signaling effect</a:t>
            </a:r>
          </a:p>
          <a:p>
            <a:pPr marL="914400" indent="-457200">
              <a:lnSpc>
                <a:spcPct val="150000"/>
              </a:lnSpc>
              <a:buClr>
                <a:srgbClr val="FFE300"/>
              </a:buClr>
              <a:buFont typeface="Arial" panose="020B0604020202020204" pitchFamily="34" charset="0"/>
              <a:buChar char="•"/>
            </a:pPr>
            <a:r>
              <a:rPr lang="en-US" sz="3200" dirty="0">
                <a:solidFill>
                  <a:schemeClr val="bg1"/>
                </a:solidFill>
                <a:latin typeface="Times New Roman" panose="02020603050405020304" pitchFamily="18" charset="0"/>
                <a:cs typeface="Times New Roman" panose="02020603050405020304" pitchFamily="18" charset="0"/>
              </a:rPr>
              <a:t>Affects the percentage interest in the company</a:t>
            </a:r>
          </a:p>
        </p:txBody>
      </p:sp>
    </p:spTree>
    <p:extLst>
      <p:ext uri="{BB962C8B-B14F-4D97-AF65-F5344CB8AC3E}">
        <p14:creationId xmlns:p14="http://schemas.microsoft.com/office/powerpoint/2010/main" val="11938469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500"/>
                                        <p:tgtEl>
                                          <p:spTgt spid="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fade">
                                      <p:cBhvr>
                                        <p:cTn id="12" dur="500"/>
                                        <p:tgtEl>
                                          <p:spTgt spid="2">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animEffect transition="in" filter="fade">
                                      <p:cBhvr>
                                        <p:cTn id="17" dur="500"/>
                                        <p:tgtEl>
                                          <p:spTgt spid="2">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
                                            <p:txEl>
                                              <p:pRg st="5" end="5"/>
                                            </p:txEl>
                                          </p:spTgt>
                                        </p:tgtEl>
                                        <p:attrNameLst>
                                          <p:attrName>style.visibility</p:attrName>
                                        </p:attrNameLst>
                                      </p:cBhvr>
                                      <p:to>
                                        <p:strVal val="visible"/>
                                      </p:to>
                                    </p:set>
                                    <p:animEffect transition="in" filter="fade">
                                      <p:cBhvr>
                                        <p:cTn id="2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B935F5D2-8D65-4C81-AB1F-764A0E4E2B22}"/>
              </a:ext>
            </a:extLst>
          </p:cNvPr>
          <p:cNvSpPr/>
          <p:nvPr/>
        </p:nvSpPr>
        <p:spPr>
          <a:xfrm>
            <a:off x="7587344" y="2460911"/>
            <a:ext cx="4016819" cy="19797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ln w="0">
                  <a:noFill/>
                </a:ln>
                <a:solidFill>
                  <a:srgbClr val="C00000"/>
                </a:solidFill>
                <a:latin typeface="Book Antiqua" panose="02040602050305030304" pitchFamily="18" charset="0"/>
              </a:rPr>
              <a:t>Dividend Policy</a:t>
            </a:r>
          </a:p>
          <a:p>
            <a:pPr algn="ctr"/>
            <a:r>
              <a:rPr lang="en-US" sz="3200" b="1" dirty="0">
                <a:ln w="0">
                  <a:noFill/>
                </a:ln>
                <a:solidFill>
                  <a:srgbClr val="C00000"/>
                </a:solidFill>
                <a:latin typeface="Book Antiqua" panose="02040602050305030304" pitchFamily="18" charset="0"/>
              </a:rPr>
              <a:t>Module 13</a:t>
            </a:r>
            <a:endParaRPr lang="en-US" sz="3200" b="1" dirty="0">
              <a:ln w="0">
                <a:noFill/>
              </a:ln>
              <a:solidFill>
                <a:srgbClr val="C00000"/>
              </a:solidFill>
              <a:latin typeface="Book Antiqua" panose="02040602050305030304" pitchFamily="18" charset="0"/>
            </a:endParaRPr>
          </a:p>
        </p:txBody>
      </p:sp>
      <p:sp>
        <p:nvSpPr>
          <p:cNvPr id="3" name="Rectangle 2">
            <a:extLst>
              <a:ext uri="{FF2B5EF4-FFF2-40B4-BE49-F238E27FC236}">
                <a16:creationId xmlns:a16="http://schemas.microsoft.com/office/drawing/2014/main" xmlns="" id="{9F2EEECD-8580-4F68-9F77-33EBF89FFE68}"/>
              </a:ext>
            </a:extLst>
          </p:cNvPr>
          <p:cNvSpPr/>
          <p:nvPr/>
        </p:nvSpPr>
        <p:spPr>
          <a:xfrm>
            <a:off x="283032" y="274412"/>
            <a:ext cx="6607623" cy="60089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ln w="12700">
                  <a:solidFill>
                    <a:srgbClr val="4472C4"/>
                  </a:solidFill>
                  <a:prstDash val="solid"/>
                </a:ln>
                <a:solidFill>
                  <a:srgbClr val="405EE0"/>
                </a:solidFill>
                <a:latin typeface="Book Antiqua" panose="02040602050305030304" pitchFamily="18" charset="0"/>
              </a:rPr>
              <a:t>Topic 239: Retentions </a:t>
            </a:r>
            <a:r>
              <a:rPr lang="en-US" sz="2800" b="1" dirty="0" smtClean="0">
                <a:ln w="12700">
                  <a:solidFill>
                    <a:srgbClr val="4472C4"/>
                  </a:solidFill>
                  <a:prstDash val="solid"/>
                </a:ln>
                <a:solidFill>
                  <a:srgbClr val="405EE0"/>
                </a:solidFill>
                <a:latin typeface="Book Antiqua" panose="02040602050305030304" pitchFamily="18" charset="0"/>
              </a:rPr>
              <a:t>or Plough Backs</a:t>
            </a:r>
            <a:endParaRPr lang="en-US" sz="2800" b="1" dirty="0">
              <a:ln w="12700">
                <a:solidFill>
                  <a:srgbClr val="4472C4"/>
                </a:solidFill>
                <a:prstDash val="solid"/>
              </a:ln>
              <a:solidFill>
                <a:srgbClr val="405EE0"/>
              </a:solidFill>
              <a:latin typeface="Book Antiqua" panose="02040602050305030304" pitchFamily="18" charset="0"/>
            </a:endParaRPr>
          </a:p>
        </p:txBody>
      </p:sp>
      <p:cxnSp>
        <p:nvCxnSpPr>
          <p:cNvPr id="11" name="Straight Connector 10">
            <a:extLst>
              <a:ext uri="{FF2B5EF4-FFF2-40B4-BE49-F238E27FC236}">
                <a16:creationId xmlns:a16="http://schemas.microsoft.com/office/drawing/2014/main" xmlns="" id="{4A5D1FF0-B6FB-4E2A-BABF-0A9AE1B7170C}"/>
              </a:ext>
            </a:extLst>
          </p:cNvPr>
          <p:cNvCxnSpPr>
            <a:cxnSpLocks/>
          </p:cNvCxnSpPr>
          <p:nvPr/>
        </p:nvCxnSpPr>
        <p:spPr>
          <a:xfrm flipV="1">
            <a:off x="7238999" y="446314"/>
            <a:ext cx="0" cy="6008915"/>
          </a:xfrm>
          <a:prstGeom prst="line">
            <a:avLst/>
          </a:prstGeom>
          <a:ln w="88900" cmpd="thickThi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895872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D0E6429D-14CA-4FB4-9D50-636A2BB4525E}"/>
              </a:ext>
            </a:extLst>
          </p:cNvPr>
          <p:cNvSpPr/>
          <p:nvPr/>
        </p:nvSpPr>
        <p:spPr>
          <a:xfrm>
            <a:off x="0" y="0"/>
            <a:ext cx="5394035" cy="6858000"/>
          </a:xfrm>
          <a:prstGeom prst="rect">
            <a:avLst/>
          </a:prstGeom>
          <a:solidFill>
            <a:schemeClr val="accent5">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t"/>
          <a:lstStyle/>
          <a:p>
            <a:pPr algn="ctr"/>
            <a:endParaRPr lang="en-US" sz="3600" dirty="0">
              <a:latin typeface="Times New Roman" panose="02020603050405020304" pitchFamily="18" charset="0"/>
              <a:cs typeface="Times New Roman" panose="02020603050405020304" pitchFamily="18" charset="0"/>
            </a:endParaRPr>
          </a:p>
          <a:p>
            <a:pPr algn="ctr"/>
            <a:r>
              <a:rPr lang="en-US" sz="4800" dirty="0">
                <a:latin typeface="Times New Roman" panose="02020603050405020304" pitchFamily="18" charset="0"/>
                <a:cs typeface="Times New Roman" panose="02020603050405020304" pitchFamily="18" charset="0"/>
              </a:rPr>
              <a:t>Retention</a:t>
            </a:r>
          </a:p>
          <a:p>
            <a:pPr marL="457200" indent="-457200">
              <a:buFont typeface="Arial" panose="020B0604020202020204" pitchFamily="34" charset="0"/>
              <a:buChar char="•"/>
            </a:pPr>
            <a:r>
              <a:rPr lang="en-US" sz="3200" dirty="0">
                <a:solidFill>
                  <a:srgbClr val="FFFF00"/>
                </a:solidFill>
                <a:latin typeface="Times New Roman" panose="02020603050405020304" pitchFamily="18" charset="0"/>
                <a:cs typeface="Times New Roman" panose="02020603050405020304" pitchFamily="18" charset="0"/>
              </a:rPr>
              <a:t>Portion of profit not distributed as dividend</a:t>
            </a:r>
          </a:p>
          <a:p>
            <a:pPr marL="457200" indent="-457200">
              <a:buFont typeface="Arial" panose="020B0604020202020204" pitchFamily="34" charset="0"/>
              <a:buChar char="•"/>
            </a:pPr>
            <a:r>
              <a:rPr lang="en-US" sz="3200" dirty="0">
                <a:solidFill>
                  <a:srgbClr val="FFFF00"/>
                </a:solidFill>
                <a:latin typeface="Times New Roman" panose="02020603050405020304" pitchFamily="18" charset="0"/>
                <a:cs typeface="Times New Roman" panose="02020603050405020304" pitchFamily="18" charset="0"/>
              </a:rPr>
              <a:t>Profit is an internal source of financing</a:t>
            </a:r>
          </a:p>
          <a:p>
            <a:pPr marL="457200" indent="-457200">
              <a:buFont typeface="Arial" panose="020B0604020202020204" pitchFamily="34" charset="0"/>
              <a:buChar char="•"/>
            </a:pPr>
            <a:r>
              <a:rPr lang="en-US" sz="3200" dirty="0">
                <a:solidFill>
                  <a:srgbClr val="FFFF00"/>
                </a:solidFill>
                <a:latin typeface="Times New Roman" panose="02020603050405020304" pitchFamily="18" charset="0"/>
                <a:cs typeface="Times New Roman" panose="02020603050405020304" pitchFamily="18" charset="0"/>
              </a:rPr>
              <a:t>Return of shareholders should be maximized</a:t>
            </a:r>
          </a:p>
          <a:p>
            <a:pPr marL="914400" lvl="1" indent="-457200">
              <a:buFont typeface="Arial" panose="020B0604020202020204" pitchFamily="34" charset="0"/>
              <a:buChar char="•"/>
            </a:pPr>
            <a:r>
              <a:rPr lang="en-US" sz="3200" dirty="0">
                <a:solidFill>
                  <a:srgbClr val="FFFF00"/>
                </a:solidFill>
                <a:latin typeface="Times New Roman" panose="02020603050405020304" pitchFamily="18" charset="0"/>
                <a:cs typeface="Times New Roman" panose="02020603050405020304" pitchFamily="18" charset="0"/>
              </a:rPr>
              <a:t>By distributing</a:t>
            </a:r>
          </a:p>
          <a:p>
            <a:pPr marL="914400" lvl="1" indent="-457200">
              <a:buFont typeface="Arial" panose="020B0604020202020204" pitchFamily="34" charset="0"/>
              <a:buChar char="•"/>
            </a:pPr>
            <a:r>
              <a:rPr lang="en-US" sz="3200" dirty="0">
                <a:solidFill>
                  <a:srgbClr val="FFFF00"/>
                </a:solidFill>
                <a:latin typeface="Times New Roman" panose="02020603050405020304" pitchFamily="18" charset="0"/>
                <a:cs typeface="Times New Roman" panose="02020603050405020304" pitchFamily="18" charset="0"/>
              </a:rPr>
              <a:t>By retaining</a:t>
            </a:r>
          </a:p>
          <a:p>
            <a:pPr marL="457200" indent="-457200">
              <a:buFont typeface="Arial" panose="020B0604020202020204" pitchFamily="34" charset="0"/>
              <a:buChar char="•"/>
            </a:pPr>
            <a:r>
              <a:rPr lang="en-US" sz="3200" dirty="0">
                <a:solidFill>
                  <a:srgbClr val="FFFF00"/>
                </a:solidFill>
                <a:latin typeface="Times New Roman" panose="02020603050405020304" pitchFamily="18" charset="0"/>
                <a:cs typeface="Times New Roman" panose="02020603050405020304" pitchFamily="18" charset="0"/>
              </a:rPr>
              <a:t>Investment Opportunity</a:t>
            </a:r>
          </a:p>
        </p:txBody>
      </p:sp>
      <p:pic>
        <p:nvPicPr>
          <p:cNvPr id="4" name="Picture 3">
            <a:extLst>
              <a:ext uri="{FF2B5EF4-FFF2-40B4-BE49-F238E27FC236}">
                <a16:creationId xmlns:a16="http://schemas.microsoft.com/office/drawing/2014/main" xmlns="" id="{EDC708C0-C726-4AC9-9861-E53FE9BB5CCC}"/>
              </a:ext>
            </a:extLst>
          </p:cNvPr>
          <p:cNvPicPr>
            <a:picLocks noChangeAspect="1"/>
          </p:cNvPicPr>
          <p:nvPr/>
        </p:nvPicPr>
        <p:blipFill>
          <a:blip r:embed="rId2"/>
          <a:stretch>
            <a:fillRect/>
          </a:stretch>
        </p:blipFill>
        <p:spPr>
          <a:xfrm>
            <a:off x="5394034" y="0"/>
            <a:ext cx="6797965" cy="6858000"/>
          </a:xfrm>
          <a:prstGeom prst="rect">
            <a:avLst/>
          </a:prstGeom>
        </p:spPr>
      </p:pic>
    </p:spTree>
    <p:extLst>
      <p:ext uri="{BB962C8B-B14F-4D97-AF65-F5344CB8AC3E}">
        <p14:creationId xmlns:p14="http://schemas.microsoft.com/office/powerpoint/2010/main" val="28129168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500"/>
                                        <p:tgtEl>
                                          <p:spTgt spid="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fade">
                                      <p:cBhvr>
                                        <p:cTn id="12" dur="500"/>
                                        <p:tgtEl>
                                          <p:spTgt spid="2">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animEffect transition="in" filter="fade">
                                      <p:cBhvr>
                                        <p:cTn id="17" dur="500"/>
                                        <p:tgtEl>
                                          <p:spTgt spid="2">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
                                            <p:txEl>
                                              <p:pRg st="5" end="5"/>
                                            </p:txEl>
                                          </p:spTgt>
                                        </p:tgtEl>
                                        <p:attrNameLst>
                                          <p:attrName>style.visibility</p:attrName>
                                        </p:attrNameLst>
                                      </p:cBhvr>
                                      <p:to>
                                        <p:strVal val="visible"/>
                                      </p:to>
                                    </p:set>
                                    <p:animEffect transition="in" filter="fade">
                                      <p:cBhvr>
                                        <p:cTn id="22" dur="500"/>
                                        <p:tgtEl>
                                          <p:spTgt spid="2">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
                                            <p:txEl>
                                              <p:pRg st="6" end="6"/>
                                            </p:txEl>
                                          </p:spTgt>
                                        </p:tgtEl>
                                        <p:attrNameLst>
                                          <p:attrName>style.visibility</p:attrName>
                                        </p:attrNameLst>
                                      </p:cBhvr>
                                      <p:to>
                                        <p:strVal val="visible"/>
                                      </p:to>
                                    </p:set>
                                    <p:animEffect transition="in" filter="fade">
                                      <p:cBhvr>
                                        <p:cTn id="27" dur="500"/>
                                        <p:tgtEl>
                                          <p:spTgt spid="2">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
                                            <p:txEl>
                                              <p:pRg st="7" end="7"/>
                                            </p:txEl>
                                          </p:spTgt>
                                        </p:tgtEl>
                                        <p:attrNameLst>
                                          <p:attrName>style.visibility</p:attrName>
                                        </p:attrNameLst>
                                      </p:cBhvr>
                                      <p:to>
                                        <p:strVal val="visible"/>
                                      </p:to>
                                    </p:set>
                                    <p:animEffect transition="in" filter="fade">
                                      <p:cBhvr>
                                        <p:cTn id="32"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D0E6429D-14CA-4FB4-9D50-636A2BB4525E}"/>
              </a:ext>
            </a:extLst>
          </p:cNvPr>
          <p:cNvSpPr/>
          <p:nvPr/>
        </p:nvSpPr>
        <p:spPr>
          <a:xfrm>
            <a:off x="0" y="0"/>
            <a:ext cx="12192000" cy="6858000"/>
          </a:xfrm>
          <a:prstGeom prst="rect">
            <a:avLst/>
          </a:prstGeom>
          <a:noFill/>
          <a:ln>
            <a:noFill/>
          </a:ln>
        </p:spPr>
        <p:style>
          <a:lnRef idx="2">
            <a:schemeClr val="accent6">
              <a:shade val="50000"/>
            </a:schemeClr>
          </a:lnRef>
          <a:fillRef idx="1">
            <a:schemeClr val="accent6"/>
          </a:fillRef>
          <a:effectRef idx="0">
            <a:schemeClr val="accent6"/>
          </a:effectRef>
          <a:fontRef idx="minor">
            <a:schemeClr val="lt1"/>
          </a:fontRef>
        </p:style>
        <p:txBody>
          <a:bodyPr rtlCol="0" anchor="t"/>
          <a:lstStyle/>
          <a:p>
            <a:pPr algn="ctr"/>
            <a:r>
              <a:rPr lang="en-US" sz="6000" b="1" dirty="0" smtClean="0">
                <a:solidFill>
                  <a:srgbClr val="C00000"/>
                </a:solidFill>
                <a:latin typeface="Times New Roman" panose="02020603050405020304" pitchFamily="18" charset="0"/>
                <a:cs typeface="Times New Roman" panose="02020603050405020304" pitchFamily="18" charset="0"/>
              </a:rPr>
              <a:t>Retention Ratio</a:t>
            </a:r>
            <a:endParaRPr lang="en-US" sz="6000" b="1" dirty="0">
              <a:solidFill>
                <a:srgbClr val="C00000"/>
              </a:solidFill>
              <a:latin typeface="Times New Roman" panose="02020603050405020304" pitchFamily="18" charset="0"/>
              <a:cs typeface="Times New Roman" panose="02020603050405020304" pitchFamily="18" charset="0"/>
            </a:endParaRPr>
          </a:p>
        </p:txBody>
      </p:sp>
      <p:pic>
        <p:nvPicPr>
          <p:cNvPr id="5" name="Picture 4" descr="https://o.remove.bg/downloads/93a17cbd-3dd8-4bf8-9bc4-44f995d1e7ff/shutterstock_262289705-removebg-preview.png"/>
          <p:cNvPicPr>
            <a:picLocks noChangeAspect="1" noChangeArrowheads="1"/>
          </p:cNvPicPr>
          <p:nvPr/>
        </p:nvPicPr>
        <p:blipFill rotWithShape="1">
          <a:blip r:embed="rId2">
            <a:extLst>
              <a:ext uri="{28A0092B-C50C-407E-A947-70E740481C1C}">
                <a14:useLocalDpi xmlns:a14="http://schemas.microsoft.com/office/drawing/2010/main" val="0"/>
              </a:ext>
            </a:extLst>
          </a:blip>
          <a:srcRect l="18852" r="19030"/>
          <a:stretch/>
        </p:blipFill>
        <p:spPr bwMode="auto">
          <a:xfrm>
            <a:off x="6240379" y="2706977"/>
            <a:ext cx="6128084" cy="4151023"/>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624114" y="1014559"/>
            <a:ext cx="10363200" cy="4122924"/>
          </a:xfrm>
          <a:prstGeom prst="rect">
            <a:avLst/>
          </a:prstGeom>
        </p:spPr>
        <p:txBody>
          <a:bodyPr wrap="square">
            <a:spAutoFit/>
          </a:bodyPr>
          <a:lstStyle/>
          <a:p>
            <a:pPr marL="457200" indent="-457200">
              <a:lnSpc>
                <a:spcPct val="150000"/>
              </a:lnSpc>
              <a:buClr>
                <a:srgbClr val="C00000"/>
              </a:buClr>
              <a:buFont typeface="Arial" panose="020B0604020202020204" pitchFamily="34" charset="0"/>
              <a:buChar char="•"/>
            </a:pPr>
            <a:r>
              <a:rPr lang="en-US" sz="4500" dirty="0">
                <a:latin typeface="Times New Roman" panose="02020603050405020304" pitchFamily="18" charset="0"/>
                <a:cs typeface="Times New Roman" panose="02020603050405020304" pitchFamily="18" charset="0"/>
              </a:rPr>
              <a:t>Profit retained to profit earned</a:t>
            </a:r>
          </a:p>
          <a:p>
            <a:pPr marL="457200" indent="-457200">
              <a:lnSpc>
                <a:spcPct val="150000"/>
              </a:lnSpc>
              <a:buClr>
                <a:srgbClr val="C00000"/>
              </a:buClr>
              <a:buFont typeface="Arial" panose="020B0604020202020204" pitchFamily="34" charset="0"/>
              <a:buChar char="•"/>
            </a:pPr>
            <a:r>
              <a:rPr lang="en-US" sz="4500" dirty="0">
                <a:latin typeface="Times New Roman" panose="02020603050405020304" pitchFamily="18" charset="0"/>
                <a:cs typeface="Times New Roman" panose="02020603050405020304" pitchFamily="18" charset="0"/>
              </a:rPr>
              <a:t>Retention per share to Earnings per share</a:t>
            </a:r>
          </a:p>
          <a:p>
            <a:pPr marL="457200" indent="-457200">
              <a:lnSpc>
                <a:spcPct val="150000"/>
              </a:lnSpc>
              <a:buClr>
                <a:srgbClr val="C00000"/>
              </a:buClr>
              <a:buFont typeface="Arial" panose="020B0604020202020204" pitchFamily="34" charset="0"/>
              <a:buChar char="•"/>
            </a:pPr>
            <a:r>
              <a:rPr lang="en-US" sz="4500" dirty="0">
                <a:latin typeface="Times New Roman" panose="02020603050405020304" pitchFamily="18" charset="0"/>
                <a:cs typeface="Times New Roman" panose="02020603050405020304" pitchFamily="18" charset="0"/>
              </a:rPr>
              <a:t>One minus Dividend Payout ratio</a:t>
            </a:r>
          </a:p>
          <a:p>
            <a:pPr lvl="1">
              <a:lnSpc>
                <a:spcPct val="150000"/>
              </a:lnSpc>
              <a:buClr>
                <a:srgbClr val="C00000"/>
              </a:buClr>
            </a:pPr>
            <a:r>
              <a:rPr lang="en-US" sz="4500" dirty="0">
                <a:latin typeface="Times New Roman" panose="02020603050405020304" pitchFamily="18" charset="0"/>
                <a:cs typeface="Times New Roman" panose="02020603050405020304" pitchFamily="18" charset="0"/>
              </a:rPr>
              <a:t>RR = 1 – DPO </a:t>
            </a:r>
          </a:p>
        </p:txBody>
      </p:sp>
    </p:spTree>
    <p:extLst>
      <p:ext uri="{BB962C8B-B14F-4D97-AF65-F5344CB8AC3E}">
        <p14:creationId xmlns:p14="http://schemas.microsoft.com/office/powerpoint/2010/main" val="258803011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B935F5D2-8D65-4C81-AB1F-764A0E4E2B22}"/>
              </a:ext>
            </a:extLst>
          </p:cNvPr>
          <p:cNvSpPr/>
          <p:nvPr/>
        </p:nvSpPr>
        <p:spPr>
          <a:xfrm>
            <a:off x="7587344" y="2460911"/>
            <a:ext cx="4016819" cy="19797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ln w="0">
                  <a:noFill/>
                </a:ln>
                <a:solidFill>
                  <a:srgbClr val="C00000"/>
                </a:solidFill>
                <a:latin typeface="Book Antiqua" panose="02040602050305030304" pitchFamily="18" charset="0"/>
              </a:rPr>
              <a:t>Dividend Policy</a:t>
            </a:r>
          </a:p>
          <a:p>
            <a:pPr algn="ctr"/>
            <a:r>
              <a:rPr lang="en-US" sz="3200" b="1" dirty="0">
                <a:ln w="0">
                  <a:noFill/>
                </a:ln>
                <a:solidFill>
                  <a:srgbClr val="C00000"/>
                </a:solidFill>
                <a:latin typeface="Book Antiqua" panose="02040602050305030304" pitchFamily="18" charset="0"/>
              </a:rPr>
              <a:t>Module 13</a:t>
            </a:r>
            <a:endParaRPr lang="en-US" sz="3200" b="1" dirty="0">
              <a:ln w="0">
                <a:noFill/>
              </a:ln>
              <a:solidFill>
                <a:srgbClr val="C00000"/>
              </a:solidFill>
              <a:latin typeface="Book Antiqua" panose="02040602050305030304" pitchFamily="18" charset="0"/>
            </a:endParaRPr>
          </a:p>
        </p:txBody>
      </p:sp>
      <p:sp>
        <p:nvSpPr>
          <p:cNvPr id="3" name="Rectangle 2">
            <a:extLst>
              <a:ext uri="{FF2B5EF4-FFF2-40B4-BE49-F238E27FC236}">
                <a16:creationId xmlns:a16="http://schemas.microsoft.com/office/drawing/2014/main" xmlns="" id="{9F2EEECD-8580-4F68-9F77-33EBF89FFE68}"/>
              </a:ext>
            </a:extLst>
          </p:cNvPr>
          <p:cNvSpPr/>
          <p:nvPr/>
        </p:nvSpPr>
        <p:spPr>
          <a:xfrm>
            <a:off x="283032" y="274412"/>
            <a:ext cx="6607623" cy="60089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ln w="12700">
                  <a:solidFill>
                    <a:srgbClr val="4472C4"/>
                  </a:solidFill>
                  <a:prstDash val="solid"/>
                </a:ln>
                <a:solidFill>
                  <a:srgbClr val="405EE0"/>
                </a:solidFill>
                <a:latin typeface="Book Antiqua" panose="02040602050305030304" pitchFamily="18" charset="0"/>
              </a:rPr>
              <a:t>Topic 240: Investment </a:t>
            </a:r>
            <a:r>
              <a:rPr lang="en-US" sz="2800" b="1" dirty="0" smtClean="0">
                <a:ln w="12700">
                  <a:solidFill>
                    <a:srgbClr val="4472C4"/>
                  </a:solidFill>
                  <a:prstDash val="solid"/>
                </a:ln>
                <a:solidFill>
                  <a:srgbClr val="405EE0"/>
                </a:solidFill>
                <a:latin typeface="Book Antiqua" panose="02040602050305030304" pitchFamily="18" charset="0"/>
              </a:rPr>
              <a:t>Opportunity</a:t>
            </a:r>
            <a:endParaRPr lang="en-US" sz="2800" b="1" dirty="0">
              <a:ln w="12700">
                <a:solidFill>
                  <a:srgbClr val="4472C4"/>
                </a:solidFill>
                <a:prstDash val="solid"/>
              </a:ln>
              <a:solidFill>
                <a:srgbClr val="405EE0"/>
              </a:solidFill>
              <a:latin typeface="Book Antiqua" panose="02040602050305030304" pitchFamily="18" charset="0"/>
            </a:endParaRPr>
          </a:p>
        </p:txBody>
      </p:sp>
      <p:cxnSp>
        <p:nvCxnSpPr>
          <p:cNvPr id="11" name="Straight Connector 10">
            <a:extLst>
              <a:ext uri="{FF2B5EF4-FFF2-40B4-BE49-F238E27FC236}">
                <a16:creationId xmlns:a16="http://schemas.microsoft.com/office/drawing/2014/main" xmlns="" id="{4A5D1FF0-B6FB-4E2A-BABF-0A9AE1B7170C}"/>
              </a:ext>
            </a:extLst>
          </p:cNvPr>
          <p:cNvCxnSpPr>
            <a:cxnSpLocks/>
          </p:cNvCxnSpPr>
          <p:nvPr/>
        </p:nvCxnSpPr>
        <p:spPr>
          <a:xfrm flipV="1">
            <a:off x="7238999" y="446314"/>
            <a:ext cx="0" cy="6008915"/>
          </a:xfrm>
          <a:prstGeom prst="line">
            <a:avLst/>
          </a:prstGeom>
          <a:ln w="88900" cmpd="thickThi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0658455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 xmlns:a16="http://schemas.microsoft.com/office/drawing/2014/main" id="{B935F5D2-8D65-4C81-AB1F-764A0E4E2B22}"/>
              </a:ext>
            </a:extLst>
          </p:cNvPr>
          <p:cNvSpPr/>
          <p:nvPr/>
        </p:nvSpPr>
        <p:spPr>
          <a:xfrm>
            <a:off x="7587344" y="2460911"/>
            <a:ext cx="4016819" cy="19797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ln w="0">
                  <a:noFill/>
                </a:ln>
                <a:solidFill>
                  <a:srgbClr val="C00000"/>
                </a:solidFill>
                <a:latin typeface="Book Antiqua" panose="02040602050305030304" pitchFamily="18" charset="0"/>
              </a:rPr>
              <a:t>Dividend Policy</a:t>
            </a:r>
          </a:p>
          <a:p>
            <a:pPr algn="ctr"/>
            <a:r>
              <a:rPr lang="en-US" sz="3200" b="1" dirty="0">
                <a:ln w="0">
                  <a:noFill/>
                </a:ln>
                <a:solidFill>
                  <a:srgbClr val="C00000"/>
                </a:solidFill>
                <a:latin typeface="Book Antiqua" panose="02040602050305030304" pitchFamily="18" charset="0"/>
              </a:rPr>
              <a:t>Module 13</a:t>
            </a:r>
            <a:endParaRPr lang="en-US" sz="3200" b="1" dirty="0">
              <a:ln w="0">
                <a:noFill/>
              </a:ln>
              <a:solidFill>
                <a:srgbClr val="C00000"/>
              </a:solidFill>
              <a:latin typeface="Book Antiqua" panose="02040602050305030304" pitchFamily="18" charset="0"/>
            </a:endParaRPr>
          </a:p>
        </p:txBody>
      </p:sp>
      <p:sp>
        <p:nvSpPr>
          <p:cNvPr id="3" name="Rectangle 2">
            <a:extLst>
              <a:ext uri="{FF2B5EF4-FFF2-40B4-BE49-F238E27FC236}">
                <a16:creationId xmlns="" xmlns:a16="http://schemas.microsoft.com/office/drawing/2014/main" id="{9F2EEECD-8580-4F68-9F77-33EBF89FFE68}"/>
              </a:ext>
            </a:extLst>
          </p:cNvPr>
          <p:cNvSpPr/>
          <p:nvPr/>
        </p:nvSpPr>
        <p:spPr>
          <a:xfrm>
            <a:off x="283032" y="274412"/>
            <a:ext cx="6607623" cy="60089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ln w="12700">
                  <a:solidFill>
                    <a:srgbClr val="4472C4"/>
                  </a:solidFill>
                  <a:prstDash val="solid"/>
                </a:ln>
                <a:solidFill>
                  <a:srgbClr val="405EE0"/>
                </a:solidFill>
                <a:latin typeface="Book Antiqua" panose="02040602050305030304" pitchFamily="18" charset="0"/>
              </a:rPr>
              <a:t>Topic 230:Dividend </a:t>
            </a:r>
            <a:r>
              <a:rPr lang="en-US" sz="2800" b="1" dirty="0">
                <a:ln w="12700">
                  <a:solidFill>
                    <a:srgbClr val="4472C4"/>
                  </a:solidFill>
                  <a:prstDash val="solid"/>
                </a:ln>
                <a:solidFill>
                  <a:srgbClr val="405EE0"/>
                </a:solidFill>
                <a:latin typeface="Book Antiqua" panose="02040602050305030304" pitchFamily="18" charset="0"/>
              </a:rPr>
              <a:t>policy</a:t>
            </a:r>
          </a:p>
        </p:txBody>
      </p:sp>
      <p:cxnSp>
        <p:nvCxnSpPr>
          <p:cNvPr id="11" name="Straight Connector 10">
            <a:extLst>
              <a:ext uri="{FF2B5EF4-FFF2-40B4-BE49-F238E27FC236}">
                <a16:creationId xmlns="" xmlns:a16="http://schemas.microsoft.com/office/drawing/2014/main" id="{4A5D1FF0-B6FB-4E2A-BABF-0A9AE1B7170C}"/>
              </a:ext>
            </a:extLst>
          </p:cNvPr>
          <p:cNvCxnSpPr>
            <a:cxnSpLocks/>
          </p:cNvCxnSpPr>
          <p:nvPr/>
        </p:nvCxnSpPr>
        <p:spPr>
          <a:xfrm flipV="1">
            <a:off x="7238999" y="446314"/>
            <a:ext cx="0" cy="6008915"/>
          </a:xfrm>
          <a:prstGeom prst="line">
            <a:avLst/>
          </a:prstGeom>
          <a:ln w="88900" cmpd="thickThi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5423860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oins in glass jar with copy space Free Photo"/>
          <p:cNvPicPr>
            <a:picLocks noChangeAspect="1" noChangeArrowheads="1"/>
          </p:cNvPicPr>
          <p:nvPr/>
        </p:nvPicPr>
        <p:blipFill rotWithShape="1">
          <a:blip r:embed="rId2">
            <a:extLst>
              <a:ext uri="{28A0092B-C50C-407E-A947-70E740481C1C}">
                <a14:useLocalDpi xmlns:a14="http://schemas.microsoft.com/office/drawing/2010/main" val="0"/>
              </a:ext>
            </a:extLst>
          </a:blip>
          <a:srcRect r="14524"/>
          <a:stretch/>
        </p:blipFill>
        <p:spPr bwMode="auto">
          <a:xfrm>
            <a:off x="1770743" y="2432"/>
            <a:ext cx="10421257" cy="6855568"/>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xmlns="" id="{D0E6429D-14CA-4FB4-9D50-636A2BB4525E}"/>
              </a:ext>
            </a:extLst>
          </p:cNvPr>
          <p:cNvSpPr/>
          <p:nvPr/>
        </p:nvSpPr>
        <p:spPr>
          <a:xfrm>
            <a:off x="0" y="2432"/>
            <a:ext cx="8026400" cy="6855567"/>
          </a:xfrm>
          <a:prstGeom prst="rect">
            <a:avLst/>
          </a:prstGeom>
          <a:noFill/>
          <a:ln>
            <a:noFill/>
          </a:ln>
        </p:spPr>
        <p:style>
          <a:lnRef idx="2">
            <a:schemeClr val="accent6">
              <a:shade val="50000"/>
            </a:schemeClr>
          </a:lnRef>
          <a:fillRef idx="1">
            <a:schemeClr val="accent6"/>
          </a:fillRef>
          <a:effectRef idx="0">
            <a:schemeClr val="accent6"/>
          </a:effectRef>
          <a:fontRef idx="minor">
            <a:schemeClr val="lt1"/>
          </a:fontRef>
        </p:style>
        <p:txBody>
          <a:bodyPr rtlCol="0" anchor="t"/>
          <a:lstStyle/>
          <a:p>
            <a:pPr algn="ctr"/>
            <a:r>
              <a:rPr lang="en-US" sz="6000" b="1" dirty="0" smtClean="0">
                <a:solidFill>
                  <a:srgbClr val="C00000"/>
                </a:solidFill>
                <a:latin typeface="Times New Roman" panose="02020603050405020304" pitchFamily="18" charset="0"/>
                <a:cs typeface="Times New Roman" panose="02020603050405020304" pitchFamily="18" charset="0"/>
              </a:rPr>
              <a:t>Why </a:t>
            </a:r>
            <a:r>
              <a:rPr lang="en-US" sz="6000" b="1" dirty="0">
                <a:solidFill>
                  <a:srgbClr val="C00000"/>
                </a:solidFill>
                <a:latin typeface="Times New Roman" panose="02020603050405020304" pitchFamily="18" charset="0"/>
                <a:cs typeface="Times New Roman" panose="02020603050405020304" pitchFamily="18" charset="0"/>
              </a:rPr>
              <a:t>Invest</a:t>
            </a:r>
            <a:r>
              <a:rPr lang="en-US" sz="6000" b="1" dirty="0" smtClean="0">
                <a:solidFill>
                  <a:srgbClr val="C00000"/>
                </a:solidFill>
                <a:latin typeface="Times New Roman" panose="02020603050405020304" pitchFamily="18" charset="0"/>
                <a:cs typeface="Times New Roman" panose="02020603050405020304" pitchFamily="18" charset="0"/>
              </a:rPr>
              <a:t>?</a:t>
            </a:r>
          </a:p>
          <a:p>
            <a:pPr algn="ctr"/>
            <a:endParaRPr lang="en-US" sz="2000" b="1" dirty="0">
              <a:solidFill>
                <a:srgbClr val="C00000"/>
              </a:solidFill>
              <a:latin typeface="Times New Roman" panose="02020603050405020304" pitchFamily="18" charset="0"/>
              <a:cs typeface="Times New Roman" panose="02020603050405020304" pitchFamily="18" charset="0"/>
            </a:endParaRPr>
          </a:p>
          <a:p>
            <a:pPr marL="457200" indent="-457200">
              <a:lnSpc>
                <a:spcPct val="150000"/>
              </a:lnSpc>
              <a:buClr>
                <a:srgbClr val="C00000"/>
              </a:buClr>
              <a:buFont typeface="Arial" panose="020B0604020202020204" pitchFamily="34" charset="0"/>
              <a:buChar char="•"/>
            </a:pPr>
            <a:r>
              <a:rPr lang="en-US" sz="4000" dirty="0">
                <a:solidFill>
                  <a:schemeClr val="tx1"/>
                </a:solidFill>
                <a:latin typeface="Times New Roman" panose="02020603050405020304" pitchFamily="18" charset="0"/>
                <a:cs typeface="Times New Roman" panose="02020603050405020304" pitchFamily="18" charset="0"/>
              </a:rPr>
              <a:t>To earn profit</a:t>
            </a:r>
          </a:p>
          <a:p>
            <a:pPr marL="457200" indent="-457200">
              <a:lnSpc>
                <a:spcPct val="150000"/>
              </a:lnSpc>
              <a:buClr>
                <a:srgbClr val="C00000"/>
              </a:buClr>
              <a:buFont typeface="Arial" panose="020B0604020202020204" pitchFamily="34" charset="0"/>
              <a:buChar char="•"/>
            </a:pPr>
            <a:r>
              <a:rPr lang="en-US" sz="4000" dirty="0">
                <a:solidFill>
                  <a:schemeClr val="tx1"/>
                </a:solidFill>
                <a:latin typeface="Times New Roman" panose="02020603050405020304" pitchFamily="18" charset="0"/>
                <a:cs typeface="Times New Roman" panose="02020603050405020304" pitchFamily="18" charset="0"/>
              </a:rPr>
              <a:t>Preference is </a:t>
            </a:r>
            <a:r>
              <a:rPr lang="en-US" sz="4000" dirty="0" smtClean="0">
                <a:solidFill>
                  <a:schemeClr val="tx1"/>
                </a:solidFill>
                <a:latin typeface="Times New Roman" panose="02020603050405020304" pitchFamily="18" charset="0"/>
                <a:cs typeface="Times New Roman" panose="02020603050405020304" pitchFamily="18" charset="0"/>
              </a:rPr>
              <a:t>to get </a:t>
            </a:r>
            <a:r>
              <a:rPr lang="en-US" sz="4000" dirty="0">
                <a:solidFill>
                  <a:schemeClr val="tx1"/>
                </a:solidFill>
                <a:latin typeface="Times New Roman" panose="02020603050405020304" pitchFamily="18" charset="0"/>
                <a:cs typeface="Times New Roman" panose="02020603050405020304" pitchFamily="18" charset="0"/>
              </a:rPr>
              <a:t>maximum profit</a:t>
            </a:r>
          </a:p>
          <a:p>
            <a:pPr marL="457200" indent="-457200">
              <a:lnSpc>
                <a:spcPct val="150000"/>
              </a:lnSpc>
              <a:buClr>
                <a:srgbClr val="C00000"/>
              </a:buClr>
              <a:buFont typeface="Arial" panose="020B0604020202020204" pitchFamily="34" charset="0"/>
              <a:buChar char="•"/>
            </a:pPr>
            <a:r>
              <a:rPr lang="en-US" sz="4000" dirty="0">
                <a:solidFill>
                  <a:schemeClr val="tx1"/>
                </a:solidFill>
                <a:latin typeface="Times New Roman" panose="02020603050405020304" pitchFamily="18" charset="0"/>
                <a:cs typeface="Times New Roman" panose="02020603050405020304" pitchFamily="18" charset="0"/>
              </a:rPr>
              <a:t>Company should make prudent decisions for maximum return to shareholders</a:t>
            </a:r>
          </a:p>
          <a:p>
            <a:pPr marL="457200" indent="-457200">
              <a:buFont typeface="Arial" panose="020B0604020202020204" pitchFamily="34" charset="0"/>
              <a:buChar char="•"/>
            </a:pPr>
            <a:endParaRPr lang="en-US" sz="3800" dirty="0">
              <a:solidFill>
                <a:srgbClr val="FFFF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259249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500"/>
                                        <p:tgtEl>
                                          <p:spTgt spid="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fade">
                                      <p:cBhvr>
                                        <p:cTn id="12" dur="500"/>
                                        <p:tgtEl>
                                          <p:spTgt spid="2">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animEffect transition="in" filter="fade">
                                      <p:cBhvr>
                                        <p:cTn id="17"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xmlns="" id="{923B7BB7-7FDF-4BBC-8881-218E29D98C08}"/>
              </a:ext>
            </a:extLst>
          </p:cNvPr>
          <p:cNvPicPr>
            <a:picLocks noChangeAspect="1"/>
          </p:cNvPicPr>
          <p:nvPr/>
        </p:nvPicPr>
        <p:blipFill rotWithShape="1">
          <a:blip r:embed="rId2"/>
          <a:srcRect l="5470"/>
          <a:stretch/>
        </p:blipFill>
        <p:spPr>
          <a:xfrm>
            <a:off x="0" y="0"/>
            <a:ext cx="9782629" cy="6899123"/>
          </a:xfrm>
          <a:prstGeom prst="rect">
            <a:avLst/>
          </a:prstGeom>
        </p:spPr>
      </p:pic>
      <p:sp>
        <p:nvSpPr>
          <p:cNvPr id="2" name="Rectangle 1">
            <a:extLst>
              <a:ext uri="{FF2B5EF4-FFF2-40B4-BE49-F238E27FC236}">
                <a16:creationId xmlns:a16="http://schemas.microsoft.com/office/drawing/2014/main" xmlns="" id="{D0E6429D-14CA-4FB4-9D50-636A2BB4525E}"/>
              </a:ext>
            </a:extLst>
          </p:cNvPr>
          <p:cNvSpPr/>
          <p:nvPr/>
        </p:nvSpPr>
        <p:spPr>
          <a:xfrm>
            <a:off x="5762172" y="0"/>
            <a:ext cx="6429828" cy="6858000"/>
          </a:xfrm>
          <a:prstGeom prst="rect">
            <a:avLst/>
          </a:prstGeom>
          <a:noFill/>
          <a:ln>
            <a:noFill/>
          </a:ln>
        </p:spPr>
        <p:style>
          <a:lnRef idx="2">
            <a:schemeClr val="accent6">
              <a:shade val="50000"/>
            </a:schemeClr>
          </a:lnRef>
          <a:fillRef idx="1">
            <a:schemeClr val="accent6"/>
          </a:fillRef>
          <a:effectRef idx="0">
            <a:schemeClr val="accent6"/>
          </a:effectRef>
          <a:fontRef idx="minor">
            <a:schemeClr val="lt1"/>
          </a:fontRef>
        </p:style>
        <p:txBody>
          <a:bodyPr rtlCol="0" anchor="t"/>
          <a:lstStyle/>
          <a:p>
            <a:pPr algn="ctr"/>
            <a:endParaRPr lang="en-US" sz="3600" dirty="0">
              <a:latin typeface="Times New Roman" panose="02020603050405020304" pitchFamily="18" charset="0"/>
              <a:cs typeface="Times New Roman" panose="02020603050405020304" pitchFamily="18" charset="0"/>
            </a:endParaRPr>
          </a:p>
          <a:p>
            <a:pPr algn="ctr"/>
            <a:r>
              <a:rPr lang="en-US" sz="4800" b="1" dirty="0">
                <a:solidFill>
                  <a:srgbClr val="C00000"/>
                </a:solidFill>
                <a:latin typeface="Times New Roman" panose="02020603050405020304" pitchFamily="18" charset="0"/>
                <a:cs typeface="Times New Roman" panose="02020603050405020304" pitchFamily="18" charset="0"/>
              </a:rPr>
              <a:t>Investment Opportunity</a:t>
            </a:r>
          </a:p>
          <a:p>
            <a:pPr marL="457200" indent="-457200">
              <a:buClr>
                <a:srgbClr val="C00000"/>
              </a:buClr>
              <a:buFont typeface="Arial" panose="020B0604020202020204" pitchFamily="34" charset="0"/>
              <a:buChar char="•"/>
            </a:pPr>
            <a:r>
              <a:rPr lang="en-US" sz="4000" dirty="0">
                <a:solidFill>
                  <a:schemeClr val="tx1"/>
                </a:solidFill>
                <a:latin typeface="Times New Roman" panose="02020603050405020304" pitchFamily="18" charset="0"/>
                <a:cs typeface="Times New Roman" panose="02020603050405020304" pitchFamily="18" charset="0"/>
              </a:rPr>
              <a:t>How much shareholders will get if profit is distributed as dividend?</a:t>
            </a:r>
          </a:p>
          <a:p>
            <a:pPr marL="457200" indent="-457200">
              <a:buClr>
                <a:srgbClr val="C00000"/>
              </a:buClr>
              <a:buFont typeface="Arial" panose="020B0604020202020204" pitchFamily="34" charset="0"/>
              <a:buChar char="•"/>
            </a:pPr>
            <a:r>
              <a:rPr lang="en-US" sz="4000" dirty="0">
                <a:solidFill>
                  <a:schemeClr val="tx1"/>
                </a:solidFill>
                <a:latin typeface="Times New Roman" panose="02020603050405020304" pitchFamily="18" charset="0"/>
                <a:cs typeface="Times New Roman" panose="02020603050405020304" pitchFamily="18" charset="0"/>
              </a:rPr>
              <a:t>Does the company has an opportunity to investment the profit at a higher rate?</a:t>
            </a:r>
          </a:p>
        </p:txBody>
      </p:sp>
    </p:spTree>
    <p:extLst>
      <p:ext uri="{BB962C8B-B14F-4D97-AF65-F5344CB8AC3E}">
        <p14:creationId xmlns:p14="http://schemas.microsoft.com/office/powerpoint/2010/main" val="36242479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500"/>
                                        <p:tgtEl>
                                          <p:spTgt spid="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fade">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D0E6429D-14CA-4FB4-9D50-636A2BB4525E}"/>
              </a:ext>
            </a:extLst>
          </p:cNvPr>
          <p:cNvSpPr/>
          <p:nvPr/>
        </p:nvSpPr>
        <p:spPr>
          <a:xfrm>
            <a:off x="0" y="0"/>
            <a:ext cx="6469290" cy="6858000"/>
          </a:xfrm>
          <a:prstGeom prst="rect">
            <a:avLst/>
          </a:prstGeom>
          <a:solidFill>
            <a:schemeClr val="accent5">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t"/>
          <a:lstStyle/>
          <a:p>
            <a:pPr algn="ctr"/>
            <a:endParaRPr lang="en-US" sz="3600" dirty="0">
              <a:latin typeface="Times New Roman" panose="02020603050405020304" pitchFamily="18" charset="0"/>
              <a:cs typeface="Times New Roman" panose="02020603050405020304" pitchFamily="18" charset="0"/>
            </a:endParaRPr>
          </a:p>
          <a:p>
            <a:pPr algn="ctr"/>
            <a:r>
              <a:rPr lang="en-US" sz="4800" b="1" dirty="0" smtClean="0">
                <a:latin typeface="Times New Roman" panose="02020603050405020304" pitchFamily="18" charset="0"/>
                <a:cs typeface="Times New Roman" panose="02020603050405020304" pitchFamily="18" charset="0"/>
              </a:rPr>
              <a:t>Excess Return</a:t>
            </a:r>
          </a:p>
          <a:p>
            <a:pPr algn="ctr">
              <a:lnSpc>
                <a:spcPct val="150000"/>
              </a:lnSpc>
            </a:pPr>
            <a:endParaRPr lang="en-US" sz="2000" dirty="0">
              <a:latin typeface="Times New Roman" panose="02020603050405020304" pitchFamily="18" charset="0"/>
              <a:cs typeface="Times New Roman" panose="02020603050405020304" pitchFamily="18" charset="0"/>
            </a:endParaRPr>
          </a:p>
          <a:p>
            <a:pPr marL="457200" indent="-457200">
              <a:lnSpc>
                <a:spcPct val="150000"/>
              </a:lnSpc>
              <a:buFont typeface="Arial" panose="020B0604020202020204" pitchFamily="34" charset="0"/>
              <a:buChar char="•"/>
            </a:pPr>
            <a:r>
              <a:rPr lang="en-US" sz="4000" dirty="0">
                <a:solidFill>
                  <a:srgbClr val="FFFF00"/>
                </a:solidFill>
                <a:latin typeface="Times New Roman" panose="02020603050405020304" pitchFamily="18" charset="0"/>
                <a:cs typeface="Times New Roman" panose="02020603050405020304" pitchFamily="18" charset="0"/>
              </a:rPr>
              <a:t>Market Rate = 14%</a:t>
            </a:r>
          </a:p>
          <a:p>
            <a:pPr marL="457200" indent="-457200">
              <a:lnSpc>
                <a:spcPct val="150000"/>
              </a:lnSpc>
              <a:buFont typeface="Arial" panose="020B0604020202020204" pitchFamily="34" charset="0"/>
              <a:buChar char="•"/>
            </a:pPr>
            <a:r>
              <a:rPr lang="en-US" sz="4000" dirty="0">
                <a:solidFill>
                  <a:srgbClr val="FFFF00"/>
                </a:solidFill>
                <a:latin typeface="Times New Roman" panose="02020603050405020304" pitchFamily="18" charset="0"/>
                <a:cs typeface="Times New Roman" panose="02020603050405020304" pitchFamily="18" charset="0"/>
              </a:rPr>
              <a:t>Return from reinvestment in the Business = 19%</a:t>
            </a:r>
          </a:p>
          <a:p>
            <a:pPr marL="457200" indent="-457200">
              <a:lnSpc>
                <a:spcPct val="150000"/>
              </a:lnSpc>
              <a:buFont typeface="Arial" panose="020B0604020202020204" pitchFamily="34" charset="0"/>
              <a:buChar char="•"/>
            </a:pPr>
            <a:r>
              <a:rPr lang="en-US" sz="4000" dirty="0">
                <a:solidFill>
                  <a:srgbClr val="FFFF00"/>
                </a:solidFill>
                <a:latin typeface="Times New Roman" panose="02020603050405020304" pitchFamily="18" charset="0"/>
                <a:cs typeface="Times New Roman" panose="02020603050405020304" pitchFamily="18" charset="0"/>
              </a:rPr>
              <a:t>Profit may be reinvested</a:t>
            </a:r>
          </a:p>
        </p:txBody>
      </p:sp>
      <p:pic>
        <p:nvPicPr>
          <p:cNvPr id="9218" name="Picture 2" descr="Corporation income tax returns abstract concept illustration Free Vecto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69290" y="306614"/>
            <a:ext cx="5962650" cy="59626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271942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fade">
                                      <p:cBhvr>
                                        <p:cTn id="7" dur="500"/>
                                        <p:tgtEl>
                                          <p:spTgt spid="2">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Effect transition="in" filter="fade">
                                      <p:cBhvr>
                                        <p:cTn id="12" dur="500"/>
                                        <p:tgtEl>
                                          <p:spTgt spid="2">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animEffect transition="in" filter="fade">
                                      <p:cBhvr>
                                        <p:cTn id="17"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B935F5D2-8D65-4C81-AB1F-764A0E4E2B22}"/>
              </a:ext>
            </a:extLst>
          </p:cNvPr>
          <p:cNvSpPr/>
          <p:nvPr/>
        </p:nvSpPr>
        <p:spPr>
          <a:xfrm>
            <a:off x="7587344" y="2460911"/>
            <a:ext cx="4016819" cy="19797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ln w="0">
                  <a:noFill/>
                </a:ln>
                <a:solidFill>
                  <a:srgbClr val="C00000"/>
                </a:solidFill>
                <a:latin typeface="Book Antiqua" panose="02040602050305030304" pitchFamily="18" charset="0"/>
              </a:rPr>
              <a:t>Dividend Policy</a:t>
            </a:r>
          </a:p>
          <a:p>
            <a:pPr algn="ctr"/>
            <a:r>
              <a:rPr lang="en-US" sz="3200" b="1" dirty="0">
                <a:ln w="0">
                  <a:noFill/>
                </a:ln>
                <a:solidFill>
                  <a:srgbClr val="C00000"/>
                </a:solidFill>
                <a:latin typeface="Book Antiqua" panose="02040602050305030304" pitchFamily="18" charset="0"/>
              </a:rPr>
              <a:t>Module 13</a:t>
            </a:r>
            <a:endParaRPr lang="en-US" sz="3200" b="1" dirty="0">
              <a:ln w="0">
                <a:noFill/>
              </a:ln>
              <a:solidFill>
                <a:srgbClr val="C00000"/>
              </a:solidFill>
              <a:latin typeface="Book Antiqua" panose="02040602050305030304" pitchFamily="18" charset="0"/>
            </a:endParaRPr>
          </a:p>
        </p:txBody>
      </p:sp>
      <p:sp>
        <p:nvSpPr>
          <p:cNvPr id="3" name="Rectangle 2">
            <a:extLst>
              <a:ext uri="{FF2B5EF4-FFF2-40B4-BE49-F238E27FC236}">
                <a16:creationId xmlns:a16="http://schemas.microsoft.com/office/drawing/2014/main" xmlns="" id="{9F2EEECD-8580-4F68-9F77-33EBF89FFE68}"/>
              </a:ext>
            </a:extLst>
          </p:cNvPr>
          <p:cNvSpPr/>
          <p:nvPr/>
        </p:nvSpPr>
        <p:spPr>
          <a:xfrm>
            <a:off x="283032" y="274412"/>
            <a:ext cx="6607623" cy="60089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ln w="12700">
                  <a:solidFill>
                    <a:srgbClr val="4472C4"/>
                  </a:solidFill>
                  <a:prstDash val="solid"/>
                </a:ln>
                <a:solidFill>
                  <a:srgbClr val="405EE0"/>
                </a:solidFill>
                <a:latin typeface="Book Antiqua" panose="02040602050305030304" pitchFamily="18" charset="0"/>
              </a:rPr>
              <a:t>Topic 241: Considerations for Dividend</a:t>
            </a:r>
            <a:endParaRPr lang="en-US" sz="2800" b="1" dirty="0">
              <a:ln w="12700">
                <a:solidFill>
                  <a:srgbClr val="4472C4"/>
                </a:solidFill>
                <a:prstDash val="solid"/>
              </a:ln>
              <a:solidFill>
                <a:srgbClr val="405EE0"/>
              </a:solidFill>
              <a:latin typeface="Book Antiqua" panose="02040602050305030304" pitchFamily="18" charset="0"/>
            </a:endParaRPr>
          </a:p>
        </p:txBody>
      </p:sp>
      <p:cxnSp>
        <p:nvCxnSpPr>
          <p:cNvPr id="11" name="Straight Connector 10">
            <a:extLst>
              <a:ext uri="{FF2B5EF4-FFF2-40B4-BE49-F238E27FC236}">
                <a16:creationId xmlns:a16="http://schemas.microsoft.com/office/drawing/2014/main" xmlns="" id="{4A5D1FF0-B6FB-4E2A-BABF-0A9AE1B7170C}"/>
              </a:ext>
            </a:extLst>
          </p:cNvPr>
          <p:cNvCxnSpPr>
            <a:cxnSpLocks/>
          </p:cNvCxnSpPr>
          <p:nvPr/>
        </p:nvCxnSpPr>
        <p:spPr>
          <a:xfrm flipV="1">
            <a:off x="7238999" y="446314"/>
            <a:ext cx="0" cy="6008915"/>
          </a:xfrm>
          <a:prstGeom prst="line">
            <a:avLst/>
          </a:prstGeom>
          <a:ln w="88900" cmpd="thickThi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94473936"/>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D0E6429D-14CA-4FB4-9D50-636A2BB4525E}"/>
              </a:ext>
            </a:extLst>
          </p:cNvPr>
          <p:cNvSpPr/>
          <p:nvPr/>
        </p:nvSpPr>
        <p:spPr>
          <a:xfrm>
            <a:off x="0" y="224589"/>
            <a:ext cx="12192000" cy="898358"/>
          </a:xfrm>
          <a:prstGeom prst="rect">
            <a:avLst/>
          </a:prstGeom>
          <a:noFill/>
          <a:ln>
            <a:noFill/>
          </a:ln>
        </p:spPr>
        <p:style>
          <a:lnRef idx="2">
            <a:schemeClr val="accent6">
              <a:shade val="50000"/>
            </a:schemeClr>
          </a:lnRef>
          <a:fillRef idx="1">
            <a:schemeClr val="accent6"/>
          </a:fillRef>
          <a:effectRef idx="0">
            <a:schemeClr val="accent6"/>
          </a:effectRef>
          <a:fontRef idx="minor">
            <a:schemeClr val="lt1"/>
          </a:fontRef>
        </p:style>
        <p:txBody>
          <a:bodyPr rtlCol="0" anchor="t"/>
          <a:lstStyle/>
          <a:p>
            <a:pPr algn="ctr"/>
            <a:r>
              <a:rPr lang="en-US" sz="4800" b="1" dirty="0" smtClean="0">
                <a:solidFill>
                  <a:srgbClr val="C00000"/>
                </a:solidFill>
                <a:latin typeface="Times New Roman" panose="02020603050405020304" pitchFamily="18" charset="0"/>
                <a:cs typeface="Times New Roman" panose="02020603050405020304" pitchFamily="18" charset="0"/>
              </a:rPr>
              <a:t>Dividend </a:t>
            </a:r>
            <a:r>
              <a:rPr lang="en-US" sz="4800" b="1" dirty="0">
                <a:solidFill>
                  <a:srgbClr val="C00000"/>
                </a:solidFill>
                <a:latin typeface="Times New Roman" panose="02020603050405020304" pitchFamily="18" charset="0"/>
                <a:cs typeface="Times New Roman" panose="02020603050405020304" pitchFamily="18" charset="0"/>
              </a:rPr>
              <a:t>Considerations</a:t>
            </a:r>
          </a:p>
          <a:p>
            <a:pPr marL="457200" indent="-457200">
              <a:buFont typeface="Arial" panose="020B0604020202020204" pitchFamily="34" charset="0"/>
              <a:buChar char="•"/>
            </a:pPr>
            <a:endParaRPr lang="en-US" sz="3200" dirty="0">
              <a:solidFill>
                <a:srgbClr val="FFFF00"/>
              </a:solidFill>
              <a:latin typeface="Times New Roman" panose="02020603050405020304" pitchFamily="18" charset="0"/>
              <a:cs typeface="Times New Roman" panose="02020603050405020304" pitchFamily="18" charset="0"/>
            </a:endParaRPr>
          </a:p>
        </p:txBody>
      </p:sp>
      <p:pic>
        <p:nvPicPr>
          <p:cNvPr id="10244" name="Picture 4" descr="https://o.remove.bg/downloads/70e76500-de5a-4394-8046-de5cf94de49c/red-figurine-man-surrounded-by-people-leader-significant-person-important_72572-2008-removebg-preview.png"/>
          <p:cNvPicPr>
            <a:picLocks noChangeAspect="1" noChangeArrowheads="1"/>
          </p:cNvPicPr>
          <p:nvPr/>
        </p:nvPicPr>
        <p:blipFill rotWithShape="1">
          <a:blip r:embed="rId2">
            <a:extLst>
              <a:ext uri="{28A0092B-C50C-407E-A947-70E740481C1C}">
                <a14:useLocalDpi xmlns:a14="http://schemas.microsoft.com/office/drawing/2010/main" val="0"/>
              </a:ext>
            </a:extLst>
          </a:blip>
          <a:srcRect l="42423" t="36230" r="7445" b="13851"/>
          <a:stretch/>
        </p:blipFill>
        <p:spPr bwMode="auto">
          <a:xfrm>
            <a:off x="7125751" y="3302000"/>
            <a:ext cx="5400842" cy="355600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962525" y="959093"/>
            <a:ext cx="11229475" cy="4939814"/>
          </a:xfrm>
          <a:prstGeom prst="rect">
            <a:avLst/>
          </a:prstGeom>
        </p:spPr>
        <p:txBody>
          <a:bodyPr wrap="square">
            <a:spAutoFit/>
          </a:bodyPr>
          <a:lstStyle/>
          <a:p>
            <a:pPr marL="457200" indent="-457200">
              <a:buClr>
                <a:srgbClr val="C00000"/>
              </a:buClr>
              <a:buFont typeface="Arial" panose="020B0604020202020204" pitchFamily="34" charset="0"/>
              <a:buChar char="•"/>
            </a:pPr>
            <a:r>
              <a:rPr lang="en-US" sz="4500" dirty="0">
                <a:latin typeface="Times New Roman" panose="02020603050405020304" pitchFamily="18" charset="0"/>
                <a:cs typeface="Times New Roman" panose="02020603050405020304" pitchFamily="18" charset="0"/>
              </a:rPr>
              <a:t>Investors’ preference</a:t>
            </a:r>
          </a:p>
          <a:p>
            <a:pPr marL="457200" indent="-457200">
              <a:buClr>
                <a:srgbClr val="C00000"/>
              </a:buClr>
              <a:buFont typeface="Arial" panose="020B0604020202020204" pitchFamily="34" charset="0"/>
              <a:buChar char="•"/>
            </a:pPr>
            <a:r>
              <a:rPr lang="en-US" sz="4500" dirty="0">
                <a:latin typeface="Times New Roman" panose="02020603050405020304" pitchFamily="18" charset="0"/>
                <a:cs typeface="Times New Roman" panose="02020603050405020304" pitchFamily="18" charset="0"/>
              </a:rPr>
              <a:t>Investment opportunity</a:t>
            </a:r>
          </a:p>
          <a:p>
            <a:pPr marL="457200" indent="-457200">
              <a:buClr>
                <a:srgbClr val="C00000"/>
              </a:buClr>
              <a:buFont typeface="Arial" panose="020B0604020202020204" pitchFamily="34" charset="0"/>
              <a:buChar char="•"/>
            </a:pPr>
            <a:r>
              <a:rPr lang="en-US" sz="4500" dirty="0">
                <a:latin typeface="Times New Roman" panose="02020603050405020304" pitchFamily="18" charset="0"/>
                <a:cs typeface="Times New Roman" panose="02020603050405020304" pitchFamily="18" charset="0"/>
              </a:rPr>
              <a:t>Availability of profit</a:t>
            </a:r>
          </a:p>
          <a:p>
            <a:pPr marL="457200" indent="-457200">
              <a:buClr>
                <a:srgbClr val="C00000"/>
              </a:buClr>
              <a:buFont typeface="Arial" panose="020B0604020202020204" pitchFamily="34" charset="0"/>
              <a:buChar char="•"/>
            </a:pPr>
            <a:r>
              <a:rPr lang="en-US" sz="4500" dirty="0">
                <a:latin typeface="Times New Roman" panose="02020603050405020304" pitchFamily="18" charset="0"/>
                <a:cs typeface="Times New Roman" panose="02020603050405020304" pitchFamily="18" charset="0"/>
              </a:rPr>
              <a:t>Taxes (Double taxation)</a:t>
            </a:r>
          </a:p>
          <a:p>
            <a:pPr marL="457200" indent="-457200">
              <a:buClr>
                <a:srgbClr val="C00000"/>
              </a:buClr>
              <a:buFont typeface="Arial" panose="020B0604020202020204" pitchFamily="34" charset="0"/>
              <a:buChar char="•"/>
            </a:pPr>
            <a:r>
              <a:rPr lang="en-US" sz="4500" dirty="0">
                <a:latin typeface="Times New Roman" panose="02020603050405020304" pitchFamily="18" charset="0"/>
                <a:cs typeface="Times New Roman" panose="02020603050405020304" pitchFamily="18" charset="0"/>
              </a:rPr>
              <a:t>Financing cost</a:t>
            </a:r>
          </a:p>
          <a:p>
            <a:pPr marL="457200" indent="-457200">
              <a:buClr>
                <a:srgbClr val="C00000"/>
              </a:buClr>
              <a:buFont typeface="Arial" panose="020B0604020202020204" pitchFamily="34" charset="0"/>
              <a:buChar char="•"/>
            </a:pPr>
            <a:r>
              <a:rPr lang="en-US" sz="4500" dirty="0">
                <a:latin typeface="Times New Roman" panose="02020603050405020304" pitchFamily="18" charset="0"/>
                <a:cs typeface="Times New Roman" panose="02020603050405020304" pitchFamily="18" charset="0"/>
              </a:rPr>
              <a:t>Regulatory requirements</a:t>
            </a:r>
          </a:p>
          <a:p>
            <a:pPr marL="457200" indent="-457200">
              <a:buClr>
                <a:srgbClr val="C00000"/>
              </a:buClr>
              <a:buFont typeface="Arial" panose="020B0604020202020204" pitchFamily="34" charset="0"/>
              <a:buChar char="•"/>
            </a:pPr>
            <a:r>
              <a:rPr lang="en-US" sz="4500" dirty="0">
                <a:latin typeface="Times New Roman" panose="02020603050405020304" pitchFamily="18" charset="0"/>
                <a:cs typeface="Times New Roman" panose="02020603050405020304" pitchFamily="18" charset="0"/>
              </a:rPr>
              <a:t>Liquidity</a:t>
            </a:r>
          </a:p>
        </p:txBody>
      </p:sp>
    </p:spTree>
    <p:extLst>
      <p:ext uri="{BB962C8B-B14F-4D97-AF65-F5344CB8AC3E}">
        <p14:creationId xmlns:p14="http://schemas.microsoft.com/office/powerpoint/2010/main" val="1300018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fade">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fade">
                                      <p:cBhvr>
                                        <p:cTn id="27" dur="500"/>
                                        <p:tgtEl>
                                          <p:spTgt spid="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4">
                                            <p:txEl>
                                              <p:pRg st="5" end="5"/>
                                            </p:txEl>
                                          </p:spTgt>
                                        </p:tgtEl>
                                        <p:attrNameLst>
                                          <p:attrName>style.visibility</p:attrName>
                                        </p:attrNameLst>
                                      </p:cBhvr>
                                      <p:to>
                                        <p:strVal val="visible"/>
                                      </p:to>
                                    </p:set>
                                    <p:animEffect transition="in" filter="fade">
                                      <p:cBhvr>
                                        <p:cTn id="32" dur="500"/>
                                        <p:tgtEl>
                                          <p:spTgt spid="4">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4">
                                            <p:txEl>
                                              <p:pRg st="6" end="6"/>
                                            </p:txEl>
                                          </p:spTgt>
                                        </p:tgtEl>
                                        <p:attrNameLst>
                                          <p:attrName>style.visibility</p:attrName>
                                        </p:attrNameLst>
                                      </p:cBhvr>
                                      <p:to>
                                        <p:strVal val="visible"/>
                                      </p:to>
                                    </p:set>
                                    <p:animEffect transition="in" filter="fade">
                                      <p:cBhvr>
                                        <p:cTn id="37" dur="500"/>
                                        <p:tgtEl>
                                          <p:spTgt spid="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B935F5D2-8D65-4C81-AB1F-764A0E4E2B22}"/>
              </a:ext>
            </a:extLst>
          </p:cNvPr>
          <p:cNvSpPr/>
          <p:nvPr/>
        </p:nvSpPr>
        <p:spPr>
          <a:xfrm>
            <a:off x="7587344" y="2460911"/>
            <a:ext cx="4016819" cy="19797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ln w="0">
                  <a:noFill/>
                </a:ln>
                <a:solidFill>
                  <a:srgbClr val="C00000"/>
                </a:solidFill>
                <a:latin typeface="Book Antiqua" panose="02040602050305030304" pitchFamily="18" charset="0"/>
              </a:rPr>
              <a:t>Dividend Policy</a:t>
            </a:r>
          </a:p>
          <a:p>
            <a:pPr algn="ctr"/>
            <a:r>
              <a:rPr lang="en-US" sz="3200" b="1" dirty="0">
                <a:ln w="0">
                  <a:noFill/>
                </a:ln>
                <a:solidFill>
                  <a:srgbClr val="C00000"/>
                </a:solidFill>
                <a:latin typeface="Book Antiqua" panose="02040602050305030304" pitchFamily="18" charset="0"/>
              </a:rPr>
              <a:t>Module 13</a:t>
            </a:r>
            <a:endParaRPr lang="en-US" sz="3200" b="1" dirty="0">
              <a:ln w="0">
                <a:noFill/>
              </a:ln>
              <a:solidFill>
                <a:srgbClr val="C00000"/>
              </a:solidFill>
              <a:latin typeface="Book Antiqua" panose="02040602050305030304" pitchFamily="18" charset="0"/>
            </a:endParaRPr>
          </a:p>
        </p:txBody>
      </p:sp>
      <p:sp>
        <p:nvSpPr>
          <p:cNvPr id="3" name="Rectangle 2">
            <a:extLst>
              <a:ext uri="{FF2B5EF4-FFF2-40B4-BE49-F238E27FC236}">
                <a16:creationId xmlns:a16="http://schemas.microsoft.com/office/drawing/2014/main" xmlns="" id="{9F2EEECD-8580-4F68-9F77-33EBF89FFE68}"/>
              </a:ext>
            </a:extLst>
          </p:cNvPr>
          <p:cNvSpPr/>
          <p:nvPr/>
        </p:nvSpPr>
        <p:spPr>
          <a:xfrm>
            <a:off x="283032" y="274412"/>
            <a:ext cx="6607623" cy="60089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ln w="12700">
                  <a:solidFill>
                    <a:srgbClr val="4472C4"/>
                  </a:solidFill>
                  <a:prstDash val="solid"/>
                </a:ln>
                <a:solidFill>
                  <a:srgbClr val="405EE0"/>
                </a:solidFill>
                <a:latin typeface="Book Antiqua" panose="02040602050305030304" pitchFamily="18" charset="0"/>
              </a:rPr>
              <a:t>Topic 242: Relevance </a:t>
            </a:r>
            <a:r>
              <a:rPr lang="en-US" sz="2800" b="1" dirty="0">
                <a:ln w="12700">
                  <a:solidFill>
                    <a:srgbClr val="4472C4"/>
                  </a:solidFill>
                  <a:prstDash val="solid"/>
                </a:ln>
                <a:solidFill>
                  <a:srgbClr val="405EE0"/>
                </a:solidFill>
                <a:latin typeface="Book Antiqua" panose="02040602050305030304" pitchFamily="18" charset="0"/>
              </a:rPr>
              <a:t>of </a:t>
            </a:r>
            <a:r>
              <a:rPr lang="en-US" sz="2800" b="1" dirty="0" smtClean="0">
                <a:ln w="12700">
                  <a:solidFill>
                    <a:srgbClr val="4472C4"/>
                  </a:solidFill>
                  <a:prstDash val="solid"/>
                </a:ln>
                <a:solidFill>
                  <a:srgbClr val="405EE0"/>
                </a:solidFill>
                <a:latin typeface="Book Antiqua" panose="02040602050305030304" pitchFamily="18" charset="0"/>
              </a:rPr>
              <a:t>Dividend</a:t>
            </a:r>
            <a:endParaRPr lang="en-US" sz="2800" b="1" dirty="0">
              <a:ln w="12700">
                <a:solidFill>
                  <a:srgbClr val="4472C4"/>
                </a:solidFill>
                <a:prstDash val="solid"/>
              </a:ln>
              <a:solidFill>
                <a:srgbClr val="405EE0"/>
              </a:solidFill>
              <a:latin typeface="Book Antiqua" panose="02040602050305030304" pitchFamily="18" charset="0"/>
            </a:endParaRPr>
          </a:p>
        </p:txBody>
      </p:sp>
      <p:cxnSp>
        <p:nvCxnSpPr>
          <p:cNvPr id="11" name="Straight Connector 10">
            <a:extLst>
              <a:ext uri="{FF2B5EF4-FFF2-40B4-BE49-F238E27FC236}">
                <a16:creationId xmlns:a16="http://schemas.microsoft.com/office/drawing/2014/main" xmlns="" id="{4A5D1FF0-B6FB-4E2A-BABF-0A9AE1B7170C}"/>
              </a:ext>
            </a:extLst>
          </p:cNvPr>
          <p:cNvCxnSpPr>
            <a:cxnSpLocks/>
          </p:cNvCxnSpPr>
          <p:nvPr/>
        </p:nvCxnSpPr>
        <p:spPr>
          <a:xfrm flipV="1">
            <a:off x="7238999" y="446314"/>
            <a:ext cx="0" cy="6008915"/>
          </a:xfrm>
          <a:prstGeom prst="line">
            <a:avLst/>
          </a:prstGeom>
          <a:ln w="88900" cmpd="thickThi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91931992"/>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D0E6429D-14CA-4FB4-9D50-636A2BB4525E}"/>
              </a:ext>
            </a:extLst>
          </p:cNvPr>
          <p:cNvSpPr/>
          <p:nvPr/>
        </p:nvSpPr>
        <p:spPr>
          <a:xfrm>
            <a:off x="-1" y="0"/>
            <a:ext cx="6522399" cy="6858000"/>
          </a:xfrm>
          <a:prstGeom prst="rect">
            <a:avLst/>
          </a:prstGeom>
          <a:solidFill>
            <a:schemeClr val="accent5">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t"/>
          <a:lstStyle/>
          <a:p>
            <a:pPr algn="ctr"/>
            <a:endParaRPr lang="en-US" sz="1000" b="1" dirty="0" smtClean="0">
              <a:latin typeface="Times New Roman" panose="02020603050405020304" pitchFamily="18" charset="0"/>
              <a:cs typeface="Times New Roman" panose="02020603050405020304" pitchFamily="18" charset="0"/>
            </a:endParaRPr>
          </a:p>
          <a:p>
            <a:pPr algn="ctr"/>
            <a:r>
              <a:rPr lang="en-US" sz="4800" b="1" dirty="0" smtClean="0">
                <a:latin typeface="Times New Roman" panose="02020603050405020304" pitchFamily="18" charset="0"/>
                <a:cs typeface="Times New Roman" panose="02020603050405020304" pitchFamily="18" charset="0"/>
              </a:rPr>
              <a:t>Relevance </a:t>
            </a:r>
            <a:r>
              <a:rPr lang="en-US" sz="4800" b="1" dirty="0">
                <a:latin typeface="Times New Roman" panose="02020603050405020304" pitchFamily="18" charset="0"/>
                <a:cs typeface="Times New Roman" panose="02020603050405020304" pitchFamily="18" charset="0"/>
              </a:rPr>
              <a:t>of Dividend</a:t>
            </a:r>
          </a:p>
          <a:p>
            <a:pPr marL="457200" indent="-457200">
              <a:lnSpc>
                <a:spcPct val="150000"/>
              </a:lnSpc>
              <a:buFont typeface="Arial" panose="020B0604020202020204" pitchFamily="34" charset="0"/>
              <a:buChar char="•"/>
            </a:pPr>
            <a:endParaRPr lang="en-US" sz="2000" dirty="0" smtClean="0">
              <a:solidFill>
                <a:srgbClr val="FFFF00"/>
              </a:solidFill>
              <a:latin typeface="Times New Roman" panose="02020603050405020304" pitchFamily="18" charset="0"/>
              <a:cs typeface="Times New Roman" panose="02020603050405020304" pitchFamily="18" charset="0"/>
            </a:endParaRPr>
          </a:p>
          <a:p>
            <a:pPr marL="457200" indent="-457200">
              <a:lnSpc>
                <a:spcPct val="150000"/>
              </a:lnSpc>
              <a:buFont typeface="Arial" panose="020B0604020202020204" pitchFamily="34" charset="0"/>
              <a:buChar char="•"/>
            </a:pPr>
            <a:r>
              <a:rPr lang="en-US" sz="3200" dirty="0" smtClean="0">
                <a:solidFill>
                  <a:srgbClr val="FFFF00"/>
                </a:solidFill>
                <a:latin typeface="Times New Roman" panose="02020603050405020304" pitchFamily="18" charset="0"/>
                <a:cs typeface="Times New Roman" panose="02020603050405020304" pitchFamily="18" charset="0"/>
              </a:rPr>
              <a:t>Preference </a:t>
            </a:r>
            <a:r>
              <a:rPr lang="en-US" sz="3200" dirty="0">
                <a:solidFill>
                  <a:srgbClr val="FFFF00"/>
                </a:solidFill>
                <a:latin typeface="Times New Roman" panose="02020603050405020304" pitchFamily="18" charset="0"/>
                <a:cs typeface="Times New Roman" panose="02020603050405020304" pitchFamily="18" charset="0"/>
              </a:rPr>
              <a:t>of cash dividend</a:t>
            </a:r>
          </a:p>
          <a:p>
            <a:pPr lvl="1">
              <a:lnSpc>
                <a:spcPct val="150000"/>
              </a:lnSpc>
            </a:pPr>
            <a:r>
              <a:rPr lang="en-US" sz="3200" dirty="0">
                <a:solidFill>
                  <a:srgbClr val="FFFF00"/>
                </a:solidFill>
                <a:latin typeface="Times New Roman" panose="02020603050405020304" pitchFamily="18" charset="0"/>
                <a:cs typeface="Times New Roman" panose="02020603050405020304" pitchFamily="18" charset="0"/>
              </a:rPr>
              <a:t>(Bird in hand concept)</a:t>
            </a:r>
          </a:p>
          <a:p>
            <a:pPr marL="457200" indent="-457200">
              <a:lnSpc>
                <a:spcPct val="150000"/>
              </a:lnSpc>
              <a:buFont typeface="Arial" panose="020B0604020202020204" pitchFamily="34" charset="0"/>
              <a:buChar char="•"/>
            </a:pPr>
            <a:r>
              <a:rPr lang="en-US" sz="3200" dirty="0">
                <a:solidFill>
                  <a:srgbClr val="FFFF00"/>
                </a:solidFill>
                <a:latin typeface="Times New Roman" panose="02020603050405020304" pitchFamily="18" charset="0"/>
                <a:cs typeface="Times New Roman" panose="02020603050405020304" pitchFamily="18" charset="0"/>
              </a:rPr>
              <a:t>Regular income</a:t>
            </a:r>
          </a:p>
          <a:p>
            <a:pPr marL="457200" indent="-457200">
              <a:lnSpc>
                <a:spcPct val="150000"/>
              </a:lnSpc>
              <a:buFont typeface="Arial" panose="020B0604020202020204" pitchFamily="34" charset="0"/>
              <a:buChar char="•"/>
            </a:pPr>
            <a:r>
              <a:rPr lang="en-US" sz="3200" dirty="0">
                <a:solidFill>
                  <a:srgbClr val="FFFF00"/>
                </a:solidFill>
                <a:latin typeface="Times New Roman" panose="02020603050405020304" pitchFamily="18" charset="0"/>
                <a:cs typeface="Times New Roman" panose="02020603050405020304" pitchFamily="18" charset="0"/>
              </a:rPr>
              <a:t>Tax consideration</a:t>
            </a:r>
          </a:p>
          <a:p>
            <a:pPr marL="457200" indent="-457200">
              <a:lnSpc>
                <a:spcPct val="150000"/>
              </a:lnSpc>
              <a:buFont typeface="Arial" panose="020B0604020202020204" pitchFamily="34" charset="0"/>
              <a:buChar char="•"/>
            </a:pPr>
            <a:r>
              <a:rPr lang="en-US" sz="3200" dirty="0">
                <a:solidFill>
                  <a:srgbClr val="FFFF00"/>
                </a:solidFill>
                <a:latin typeface="Times New Roman" panose="02020603050405020304" pitchFamily="18" charset="0"/>
                <a:cs typeface="Times New Roman" panose="02020603050405020304" pitchFamily="18" charset="0"/>
              </a:rPr>
              <a:t>Financial signaling (market price)</a:t>
            </a:r>
          </a:p>
          <a:p>
            <a:pPr marL="457200" indent="-457200">
              <a:lnSpc>
                <a:spcPct val="150000"/>
              </a:lnSpc>
              <a:buFont typeface="Arial" panose="020B0604020202020204" pitchFamily="34" charset="0"/>
              <a:buChar char="•"/>
            </a:pPr>
            <a:r>
              <a:rPr lang="en-US" sz="3200" dirty="0">
                <a:solidFill>
                  <a:srgbClr val="FFFF00"/>
                </a:solidFill>
                <a:latin typeface="Times New Roman" panose="02020603050405020304" pitchFamily="18" charset="0"/>
                <a:cs typeface="Times New Roman" panose="02020603050405020304" pitchFamily="18" charset="0"/>
              </a:rPr>
              <a:t>Home-made dividend is not practical</a:t>
            </a:r>
          </a:p>
          <a:p>
            <a:pPr marL="457200" indent="-457200">
              <a:buFont typeface="Arial" panose="020B0604020202020204" pitchFamily="34" charset="0"/>
              <a:buChar char="•"/>
            </a:pPr>
            <a:endParaRPr lang="en-US" sz="3200" dirty="0">
              <a:solidFill>
                <a:srgbClr val="FFFF00"/>
              </a:solidFill>
              <a:latin typeface="Times New Roman" panose="02020603050405020304" pitchFamily="18" charset="0"/>
              <a:cs typeface="Times New Roman" panose="02020603050405020304" pitchFamily="18" charset="0"/>
            </a:endParaRPr>
          </a:p>
          <a:p>
            <a:pPr marL="457200" indent="-457200">
              <a:buFont typeface="Arial" panose="020B0604020202020204" pitchFamily="34" charset="0"/>
              <a:buChar char="•"/>
            </a:pPr>
            <a:endParaRPr lang="en-US" sz="3200" dirty="0">
              <a:solidFill>
                <a:srgbClr val="FFFF00"/>
              </a:solidFill>
              <a:latin typeface="Times New Roman" panose="02020603050405020304" pitchFamily="18" charset="0"/>
              <a:cs typeface="Times New Roman" panose="02020603050405020304" pitchFamily="18" charset="0"/>
            </a:endParaRPr>
          </a:p>
        </p:txBody>
      </p:sp>
      <p:pic>
        <p:nvPicPr>
          <p:cNvPr id="11266" name="Picture 2" descr="RELEVANT: Synonyms and Related Words. What is Another Word for RELEVANT? -  GrammarTOP.com"/>
          <p:cNvPicPr>
            <a:picLocks noChangeAspect="1" noChangeArrowheads="1"/>
          </p:cNvPicPr>
          <p:nvPr/>
        </p:nvPicPr>
        <p:blipFill rotWithShape="1">
          <a:blip r:embed="rId2">
            <a:extLst>
              <a:ext uri="{28A0092B-C50C-407E-A947-70E740481C1C}">
                <a14:useLocalDpi xmlns:a14="http://schemas.microsoft.com/office/drawing/2010/main" val="0"/>
              </a:ext>
            </a:extLst>
          </a:blip>
          <a:srcRect l="23410" t="24034" r="23943" b="24232"/>
          <a:stretch/>
        </p:blipFill>
        <p:spPr bwMode="auto">
          <a:xfrm>
            <a:off x="6522399" y="1989221"/>
            <a:ext cx="5195074" cy="28715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694640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fade">
                                      <p:cBhvr>
                                        <p:cTn id="7" dur="500"/>
                                        <p:tgtEl>
                                          <p:spTgt spid="2">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Effect transition="in" filter="fade">
                                      <p:cBhvr>
                                        <p:cTn id="12" dur="500"/>
                                        <p:tgtEl>
                                          <p:spTgt spid="2">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animEffect transition="in" filter="fade">
                                      <p:cBhvr>
                                        <p:cTn id="17" dur="500"/>
                                        <p:tgtEl>
                                          <p:spTgt spid="2">
                                            <p:txEl>
                                              <p:pRg st="5" end="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
                                            <p:txEl>
                                              <p:pRg st="6" end="6"/>
                                            </p:txEl>
                                          </p:spTgt>
                                        </p:tgtEl>
                                        <p:attrNameLst>
                                          <p:attrName>style.visibility</p:attrName>
                                        </p:attrNameLst>
                                      </p:cBhvr>
                                      <p:to>
                                        <p:strVal val="visible"/>
                                      </p:to>
                                    </p:set>
                                    <p:animEffect transition="in" filter="fade">
                                      <p:cBhvr>
                                        <p:cTn id="22" dur="500"/>
                                        <p:tgtEl>
                                          <p:spTgt spid="2">
                                            <p:txEl>
                                              <p:pRg st="6" end="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
                                            <p:txEl>
                                              <p:pRg st="7" end="7"/>
                                            </p:txEl>
                                          </p:spTgt>
                                        </p:tgtEl>
                                        <p:attrNameLst>
                                          <p:attrName>style.visibility</p:attrName>
                                        </p:attrNameLst>
                                      </p:cBhvr>
                                      <p:to>
                                        <p:strVal val="visible"/>
                                      </p:to>
                                    </p:set>
                                    <p:animEffect transition="in" filter="fade">
                                      <p:cBhvr>
                                        <p:cTn id="27" dur="500"/>
                                        <p:tgtEl>
                                          <p:spTgt spid="2">
                                            <p:txEl>
                                              <p:pRg st="7" end="7"/>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
                                            <p:txEl>
                                              <p:pRg st="8" end="8"/>
                                            </p:txEl>
                                          </p:spTgt>
                                        </p:tgtEl>
                                        <p:attrNameLst>
                                          <p:attrName>style.visibility</p:attrName>
                                        </p:attrNameLst>
                                      </p:cBhvr>
                                      <p:to>
                                        <p:strVal val="visible"/>
                                      </p:to>
                                    </p:set>
                                    <p:animEffect transition="in" filter="fade">
                                      <p:cBhvr>
                                        <p:cTn id="32" dur="500"/>
                                        <p:tgtEl>
                                          <p:spTgt spid="2">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 xmlns:a16="http://schemas.microsoft.com/office/drawing/2014/main" id="{B935F5D2-8D65-4C81-AB1F-764A0E4E2B22}"/>
              </a:ext>
            </a:extLst>
          </p:cNvPr>
          <p:cNvSpPr/>
          <p:nvPr/>
        </p:nvSpPr>
        <p:spPr>
          <a:xfrm>
            <a:off x="7587344" y="2460911"/>
            <a:ext cx="4016819" cy="19797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ln w="0">
                  <a:noFill/>
                </a:ln>
                <a:solidFill>
                  <a:srgbClr val="C00000"/>
                </a:solidFill>
                <a:latin typeface="Book Antiqua" panose="02040602050305030304" pitchFamily="18" charset="0"/>
              </a:rPr>
              <a:t>Dividend Policy</a:t>
            </a:r>
          </a:p>
          <a:p>
            <a:pPr algn="ctr"/>
            <a:r>
              <a:rPr lang="en-US" sz="3200" b="1" dirty="0">
                <a:ln w="0">
                  <a:noFill/>
                </a:ln>
                <a:solidFill>
                  <a:srgbClr val="C00000"/>
                </a:solidFill>
                <a:latin typeface="Book Antiqua" panose="02040602050305030304" pitchFamily="18" charset="0"/>
              </a:rPr>
              <a:t>Module 13</a:t>
            </a:r>
            <a:endParaRPr lang="en-US" sz="3200" b="1" dirty="0">
              <a:ln w="0">
                <a:noFill/>
              </a:ln>
              <a:solidFill>
                <a:srgbClr val="C00000"/>
              </a:solidFill>
              <a:latin typeface="Book Antiqua" panose="02040602050305030304" pitchFamily="18" charset="0"/>
            </a:endParaRPr>
          </a:p>
        </p:txBody>
      </p:sp>
      <p:sp>
        <p:nvSpPr>
          <p:cNvPr id="3" name="Rectangle 2">
            <a:extLst>
              <a:ext uri="{FF2B5EF4-FFF2-40B4-BE49-F238E27FC236}">
                <a16:creationId xmlns="" xmlns:a16="http://schemas.microsoft.com/office/drawing/2014/main" id="{9F2EEECD-8580-4F68-9F77-33EBF89FFE68}"/>
              </a:ext>
            </a:extLst>
          </p:cNvPr>
          <p:cNvSpPr/>
          <p:nvPr/>
        </p:nvSpPr>
        <p:spPr>
          <a:xfrm>
            <a:off x="283032" y="274412"/>
            <a:ext cx="6607623" cy="60089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ln w="12700">
                  <a:solidFill>
                    <a:srgbClr val="4472C4"/>
                  </a:solidFill>
                  <a:prstDash val="solid"/>
                </a:ln>
                <a:solidFill>
                  <a:srgbClr val="405EE0"/>
                </a:solidFill>
                <a:latin typeface="Book Antiqua" panose="02040602050305030304" pitchFamily="18" charset="0"/>
              </a:rPr>
              <a:t>Topic 243: Theory </a:t>
            </a:r>
            <a:r>
              <a:rPr lang="en-US" sz="2800" b="1" dirty="0">
                <a:ln w="12700">
                  <a:solidFill>
                    <a:srgbClr val="4472C4"/>
                  </a:solidFill>
                  <a:prstDash val="solid"/>
                </a:ln>
                <a:solidFill>
                  <a:srgbClr val="405EE0"/>
                </a:solidFill>
                <a:latin typeface="Book Antiqua" panose="02040602050305030304" pitchFamily="18" charset="0"/>
              </a:rPr>
              <a:t>of Relevance of </a:t>
            </a:r>
            <a:r>
              <a:rPr lang="en-US" sz="2800" b="1" dirty="0" smtClean="0">
                <a:ln w="12700">
                  <a:solidFill>
                    <a:srgbClr val="4472C4"/>
                  </a:solidFill>
                  <a:prstDash val="solid"/>
                </a:ln>
                <a:solidFill>
                  <a:srgbClr val="405EE0"/>
                </a:solidFill>
                <a:latin typeface="Book Antiqua" panose="02040602050305030304" pitchFamily="18" charset="0"/>
              </a:rPr>
              <a:t>Dividend-1</a:t>
            </a:r>
            <a:endParaRPr lang="en-US" sz="2800" b="1" dirty="0">
              <a:ln w="12700">
                <a:solidFill>
                  <a:srgbClr val="4472C4"/>
                </a:solidFill>
                <a:prstDash val="solid"/>
              </a:ln>
              <a:solidFill>
                <a:srgbClr val="405EE0"/>
              </a:solidFill>
              <a:latin typeface="Book Antiqua" panose="02040602050305030304" pitchFamily="18" charset="0"/>
            </a:endParaRPr>
          </a:p>
        </p:txBody>
      </p:sp>
      <p:cxnSp>
        <p:nvCxnSpPr>
          <p:cNvPr id="11" name="Straight Connector 10">
            <a:extLst>
              <a:ext uri="{FF2B5EF4-FFF2-40B4-BE49-F238E27FC236}">
                <a16:creationId xmlns="" xmlns:a16="http://schemas.microsoft.com/office/drawing/2014/main" id="{4A5D1FF0-B6FB-4E2A-BABF-0A9AE1B7170C}"/>
              </a:ext>
            </a:extLst>
          </p:cNvPr>
          <p:cNvCxnSpPr>
            <a:cxnSpLocks/>
          </p:cNvCxnSpPr>
          <p:nvPr/>
        </p:nvCxnSpPr>
        <p:spPr>
          <a:xfrm flipV="1">
            <a:off x="7238999" y="446314"/>
            <a:ext cx="0" cy="6008915"/>
          </a:xfrm>
          <a:prstGeom prst="line">
            <a:avLst/>
          </a:prstGeom>
          <a:ln w="88900" cmpd="thickThi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85033310"/>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 xmlns:a16="http://schemas.microsoft.com/office/drawing/2014/main" id="{D0E6429D-14CA-4FB4-9D50-636A2BB4525E}"/>
              </a:ext>
            </a:extLst>
          </p:cNvPr>
          <p:cNvSpPr/>
          <p:nvPr/>
        </p:nvSpPr>
        <p:spPr>
          <a:xfrm>
            <a:off x="0" y="0"/>
            <a:ext cx="6096000" cy="6858000"/>
          </a:xfrm>
          <a:prstGeom prst="rect">
            <a:avLst/>
          </a:prstGeom>
          <a:solidFill>
            <a:schemeClr val="accent5">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t"/>
          <a:lstStyle/>
          <a:p>
            <a:pPr algn="ctr"/>
            <a:endParaRPr lang="en-US" sz="2400" dirty="0">
              <a:latin typeface="Times New Roman" panose="02020603050405020304" pitchFamily="18" charset="0"/>
              <a:cs typeface="Times New Roman" panose="02020603050405020304" pitchFamily="18" charset="0"/>
            </a:endParaRPr>
          </a:p>
          <a:p>
            <a:pPr algn="ctr"/>
            <a:r>
              <a:rPr lang="en-US" sz="4500" b="1" dirty="0" smtClean="0">
                <a:latin typeface="Times New Roman" panose="02020603050405020304" pitchFamily="18" charset="0"/>
                <a:cs typeface="Times New Roman" panose="02020603050405020304" pitchFamily="18" charset="0"/>
              </a:rPr>
              <a:t>Theory </a:t>
            </a:r>
            <a:r>
              <a:rPr lang="en-US" sz="4500" b="1" dirty="0">
                <a:latin typeface="Times New Roman" panose="02020603050405020304" pitchFamily="18" charset="0"/>
                <a:cs typeface="Times New Roman" panose="02020603050405020304" pitchFamily="18" charset="0"/>
              </a:rPr>
              <a:t>of Relevance of </a:t>
            </a:r>
            <a:r>
              <a:rPr lang="en-US" sz="4500" b="1" dirty="0" smtClean="0">
                <a:latin typeface="Times New Roman" panose="02020603050405020304" pitchFamily="18" charset="0"/>
                <a:cs typeface="Times New Roman" panose="02020603050405020304" pitchFamily="18" charset="0"/>
              </a:rPr>
              <a:t>Dividend</a:t>
            </a:r>
          </a:p>
          <a:p>
            <a:pPr algn="ctr"/>
            <a:endParaRPr lang="en-US" sz="2000" b="1" dirty="0">
              <a:latin typeface="Times New Roman" panose="02020603050405020304" pitchFamily="18" charset="0"/>
              <a:cs typeface="Times New Roman" panose="02020603050405020304" pitchFamily="18" charset="0"/>
            </a:endParaRPr>
          </a:p>
          <a:p>
            <a:pPr marL="457200" indent="-457200">
              <a:buFont typeface="Arial" panose="020B0604020202020204" pitchFamily="34" charset="0"/>
              <a:buChar char="•"/>
            </a:pPr>
            <a:r>
              <a:rPr lang="en-US" sz="4000" dirty="0">
                <a:solidFill>
                  <a:srgbClr val="FFFF00"/>
                </a:solidFill>
                <a:latin typeface="Times New Roman" panose="02020603050405020304" pitchFamily="18" charset="0"/>
                <a:cs typeface="Times New Roman" panose="02020603050405020304" pitchFamily="18" charset="0"/>
              </a:rPr>
              <a:t>The relevance theory of dividend argues that dividend decision affects the market value of the firm and therefore, dividend matters</a:t>
            </a:r>
          </a:p>
        </p:txBody>
      </p:sp>
      <p:pic>
        <p:nvPicPr>
          <p:cNvPr id="2050" name="Picture 2" descr="Puzzle Free Ico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84976" y="1153884"/>
            <a:ext cx="4876800" cy="48768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37041625"/>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Interest rate percent icon on yellow background. interest rate financial and mortgage rates concept.torn yellow paper with percent on white background. Premium Photo"/>
          <p:cNvPicPr>
            <a:picLocks noChangeAspect="1" noChangeArrowheads="1"/>
          </p:cNvPicPr>
          <p:nvPr/>
        </p:nvPicPr>
        <p:blipFill rotWithShape="1">
          <a:blip r:embed="rId2">
            <a:duotone>
              <a:prstClr val="black"/>
              <a:schemeClr val="accent6">
                <a:tint val="45000"/>
                <a:satMod val="400000"/>
              </a:schemeClr>
            </a:duotone>
            <a:extLst>
              <a:ext uri="{28A0092B-C50C-407E-A947-70E740481C1C}">
                <a14:useLocalDpi xmlns:a14="http://schemas.microsoft.com/office/drawing/2010/main" val="0"/>
              </a:ext>
            </a:extLst>
          </a:blip>
          <a:srcRect l="14729" t="-256" r="-16" b="22051"/>
          <a:stretch/>
        </p:blipFill>
        <p:spPr bwMode="auto">
          <a:xfrm>
            <a:off x="-20271" y="2431141"/>
            <a:ext cx="10421258" cy="4426859"/>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 xmlns:a16="http://schemas.microsoft.com/office/drawing/2014/main" id="{D0E6429D-14CA-4FB4-9D50-636A2BB4525E}"/>
              </a:ext>
            </a:extLst>
          </p:cNvPr>
          <p:cNvSpPr/>
          <p:nvPr/>
        </p:nvSpPr>
        <p:spPr>
          <a:xfrm>
            <a:off x="0" y="0"/>
            <a:ext cx="12192000" cy="6858000"/>
          </a:xfrm>
          <a:prstGeom prst="rect">
            <a:avLst/>
          </a:prstGeom>
          <a:noFill/>
          <a:ln>
            <a:noFill/>
          </a:ln>
        </p:spPr>
        <p:style>
          <a:lnRef idx="2">
            <a:schemeClr val="accent6">
              <a:shade val="50000"/>
            </a:schemeClr>
          </a:lnRef>
          <a:fillRef idx="1">
            <a:schemeClr val="accent6"/>
          </a:fillRef>
          <a:effectRef idx="0">
            <a:schemeClr val="accent6"/>
          </a:effectRef>
          <a:fontRef idx="minor">
            <a:schemeClr val="lt1"/>
          </a:fontRef>
        </p:style>
        <p:txBody>
          <a:bodyPr rtlCol="0" anchor="t"/>
          <a:lstStyle/>
          <a:p>
            <a:pPr algn="ctr"/>
            <a:endParaRPr lang="en-US" sz="2400" dirty="0">
              <a:latin typeface="Times New Roman" panose="02020603050405020304" pitchFamily="18" charset="0"/>
              <a:cs typeface="Times New Roman" panose="02020603050405020304" pitchFamily="18" charset="0"/>
            </a:endParaRPr>
          </a:p>
          <a:p>
            <a:pPr algn="ctr"/>
            <a:r>
              <a:rPr lang="en-US" sz="6000" b="1" dirty="0">
                <a:solidFill>
                  <a:srgbClr val="C00000"/>
                </a:solidFill>
                <a:latin typeface="Times New Roman" panose="02020603050405020304" pitchFamily="18" charset="0"/>
                <a:cs typeface="Times New Roman" panose="02020603050405020304" pitchFamily="18" charset="0"/>
              </a:rPr>
              <a:t>Theory of Relevance of Dividend</a:t>
            </a:r>
          </a:p>
          <a:p>
            <a:pPr marL="457200" indent="-457200">
              <a:buFont typeface="Arial" panose="020B0604020202020204" pitchFamily="34" charset="0"/>
              <a:buChar char="•"/>
            </a:pPr>
            <a:endParaRPr lang="en-US" sz="2000" dirty="0">
              <a:solidFill>
                <a:srgbClr val="FFFF00"/>
              </a:solidFill>
              <a:latin typeface="Times New Roman" panose="02020603050405020304" pitchFamily="18" charset="0"/>
              <a:cs typeface="Times New Roman" panose="02020603050405020304" pitchFamily="18" charset="0"/>
            </a:endParaRPr>
          </a:p>
        </p:txBody>
      </p:sp>
      <p:sp>
        <p:nvSpPr>
          <p:cNvPr id="5" name="Rectangle 4"/>
          <p:cNvSpPr/>
          <p:nvPr/>
        </p:nvSpPr>
        <p:spPr>
          <a:xfrm>
            <a:off x="3048000" y="1139709"/>
            <a:ext cx="8871857" cy="5170646"/>
          </a:xfrm>
          <a:prstGeom prst="rect">
            <a:avLst/>
          </a:prstGeom>
        </p:spPr>
        <p:txBody>
          <a:bodyPr wrap="square">
            <a:spAutoFit/>
          </a:bodyPr>
          <a:lstStyle/>
          <a:p>
            <a:pPr marL="457200" indent="-457200">
              <a:buFont typeface="Arial" panose="020B0604020202020204" pitchFamily="34" charset="0"/>
              <a:buChar char="•"/>
            </a:pPr>
            <a:r>
              <a:rPr lang="en-US" sz="3300" dirty="0">
                <a:latin typeface="Times New Roman" panose="02020603050405020304" pitchFamily="18" charset="0"/>
                <a:cs typeface="Times New Roman" panose="02020603050405020304" pitchFamily="18" charset="0"/>
              </a:rPr>
              <a:t>Dividend decision affects the market value of the firm </a:t>
            </a:r>
          </a:p>
          <a:p>
            <a:pPr marL="457200" indent="-457200">
              <a:buFont typeface="Arial" panose="020B0604020202020204" pitchFamily="34" charset="0"/>
              <a:buChar char="•"/>
            </a:pPr>
            <a:r>
              <a:rPr lang="en-US" sz="3300" dirty="0">
                <a:latin typeface="Times New Roman" panose="02020603050405020304" pitchFamily="18" charset="0"/>
                <a:cs typeface="Times New Roman" panose="02020603050405020304" pitchFamily="18" charset="0"/>
              </a:rPr>
              <a:t>Investors are generally risk averse </a:t>
            </a:r>
          </a:p>
          <a:p>
            <a:pPr marL="457200" indent="-457200">
              <a:buFont typeface="Arial" panose="020B0604020202020204" pitchFamily="34" charset="0"/>
              <a:buChar char="•"/>
            </a:pPr>
            <a:r>
              <a:rPr lang="en-US" sz="3300" dirty="0">
                <a:latin typeface="Times New Roman" panose="02020603050405020304" pitchFamily="18" charset="0"/>
                <a:cs typeface="Times New Roman" panose="02020603050405020304" pitchFamily="18" charset="0"/>
              </a:rPr>
              <a:t>Timing of return matters</a:t>
            </a:r>
          </a:p>
          <a:p>
            <a:pPr marL="457200" indent="-457200">
              <a:buFont typeface="Arial" panose="020B0604020202020204" pitchFamily="34" charset="0"/>
              <a:buChar char="•"/>
            </a:pPr>
            <a:r>
              <a:rPr lang="en-US" sz="3300" dirty="0">
                <a:latin typeface="Times New Roman" panose="02020603050405020304" pitchFamily="18" charset="0"/>
                <a:cs typeface="Times New Roman" panose="02020603050405020304" pitchFamily="18" charset="0"/>
              </a:rPr>
              <a:t>A bird in the hand is better than two in the bush</a:t>
            </a:r>
          </a:p>
          <a:p>
            <a:pPr marL="457200" indent="-457200">
              <a:buFont typeface="Arial" panose="020B0604020202020204" pitchFamily="34" charset="0"/>
              <a:buChar char="•"/>
            </a:pPr>
            <a:r>
              <a:rPr lang="en-US" sz="3300" dirty="0">
                <a:latin typeface="Times New Roman" panose="02020603050405020304" pitchFamily="18" charset="0"/>
                <a:cs typeface="Times New Roman" panose="02020603050405020304" pitchFamily="18" charset="0"/>
              </a:rPr>
              <a:t>Market response to dividend news</a:t>
            </a:r>
          </a:p>
          <a:p>
            <a:pPr marL="457200" indent="-457200">
              <a:buFont typeface="Arial" panose="020B0604020202020204" pitchFamily="34" charset="0"/>
              <a:buChar char="•"/>
            </a:pPr>
            <a:r>
              <a:rPr lang="en-US" sz="3300" dirty="0">
                <a:latin typeface="Times New Roman" panose="02020603050405020304" pitchFamily="18" charset="0"/>
                <a:cs typeface="Times New Roman" panose="02020603050405020304" pitchFamily="18" charset="0"/>
              </a:rPr>
              <a:t>Decrease in share price is less than the amount of dividend</a:t>
            </a:r>
          </a:p>
          <a:p>
            <a:pPr marL="457200" indent="-457200">
              <a:buFont typeface="Arial" panose="020B0604020202020204" pitchFamily="34" charset="0"/>
              <a:buChar char="•"/>
            </a:pPr>
            <a:r>
              <a:rPr lang="en-US" sz="3300" dirty="0">
                <a:latin typeface="Times New Roman" panose="02020603050405020304" pitchFamily="18" charset="0"/>
                <a:cs typeface="Times New Roman" panose="02020603050405020304" pitchFamily="18" charset="0"/>
              </a:rPr>
              <a:t>Market adjusts the price soon after the payment of dividend</a:t>
            </a:r>
          </a:p>
        </p:txBody>
      </p:sp>
    </p:spTree>
    <p:extLst>
      <p:ext uri="{BB962C8B-B14F-4D97-AF65-F5344CB8AC3E}">
        <p14:creationId xmlns:p14="http://schemas.microsoft.com/office/powerpoint/2010/main" val="41744228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fade">
                                      <p:cBhvr>
                                        <p:cTn id="22" dur="500"/>
                                        <p:tgtEl>
                                          <p:spTgt spid="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fade">
                                      <p:cBhvr>
                                        <p:cTn id="27" dur="500"/>
                                        <p:tgtEl>
                                          <p:spTgt spid="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5">
                                            <p:txEl>
                                              <p:pRg st="5" end="5"/>
                                            </p:txEl>
                                          </p:spTgt>
                                        </p:tgtEl>
                                        <p:attrNameLst>
                                          <p:attrName>style.visibility</p:attrName>
                                        </p:attrNameLst>
                                      </p:cBhvr>
                                      <p:to>
                                        <p:strVal val="visible"/>
                                      </p:to>
                                    </p:set>
                                    <p:animEffect transition="in" filter="fade">
                                      <p:cBhvr>
                                        <p:cTn id="32" dur="500"/>
                                        <p:tgtEl>
                                          <p:spTgt spid="5">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5">
                                            <p:txEl>
                                              <p:pRg st="6" end="6"/>
                                            </p:txEl>
                                          </p:spTgt>
                                        </p:tgtEl>
                                        <p:attrNameLst>
                                          <p:attrName>style.visibility</p:attrName>
                                        </p:attrNameLst>
                                      </p:cBhvr>
                                      <p:to>
                                        <p:strVal val="visible"/>
                                      </p:to>
                                    </p:set>
                                    <p:animEffect transition="in" filter="fade">
                                      <p:cBhvr>
                                        <p:cTn id="37" dur="500"/>
                                        <p:tgtEl>
                                          <p:spTgt spid="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 xmlns:a16="http://schemas.microsoft.com/office/drawing/2014/main" id="{D0E6429D-14CA-4FB4-9D50-636A2BB4525E}"/>
              </a:ext>
            </a:extLst>
          </p:cNvPr>
          <p:cNvSpPr/>
          <p:nvPr/>
        </p:nvSpPr>
        <p:spPr>
          <a:xfrm>
            <a:off x="-16043" y="-32084"/>
            <a:ext cx="12208042" cy="6858000"/>
          </a:xfrm>
          <a:prstGeom prst="rect">
            <a:avLst/>
          </a:prstGeom>
          <a:noFill/>
          <a:ln>
            <a:noFill/>
          </a:ln>
        </p:spPr>
        <p:style>
          <a:lnRef idx="2">
            <a:schemeClr val="accent6">
              <a:shade val="50000"/>
            </a:schemeClr>
          </a:lnRef>
          <a:fillRef idx="1">
            <a:schemeClr val="accent6"/>
          </a:fillRef>
          <a:effectRef idx="0">
            <a:schemeClr val="accent6"/>
          </a:effectRef>
          <a:fontRef idx="minor">
            <a:schemeClr val="lt1"/>
          </a:fontRef>
        </p:style>
        <p:txBody>
          <a:bodyPr rtlCol="0" anchor="t"/>
          <a:lstStyle/>
          <a:p>
            <a:pPr algn="ctr"/>
            <a:endParaRPr lang="en-US" sz="3600" dirty="0">
              <a:latin typeface="Times New Roman" panose="02020603050405020304" pitchFamily="18" charset="0"/>
              <a:cs typeface="Times New Roman" panose="02020603050405020304" pitchFamily="18" charset="0"/>
            </a:endParaRPr>
          </a:p>
          <a:p>
            <a:pPr algn="ctr"/>
            <a:r>
              <a:rPr lang="en-US" sz="4800" b="1" dirty="0" smtClean="0">
                <a:solidFill>
                  <a:srgbClr val="C00000"/>
                </a:solidFill>
                <a:latin typeface="Times New Roman" panose="02020603050405020304" pitchFamily="18" charset="0"/>
                <a:cs typeface="Times New Roman" panose="02020603050405020304" pitchFamily="18" charset="0"/>
              </a:rPr>
              <a:t>Policy:</a:t>
            </a:r>
          </a:p>
          <a:p>
            <a:pPr algn="ctr"/>
            <a:endParaRPr lang="en-US" sz="4800" b="1" dirty="0">
              <a:latin typeface="Times New Roman" panose="02020603050405020304" pitchFamily="18" charset="0"/>
              <a:cs typeface="Times New Roman" panose="02020603050405020304" pitchFamily="18" charset="0"/>
            </a:endParaRPr>
          </a:p>
          <a:p>
            <a:pPr marL="914400"/>
            <a:r>
              <a:rPr lang="en-US" sz="4000" dirty="0">
                <a:solidFill>
                  <a:schemeClr val="tx1"/>
                </a:solidFill>
                <a:latin typeface="Times New Roman" panose="02020603050405020304" pitchFamily="18" charset="0"/>
                <a:cs typeface="Times New Roman" panose="02020603050405020304" pitchFamily="18" charset="0"/>
              </a:rPr>
              <a:t>A system </a:t>
            </a:r>
            <a:r>
              <a:rPr lang="en-US" sz="4000" b="0" i="0" dirty="0">
                <a:solidFill>
                  <a:schemeClr val="tx1"/>
                </a:solidFill>
                <a:effectLst/>
                <a:latin typeface="Times New Roman" panose="02020603050405020304" pitchFamily="18" charset="0"/>
                <a:cs typeface="Times New Roman" panose="02020603050405020304" pitchFamily="18" charset="0"/>
              </a:rPr>
              <a:t>of principles to guide decisions and achieve rational outcomes</a:t>
            </a:r>
            <a:endParaRPr lang="en-US" sz="4000" dirty="0">
              <a:solidFill>
                <a:schemeClr val="tx1"/>
              </a:solidFill>
              <a:latin typeface="Times New Roman" panose="02020603050405020304" pitchFamily="18" charset="0"/>
              <a:cs typeface="Times New Roman" panose="02020603050405020304" pitchFamily="18" charset="0"/>
            </a:endParaRPr>
          </a:p>
        </p:txBody>
      </p:sp>
      <p:pic>
        <p:nvPicPr>
          <p:cNvPr id="3" name="Picture 2"/>
          <p:cNvPicPr>
            <a:picLocks noChangeAspect="1"/>
          </p:cNvPicPr>
          <p:nvPr/>
        </p:nvPicPr>
        <p:blipFill rotWithShape="1">
          <a:blip r:embed="rId2">
            <a:extLst>
              <a:ext uri="{28A0092B-C50C-407E-A947-70E740481C1C}">
                <a14:useLocalDpi xmlns:a14="http://schemas.microsoft.com/office/drawing/2010/main" val="0"/>
              </a:ext>
            </a:extLst>
          </a:blip>
          <a:srcRect l="5609" r="5876" b="23499"/>
          <a:stretch/>
        </p:blipFill>
        <p:spPr>
          <a:xfrm>
            <a:off x="5394034" y="2759242"/>
            <a:ext cx="6797965" cy="4098759"/>
          </a:xfrm>
          <a:prstGeom prst="rect">
            <a:avLst/>
          </a:prstGeom>
        </p:spPr>
      </p:pic>
    </p:spTree>
    <p:extLst>
      <p:ext uri="{BB962C8B-B14F-4D97-AF65-F5344CB8AC3E}">
        <p14:creationId xmlns:p14="http://schemas.microsoft.com/office/powerpoint/2010/main" val="1216646481"/>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0" y="0"/>
            <a:ext cx="12192000" cy="6858001"/>
            <a:chOff x="0" y="0"/>
            <a:chExt cx="12192000" cy="6858001"/>
          </a:xfrm>
        </p:grpSpPr>
        <p:pic>
          <p:nvPicPr>
            <p:cNvPr id="4098" name="Picture 2" descr="Integrated Project Approach - IFAB Engineering Partners"/>
            <p:cNvPicPr>
              <a:picLocks noChangeAspect="1" noChangeArrowheads="1"/>
            </p:cNvPicPr>
            <p:nvPr/>
          </p:nvPicPr>
          <p:blipFill rotWithShape="1">
            <a:blip r:embed="rId2">
              <a:extLst>
                <a:ext uri="{28A0092B-C50C-407E-A947-70E740481C1C}">
                  <a14:useLocalDpi xmlns:a14="http://schemas.microsoft.com/office/drawing/2010/main" val="0"/>
                </a:ext>
              </a:extLst>
            </a:blip>
            <a:srcRect r="9465" b="10344"/>
            <a:stretch/>
          </p:blipFill>
          <p:spPr bwMode="auto">
            <a:xfrm>
              <a:off x="1153887" y="1"/>
              <a:ext cx="11038113" cy="68580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Integrated Project Approach - IFAB Engineering Partners"/>
            <p:cNvPicPr>
              <a:picLocks noChangeAspect="1" noChangeArrowheads="1"/>
            </p:cNvPicPr>
            <p:nvPr/>
          </p:nvPicPr>
          <p:blipFill rotWithShape="1">
            <a:blip r:embed="rId2">
              <a:extLst>
                <a:ext uri="{28A0092B-C50C-407E-A947-70E740481C1C}">
                  <a14:useLocalDpi xmlns:a14="http://schemas.microsoft.com/office/drawing/2010/main" val="0"/>
                </a:ext>
              </a:extLst>
            </a:blip>
            <a:srcRect r="95580" b="10344"/>
            <a:stretch/>
          </p:blipFill>
          <p:spPr bwMode="auto">
            <a:xfrm>
              <a:off x="0" y="0"/>
              <a:ext cx="1153887"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Rectangle 1">
            <a:extLst>
              <a:ext uri="{FF2B5EF4-FFF2-40B4-BE49-F238E27FC236}">
                <a16:creationId xmlns="" xmlns:a16="http://schemas.microsoft.com/office/drawing/2014/main" id="{D0E6429D-14CA-4FB4-9D50-636A2BB4525E}"/>
              </a:ext>
            </a:extLst>
          </p:cNvPr>
          <p:cNvSpPr/>
          <p:nvPr/>
        </p:nvSpPr>
        <p:spPr>
          <a:xfrm>
            <a:off x="506186" y="0"/>
            <a:ext cx="7837714" cy="6858000"/>
          </a:xfrm>
          <a:prstGeom prst="rect">
            <a:avLst/>
          </a:prstGeom>
          <a:noFill/>
          <a:ln>
            <a:noFill/>
          </a:ln>
        </p:spPr>
        <p:style>
          <a:lnRef idx="2">
            <a:schemeClr val="accent6">
              <a:shade val="50000"/>
            </a:schemeClr>
          </a:lnRef>
          <a:fillRef idx="1">
            <a:schemeClr val="accent6"/>
          </a:fillRef>
          <a:effectRef idx="0">
            <a:schemeClr val="accent6"/>
          </a:effectRef>
          <a:fontRef idx="minor">
            <a:schemeClr val="lt1"/>
          </a:fontRef>
        </p:style>
        <p:txBody>
          <a:bodyPr rtlCol="0" anchor="t"/>
          <a:lstStyle/>
          <a:p>
            <a:pPr algn="ctr"/>
            <a:endParaRPr lang="en-US" dirty="0">
              <a:latin typeface="Times New Roman" panose="02020603050405020304" pitchFamily="18" charset="0"/>
              <a:cs typeface="Times New Roman" panose="02020603050405020304" pitchFamily="18" charset="0"/>
            </a:endParaRPr>
          </a:p>
          <a:p>
            <a:pPr algn="ctr"/>
            <a:r>
              <a:rPr lang="en-US" sz="6000" b="1" dirty="0" smtClean="0">
                <a:solidFill>
                  <a:srgbClr val="C00000"/>
                </a:solidFill>
                <a:latin typeface="Times New Roman" panose="02020603050405020304" pitchFamily="18" charset="0"/>
                <a:cs typeface="Times New Roman" panose="02020603050405020304" pitchFamily="18" charset="0"/>
              </a:rPr>
              <a:t>Walter’s </a:t>
            </a:r>
            <a:r>
              <a:rPr lang="en-US" sz="6000" b="1" dirty="0">
                <a:solidFill>
                  <a:srgbClr val="C00000"/>
                </a:solidFill>
                <a:latin typeface="Times New Roman" panose="02020603050405020304" pitchFamily="18" charset="0"/>
                <a:cs typeface="Times New Roman" panose="02020603050405020304" pitchFamily="18" charset="0"/>
              </a:rPr>
              <a:t>Approach</a:t>
            </a:r>
          </a:p>
          <a:p>
            <a:pPr marL="457200" indent="-457200">
              <a:buFont typeface="Arial" panose="020B0604020202020204" pitchFamily="34" charset="0"/>
              <a:buChar char="•"/>
            </a:pPr>
            <a:endParaRPr lang="en-US" sz="2800" dirty="0">
              <a:solidFill>
                <a:srgbClr val="FFFF00"/>
              </a:solidFill>
              <a:latin typeface="Times New Roman" panose="02020603050405020304" pitchFamily="18" charset="0"/>
              <a:cs typeface="Times New Roman" panose="02020603050405020304" pitchFamily="18" charset="0"/>
            </a:endParaRPr>
          </a:p>
          <a:p>
            <a:pPr marL="457200" indent="-457200">
              <a:buFont typeface="Arial" panose="020B0604020202020204" pitchFamily="34" charset="0"/>
              <a:buChar char="•"/>
            </a:pPr>
            <a:r>
              <a:rPr lang="en-US" sz="4000" dirty="0">
                <a:solidFill>
                  <a:schemeClr val="tx1"/>
                </a:solidFill>
                <a:latin typeface="Times New Roman" panose="02020603050405020304" pitchFamily="18" charset="0"/>
                <a:cs typeface="Times New Roman" panose="02020603050405020304" pitchFamily="18" charset="0"/>
              </a:rPr>
              <a:t>If ROI is greater than ROE then retain earnings</a:t>
            </a:r>
          </a:p>
          <a:p>
            <a:pPr marL="457200" indent="-457200">
              <a:buFont typeface="Arial" panose="020B0604020202020204" pitchFamily="34" charset="0"/>
              <a:buChar char="•"/>
            </a:pPr>
            <a:r>
              <a:rPr lang="en-US" sz="4000" dirty="0">
                <a:solidFill>
                  <a:schemeClr val="tx1"/>
                </a:solidFill>
                <a:latin typeface="Times New Roman" panose="02020603050405020304" pitchFamily="18" charset="0"/>
                <a:cs typeface="Times New Roman" panose="02020603050405020304" pitchFamily="18" charset="0"/>
              </a:rPr>
              <a:t>If ROI is less than ROE then do not retain earnings</a:t>
            </a:r>
          </a:p>
          <a:p>
            <a:pPr marL="457200" indent="-457200">
              <a:buFont typeface="Arial" panose="020B0604020202020204" pitchFamily="34" charset="0"/>
              <a:buChar char="•"/>
            </a:pPr>
            <a:r>
              <a:rPr lang="en-US" sz="4000" dirty="0">
                <a:solidFill>
                  <a:schemeClr val="tx1"/>
                </a:solidFill>
                <a:latin typeface="Times New Roman" panose="02020603050405020304" pitchFamily="18" charset="0"/>
                <a:cs typeface="Times New Roman" panose="02020603050405020304" pitchFamily="18" charset="0"/>
              </a:rPr>
              <a:t>If the two rates are the same then the company should be indifferent</a:t>
            </a:r>
          </a:p>
        </p:txBody>
      </p:sp>
    </p:spTree>
    <p:extLst>
      <p:ext uri="{BB962C8B-B14F-4D97-AF65-F5344CB8AC3E}">
        <p14:creationId xmlns:p14="http://schemas.microsoft.com/office/powerpoint/2010/main" val="6299871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fade">
                                      <p:cBhvr>
                                        <p:cTn id="7" dur="500"/>
                                        <p:tgtEl>
                                          <p:spTgt spid="2">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Effect transition="in" filter="fade">
                                      <p:cBhvr>
                                        <p:cTn id="12" dur="500"/>
                                        <p:tgtEl>
                                          <p:spTgt spid="2">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animEffect transition="in" filter="fade">
                                      <p:cBhvr>
                                        <p:cTn id="17"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Value Added Subcontracting | Integrated Intel Solutions"/>
          <p:cNvPicPr>
            <a:picLocks noChangeAspect="1" noChangeArrowheads="1"/>
          </p:cNvPicPr>
          <p:nvPr/>
        </p:nvPicPr>
        <p:blipFill rotWithShape="1">
          <a:blip r:embed="rId2">
            <a:extLst>
              <a:ext uri="{28A0092B-C50C-407E-A947-70E740481C1C}">
                <a14:useLocalDpi xmlns:a14="http://schemas.microsoft.com/office/drawing/2010/main" val="0"/>
              </a:ext>
            </a:extLst>
          </a:blip>
          <a:srcRect r="32695"/>
          <a:stretch/>
        </p:blipFill>
        <p:spPr bwMode="auto">
          <a:xfrm>
            <a:off x="0" y="0"/>
            <a:ext cx="12192000" cy="6880137"/>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 xmlns:a16="http://schemas.microsoft.com/office/drawing/2014/main" id="{D0E6429D-14CA-4FB4-9D50-636A2BB4525E}"/>
              </a:ext>
            </a:extLst>
          </p:cNvPr>
          <p:cNvSpPr/>
          <p:nvPr/>
        </p:nvSpPr>
        <p:spPr>
          <a:xfrm>
            <a:off x="0" y="1605816"/>
            <a:ext cx="7044267" cy="3429000"/>
          </a:xfrm>
          <a:prstGeom prst="rect">
            <a:avLst/>
          </a:prstGeom>
          <a:noFill/>
          <a:ln>
            <a:noFill/>
          </a:ln>
        </p:spPr>
        <p:style>
          <a:lnRef idx="2">
            <a:schemeClr val="accent6">
              <a:shade val="50000"/>
            </a:schemeClr>
          </a:lnRef>
          <a:fillRef idx="1">
            <a:schemeClr val="accent6"/>
          </a:fillRef>
          <a:effectRef idx="0">
            <a:schemeClr val="accent6"/>
          </a:effectRef>
          <a:fontRef idx="minor">
            <a:schemeClr val="lt1"/>
          </a:fontRef>
        </p:style>
        <p:txBody>
          <a:bodyPr rtlCol="0" anchor="t"/>
          <a:lstStyle/>
          <a:p>
            <a:pPr algn="ctr"/>
            <a:r>
              <a:rPr lang="en-US" sz="3500" dirty="0" smtClean="0">
                <a:solidFill>
                  <a:schemeClr val="tx1"/>
                </a:solidFill>
                <a:latin typeface="Times New Roman" panose="02020603050405020304" pitchFamily="18" charset="0"/>
                <a:cs typeface="Times New Roman" panose="02020603050405020304" pitchFamily="18" charset="0"/>
              </a:rPr>
              <a:t>VE </a:t>
            </a:r>
            <a:r>
              <a:rPr lang="en-US" sz="3500" dirty="0">
                <a:solidFill>
                  <a:schemeClr val="tx1"/>
                </a:solidFill>
                <a:latin typeface="Times New Roman" panose="02020603050405020304" pitchFamily="18" charset="0"/>
                <a:cs typeface="Times New Roman" panose="02020603050405020304" pitchFamily="18" charset="0"/>
              </a:rPr>
              <a:t>= D/(KE - g)</a:t>
            </a:r>
          </a:p>
          <a:p>
            <a:endParaRPr lang="en-US" sz="3500" dirty="0">
              <a:solidFill>
                <a:schemeClr val="tx1"/>
              </a:solidFill>
              <a:latin typeface="Times New Roman" panose="02020603050405020304" pitchFamily="18" charset="0"/>
              <a:cs typeface="Times New Roman" panose="02020603050405020304" pitchFamily="18" charset="0"/>
            </a:endParaRPr>
          </a:p>
          <a:p>
            <a:pPr lvl="1"/>
            <a:r>
              <a:rPr lang="en-US" sz="3500" dirty="0">
                <a:solidFill>
                  <a:schemeClr val="tx1"/>
                </a:solidFill>
                <a:latin typeface="Times New Roman" panose="02020603050405020304" pitchFamily="18" charset="0"/>
                <a:cs typeface="Times New Roman" panose="02020603050405020304" pitchFamily="18" charset="0"/>
              </a:rPr>
              <a:t>Where,</a:t>
            </a:r>
          </a:p>
          <a:p>
            <a:pPr lvl="1"/>
            <a:r>
              <a:rPr lang="en-US" sz="3500" dirty="0">
                <a:solidFill>
                  <a:schemeClr val="tx1"/>
                </a:solidFill>
                <a:latin typeface="Times New Roman" panose="02020603050405020304" pitchFamily="18" charset="0"/>
                <a:cs typeface="Times New Roman" panose="02020603050405020304" pitchFamily="18" charset="0"/>
              </a:rPr>
              <a:t>VE = market value of equity shares</a:t>
            </a:r>
          </a:p>
          <a:p>
            <a:pPr lvl="1"/>
            <a:r>
              <a:rPr lang="en-US" sz="3500" dirty="0">
                <a:solidFill>
                  <a:schemeClr val="tx1"/>
                </a:solidFill>
                <a:latin typeface="Times New Roman" panose="02020603050405020304" pitchFamily="18" charset="0"/>
                <a:cs typeface="Times New Roman" panose="02020603050405020304" pitchFamily="18" charset="0"/>
              </a:rPr>
              <a:t>D = initial dividend</a:t>
            </a:r>
          </a:p>
          <a:p>
            <a:pPr lvl="1"/>
            <a:r>
              <a:rPr lang="en-US" sz="3500" dirty="0">
                <a:solidFill>
                  <a:schemeClr val="tx1"/>
                </a:solidFill>
                <a:latin typeface="Times New Roman" panose="02020603050405020304" pitchFamily="18" charset="0"/>
                <a:cs typeface="Times New Roman" panose="02020603050405020304" pitchFamily="18" charset="0"/>
              </a:rPr>
              <a:t>KE = costs of equity and</a:t>
            </a:r>
          </a:p>
          <a:p>
            <a:pPr lvl="1"/>
            <a:r>
              <a:rPr lang="en-US" sz="3500" dirty="0">
                <a:solidFill>
                  <a:schemeClr val="tx1"/>
                </a:solidFill>
                <a:latin typeface="Times New Roman" panose="02020603050405020304" pitchFamily="18" charset="0"/>
                <a:cs typeface="Times New Roman" panose="02020603050405020304" pitchFamily="18" charset="0"/>
              </a:rPr>
              <a:t>g = expected growth rate of earnings</a:t>
            </a:r>
          </a:p>
        </p:txBody>
      </p:sp>
      <p:sp>
        <p:nvSpPr>
          <p:cNvPr id="4" name="Rectangle 3"/>
          <p:cNvSpPr/>
          <p:nvPr/>
        </p:nvSpPr>
        <p:spPr>
          <a:xfrm>
            <a:off x="438353" y="0"/>
            <a:ext cx="7723514" cy="1631216"/>
          </a:xfrm>
          <a:prstGeom prst="rect">
            <a:avLst/>
          </a:prstGeom>
        </p:spPr>
        <p:txBody>
          <a:bodyPr wrap="square">
            <a:spAutoFit/>
          </a:bodyPr>
          <a:lstStyle/>
          <a:p>
            <a:pPr algn="ctr"/>
            <a:r>
              <a:rPr lang="en-US" sz="5000" b="1" dirty="0">
                <a:solidFill>
                  <a:srgbClr val="C00000"/>
                </a:solidFill>
                <a:latin typeface="Times New Roman" panose="02020603050405020304" pitchFamily="18" charset="0"/>
                <a:cs typeface="Times New Roman" panose="02020603050405020304" pitchFamily="18" charset="0"/>
              </a:rPr>
              <a:t>Walter’s Formula for the Value of Equity</a:t>
            </a:r>
          </a:p>
        </p:txBody>
      </p:sp>
    </p:spTree>
    <p:extLst>
      <p:ext uri="{BB962C8B-B14F-4D97-AF65-F5344CB8AC3E}">
        <p14:creationId xmlns:p14="http://schemas.microsoft.com/office/powerpoint/2010/main" val="15776200"/>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 xmlns:a16="http://schemas.microsoft.com/office/drawing/2014/main" id="{B935F5D2-8D65-4C81-AB1F-764A0E4E2B22}"/>
              </a:ext>
            </a:extLst>
          </p:cNvPr>
          <p:cNvSpPr/>
          <p:nvPr/>
        </p:nvSpPr>
        <p:spPr>
          <a:xfrm>
            <a:off x="7587344" y="2460911"/>
            <a:ext cx="4016819" cy="19797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ln w="0">
                  <a:noFill/>
                </a:ln>
                <a:solidFill>
                  <a:srgbClr val="C00000"/>
                </a:solidFill>
                <a:latin typeface="Book Antiqua" panose="02040602050305030304" pitchFamily="18" charset="0"/>
              </a:rPr>
              <a:t>Dividend Policy</a:t>
            </a:r>
          </a:p>
          <a:p>
            <a:pPr algn="ctr"/>
            <a:r>
              <a:rPr lang="en-US" sz="3200" b="1" dirty="0">
                <a:ln w="0">
                  <a:noFill/>
                </a:ln>
                <a:solidFill>
                  <a:srgbClr val="C00000"/>
                </a:solidFill>
                <a:latin typeface="Book Antiqua" panose="02040602050305030304" pitchFamily="18" charset="0"/>
              </a:rPr>
              <a:t>Module 13</a:t>
            </a:r>
            <a:endParaRPr lang="en-US" sz="3200" b="1" dirty="0">
              <a:ln w="0">
                <a:noFill/>
              </a:ln>
              <a:solidFill>
                <a:srgbClr val="C00000"/>
              </a:solidFill>
              <a:latin typeface="Book Antiqua" panose="02040602050305030304" pitchFamily="18" charset="0"/>
            </a:endParaRPr>
          </a:p>
        </p:txBody>
      </p:sp>
      <p:sp>
        <p:nvSpPr>
          <p:cNvPr id="3" name="Rectangle 2">
            <a:extLst>
              <a:ext uri="{FF2B5EF4-FFF2-40B4-BE49-F238E27FC236}">
                <a16:creationId xmlns="" xmlns:a16="http://schemas.microsoft.com/office/drawing/2014/main" id="{9F2EEECD-8580-4F68-9F77-33EBF89FFE68}"/>
              </a:ext>
            </a:extLst>
          </p:cNvPr>
          <p:cNvSpPr/>
          <p:nvPr/>
        </p:nvSpPr>
        <p:spPr>
          <a:xfrm>
            <a:off x="283032" y="274412"/>
            <a:ext cx="6607623" cy="60089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ln w="12700">
                  <a:solidFill>
                    <a:srgbClr val="4472C4"/>
                  </a:solidFill>
                  <a:prstDash val="solid"/>
                </a:ln>
                <a:solidFill>
                  <a:srgbClr val="405EE0"/>
                </a:solidFill>
                <a:latin typeface="Book Antiqua" panose="02040602050305030304" pitchFamily="18" charset="0"/>
              </a:rPr>
              <a:t>Topic 244: Theory </a:t>
            </a:r>
            <a:r>
              <a:rPr lang="en-US" sz="2800" b="1" dirty="0">
                <a:ln w="12700">
                  <a:solidFill>
                    <a:srgbClr val="4472C4"/>
                  </a:solidFill>
                  <a:prstDash val="solid"/>
                </a:ln>
                <a:solidFill>
                  <a:srgbClr val="405EE0"/>
                </a:solidFill>
                <a:latin typeface="Book Antiqua" panose="02040602050305030304" pitchFamily="18" charset="0"/>
              </a:rPr>
              <a:t>of Relevance of </a:t>
            </a:r>
            <a:r>
              <a:rPr lang="en-US" sz="2800" b="1" dirty="0" smtClean="0">
                <a:ln w="12700">
                  <a:solidFill>
                    <a:srgbClr val="4472C4"/>
                  </a:solidFill>
                  <a:prstDash val="solid"/>
                </a:ln>
                <a:solidFill>
                  <a:srgbClr val="405EE0"/>
                </a:solidFill>
                <a:latin typeface="Book Antiqua" panose="02040602050305030304" pitchFamily="18" charset="0"/>
              </a:rPr>
              <a:t>Dividend-2</a:t>
            </a:r>
            <a:endParaRPr lang="en-US" sz="2800" b="1" dirty="0">
              <a:ln w="12700">
                <a:solidFill>
                  <a:srgbClr val="4472C4"/>
                </a:solidFill>
                <a:prstDash val="solid"/>
              </a:ln>
              <a:solidFill>
                <a:srgbClr val="405EE0"/>
              </a:solidFill>
              <a:latin typeface="Book Antiqua" panose="02040602050305030304" pitchFamily="18" charset="0"/>
            </a:endParaRPr>
          </a:p>
        </p:txBody>
      </p:sp>
      <p:cxnSp>
        <p:nvCxnSpPr>
          <p:cNvPr id="11" name="Straight Connector 10">
            <a:extLst>
              <a:ext uri="{FF2B5EF4-FFF2-40B4-BE49-F238E27FC236}">
                <a16:creationId xmlns="" xmlns:a16="http://schemas.microsoft.com/office/drawing/2014/main" id="{4A5D1FF0-B6FB-4E2A-BABF-0A9AE1B7170C}"/>
              </a:ext>
            </a:extLst>
          </p:cNvPr>
          <p:cNvCxnSpPr>
            <a:cxnSpLocks/>
          </p:cNvCxnSpPr>
          <p:nvPr/>
        </p:nvCxnSpPr>
        <p:spPr>
          <a:xfrm flipV="1">
            <a:off x="7238999" y="446314"/>
            <a:ext cx="0" cy="6008915"/>
          </a:xfrm>
          <a:prstGeom prst="line">
            <a:avLst/>
          </a:prstGeom>
          <a:ln w="88900" cmpd="thickThi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2676371"/>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0" y="-27931"/>
            <a:ext cx="12192000" cy="6913862"/>
            <a:chOff x="0" y="-27931"/>
            <a:chExt cx="12192000" cy="6913862"/>
          </a:xfrm>
        </p:grpSpPr>
        <p:pic>
          <p:nvPicPr>
            <p:cNvPr id="3" name="Picture 2">
              <a:extLst>
                <a:ext uri="{FF2B5EF4-FFF2-40B4-BE49-F238E27FC236}">
                  <a16:creationId xmlns="" xmlns:a16="http://schemas.microsoft.com/office/drawing/2014/main" id="{B08B8900-4962-4AD5-96CE-668CC691EAE8}"/>
                </a:ext>
              </a:extLst>
            </p:cNvPr>
            <p:cNvPicPr>
              <a:picLocks noChangeAspect="1"/>
            </p:cNvPicPr>
            <p:nvPr/>
          </p:nvPicPr>
          <p:blipFill rotWithShape="1">
            <a:blip r:embed="rId2"/>
            <a:srcRect r="11103"/>
            <a:stretch/>
          </p:blipFill>
          <p:spPr>
            <a:xfrm>
              <a:off x="3853543" y="-27931"/>
              <a:ext cx="8338457" cy="6885931"/>
            </a:xfrm>
            <a:prstGeom prst="rect">
              <a:avLst/>
            </a:prstGeom>
          </p:spPr>
        </p:pic>
        <p:pic>
          <p:nvPicPr>
            <p:cNvPr id="4" name="Picture 3">
              <a:extLst>
                <a:ext uri="{FF2B5EF4-FFF2-40B4-BE49-F238E27FC236}">
                  <a16:creationId xmlns="" xmlns:a16="http://schemas.microsoft.com/office/drawing/2014/main" id="{B08B8900-4962-4AD5-96CE-668CC691EAE8}"/>
                </a:ext>
              </a:extLst>
            </p:cNvPr>
            <p:cNvPicPr>
              <a:picLocks noChangeAspect="1"/>
            </p:cNvPicPr>
            <p:nvPr/>
          </p:nvPicPr>
          <p:blipFill rotWithShape="1">
            <a:blip r:embed="rId2"/>
            <a:srcRect r="95996"/>
            <a:stretch/>
          </p:blipFill>
          <p:spPr>
            <a:xfrm>
              <a:off x="0" y="0"/>
              <a:ext cx="3853543" cy="6885931"/>
            </a:xfrm>
            <a:prstGeom prst="rect">
              <a:avLst/>
            </a:prstGeom>
          </p:spPr>
        </p:pic>
      </p:grpSp>
      <p:sp>
        <p:nvSpPr>
          <p:cNvPr id="2" name="Rectangle 1">
            <a:extLst>
              <a:ext uri="{FF2B5EF4-FFF2-40B4-BE49-F238E27FC236}">
                <a16:creationId xmlns="" xmlns:a16="http://schemas.microsoft.com/office/drawing/2014/main" id="{D0E6429D-14CA-4FB4-9D50-636A2BB4525E}"/>
              </a:ext>
            </a:extLst>
          </p:cNvPr>
          <p:cNvSpPr/>
          <p:nvPr/>
        </p:nvSpPr>
        <p:spPr>
          <a:xfrm>
            <a:off x="-1" y="0"/>
            <a:ext cx="10074729" cy="6858000"/>
          </a:xfrm>
          <a:prstGeom prst="rect">
            <a:avLst/>
          </a:prstGeom>
          <a:noFill/>
          <a:ln>
            <a:noFill/>
          </a:ln>
        </p:spPr>
        <p:style>
          <a:lnRef idx="2">
            <a:schemeClr val="accent6">
              <a:shade val="50000"/>
            </a:schemeClr>
          </a:lnRef>
          <a:fillRef idx="1">
            <a:schemeClr val="accent6"/>
          </a:fillRef>
          <a:effectRef idx="0">
            <a:schemeClr val="accent6"/>
          </a:effectRef>
          <a:fontRef idx="minor">
            <a:schemeClr val="lt1"/>
          </a:fontRef>
        </p:style>
        <p:txBody>
          <a:bodyPr rtlCol="0" anchor="t"/>
          <a:lstStyle/>
          <a:p>
            <a:pPr algn="ctr"/>
            <a:endParaRPr lang="en-US" dirty="0">
              <a:latin typeface="Times New Roman" panose="02020603050405020304" pitchFamily="18" charset="0"/>
              <a:cs typeface="Times New Roman" panose="02020603050405020304" pitchFamily="18" charset="0"/>
            </a:endParaRPr>
          </a:p>
          <a:p>
            <a:pPr algn="ctr"/>
            <a:r>
              <a:rPr lang="en-US" sz="6000" b="1" dirty="0" smtClean="0">
                <a:solidFill>
                  <a:schemeClr val="accent6">
                    <a:lumMod val="50000"/>
                  </a:schemeClr>
                </a:solidFill>
                <a:latin typeface="Times New Roman" panose="02020603050405020304" pitchFamily="18" charset="0"/>
                <a:cs typeface="Times New Roman" panose="02020603050405020304" pitchFamily="18" charset="0"/>
              </a:rPr>
              <a:t>Gordon’s </a:t>
            </a:r>
            <a:r>
              <a:rPr lang="en-US" sz="6000" b="1" dirty="0">
                <a:solidFill>
                  <a:schemeClr val="accent6">
                    <a:lumMod val="50000"/>
                  </a:schemeClr>
                </a:solidFill>
                <a:latin typeface="Times New Roman" panose="02020603050405020304" pitchFamily="18" charset="0"/>
                <a:cs typeface="Times New Roman" panose="02020603050405020304" pitchFamily="18" charset="0"/>
              </a:rPr>
              <a:t>Approach</a:t>
            </a:r>
          </a:p>
          <a:p>
            <a:endParaRPr lang="en-US" sz="2800" dirty="0">
              <a:solidFill>
                <a:srgbClr val="FFFF00"/>
              </a:solidFill>
              <a:latin typeface="Times New Roman" panose="02020603050405020304" pitchFamily="18" charset="0"/>
              <a:cs typeface="Times New Roman" panose="02020603050405020304" pitchFamily="18" charset="0"/>
            </a:endParaRPr>
          </a:p>
          <a:p>
            <a:pPr marL="457200" indent="-457200">
              <a:buFont typeface="Arial" panose="020B0604020202020204" pitchFamily="34" charset="0"/>
              <a:buChar char="•"/>
            </a:pPr>
            <a:endParaRPr lang="en-US" sz="2800" dirty="0">
              <a:solidFill>
                <a:srgbClr val="FFFF00"/>
              </a:solidFill>
              <a:latin typeface="Times New Roman" panose="02020603050405020304" pitchFamily="18" charset="0"/>
              <a:cs typeface="Times New Roman" panose="02020603050405020304" pitchFamily="18" charset="0"/>
            </a:endParaRPr>
          </a:p>
        </p:txBody>
      </p:sp>
      <p:sp>
        <p:nvSpPr>
          <p:cNvPr id="6" name="Rectangle 5"/>
          <p:cNvSpPr/>
          <p:nvPr/>
        </p:nvSpPr>
        <p:spPr>
          <a:xfrm>
            <a:off x="435428" y="1405650"/>
            <a:ext cx="7500258" cy="3170099"/>
          </a:xfrm>
          <a:prstGeom prst="rect">
            <a:avLst/>
          </a:prstGeom>
        </p:spPr>
        <p:txBody>
          <a:bodyPr wrap="square">
            <a:spAutoFit/>
          </a:bodyPr>
          <a:lstStyle/>
          <a:p>
            <a:pPr marL="457200" indent="-457200">
              <a:buFont typeface="Arial" panose="020B0604020202020204" pitchFamily="34" charset="0"/>
              <a:buChar char="•"/>
            </a:pPr>
            <a:r>
              <a:rPr lang="en-US" sz="4000" dirty="0">
                <a:latin typeface="Times New Roman" panose="02020603050405020304" pitchFamily="18" charset="0"/>
                <a:cs typeface="Times New Roman" panose="02020603050405020304" pitchFamily="18" charset="0"/>
              </a:rPr>
              <a:t>Shareholders are risk-averse </a:t>
            </a:r>
          </a:p>
          <a:p>
            <a:pPr marL="457200" indent="-457200">
              <a:buFont typeface="Arial" panose="020B0604020202020204" pitchFamily="34" charset="0"/>
              <a:buChar char="•"/>
            </a:pPr>
            <a:r>
              <a:rPr lang="en-US" sz="4000" dirty="0">
                <a:latin typeface="Times New Roman" panose="02020603050405020304" pitchFamily="18" charset="0"/>
                <a:cs typeface="Times New Roman" panose="02020603050405020304" pitchFamily="18" charset="0"/>
              </a:rPr>
              <a:t>Today’s cash is better than future capital gains, thus a “bird in the hand is worth more than two in the bush”</a:t>
            </a:r>
          </a:p>
        </p:txBody>
      </p:sp>
    </p:spTree>
    <p:extLst>
      <p:ext uri="{BB962C8B-B14F-4D97-AF65-F5344CB8AC3E}">
        <p14:creationId xmlns:p14="http://schemas.microsoft.com/office/powerpoint/2010/main" val="39736200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fade">
                                      <p:cBhvr>
                                        <p:cTn id="12"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 xmlns:a16="http://schemas.microsoft.com/office/drawing/2014/main" id="{D0E6429D-14CA-4FB4-9D50-636A2BB4525E}"/>
              </a:ext>
            </a:extLst>
          </p:cNvPr>
          <p:cNvSpPr/>
          <p:nvPr/>
        </p:nvSpPr>
        <p:spPr>
          <a:xfrm>
            <a:off x="444332" y="1173897"/>
            <a:ext cx="6723912" cy="2579914"/>
          </a:xfrm>
          <a:prstGeom prst="rect">
            <a:avLst/>
          </a:prstGeom>
          <a:noFill/>
          <a:ln>
            <a:noFill/>
          </a:ln>
        </p:spPr>
        <p:style>
          <a:lnRef idx="2">
            <a:schemeClr val="accent6">
              <a:shade val="50000"/>
            </a:schemeClr>
          </a:lnRef>
          <a:fillRef idx="1">
            <a:schemeClr val="accent6"/>
          </a:fillRef>
          <a:effectRef idx="0">
            <a:schemeClr val="accent6"/>
          </a:effectRef>
          <a:fontRef idx="minor">
            <a:schemeClr val="lt1"/>
          </a:fontRef>
        </p:style>
        <p:txBody>
          <a:bodyPr rtlCol="0" anchor="t"/>
          <a:lstStyle/>
          <a:p>
            <a:pPr marL="457200" indent="-457200">
              <a:buFont typeface="Arial" panose="020B0604020202020204" pitchFamily="34" charset="0"/>
              <a:buChar char="•"/>
            </a:pPr>
            <a:r>
              <a:rPr lang="en-US" sz="4000" dirty="0" smtClean="0">
                <a:solidFill>
                  <a:schemeClr val="tx1"/>
                </a:solidFill>
                <a:latin typeface="Times New Roman" panose="02020603050405020304" pitchFamily="18" charset="0"/>
                <a:cs typeface="Times New Roman" panose="02020603050405020304" pitchFamily="18" charset="0"/>
              </a:rPr>
              <a:t>Resolves </a:t>
            </a:r>
            <a:r>
              <a:rPr lang="en-US" sz="4000" dirty="0">
                <a:solidFill>
                  <a:schemeClr val="tx1"/>
                </a:solidFill>
                <a:latin typeface="Times New Roman" panose="02020603050405020304" pitchFamily="18" charset="0"/>
                <a:cs typeface="Times New Roman" panose="02020603050405020304" pitchFamily="18" charset="0"/>
              </a:rPr>
              <a:t>investor uncertainty (future is uncertain</a:t>
            </a:r>
            <a:r>
              <a:rPr lang="en-US" sz="4000" dirty="0" smtClean="0">
                <a:solidFill>
                  <a:schemeClr val="tx1"/>
                </a:solidFill>
                <a:latin typeface="Times New Roman" panose="02020603050405020304" pitchFamily="18" charset="0"/>
                <a:cs typeface="Times New Roman" panose="02020603050405020304" pitchFamily="18" charset="0"/>
              </a:rPr>
              <a:t>)</a:t>
            </a:r>
          </a:p>
          <a:p>
            <a:pPr marL="457200" indent="-457200">
              <a:buFont typeface="Arial" panose="020B0604020202020204" pitchFamily="34" charset="0"/>
              <a:buChar char="•"/>
            </a:pPr>
            <a:endParaRPr lang="en-US" sz="4000" dirty="0">
              <a:solidFill>
                <a:schemeClr val="tx1"/>
              </a:solidFill>
              <a:latin typeface="Times New Roman" panose="02020603050405020304" pitchFamily="18" charset="0"/>
              <a:cs typeface="Times New Roman" panose="02020603050405020304" pitchFamily="18" charset="0"/>
            </a:endParaRPr>
          </a:p>
          <a:p>
            <a:pPr marL="457200" indent="-457200">
              <a:buFont typeface="Arial" panose="020B0604020202020204" pitchFamily="34" charset="0"/>
              <a:buChar char="•"/>
            </a:pPr>
            <a:r>
              <a:rPr lang="en-US" sz="4000" dirty="0">
                <a:solidFill>
                  <a:schemeClr val="tx1"/>
                </a:solidFill>
                <a:latin typeface="Times New Roman" panose="02020603050405020304" pitchFamily="18" charset="0"/>
                <a:cs typeface="Times New Roman" panose="02020603050405020304" pitchFamily="18" charset="0"/>
              </a:rPr>
              <a:t>Investors prefer even less but certain income today than more but less certain income in the future</a:t>
            </a:r>
          </a:p>
          <a:p>
            <a:pPr marL="457200" indent="-457200">
              <a:buFont typeface="Arial" panose="020B0604020202020204" pitchFamily="34" charset="0"/>
              <a:buChar char="•"/>
            </a:pPr>
            <a:endParaRPr lang="en-US" sz="4000" dirty="0">
              <a:solidFill>
                <a:schemeClr val="tx1"/>
              </a:solidFill>
              <a:latin typeface="Times New Roman" panose="02020603050405020304" pitchFamily="18" charset="0"/>
              <a:cs typeface="Times New Roman" panose="02020603050405020304" pitchFamily="18" charset="0"/>
            </a:endParaRPr>
          </a:p>
        </p:txBody>
      </p:sp>
      <p:pic>
        <p:nvPicPr>
          <p:cNvPr id="6146" name="Picture 2" descr="https://o.remove.bg/downloads/6554050f-031d-44cc-8df5-5a54208b9874/Picture1-removebg-preview.png"/>
          <p:cNvPicPr>
            <a:picLocks noChangeAspect="1" noChangeArrowheads="1"/>
          </p:cNvPicPr>
          <p:nvPr/>
        </p:nvPicPr>
        <p:blipFill rotWithShape="1">
          <a:blip r:embed="rId2">
            <a:extLst>
              <a:ext uri="{28A0092B-C50C-407E-A947-70E740481C1C}">
                <a14:useLocalDpi xmlns:a14="http://schemas.microsoft.com/office/drawing/2010/main" val="0"/>
              </a:ext>
            </a:extLst>
          </a:blip>
          <a:srcRect l="20078" t="11876" r="11270" b="7912"/>
          <a:stretch/>
        </p:blipFill>
        <p:spPr bwMode="auto">
          <a:xfrm>
            <a:off x="6435637" y="3102429"/>
            <a:ext cx="5756363" cy="3755571"/>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2743127" y="158234"/>
            <a:ext cx="6705746" cy="1015663"/>
          </a:xfrm>
          <a:prstGeom prst="rect">
            <a:avLst/>
          </a:prstGeom>
        </p:spPr>
        <p:txBody>
          <a:bodyPr wrap="none">
            <a:spAutoFit/>
          </a:bodyPr>
          <a:lstStyle/>
          <a:p>
            <a:pPr algn="ctr"/>
            <a:r>
              <a:rPr lang="en-US" sz="6000" b="1" dirty="0">
                <a:solidFill>
                  <a:schemeClr val="accent6">
                    <a:lumMod val="50000"/>
                  </a:schemeClr>
                </a:solidFill>
                <a:latin typeface="Times New Roman" panose="02020603050405020304" pitchFamily="18" charset="0"/>
                <a:cs typeface="Times New Roman" panose="02020603050405020304" pitchFamily="18" charset="0"/>
              </a:rPr>
              <a:t>Gordon’s Approach</a:t>
            </a:r>
          </a:p>
        </p:txBody>
      </p:sp>
    </p:spTree>
    <p:extLst>
      <p:ext uri="{BB962C8B-B14F-4D97-AF65-F5344CB8AC3E}">
        <p14:creationId xmlns:p14="http://schemas.microsoft.com/office/powerpoint/2010/main" val="30117090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fade">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 xmlns:a16="http://schemas.microsoft.com/office/drawing/2014/main" id="{D0E6429D-14CA-4FB4-9D50-636A2BB4525E}"/>
              </a:ext>
            </a:extLst>
          </p:cNvPr>
          <p:cNvSpPr/>
          <p:nvPr/>
        </p:nvSpPr>
        <p:spPr>
          <a:xfrm>
            <a:off x="757647" y="1467812"/>
            <a:ext cx="8556171" cy="2579914"/>
          </a:xfrm>
          <a:prstGeom prst="rect">
            <a:avLst/>
          </a:prstGeom>
          <a:noFill/>
          <a:ln>
            <a:noFill/>
          </a:ln>
        </p:spPr>
        <p:style>
          <a:lnRef idx="2">
            <a:schemeClr val="accent6">
              <a:shade val="50000"/>
            </a:schemeClr>
          </a:lnRef>
          <a:fillRef idx="1">
            <a:schemeClr val="accent6"/>
          </a:fillRef>
          <a:effectRef idx="0">
            <a:schemeClr val="accent6"/>
          </a:effectRef>
          <a:fontRef idx="minor">
            <a:schemeClr val="lt1"/>
          </a:fontRef>
        </p:style>
        <p:txBody>
          <a:bodyPr rtlCol="0" anchor="t"/>
          <a:lstStyle/>
          <a:p>
            <a:r>
              <a:rPr lang="en-US" sz="4000" dirty="0">
                <a:solidFill>
                  <a:schemeClr val="tx1"/>
                </a:solidFill>
                <a:latin typeface="Times New Roman" panose="02020603050405020304" pitchFamily="18" charset="0"/>
                <a:cs typeface="Times New Roman" panose="02020603050405020304" pitchFamily="18" charset="0"/>
              </a:rPr>
              <a:t>Due of the less risky nature dividends, investors will discount the firm’s dividend stream at a lower rate of return, ‘r’, thus increasing the value of the firm’s shares.</a:t>
            </a:r>
          </a:p>
          <a:p>
            <a:endParaRPr lang="en-US" sz="4000" dirty="0">
              <a:solidFill>
                <a:schemeClr val="tx1"/>
              </a:solidFill>
              <a:latin typeface="Times New Roman" panose="02020603050405020304" pitchFamily="18" charset="0"/>
              <a:cs typeface="Times New Roman" panose="02020603050405020304" pitchFamily="18" charset="0"/>
            </a:endParaRPr>
          </a:p>
        </p:txBody>
      </p:sp>
      <p:pic>
        <p:nvPicPr>
          <p:cNvPr id="6146" name="Picture 2" descr="https://o.remove.bg/downloads/6554050f-031d-44cc-8df5-5a54208b9874/Picture1-removebg-preview.png"/>
          <p:cNvPicPr>
            <a:picLocks noChangeAspect="1" noChangeArrowheads="1"/>
          </p:cNvPicPr>
          <p:nvPr/>
        </p:nvPicPr>
        <p:blipFill rotWithShape="1">
          <a:blip r:embed="rId2">
            <a:extLst>
              <a:ext uri="{28A0092B-C50C-407E-A947-70E740481C1C}">
                <a14:useLocalDpi xmlns:a14="http://schemas.microsoft.com/office/drawing/2010/main" val="0"/>
              </a:ext>
            </a:extLst>
          </a:blip>
          <a:srcRect l="20078" t="11876" r="11270" b="7912"/>
          <a:stretch/>
        </p:blipFill>
        <p:spPr bwMode="auto">
          <a:xfrm>
            <a:off x="6435637" y="3102429"/>
            <a:ext cx="5756363" cy="3755571"/>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2743127" y="158234"/>
            <a:ext cx="6705746" cy="1015663"/>
          </a:xfrm>
          <a:prstGeom prst="rect">
            <a:avLst/>
          </a:prstGeom>
        </p:spPr>
        <p:txBody>
          <a:bodyPr wrap="none">
            <a:spAutoFit/>
          </a:bodyPr>
          <a:lstStyle/>
          <a:p>
            <a:pPr algn="ctr"/>
            <a:r>
              <a:rPr lang="en-US" sz="6000" b="1" dirty="0">
                <a:solidFill>
                  <a:schemeClr val="accent6">
                    <a:lumMod val="50000"/>
                  </a:schemeClr>
                </a:solidFill>
                <a:latin typeface="Times New Roman" panose="02020603050405020304" pitchFamily="18" charset="0"/>
                <a:cs typeface="Times New Roman" panose="02020603050405020304" pitchFamily="18" charset="0"/>
              </a:rPr>
              <a:t>Gordon’s Approach</a:t>
            </a:r>
          </a:p>
        </p:txBody>
      </p:sp>
    </p:spTree>
    <p:extLst>
      <p:ext uri="{BB962C8B-B14F-4D97-AF65-F5344CB8AC3E}">
        <p14:creationId xmlns:p14="http://schemas.microsoft.com/office/powerpoint/2010/main" val="39521866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 xmlns:a16="http://schemas.microsoft.com/office/drawing/2014/main" id="{D0E6429D-14CA-4FB4-9D50-636A2BB4525E}"/>
              </a:ext>
            </a:extLst>
          </p:cNvPr>
          <p:cNvSpPr/>
          <p:nvPr/>
        </p:nvSpPr>
        <p:spPr>
          <a:xfrm>
            <a:off x="0" y="0"/>
            <a:ext cx="12192000" cy="1209361"/>
          </a:xfrm>
          <a:prstGeom prst="rect">
            <a:avLst/>
          </a:prstGeom>
          <a:noFill/>
          <a:ln>
            <a:noFill/>
          </a:ln>
        </p:spPr>
        <p:style>
          <a:lnRef idx="2">
            <a:schemeClr val="accent6">
              <a:shade val="50000"/>
            </a:schemeClr>
          </a:lnRef>
          <a:fillRef idx="1">
            <a:schemeClr val="accent6"/>
          </a:fillRef>
          <a:effectRef idx="0">
            <a:schemeClr val="accent6"/>
          </a:effectRef>
          <a:fontRef idx="minor">
            <a:schemeClr val="lt1"/>
          </a:fontRef>
        </p:style>
        <p:txBody>
          <a:bodyPr rtlCol="0" anchor="t"/>
          <a:lstStyle/>
          <a:p>
            <a:pPr algn="ctr"/>
            <a:r>
              <a:rPr lang="en-US" sz="6000" b="1" dirty="0" smtClean="0">
                <a:solidFill>
                  <a:schemeClr val="bg1"/>
                </a:solidFill>
                <a:latin typeface="Times New Roman" panose="02020603050405020304" pitchFamily="18" charset="0"/>
                <a:cs typeface="Times New Roman" panose="02020603050405020304" pitchFamily="18" charset="0"/>
              </a:rPr>
              <a:t>Assumptions </a:t>
            </a:r>
            <a:r>
              <a:rPr lang="en-US" sz="6000" b="1" dirty="0">
                <a:solidFill>
                  <a:schemeClr val="bg1"/>
                </a:solidFill>
                <a:latin typeface="Times New Roman" panose="02020603050405020304" pitchFamily="18" charset="0"/>
                <a:cs typeface="Times New Roman" panose="02020603050405020304" pitchFamily="18" charset="0"/>
              </a:rPr>
              <a:t>of Gordon’s Model</a:t>
            </a:r>
          </a:p>
          <a:p>
            <a:pPr algn="ctr"/>
            <a:endParaRPr lang="en-US" sz="6000" dirty="0">
              <a:solidFill>
                <a:srgbClr val="FFFF00"/>
              </a:solidFill>
              <a:latin typeface="Times New Roman" panose="02020603050405020304" pitchFamily="18" charset="0"/>
              <a:cs typeface="Times New Roman" panose="02020603050405020304" pitchFamily="18" charset="0"/>
            </a:endParaRPr>
          </a:p>
          <a:p>
            <a:endParaRPr lang="en-US" sz="6000" dirty="0">
              <a:solidFill>
                <a:srgbClr val="FFFF00"/>
              </a:solidFill>
              <a:latin typeface="Times New Roman" panose="02020603050405020304" pitchFamily="18" charset="0"/>
              <a:cs typeface="Times New Roman" panose="02020603050405020304" pitchFamily="18" charset="0"/>
            </a:endParaRPr>
          </a:p>
        </p:txBody>
      </p:sp>
      <p:pic>
        <p:nvPicPr>
          <p:cNvPr id="4" name="Picture 2" descr="https://o.remove.bg/downloads/74120d4d-460f-47fa-b07a-75eeb6b015ed/1_MtsfQzOeSKt_nmZMdHYPSQ-removebg-preview.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0" y="0"/>
            <a:ext cx="6858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734786" y="1209361"/>
            <a:ext cx="8801100" cy="4939814"/>
          </a:xfrm>
          <a:prstGeom prst="rect">
            <a:avLst/>
          </a:prstGeom>
        </p:spPr>
        <p:txBody>
          <a:bodyPr wrap="square">
            <a:spAutoFit/>
          </a:bodyPr>
          <a:lstStyle/>
          <a:p>
            <a:pPr marL="457200" indent="-457200">
              <a:buFont typeface="Arial" panose="020B0604020202020204" pitchFamily="34" charset="0"/>
              <a:buChar char="•"/>
            </a:pPr>
            <a:r>
              <a:rPr lang="en-US" sz="3500" dirty="0">
                <a:solidFill>
                  <a:schemeClr val="accent2">
                    <a:lumMod val="75000"/>
                  </a:schemeClr>
                </a:solidFill>
                <a:latin typeface="Times New Roman" panose="02020603050405020304" pitchFamily="18" charset="0"/>
                <a:cs typeface="Times New Roman" panose="02020603050405020304" pitchFamily="18" charset="0"/>
              </a:rPr>
              <a:t>All equity firm</a:t>
            </a:r>
          </a:p>
          <a:p>
            <a:pPr marL="457200" indent="-457200">
              <a:buFont typeface="Arial" panose="020B0604020202020204" pitchFamily="34" charset="0"/>
              <a:buChar char="•"/>
            </a:pPr>
            <a:r>
              <a:rPr lang="en-US" sz="3500" dirty="0">
                <a:solidFill>
                  <a:schemeClr val="accent2">
                    <a:lumMod val="75000"/>
                  </a:schemeClr>
                </a:solidFill>
                <a:latin typeface="Times New Roman" panose="02020603050405020304" pitchFamily="18" charset="0"/>
                <a:cs typeface="Times New Roman" panose="02020603050405020304" pitchFamily="18" charset="0"/>
              </a:rPr>
              <a:t>No external financing but RE</a:t>
            </a:r>
          </a:p>
          <a:p>
            <a:pPr marL="457200" indent="-457200">
              <a:buFont typeface="Arial" panose="020B0604020202020204" pitchFamily="34" charset="0"/>
              <a:buChar char="•"/>
            </a:pPr>
            <a:r>
              <a:rPr lang="en-US" sz="3500" dirty="0">
                <a:solidFill>
                  <a:schemeClr val="accent2">
                    <a:lumMod val="75000"/>
                  </a:schemeClr>
                </a:solidFill>
                <a:latin typeface="Times New Roman" panose="02020603050405020304" pitchFamily="18" charset="0"/>
                <a:cs typeface="Times New Roman" panose="02020603050405020304" pitchFamily="18" charset="0"/>
              </a:rPr>
              <a:t>Internal rate of return of the firm remains constant</a:t>
            </a:r>
          </a:p>
          <a:p>
            <a:pPr marL="457200" indent="-457200">
              <a:buFont typeface="Arial" panose="020B0604020202020204" pitchFamily="34" charset="0"/>
              <a:buChar char="•"/>
            </a:pPr>
            <a:r>
              <a:rPr lang="en-US" sz="3500" dirty="0">
                <a:solidFill>
                  <a:schemeClr val="accent2">
                    <a:lumMod val="75000"/>
                  </a:schemeClr>
                </a:solidFill>
                <a:latin typeface="Times New Roman" panose="02020603050405020304" pitchFamily="18" charset="0"/>
                <a:cs typeface="Times New Roman" panose="02020603050405020304" pitchFamily="18" charset="0"/>
              </a:rPr>
              <a:t>Cost of capital remains the same regardless the risk complexion</a:t>
            </a:r>
          </a:p>
          <a:p>
            <a:pPr marL="457200" indent="-457200">
              <a:buFont typeface="Arial" panose="020B0604020202020204" pitchFamily="34" charset="0"/>
              <a:buChar char="•"/>
            </a:pPr>
            <a:r>
              <a:rPr lang="en-US" sz="3500" dirty="0">
                <a:solidFill>
                  <a:schemeClr val="accent2">
                    <a:lumMod val="75000"/>
                  </a:schemeClr>
                </a:solidFill>
                <a:latin typeface="Times New Roman" panose="02020603050405020304" pitchFamily="18" charset="0"/>
                <a:cs typeface="Times New Roman" panose="02020603050405020304" pitchFamily="18" charset="0"/>
              </a:rPr>
              <a:t>Going Concern</a:t>
            </a:r>
          </a:p>
          <a:p>
            <a:pPr marL="457200" indent="-457200">
              <a:buFont typeface="Arial" panose="020B0604020202020204" pitchFamily="34" charset="0"/>
              <a:buChar char="•"/>
            </a:pPr>
            <a:r>
              <a:rPr lang="en-US" sz="3500" dirty="0">
                <a:solidFill>
                  <a:schemeClr val="accent2">
                    <a:lumMod val="75000"/>
                  </a:schemeClr>
                </a:solidFill>
                <a:latin typeface="Times New Roman" panose="02020603050405020304" pitchFamily="18" charset="0"/>
                <a:cs typeface="Times New Roman" panose="02020603050405020304" pitchFamily="18" charset="0"/>
              </a:rPr>
              <a:t>The retention ratio is constant</a:t>
            </a:r>
          </a:p>
          <a:p>
            <a:pPr marL="457200" indent="-457200">
              <a:buFont typeface="Arial" panose="020B0604020202020204" pitchFamily="34" charset="0"/>
              <a:buChar char="•"/>
            </a:pPr>
            <a:r>
              <a:rPr lang="en-US" sz="3500" dirty="0">
                <a:solidFill>
                  <a:schemeClr val="accent2">
                    <a:lumMod val="75000"/>
                  </a:schemeClr>
                </a:solidFill>
                <a:latin typeface="Times New Roman" panose="02020603050405020304" pitchFamily="18" charset="0"/>
                <a:cs typeface="Times New Roman" panose="02020603050405020304" pitchFamily="18" charset="0"/>
              </a:rPr>
              <a:t>Corporate tax does not exist</a:t>
            </a:r>
          </a:p>
        </p:txBody>
      </p:sp>
    </p:spTree>
    <p:extLst>
      <p:ext uri="{BB962C8B-B14F-4D97-AF65-F5344CB8AC3E}">
        <p14:creationId xmlns:p14="http://schemas.microsoft.com/office/powerpoint/2010/main" val="42345045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fade">
                                      <p:cBhvr>
                                        <p:cTn id="22" dur="500"/>
                                        <p:tgtEl>
                                          <p:spTgt spid="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fade">
                                      <p:cBhvr>
                                        <p:cTn id="27" dur="500"/>
                                        <p:tgtEl>
                                          <p:spTgt spid="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5">
                                            <p:txEl>
                                              <p:pRg st="5" end="5"/>
                                            </p:txEl>
                                          </p:spTgt>
                                        </p:tgtEl>
                                        <p:attrNameLst>
                                          <p:attrName>style.visibility</p:attrName>
                                        </p:attrNameLst>
                                      </p:cBhvr>
                                      <p:to>
                                        <p:strVal val="visible"/>
                                      </p:to>
                                    </p:set>
                                    <p:animEffect transition="in" filter="fade">
                                      <p:cBhvr>
                                        <p:cTn id="32" dur="500"/>
                                        <p:tgtEl>
                                          <p:spTgt spid="5">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5">
                                            <p:txEl>
                                              <p:pRg st="6" end="6"/>
                                            </p:txEl>
                                          </p:spTgt>
                                        </p:tgtEl>
                                        <p:attrNameLst>
                                          <p:attrName>style.visibility</p:attrName>
                                        </p:attrNameLst>
                                      </p:cBhvr>
                                      <p:to>
                                        <p:strVal val="visible"/>
                                      </p:to>
                                    </p:set>
                                    <p:animEffect transition="in" filter="fade">
                                      <p:cBhvr>
                                        <p:cTn id="37" dur="500"/>
                                        <p:tgtEl>
                                          <p:spTgt spid="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India GDP: India&amp;#39;s growth trajectory holds immense potential for global  stakeholders: Ashish Sinha"/>
          <p:cNvPicPr>
            <a:picLocks noChangeAspect="1" noChangeArrowheads="1"/>
          </p:cNvPicPr>
          <p:nvPr/>
        </p:nvPicPr>
        <p:blipFill rotWithShape="1">
          <a:blip r:embed="rId2">
            <a:extLst>
              <a:ext uri="{28A0092B-C50C-407E-A947-70E740481C1C}">
                <a14:useLocalDpi xmlns:a14="http://schemas.microsoft.com/office/drawing/2010/main" val="0"/>
              </a:ext>
            </a:extLst>
          </a:blip>
          <a:srcRect r="9330"/>
          <a:stretch/>
        </p:blipFill>
        <p:spPr bwMode="auto">
          <a:xfrm>
            <a:off x="1" y="-18370"/>
            <a:ext cx="12192000" cy="689474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 xmlns:a16="http://schemas.microsoft.com/office/drawing/2014/main" id="{D0E6429D-14CA-4FB4-9D50-636A2BB4525E}"/>
              </a:ext>
            </a:extLst>
          </p:cNvPr>
          <p:cNvSpPr/>
          <p:nvPr/>
        </p:nvSpPr>
        <p:spPr>
          <a:xfrm>
            <a:off x="0" y="0"/>
            <a:ext cx="12191999" cy="6858000"/>
          </a:xfrm>
          <a:prstGeom prst="rect">
            <a:avLst/>
          </a:prstGeom>
          <a:noFill/>
          <a:ln>
            <a:noFill/>
          </a:ln>
        </p:spPr>
        <p:style>
          <a:lnRef idx="2">
            <a:schemeClr val="accent6">
              <a:shade val="50000"/>
            </a:schemeClr>
          </a:lnRef>
          <a:fillRef idx="1">
            <a:schemeClr val="accent6"/>
          </a:fillRef>
          <a:effectRef idx="0">
            <a:schemeClr val="accent6"/>
          </a:effectRef>
          <a:fontRef idx="minor">
            <a:schemeClr val="lt1"/>
          </a:fontRef>
        </p:style>
        <p:txBody>
          <a:bodyPr rtlCol="0" anchor="t"/>
          <a:lstStyle/>
          <a:p>
            <a:pPr algn="ctr"/>
            <a:endParaRPr lang="en-US" sz="1200" dirty="0">
              <a:latin typeface="Times New Roman" panose="02020603050405020304" pitchFamily="18" charset="0"/>
              <a:cs typeface="Times New Roman" panose="02020603050405020304" pitchFamily="18" charset="0"/>
            </a:endParaRPr>
          </a:p>
          <a:p>
            <a:pPr algn="ctr"/>
            <a:r>
              <a:rPr lang="en-US" sz="5000" b="1" dirty="0" smtClean="0">
                <a:solidFill>
                  <a:srgbClr val="5C3409"/>
                </a:solidFill>
                <a:latin typeface="Times New Roman" panose="02020603050405020304" pitchFamily="18" charset="0"/>
                <a:cs typeface="Times New Roman" panose="02020603050405020304" pitchFamily="18" charset="0"/>
              </a:rPr>
              <a:t>Gordon’s </a:t>
            </a:r>
            <a:r>
              <a:rPr lang="en-US" sz="5000" b="1" dirty="0">
                <a:solidFill>
                  <a:srgbClr val="5C3409"/>
                </a:solidFill>
                <a:latin typeface="Times New Roman" panose="02020603050405020304" pitchFamily="18" charset="0"/>
                <a:cs typeface="Times New Roman" panose="02020603050405020304" pitchFamily="18" charset="0"/>
              </a:rPr>
              <a:t>Model: Growth Rate</a:t>
            </a:r>
          </a:p>
          <a:p>
            <a:pPr algn="ctr"/>
            <a:endParaRPr lang="en-US" dirty="0">
              <a:solidFill>
                <a:srgbClr val="FFFF00"/>
              </a:solidFill>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endParaRPr lang="en-US" sz="2400" dirty="0">
              <a:solidFill>
                <a:schemeClr val="tx1"/>
              </a:solidFill>
              <a:latin typeface="Times New Roman" panose="02020603050405020304" pitchFamily="18" charset="0"/>
              <a:cs typeface="Times New Roman" panose="02020603050405020304" pitchFamily="18" charset="0"/>
            </a:endParaRPr>
          </a:p>
        </p:txBody>
      </p:sp>
      <p:sp>
        <p:nvSpPr>
          <p:cNvPr id="4" name="Rectangle 3"/>
          <p:cNvSpPr/>
          <p:nvPr/>
        </p:nvSpPr>
        <p:spPr>
          <a:xfrm>
            <a:off x="552449" y="1139721"/>
            <a:ext cx="9832523" cy="3862596"/>
          </a:xfrm>
          <a:prstGeom prst="rect">
            <a:avLst/>
          </a:prstGeom>
        </p:spPr>
        <p:txBody>
          <a:bodyPr wrap="square">
            <a:spAutoFit/>
          </a:bodyPr>
          <a:lstStyle/>
          <a:p>
            <a:r>
              <a:rPr lang="en-US" sz="3500" dirty="0">
                <a:latin typeface="Times New Roman" panose="02020603050405020304" pitchFamily="18" charset="0"/>
                <a:cs typeface="Times New Roman" panose="02020603050405020304" pitchFamily="18" charset="0"/>
              </a:rPr>
              <a:t>Thus the growth rate (g) is also constant:</a:t>
            </a:r>
          </a:p>
          <a:p>
            <a:endParaRPr lang="en-US" sz="3500" dirty="0">
              <a:latin typeface="Times New Roman" panose="02020603050405020304" pitchFamily="18" charset="0"/>
              <a:cs typeface="Times New Roman" panose="02020603050405020304" pitchFamily="18" charset="0"/>
            </a:endParaRPr>
          </a:p>
          <a:p>
            <a:pPr marL="914400" lvl="1" indent="-457200">
              <a:buFont typeface="Arial" panose="020B0604020202020204" pitchFamily="34" charset="0"/>
              <a:buChar char="•"/>
            </a:pPr>
            <a:r>
              <a:rPr lang="en-US" sz="3500" dirty="0">
                <a:latin typeface="Times New Roman" panose="02020603050405020304" pitchFamily="18" charset="0"/>
                <a:cs typeface="Times New Roman" panose="02020603050405020304" pitchFamily="18" charset="0"/>
              </a:rPr>
              <a:t>Growth rate  = retention ratio x cost of </a:t>
            </a:r>
            <a:r>
              <a:rPr lang="en-US" sz="3500" dirty="0" smtClean="0">
                <a:latin typeface="Times New Roman" panose="02020603050405020304" pitchFamily="18" charset="0"/>
                <a:cs typeface="Times New Roman" panose="02020603050405020304" pitchFamily="18" charset="0"/>
              </a:rPr>
              <a:t>capital</a:t>
            </a:r>
          </a:p>
          <a:p>
            <a:pPr marL="914400" lvl="1" indent="-457200">
              <a:buFont typeface="Arial" panose="020B0604020202020204" pitchFamily="34" charset="0"/>
              <a:buChar char="•"/>
            </a:pPr>
            <a:endParaRPr lang="en-US" sz="3500" dirty="0">
              <a:latin typeface="Times New Roman" panose="02020603050405020304" pitchFamily="18" charset="0"/>
              <a:cs typeface="Times New Roman" panose="02020603050405020304" pitchFamily="18" charset="0"/>
            </a:endParaRPr>
          </a:p>
          <a:p>
            <a:pPr marL="914400" lvl="1" indent="-457200">
              <a:buFont typeface="Arial" panose="020B0604020202020204" pitchFamily="34" charset="0"/>
              <a:buChar char="•"/>
            </a:pPr>
            <a:r>
              <a:rPr lang="en-US" sz="3500" dirty="0">
                <a:latin typeface="Times New Roman" panose="02020603050405020304" pitchFamily="18" charset="0"/>
                <a:cs typeface="Times New Roman" panose="02020603050405020304" pitchFamily="18" charset="0"/>
              </a:rPr>
              <a:t>g = b x r</a:t>
            </a:r>
          </a:p>
          <a:p>
            <a:pPr marL="914400" lvl="1" indent="-457200">
              <a:buFont typeface="Arial" panose="020B0604020202020204" pitchFamily="34" charset="0"/>
              <a:buChar char="•"/>
            </a:pPr>
            <a:endParaRPr lang="en-US" sz="3500" dirty="0">
              <a:latin typeface="Times New Roman" panose="02020603050405020304" pitchFamily="18" charset="0"/>
              <a:cs typeface="Times New Roman" panose="02020603050405020304" pitchFamily="18" charset="0"/>
            </a:endParaRPr>
          </a:p>
          <a:p>
            <a:pPr marL="914400" lvl="1" indent="-457200">
              <a:buFont typeface="Arial" panose="020B0604020202020204" pitchFamily="34" charset="0"/>
              <a:buChar char="•"/>
            </a:pPr>
            <a:r>
              <a:rPr lang="en-US" sz="3500" dirty="0">
                <a:latin typeface="Times New Roman" panose="02020603050405020304" pitchFamily="18" charset="0"/>
                <a:cs typeface="Times New Roman" panose="02020603050405020304" pitchFamily="18" charset="0"/>
              </a:rPr>
              <a:t>g = 40% x 15% = 6%</a:t>
            </a:r>
          </a:p>
        </p:txBody>
      </p:sp>
    </p:spTree>
    <p:extLst>
      <p:ext uri="{BB962C8B-B14F-4D97-AF65-F5344CB8AC3E}">
        <p14:creationId xmlns:p14="http://schemas.microsoft.com/office/powerpoint/2010/main" val="20665425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fade">
                                      <p:cBhvr>
                                        <p:cTn id="7" dur="500"/>
                                        <p:tgtEl>
                                          <p:spTgt spid="4">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4" end="4"/>
                                            </p:txEl>
                                          </p:spTgt>
                                        </p:tgtEl>
                                        <p:attrNameLst>
                                          <p:attrName>style.visibility</p:attrName>
                                        </p:attrNameLst>
                                      </p:cBhvr>
                                      <p:to>
                                        <p:strVal val="visible"/>
                                      </p:to>
                                    </p:set>
                                    <p:animEffect transition="in" filter="fade">
                                      <p:cBhvr>
                                        <p:cTn id="12" dur="500"/>
                                        <p:tgtEl>
                                          <p:spTgt spid="4">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xEl>
                                              <p:pRg st="6" end="6"/>
                                            </p:txEl>
                                          </p:spTgt>
                                        </p:tgtEl>
                                        <p:attrNameLst>
                                          <p:attrName>style.visibility</p:attrName>
                                        </p:attrNameLst>
                                      </p:cBhvr>
                                      <p:to>
                                        <p:strVal val="visible"/>
                                      </p:to>
                                    </p:set>
                                    <p:animEffect transition="in" filter="fade">
                                      <p:cBhvr>
                                        <p:cTn id="17" dur="500"/>
                                        <p:tgtEl>
                                          <p:spTgt spid="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 xmlns:a16="http://schemas.microsoft.com/office/drawing/2014/main" id="{B935F5D2-8D65-4C81-AB1F-764A0E4E2B22}"/>
              </a:ext>
            </a:extLst>
          </p:cNvPr>
          <p:cNvSpPr/>
          <p:nvPr/>
        </p:nvSpPr>
        <p:spPr>
          <a:xfrm>
            <a:off x="7587344" y="2460911"/>
            <a:ext cx="4016819" cy="19797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ln w="0">
                  <a:noFill/>
                </a:ln>
                <a:solidFill>
                  <a:srgbClr val="C00000"/>
                </a:solidFill>
                <a:latin typeface="Book Antiqua" panose="02040602050305030304" pitchFamily="18" charset="0"/>
              </a:rPr>
              <a:t>Dividend Policy</a:t>
            </a:r>
          </a:p>
          <a:p>
            <a:pPr algn="ctr"/>
            <a:r>
              <a:rPr lang="en-US" sz="3200" b="1" dirty="0">
                <a:ln w="0">
                  <a:noFill/>
                </a:ln>
                <a:solidFill>
                  <a:srgbClr val="C00000"/>
                </a:solidFill>
                <a:latin typeface="Book Antiqua" panose="02040602050305030304" pitchFamily="18" charset="0"/>
              </a:rPr>
              <a:t>Module 13</a:t>
            </a:r>
            <a:endParaRPr lang="en-US" sz="3200" b="1" dirty="0">
              <a:ln w="0">
                <a:noFill/>
              </a:ln>
              <a:solidFill>
                <a:srgbClr val="C00000"/>
              </a:solidFill>
              <a:latin typeface="Book Antiqua" panose="02040602050305030304" pitchFamily="18" charset="0"/>
            </a:endParaRPr>
          </a:p>
        </p:txBody>
      </p:sp>
      <p:sp>
        <p:nvSpPr>
          <p:cNvPr id="3" name="Rectangle 2">
            <a:extLst>
              <a:ext uri="{FF2B5EF4-FFF2-40B4-BE49-F238E27FC236}">
                <a16:creationId xmlns="" xmlns:a16="http://schemas.microsoft.com/office/drawing/2014/main" id="{9F2EEECD-8580-4F68-9F77-33EBF89FFE68}"/>
              </a:ext>
            </a:extLst>
          </p:cNvPr>
          <p:cNvSpPr/>
          <p:nvPr/>
        </p:nvSpPr>
        <p:spPr>
          <a:xfrm>
            <a:off x="283032" y="274412"/>
            <a:ext cx="6607623" cy="60089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ln w="12700">
                  <a:solidFill>
                    <a:srgbClr val="4472C4"/>
                  </a:solidFill>
                  <a:prstDash val="solid"/>
                </a:ln>
                <a:solidFill>
                  <a:srgbClr val="405EE0"/>
                </a:solidFill>
                <a:latin typeface="Book Antiqua" panose="02040602050305030304" pitchFamily="18" charset="0"/>
              </a:rPr>
              <a:t>Topic 245: Theory </a:t>
            </a:r>
            <a:r>
              <a:rPr lang="en-US" sz="2800" b="1" dirty="0">
                <a:ln w="12700">
                  <a:solidFill>
                    <a:srgbClr val="4472C4"/>
                  </a:solidFill>
                  <a:prstDash val="solid"/>
                </a:ln>
                <a:solidFill>
                  <a:srgbClr val="405EE0"/>
                </a:solidFill>
                <a:latin typeface="Book Antiqua" panose="02040602050305030304" pitchFamily="18" charset="0"/>
              </a:rPr>
              <a:t>of Relevance of </a:t>
            </a:r>
            <a:r>
              <a:rPr lang="en-US" sz="2800" b="1" dirty="0" smtClean="0">
                <a:ln w="12700">
                  <a:solidFill>
                    <a:srgbClr val="4472C4"/>
                  </a:solidFill>
                  <a:prstDash val="solid"/>
                </a:ln>
                <a:solidFill>
                  <a:srgbClr val="405EE0"/>
                </a:solidFill>
                <a:latin typeface="Book Antiqua" panose="02040602050305030304" pitchFamily="18" charset="0"/>
              </a:rPr>
              <a:t>Dividend-3</a:t>
            </a:r>
            <a:endParaRPr lang="en-US" sz="2800" b="1" dirty="0">
              <a:ln w="12700">
                <a:solidFill>
                  <a:srgbClr val="4472C4"/>
                </a:solidFill>
                <a:prstDash val="solid"/>
              </a:ln>
              <a:solidFill>
                <a:srgbClr val="405EE0"/>
              </a:solidFill>
              <a:latin typeface="Book Antiqua" panose="02040602050305030304" pitchFamily="18" charset="0"/>
            </a:endParaRPr>
          </a:p>
        </p:txBody>
      </p:sp>
      <p:cxnSp>
        <p:nvCxnSpPr>
          <p:cNvPr id="11" name="Straight Connector 10">
            <a:extLst>
              <a:ext uri="{FF2B5EF4-FFF2-40B4-BE49-F238E27FC236}">
                <a16:creationId xmlns="" xmlns:a16="http://schemas.microsoft.com/office/drawing/2014/main" id="{4A5D1FF0-B6FB-4E2A-BABF-0A9AE1B7170C}"/>
              </a:ext>
            </a:extLst>
          </p:cNvPr>
          <p:cNvCxnSpPr>
            <a:cxnSpLocks/>
          </p:cNvCxnSpPr>
          <p:nvPr/>
        </p:nvCxnSpPr>
        <p:spPr>
          <a:xfrm flipV="1">
            <a:off x="7238999" y="446314"/>
            <a:ext cx="0" cy="6008915"/>
          </a:xfrm>
          <a:prstGeom prst="line">
            <a:avLst/>
          </a:prstGeom>
          <a:ln w="88900" cmpd="thickThi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24325843"/>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 xmlns:a16="http://schemas.microsoft.com/office/drawing/2014/main" id="{D0E6429D-14CA-4FB4-9D50-636A2BB4525E}"/>
              </a:ext>
            </a:extLst>
          </p:cNvPr>
          <p:cNvSpPr/>
          <p:nvPr/>
        </p:nvSpPr>
        <p:spPr>
          <a:xfrm>
            <a:off x="0" y="0"/>
            <a:ext cx="6096000" cy="6858000"/>
          </a:xfrm>
          <a:prstGeom prst="rect">
            <a:avLst/>
          </a:prstGeom>
          <a:solidFill>
            <a:schemeClr val="accent5">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t"/>
          <a:lstStyle/>
          <a:p>
            <a:pPr algn="ctr"/>
            <a:endParaRPr lang="en-US" dirty="0">
              <a:latin typeface="Times New Roman" panose="02020603050405020304" pitchFamily="18" charset="0"/>
              <a:cs typeface="Times New Roman" panose="02020603050405020304" pitchFamily="18" charset="0"/>
            </a:endParaRPr>
          </a:p>
          <a:p>
            <a:pPr algn="ctr"/>
            <a:r>
              <a:rPr lang="en-US" sz="5000" b="1" dirty="0" smtClean="0">
                <a:latin typeface="Times New Roman" panose="02020603050405020304" pitchFamily="18" charset="0"/>
                <a:cs typeface="Times New Roman" panose="02020603050405020304" pitchFamily="18" charset="0"/>
              </a:rPr>
              <a:t>Dividend </a:t>
            </a:r>
            <a:r>
              <a:rPr lang="en-US" sz="5000" b="1" dirty="0">
                <a:latin typeface="Times New Roman" panose="02020603050405020304" pitchFamily="18" charset="0"/>
                <a:cs typeface="Times New Roman" panose="02020603050405020304" pitchFamily="18" charset="0"/>
              </a:rPr>
              <a:t>Capitalization </a:t>
            </a:r>
            <a:r>
              <a:rPr lang="en-US" sz="5000" b="1" dirty="0" smtClean="0">
                <a:latin typeface="Times New Roman" panose="02020603050405020304" pitchFamily="18" charset="0"/>
                <a:cs typeface="Times New Roman" panose="02020603050405020304" pitchFamily="18" charset="0"/>
              </a:rPr>
              <a:t>Model</a:t>
            </a:r>
          </a:p>
          <a:p>
            <a:pPr algn="ctr"/>
            <a:endParaRPr lang="en-US" sz="2000" b="1" dirty="0">
              <a:latin typeface="Times New Roman" panose="02020603050405020304" pitchFamily="18" charset="0"/>
              <a:cs typeface="Times New Roman" panose="02020603050405020304" pitchFamily="18" charset="0"/>
            </a:endParaRPr>
          </a:p>
          <a:p>
            <a:pPr marL="457200" indent="-457200">
              <a:buFont typeface="Arial" panose="020B0604020202020204" pitchFamily="34" charset="0"/>
              <a:buChar char="•"/>
            </a:pPr>
            <a:r>
              <a:rPr lang="en-US" sz="4000" dirty="0">
                <a:solidFill>
                  <a:srgbClr val="FFFF00"/>
                </a:solidFill>
                <a:latin typeface="Times New Roman" panose="02020603050405020304" pitchFamily="18" charset="0"/>
                <a:cs typeface="Times New Roman" panose="02020603050405020304" pitchFamily="18" charset="0"/>
              </a:rPr>
              <a:t>The market value of a share is equal to the present value of the future streams of dividends</a:t>
            </a:r>
          </a:p>
          <a:p>
            <a:pPr marL="457200" indent="-457200">
              <a:buFont typeface="Arial" panose="020B0604020202020204" pitchFamily="34" charset="0"/>
              <a:buChar char="•"/>
            </a:pPr>
            <a:r>
              <a:rPr lang="en-US" sz="4000" dirty="0">
                <a:solidFill>
                  <a:srgbClr val="FFFF00"/>
                </a:solidFill>
                <a:latin typeface="Times New Roman" panose="02020603050405020304" pitchFamily="18" charset="0"/>
                <a:cs typeface="Times New Roman" panose="02020603050405020304" pitchFamily="18" charset="0"/>
              </a:rPr>
              <a:t>Hence the value of a firm is based on dividends and so it is relevant</a:t>
            </a:r>
          </a:p>
        </p:txBody>
      </p:sp>
      <p:pic>
        <p:nvPicPr>
          <p:cNvPr id="9218" name="Picture 2" descr="Business investiment isometric illustration Premium Vecto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0" y="627289"/>
            <a:ext cx="5962650" cy="59626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4124177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 xmlns:a16="http://schemas.microsoft.com/office/drawing/2014/main" id="{D0E6429D-14CA-4FB4-9D50-636A2BB4525E}"/>
              </a:ext>
            </a:extLst>
          </p:cNvPr>
          <p:cNvSpPr/>
          <p:nvPr/>
        </p:nvSpPr>
        <p:spPr>
          <a:xfrm>
            <a:off x="-9331" y="0"/>
            <a:ext cx="5727032" cy="6858000"/>
          </a:xfrm>
          <a:prstGeom prst="rect">
            <a:avLst/>
          </a:prstGeom>
          <a:solidFill>
            <a:schemeClr val="accent5">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t"/>
          <a:lstStyle/>
          <a:p>
            <a:pPr algn="ctr"/>
            <a:endParaRPr lang="en-US" sz="3600" dirty="0">
              <a:latin typeface="Times New Roman" panose="02020603050405020304" pitchFamily="18" charset="0"/>
              <a:cs typeface="Times New Roman" panose="02020603050405020304" pitchFamily="18" charset="0"/>
            </a:endParaRPr>
          </a:p>
          <a:p>
            <a:pPr algn="ctr"/>
            <a:r>
              <a:rPr lang="en-US" sz="4800" dirty="0" smtClean="0">
                <a:latin typeface="Times New Roman" panose="02020603050405020304" pitchFamily="18" charset="0"/>
                <a:cs typeface="Times New Roman" panose="02020603050405020304" pitchFamily="18" charset="0"/>
              </a:rPr>
              <a:t>Dividend Policy:</a:t>
            </a:r>
            <a:endParaRPr lang="en-US" sz="4800" dirty="0">
              <a:latin typeface="Times New Roman" panose="02020603050405020304" pitchFamily="18" charset="0"/>
              <a:cs typeface="Times New Roman" panose="02020603050405020304" pitchFamily="18" charset="0"/>
            </a:endParaRPr>
          </a:p>
          <a:p>
            <a:pPr marL="850900" indent="-385763">
              <a:buFont typeface="Arial" panose="020B0604020202020204" pitchFamily="34" charset="0"/>
              <a:buChar char="•"/>
              <a:tabLst>
                <a:tab pos="336550" algn="l"/>
              </a:tabLst>
            </a:pPr>
            <a:r>
              <a:rPr lang="en-US" sz="4000" dirty="0">
                <a:solidFill>
                  <a:srgbClr val="FFFF00"/>
                </a:solidFill>
                <a:latin typeface="Times New Roman" panose="02020603050405020304" pitchFamily="18" charset="0"/>
                <a:cs typeface="Times New Roman" panose="02020603050405020304" pitchFamily="18" charset="0"/>
              </a:rPr>
              <a:t>The structure of dividend payouts </a:t>
            </a:r>
            <a:r>
              <a:rPr lang="en-US" sz="4000" dirty="0" smtClean="0">
                <a:solidFill>
                  <a:srgbClr val="FFFF00"/>
                </a:solidFill>
                <a:latin typeface="Times New Roman" panose="02020603050405020304" pitchFamily="18" charset="0"/>
                <a:cs typeface="Times New Roman" panose="02020603050405020304" pitchFamily="18" charset="0"/>
              </a:rPr>
              <a:t>OR </a:t>
            </a:r>
            <a:r>
              <a:rPr lang="en-US" sz="4000" dirty="0">
                <a:solidFill>
                  <a:srgbClr val="FFFF00"/>
                </a:solidFill>
                <a:latin typeface="Times New Roman" panose="02020603050405020304" pitchFamily="18" charset="0"/>
                <a:cs typeface="Times New Roman" panose="02020603050405020304" pitchFamily="18" charset="0"/>
              </a:rPr>
              <a:t>retention of profit</a:t>
            </a:r>
          </a:p>
          <a:p>
            <a:pPr marL="850900" indent="-385763">
              <a:buFont typeface="Arial" panose="020B0604020202020204" pitchFamily="34" charset="0"/>
              <a:buChar char="•"/>
              <a:tabLst>
                <a:tab pos="336550" algn="l"/>
              </a:tabLst>
            </a:pPr>
            <a:r>
              <a:rPr lang="en-US" sz="4000" dirty="0">
                <a:solidFill>
                  <a:srgbClr val="FFFF00"/>
                </a:solidFill>
                <a:latin typeface="Times New Roman" panose="02020603050405020304" pitchFamily="18" charset="0"/>
                <a:cs typeface="Times New Roman" panose="02020603050405020304" pitchFamily="18" charset="0"/>
              </a:rPr>
              <a:t>Dividend Policies</a:t>
            </a:r>
          </a:p>
          <a:p>
            <a:pPr marL="1308100" lvl="2" indent="-385763">
              <a:buFont typeface="Arial" panose="020B0604020202020204" pitchFamily="34" charset="0"/>
              <a:buChar char="•"/>
              <a:tabLst>
                <a:tab pos="336550" algn="l"/>
              </a:tabLst>
            </a:pPr>
            <a:r>
              <a:rPr lang="en-US" sz="3200" dirty="0">
                <a:solidFill>
                  <a:srgbClr val="FFFF00"/>
                </a:solidFill>
                <a:latin typeface="Times New Roman" panose="02020603050405020304" pitchFamily="18" charset="0"/>
                <a:cs typeface="Times New Roman" panose="02020603050405020304" pitchFamily="18" charset="0"/>
              </a:rPr>
              <a:t>Irrelevance of dividend</a:t>
            </a:r>
          </a:p>
          <a:p>
            <a:pPr marL="1308100" lvl="2" indent="-385763">
              <a:buFont typeface="Arial" panose="020B0604020202020204" pitchFamily="34" charset="0"/>
              <a:buChar char="•"/>
              <a:tabLst>
                <a:tab pos="336550" algn="l"/>
              </a:tabLst>
            </a:pPr>
            <a:r>
              <a:rPr lang="en-US" sz="3200" dirty="0">
                <a:solidFill>
                  <a:srgbClr val="FFFF00"/>
                </a:solidFill>
                <a:latin typeface="Times New Roman" panose="02020603050405020304" pitchFamily="18" charset="0"/>
                <a:cs typeface="Times New Roman" panose="02020603050405020304" pitchFamily="18" charset="0"/>
              </a:rPr>
              <a:t>Relevance of dividend</a:t>
            </a:r>
          </a:p>
        </p:txBody>
      </p:sp>
      <p:pic>
        <p:nvPicPr>
          <p:cNvPr id="3" name="Picture 2"/>
          <p:cNvPicPr>
            <a:picLocks noChangeAspect="1"/>
          </p:cNvPicPr>
          <p:nvPr/>
        </p:nvPicPr>
        <p:blipFill rotWithShape="1">
          <a:blip r:embed="rId2">
            <a:extLst>
              <a:ext uri="{28A0092B-C50C-407E-A947-70E740481C1C}">
                <a14:useLocalDpi xmlns:a14="http://schemas.microsoft.com/office/drawing/2010/main" val="0"/>
              </a:ext>
            </a:extLst>
          </a:blip>
          <a:srcRect l="2111" t="4982" r="4263" b="7166"/>
          <a:stretch/>
        </p:blipFill>
        <p:spPr>
          <a:xfrm>
            <a:off x="5727032" y="2871537"/>
            <a:ext cx="6464967" cy="3986463"/>
          </a:xfrm>
          <a:prstGeom prst="rect">
            <a:avLst/>
          </a:prstGeom>
        </p:spPr>
      </p:pic>
    </p:spTree>
    <p:extLst>
      <p:ext uri="{BB962C8B-B14F-4D97-AF65-F5344CB8AC3E}">
        <p14:creationId xmlns:p14="http://schemas.microsoft.com/office/powerpoint/2010/main" val="37740919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500"/>
                                        <p:tgtEl>
                                          <p:spTgt spid="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fade">
                                      <p:cBhvr>
                                        <p:cTn id="12" dur="500"/>
                                        <p:tgtEl>
                                          <p:spTgt spid="2">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animEffect transition="in" filter="fade">
                                      <p:cBhvr>
                                        <p:cTn id="17" dur="500"/>
                                        <p:tgtEl>
                                          <p:spTgt spid="2">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
                                            <p:txEl>
                                              <p:pRg st="5" end="5"/>
                                            </p:txEl>
                                          </p:spTgt>
                                        </p:tgtEl>
                                        <p:attrNameLst>
                                          <p:attrName>style.visibility</p:attrName>
                                        </p:attrNameLst>
                                      </p:cBhvr>
                                      <p:to>
                                        <p:strVal val="visible"/>
                                      </p:to>
                                    </p:set>
                                    <p:animEffect transition="in" filter="fade">
                                      <p:cBhvr>
                                        <p:cTn id="2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0" y="0"/>
            <a:ext cx="12191999" cy="6885154"/>
            <a:chOff x="0" y="0"/>
            <a:chExt cx="12191999" cy="6885154"/>
          </a:xfrm>
        </p:grpSpPr>
        <p:pic>
          <p:nvPicPr>
            <p:cNvPr id="10246" name="Picture 6" descr="Financial concept with icons on wooden cubes, calculator on blue table flat lay. Free Phot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0335986" cy="6885154"/>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Financial concept with icons on wooden cubes, calculator on blue table flat lay. Free Photo"/>
            <p:cNvPicPr>
              <a:picLocks noChangeAspect="1" noChangeArrowheads="1"/>
            </p:cNvPicPr>
            <p:nvPr/>
          </p:nvPicPr>
          <p:blipFill rotWithShape="1">
            <a:blip r:embed="rId2">
              <a:extLst>
                <a:ext uri="{28A0092B-C50C-407E-A947-70E740481C1C}">
                  <a14:useLocalDpi xmlns:a14="http://schemas.microsoft.com/office/drawing/2010/main" val="0"/>
                </a:ext>
              </a:extLst>
            </a:blip>
            <a:srcRect l="94681"/>
            <a:stretch/>
          </p:blipFill>
          <p:spPr bwMode="auto">
            <a:xfrm>
              <a:off x="10335986" y="0"/>
              <a:ext cx="1856013" cy="6885154"/>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Rectangle 1">
            <a:extLst>
              <a:ext uri="{FF2B5EF4-FFF2-40B4-BE49-F238E27FC236}">
                <a16:creationId xmlns="" xmlns:a16="http://schemas.microsoft.com/office/drawing/2014/main" id="{D0E6429D-14CA-4FB4-9D50-636A2BB4525E}"/>
              </a:ext>
            </a:extLst>
          </p:cNvPr>
          <p:cNvSpPr/>
          <p:nvPr/>
        </p:nvSpPr>
        <p:spPr>
          <a:xfrm>
            <a:off x="5045528" y="0"/>
            <a:ext cx="7146471" cy="6858000"/>
          </a:xfrm>
          <a:prstGeom prst="rect">
            <a:avLst/>
          </a:prstGeom>
          <a:noFill/>
          <a:ln>
            <a:noFill/>
          </a:ln>
        </p:spPr>
        <p:style>
          <a:lnRef idx="2">
            <a:schemeClr val="accent6">
              <a:shade val="50000"/>
            </a:schemeClr>
          </a:lnRef>
          <a:fillRef idx="1">
            <a:schemeClr val="accent6"/>
          </a:fillRef>
          <a:effectRef idx="0">
            <a:schemeClr val="accent6"/>
          </a:effectRef>
          <a:fontRef idx="minor">
            <a:schemeClr val="lt1"/>
          </a:fontRef>
        </p:style>
        <p:txBody>
          <a:bodyPr rtlCol="0" anchor="t"/>
          <a:lstStyle/>
          <a:p>
            <a:pPr algn="ctr"/>
            <a:endParaRPr lang="en-US" dirty="0">
              <a:latin typeface="Times New Roman" panose="02020603050405020304" pitchFamily="18" charset="0"/>
              <a:cs typeface="Times New Roman" panose="02020603050405020304" pitchFamily="18" charset="0"/>
            </a:endParaRPr>
          </a:p>
          <a:p>
            <a:pPr algn="ctr"/>
            <a:r>
              <a:rPr lang="en-US" sz="5000" b="1" dirty="0" smtClean="0">
                <a:latin typeface="Times New Roman" panose="02020603050405020304" pitchFamily="18" charset="0"/>
                <a:cs typeface="Times New Roman" panose="02020603050405020304" pitchFamily="18" charset="0"/>
              </a:rPr>
              <a:t>The Formula</a:t>
            </a:r>
          </a:p>
          <a:p>
            <a:pPr algn="ctr"/>
            <a:endParaRPr lang="en-US" sz="3600" dirty="0">
              <a:latin typeface="Times New Roman" panose="02020603050405020304" pitchFamily="18" charset="0"/>
              <a:cs typeface="Times New Roman" panose="02020603050405020304" pitchFamily="18" charset="0"/>
            </a:endParaRPr>
          </a:p>
          <a:p>
            <a:pPr algn="ctr"/>
            <a:r>
              <a:rPr lang="en-US" sz="3000" dirty="0">
                <a:solidFill>
                  <a:schemeClr val="tx1"/>
                </a:solidFill>
                <a:latin typeface="Times New Roman" panose="02020603050405020304" pitchFamily="18" charset="0"/>
                <a:cs typeface="Times New Roman" panose="02020603050405020304" pitchFamily="18" charset="0"/>
              </a:rPr>
              <a:t>P = E (1 – b) / KE – </a:t>
            </a:r>
            <a:r>
              <a:rPr lang="en-US" sz="3000" dirty="0" err="1">
                <a:solidFill>
                  <a:schemeClr val="tx1"/>
                </a:solidFill>
                <a:latin typeface="Times New Roman" panose="02020603050405020304" pitchFamily="18" charset="0"/>
                <a:cs typeface="Times New Roman" panose="02020603050405020304" pitchFamily="18" charset="0"/>
              </a:rPr>
              <a:t>br</a:t>
            </a:r>
            <a:endParaRPr lang="en-US" sz="3000" dirty="0">
              <a:solidFill>
                <a:schemeClr val="tx1"/>
              </a:solidFill>
              <a:latin typeface="Times New Roman" panose="02020603050405020304" pitchFamily="18" charset="0"/>
              <a:cs typeface="Times New Roman" panose="02020603050405020304" pitchFamily="18" charset="0"/>
            </a:endParaRPr>
          </a:p>
          <a:p>
            <a:pPr marL="457200" indent="-457200">
              <a:buFont typeface="Arial" panose="020B0604020202020204" pitchFamily="34" charset="0"/>
              <a:buChar char="•"/>
            </a:pPr>
            <a:endParaRPr lang="en-US" sz="3000" dirty="0">
              <a:solidFill>
                <a:schemeClr val="tx1"/>
              </a:solidFill>
              <a:latin typeface="Times New Roman" panose="02020603050405020304" pitchFamily="18" charset="0"/>
              <a:cs typeface="Times New Roman" panose="02020603050405020304" pitchFamily="18" charset="0"/>
            </a:endParaRPr>
          </a:p>
          <a:p>
            <a:r>
              <a:rPr lang="en-US" sz="3000" dirty="0">
                <a:solidFill>
                  <a:schemeClr val="tx1"/>
                </a:solidFill>
                <a:latin typeface="Times New Roman" panose="02020603050405020304" pitchFamily="18" charset="0"/>
                <a:cs typeface="Times New Roman" panose="02020603050405020304" pitchFamily="18" charset="0"/>
              </a:rPr>
              <a:t>Where:</a:t>
            </a:r>
          </a:p>
          <a:p>
            <a:pPr marL="457200" indent="-457200">
              <a:buFont typeface="Arial" panose="020B0604020202020204" pitchFamily="34" charset="0"/>
              <a:buChar char="•"/>
            </a:pPr>
            <a:r>
              <a:rPr lang="en-US" sz="3000" dirty="0">
                <a:solidFill>
                  <a:schemeClr val="tx1"/>
                </a:solidFill>
                <a:latin typeface="Times New Roman" panose="02020603050405020304" pitchFamily="18" charset="0"/>
                <a:cs typeface="Times New Roman" panose="02020603050405020304" pitchFamily="18" charset="0"/>
              </a:rPr>
              <a:t>P = Price of a share</a:t>
            </a:r>
          </a:p>
          <a:p>
            <a:pPr marL="457200" indent="-457200">
              <a:buFont typeface="Arial" panose="020B0604020202020204" pitchFamily="34" charset="0"/>
              <a:buChar char="•"/>
            </a:pPr>
            <a:r>
              <a:rPr lang="en-US" sz="3000" dirty="0">
                <a:solidFill>
                  <a:schemeClr val="tx1"/>
                </a:solidFill>
                <a:latin typeface="Times New Roman" panose="02020603050405020304" pitchFamily="18" charset="0"/>
                <a:cs typeface="Times New Roman" panose="02020603050405020304" pitchFamily="18" charset="0"/>
              </a:rPr>
              <a:t>E = Earnings per share</a:t>
            </a:r>
          </a:p>
          <a:p>
            <a:pPr marL="457200" indent="-457200">
              <a:buFont typeface="Arial" panose="020B0604020202020204" pitchFamily="34" charset="0"/>
              <a:buChar char="•"/>
            </a:pPr>
            <a:r>
              <a:rPr lang="en-US" sz="3000" dirty="0">
                <a:solidFill>
                  <a:schemeClr val="tx1"/>
                </a:solidFill>
                <a:latin typeface="Times New Roman" panose="02020603050405020304" pitchFamily="18" charset="0"/>
                <a:cs typeface="Times New Roman" panose="02020603050405020304" pitchFamily="18" charset="0"/>
              </a:rPr>
              <a:t>b = Retention ratio</a:t>
            </a:r>
          </a:p>
          <a:p>
            <a:pPr marL="457200" indent="-457200">
              <a:buFont typeface="Arial" panose="020B0604020202020204" pitchFamily="34" charset="0"/>
              <a:buChar char="•"/>
            </a:pPr>
            <a:r>
              <a:rPr lang="en-US" sz="3000" dirty="0">
                <a:solidFill>
                  <a:schemeClr val="tx1"/>
                </a:solidFill>
                <a:latin typeface="Times New Roman" panose="02020603050405020304" pitchFamily="18" charset="0"/>
                <a:cs typeface="Times New Roman" panose="02020603050405020304" pitchFamily="18" charset="0"/>
              </a:rPr>
              <a:t>1 – b = Dividend payout ratio</a:t>
            </a:r>
          </a:p>
          <a:p>
            <a:pPr marL="457200" indent="-457200">
              <a:buFont typeface="Arial" panose="020B0604020202020204" pitchFamily="34" charset="0"/>
              <a:buChar char="•"/>
            </a:pPr>
            <a:r>
              <a:rPr lang="en-US" sz="3000" dirty="0">
                <a:solidFill>
                  <a:schemeClr val="tx1"/>
                </a:solidFill>
                <a:latin typeface="Times New Roman" panose="02020603050405020304" pitchFamily="18" charset="0"/>
                <a:cs typeface="Times New Roman" panose="02020603050405020304" pitchFamily="18" charset="0"/>
              </a:rPr>
              <a:t>KE = Cost of capital or the capitalization rate</a:t>
            </a:r>
          </a:p>
          <a:p>
            <a:pPr marL="457200" indent="-457200">
              <a:buFont typeface="Arial" panose="020B0604020202020204" pitchFamily="34" charset="0"/>
              <a:buChar char="•"/>
            </a:pPr>
            <a:r>
              <a:rPr lang="en-US" sz="3000" dirty="0" err="1">
                <a:solidFill>
                  <a:schemeClr val="tx1"/>
                </a:solidFill>
                <a:latin typeface="Times New Roman" panose="02020603050405020304" pitchFamily="18" charset="0"/>
                <a:cs typeface="Times New Roman" panose="02020603050405020304" pitchFamily="18" charset="0"/>
              </a:rPr>
              <a:t>br</a:t>
            </a:r>
            <a:r>
              <a:rPr lang="en-US" sz="3000" dirty="0">
                <a:solidFill>
                  <a:schemeClr val="tx1"/>
                </a:solidFill>
                <a:latin typeface="Times New Roman" panose="02020603050405020304" pitchFamily="18" charset="0"/>
                <a:cs typeface="Times New Roman" panose="02020603050405020304" pitchFamily="18" charset="0"/>
              </a:rPr>
              <a:t> = Growth rate</a:t>
            </a:r>
          </a:p>
        </p:txBody>
      </p:sp>
    </p:spTree>
    <p:extLst>
      <p:ext uri="{BB962C8B-B14F-4D97-AF65-F5344CB8AC3E}">
        <p14:creationId xmlns:p14="http://schemas.microsoft.com/office/powerpoint/2010/main" val="11937085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fade">
                                      <p:cBhvr>
                                        <p:cTn id="7" dur="500"/>
                                        <p:tgtEl>
                                          <p:spTgt spid="2">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fade">
                                      <p:cBhvr>
                                        <p:cTn id="12" dur="500"/>
                                        <p:tgtEl>
                                          <p:spTgt spid="2">
                                            <p:txEl>
                                              <p:pRg st="6" end="6"/>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7" end="7"/>
                                            </p:txEl>
                                          </p:spTgt>
                                        </p:tgtEl>
                                        <p:attrNameLst>
                                          <p:attrName>style.visibility</p:attrName>
                                        </p:attrNameLst>
                                      </p:cBhvr>
                                      <p:to>
                                        <p:strVal val="visible"/>
                                      </p:to>
                                    </p:set>
                                    <p:animEffect transition="in" filter="fade">
                                      <p:cBhvr>
                                        <p:cTn id="17" dur="500"/>
                                        <p:tgtEl>
                                          <p:spTgt spid="2">
                                            <p:txEl>
                                              <p:pRg st="7" end="7"/>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
                                            <p:txEl>
                                              <p:pRg st="8" end="8"/>
                                            </p:txEl>
                                          </p:spTgt>
                                        </p:tgtEl>
                                        <p:attrNameLst>
                                          <p:attrName>style.visibility</p:attrName>
                                        </p:attrNameLst>
                                      </p:cBhvr>
                                      <p:to>
                                        <p:strVal val="visible"/>
                                      </p:to>
                                    </p:set>
                                    <p:animEffect transition="in" filter="fade">
                                      <p:cBhvr>
                                        <p:cTn id="22" dur="500"/>
                                        <p:tgtEl>
                                          <p:spTgt spid="2">
                                            <p:txEl>
                                              <p:pRg st="8" end="8"/>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
                                            <p:txEl>
                                              <p:pRg st="9" end="9"/>
                                            </p:txEl>
                                          </p:spTgt>
                                        </p:tgtEl>
                                        <p:attrNameLst>
                                          <p:attrName>style.visibility</p:attrName>
                                        </p:attrNameLst>
                                      </p:cBhvr>
                                      <p:to>
                                        <p:strVal val="visible"/>
                                      </p:to>
                                    </p:set>
                                    <p:animEffect transition="in" filter="fade">
                                      <p:cBhvr>
                                        <p:cTn id="27" dur="500"/>
                                        <p:tgtEl>
                                          <p:spTgt spid="2">
                                            <p:txEl>
                                              <p:pRg st="9" end="9"/>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
                                            <p:txEl>
                                              <p:pRg st="10" end="10"/>
                                            </p:txEl>
                                          </p:spTgt>
                                        </p:tgtEl>
                                        <p:attrNameLst>
                                          <p:attrName>style.visibility</p:attrName>
                                        </p:attrNameLst>
                                      </p:cBhvr>
                                      <p:to>
                                        <p:strVal val="visible"/>
                                      </p:to>
                                    </p:set>
                                    <p:animEffect transition="in" filter="fade">
                                      <p:cBhvr>
                                        <p:cTn id="32" dur="500"/>
                                        <p:tgtEl>
                                          <p:spTgt spid="2">
                                            <p:txEl>
                                              <p:pRg st="10" end="1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
                                            <p:txEl>
                                              <p:pRg st="11" end="11"/>
                                            </p:txEl>
                                          </p:spTgt>
                                        </p:tgtEl>
                                        <p:attrNameLst>
                                          <p:attrName>style.visibility</p:attrName>
                                        </p:attrNameLst>
                                      </p:cBhvr>
                                      <p:to>
                                        <p:strVal val="visible"/>
                                      </p:to>
                                    </p:set>
                                    <p:animEffect transition="in" filter="fade">
                                      <p:cBhvr>
                                        <p:cTn id="37" dur="500"/>
                                        <p:tgtEl>
                                          <p:spTgt spid="2">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 xmlns:a16="http://schemas.microsoft.com/office/drawing/2014/main" id="{D0E6429D-14CA-4FB4-9D50-636A2BB4525E}"/>
              </a:ext>
            </a:extLst>
          </p:cNvPr>
          <p:cNvSpPr/>
          <p:nvPr/>
        </p:nvSpPr>
        <p:spPr>
          <a:xfrm>
            <a:off x="0" y="0"/>
            <a:ext cx="12192000" cy="6858000"/>
          </a:xfrm>
          <a:prstGeom prst="rect">
            <a:avLst/>
          </a:prstGeom>
          <a:noFill/>
          <a:ln>
            <a:noFill/>
          </a:ln>
        </p:spPr>
        <p:style>
          <a:lnRef idx="2">
            <a:schemeClr val="accent6">
              <a:shade val="50000"/>
            </a:schemeClr>
          </a:lnRef>
          <a:fillRef idx="1">
            <a:schemeClr val="accent6"/>
          </a:fillRef>
          <a:effectRef idx="0">
            <a:schemeClr val="accent6"/>
          </a:effectRef>
          <a:fontRef idx="minor">
            <a:schemeClr val="lt1"/>
          </a:fontRef>
        </p:style>
        <p:txBody>
          <a:bodyPr rtlCol="0" anchor="t"/>
          <a:lstStyle/>
          <a:p>
            <a:pPr algn="ctr"/>
            <a:endParaRPr lang="en-US" dirty="0">
              <a:latin typeface="Times New Roman" panose="02020603050405020304" pitchFamily="18" charset="0"/>
              <a:cs typeface="Times New Roman" panose="02020603050405020304" pitchFamily="18" charset="0"/>
            </a:endParaRPr>
          </a:p>
          <a:p>
            <a:pPr algn="ctr"/>
            <a:r>
              <a:rPr lang="en-US" sz="6000" b="1" dirty="0" smtClean="0">
                <a:solidFill>
                  <a:srgbClr val="C00000"/>
                </a:solidFill>
                <a:latin typeface="Times New Roman" panose="02020603050405020304" pitchFamily="18" charset="0"/>
                <a:cs typeface="Times New Roman" panose="02020603050405020304" pitchFamily="18" charset="0"/>
              </a:rPr>
              <a:t>Signaling Theory</a:t>
            </a:r>
            <a:endParaRPr lang="en-US" sz="6000" b="1" dirty="0">
              <a:solidFill>
                <a:srgbClr val="C00000"/>
              </a:solidFill>
              <a:latin typeface="Times New Roman" panose="02020603050405020304" pitchFamily="18" charset="0"/>
              <a:cs typeface="Times New Roman" panose="02020603050405020304" pitchFamily="18" charset="0"/>
            </a:endParaRPr>
          </a:p>
        </p:txBody>
      </p:sp>
      <p:pic>
        <p:nvPicPr>
          <p:cNvPr id="3" name="Picture 2">
            <a:extLst>
              <a:ext uri="{FF2B5EF4-FFF2-40B4-BE49-F238E27FC236}">
                <a16:creationId xmlns="" xmlns:a16="http://schemas.microsoft.com/office/drawing/2014/main" id="{04D0136E-26EA-4443-AF16-4ACD892C563B}"/>
              </a:ext>
            </a:extLst>
          </p:cNvPr>
          <p:cNvPicPr>
            <a:picLocks noChangeAspect="1"/>
          </p:cNvPicPr>
          <p:nvPr/>
        </p:nvPicPr>
        <p:blipFill rotWithShape="1">
          <a:blip r:embed="rId2"/>
          <a:srcRect l="26777" r="22175"/>
          <a:stretch/>
        </p:blipFill>
        <p:spPr>
          <a:xfrm>
            <a:off x="9089571" y="780473"/>
            <a:ext cx="3102429" cy="6077527"/>
          </a:xfrm>
          <a:prstGeom prst="rect">
            <a:avLst/>
          </a:prstGeom>
        </p:spPr>
      </p:pic>
      <p:sp>
        <p:nvSpPr>
          <p:cNvPr id="4" name="Rectangle 3"/>
          <p:cNvSpPr/>
          <p:nvPr/>
        </p:nvSpPr>
        <p:spPr>
          <a:xfrm>
            <a:off x="653142" y="1618633"/>
            <a:ext cx="8654143" cy="4401205"/>
          </a:xfrm>
          <a:prstGeom prst="rect">
            <a:avLst/>
          </a:prstGeom>
        </p:spPr>
        <p:txBody>
          <a:bodyPr wrap="square">
            <a:spAutoFit/>
          </a:bodyPr>
          <a:lstStyle/>
          <a:p>
            <a:pPr marL="457200" indent="-457200">
              <a:buFont typeface="Arial" panose="020B0604020202020204" pitchFamily="34" charset="0"/>
              <a:buChar char="•"/>
            </a:pPr>
            <a:r>
              <a:rPr lang="en-US" sz="4000" dirty="0">
                <a:latin typeface="Times New Roman" panose="02020603050405020304" pitchFamily="18" charset="0"/>
                <a:cs typeface="Times New Roman" panose="02020603050405020304" pitchFamily="18" charset="0"/>
              </a:rPr>
              <a:t>Payment of dividend sends signals of strength and future growth of the company</a:t>
            </a:r>
          </a:p>
          <a:p>
            <a:pPr marL="457200" indent="-457200">
              <a:buFont typeface="Arial" panose="020B0604020202020204" pitchFamily="34" charset="0"/>
              <a:buChar char="•"/>
            </a:pPr>
            <a:r>
              <a:rPr lang="en-US" sz="4000" dirty="0">
                <a:latin typeface="Times New Roman" panose="02020603050405020304" pitchFamily="18" charset="0"/>
                <a:cs typeface="Times New Roman" panose="02020603050405020304" pitchFamily="18" charset="0"/>
              </a:rPr>
              <a:t>Change in the dividend policy sends a signal:</a:t>
            </a:r>
          </a:p>
          <a:p>
            <a:pPr marL="914400" lvl="1" indent="-457200">
              <a:buFont typeface="Arial" panose="020B0604020202020204" pitchFamily="34" charset="0"/>
              <a:buChar char="•"/>
            </a:pPr>
            <a:r>
              <a:rPr lang="en-US" sz="4000" dirty="0">
                <a:latin typeface="Times New Roman" panose="02020603050405020304" pitchFamily="18" charset="0"/>
                <a:cs typeface="Times New Roman" panose="02020603050405020304" pitchFamily="18" charset="0"/>
              </a:rPr>
              <a:t>Positive signal</a:t>
            </a:r>
          </a:p>
          <a:p>
            <a:pPr marL="914400" lvl="1" indent="-457200">
              <a:buFont typeface="Arial" panose="020B0604020202020204" pitchFamily="34" charset="0"/>
              <a:buChar char="•"/>
            </a:pPr>
            <a:r>
              <a:rPr lang="en-US" sz="4000" dirty="0">
                <a:latin typeface="Times New Roman" panose="02020603050405020304" pitchFamily="18" charset="0"/>
                <a:cs typeface="Times New Roman" panose="02020603050405020304" pitchFamily="18" charset="0"/>
              </a:rPr>
              <a:t>Negative signal</a:t>
            </a:r>
          </a:p>
        </p:txBody>
      </p:sp>
    </p:spTree>
    <p:extLst>
      <p:ext uri="{BB962C8B-B14F-4D97-AF65-F5344CB8AC3E}">
        <p14:creationId xmlns:p14="http://schemas.microsoft.com/office/powerpoint/2010/main" val="3743503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fade">
                                      <p:cBhvr>
                                        <p:cTn id="22"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 xmlns:a16="http://schemas.microsoft.com/office/drawing/2014/main" id="{B935F5D2-8D65-4C81-AB1F-764A0E4E2B22}"/>
              </a:ext>
            </a:extLst>
          </p:cNvPr>
          <p:cNvSpPr/>
          <p:nvPr/>
        </p:nvSpPr>
        <p:spPr>
          <a:xfrm>
            <a:off x="7587344" y="2460911"/>
            <a:ext cx="4016819" cy="19797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ln w="0">
                  <a:noFill/>
                </a:ln>
                <a:solidFill>
                  <a:srgbClr val="C00000"/>
                </a:solidFill>
                <a:latin typeface="Book Antiqua" panose="02040602050305030304" pitchFamily="18" charset="0"/>
              </a:rPr>
              <a:t>Dividend Policy</a:t>
            </a:r>
          </a:p>
          <a:p>
            <a:pPr algn="ctr"/>
            <a:r>
              <a:rPr lang="en-US" sz="3200" b="1" dirty="0">
                <a:ln w="0">
                  <a:noFill/>
                </a:ln>
                <a:solidFill>
                  <a:srgbClr val="C00000"/>
                </a:solidFill>
                <a:latin typeface="Book Antiqua" panose="02040602050305030304" pitchFamily="18" charset="0"/>
              </a:rPr>
              <a:t>Module 13</a:t>
            </a:r>
            <a:endParaRPr lang="en-US" sz="3200" b="1" dirty="0">
              <a:ln w="0">
                <a:noFill/>
              </a:ln>
              <a:solidFill>
                <a:srgbClr val="C00000"/>
              </a:solidFill>
              <a:latin typeface="Book Antiqua" panose="02040602050305030304" pitchFamily="18" charset="0"/>
            </a:endParaRPr>
          </a:p>
        </p:txBody>
      </p:sp>
      <p:sp>
        <p:nvSpPr>
          <p:cNvPr id="3" name="Rectangle 2">
            <a:extLst>
              <a:ext uri="{FF2B5EF4-FFF2-40B4-BE49-F238E27FC236}">
                <a16:creationId xmlns="" xmlns:a16="http://schemas.microsoft.com/office/drawing/2014/main" id="{9F2EEECD-8580-4F68-9F77-33EBF89FFE68}"/>
              </a:ext>
            </a:extLst>
          </p:cNvPr>
          <p:cNvSpPr/>
          <p:nvPr/>
        </p:nvSpPr>
        <p:spPr>
          <a:xfrm>
            <a:off x="283032" y="274412"/>
            <a:ext cx="6607623" cy="60089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ln w="12700">
                  <a:solidFill>
                    <a:srgbClr val="4472C4"/>
                  </a:solidFill>
                  <a:prstDash val="solid"/>
                </a:ln>
                <a:solidFill>
                  <a:srgbClr val="405EE0"/>
                </a:solidFill>
                <a:latin typeface="Book Antiqua" panose="02040602050305030304" pitchFamily="18" charset="0"/>
              </a:rPr>
              <a:t>Topic 246: Bird </a:t>
            </a:r>
            <a:r>
              <a:rPr lang="en-US" sz="2800" b="1" dirty="0">
                <a:ln w="12700">
                  <a:solidFill>
                    <a:srgbClr val="4472C4"/>
                  </a:solidFill>
                  <a:prstDash val="solid"/>
                </a:ln>
                <a:solidFill>
                  <a:srgbClr val="405EE0"/>
                </a:solidFill>
                <a:latin typeface="Book Antiqua" panose="02040602050305030304" pitchFamily="18" charset="0"/>
              </a:rPr>
              <a:t>in </a:t>
            </a:r>
            <a:r>
              <a:rPr lang="en-US" sz="2800" b="1" dirty="0" smtClean="0">
                <a:ln w="12700">
                  <a:solidFill>
                    <a:srgbClr val="4472C4"/>
                  </a:solidFill>
                  <a:prstDash val="solid"/>
                </a:ln>
                <a:solidFill>
                  <a:srgbClr val="405EE0"/>
                </a:solidFill>
                <a:latin typeface="Book Antiqua" panose="02040602050305030304" pitchFamily="18" charset="0"/>
              </a:rPr>
              <a:t>Hand </a:t>
            </a:r>
            <a:r>
              <a:rPr lang="en-US" sz="2800" b="1" dirty="0">
                <a:ln w="12700">
                  <a:solidFill>
                    <a:srgbClr val="4472C4"/>
                  </a:solidFill>
                  <a:prstDash val="solid"/>
                </a:ln>
                <a:solidFill>
                  <a:srgbClr val="405EE0"/>
                </a:solidFill>
                <a:latin typeface="Book Antiqua" panose="02040602050305030304" pitchFamily="18" charset="0"/>
              </a:rPr>
              <a:t>Theory</a:t>
            </a:r>
          </a:p>
        </p:txBody>
      </p:sp>
      <p:cxnSp>
        <p:nvCxnSpPr>
          <p:cNvPr id="11" name="Straight Connector 10">
            <a:extLst>
              <a:ext uri="{FF2B5EF4-FFF2-40B4-BE49-F238E27FC236}">
                <a16:creationId xmlns="" xmlns:a16="http://schemas.microsoft.com/office/drawing/2014/main" id="{4A5D1FF0-B6FB-4E2A-BABF-0A9AE1B7170C}"/>
              </a:ext>
            </a:extLst>
          </p:cNvPr>
          <p:cNvCxnSpPr>
            <a:cxnSpLocks/>
          </p:cNvCxnSpPr>
          <p:nvPr/>
        </p:nvCxnSpPr>
        <p:spPr>
          <a:xfrm flipV="1">
            <a:off x="7238999" y="446314"/>
            <a:ext cx="0" cy="6008915"/>
          </a:xfrm>
          <a:prstGeom prst="line">
            <a:avLst/>
          </a:prstGeom>
          <a:ln w="88900" cmpd="thickThi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19237730"/>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 xmlns:a16="http://schemas.microsoft.com/office/drawing/2014/main" id="{D0E6429D-14CA-4FB4-9D50-636A2BB4525E}"/>
              </a:ext>
            </a:extLst>
          </p:cNvPr>
          <p:cNvSpPr/>
          <p:nvPr/>
        </p:nvSpPr>
        <p:spPr>
          <a:xfrm>
            <a:off x="0" y="0"/>
            <a:ext cx="5394035" cy="6858000"/>
          </a:xfrm>
          <a:prstGeom prst="rect">
            <a:avLst/>
          </a:prstGeom>
          <a:solidFill>
            <a:schemeClr val="accent5">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t"/>
          <a:lstStyle/>
          <a:p>
            <a:pPr algn="ctr"/>
            <a:endParaRPr lang="en-US" dirty="0">
              <a:latin typeface="Times New Roman" panose="02020603050405020304" pitchFamily="18" charset="0"/>
              <a:cs typeface="Times New Roman" panose="02020603050405020304" pitchFamily="18" charset="0"/>
            </a:endParaRPr>
          </a:p>
          <a:p>
            <a:pPr algn="ctr"/>
            <a:r>
              <a:rPr lang="en-US" sz="3600" b="1" dirty="0" smtClean="0">
                <a:latin typeface="Times New Roman" panose="02020603050405020304" pitchFamily="18" charset="0"/>
                <a:cs typeface="Times New Roman" panose="02020603050405020304" pitchFamily="18" charset="0"/>
              </a:rPr>
              <a:t>What </a:t>
            </a:r>
            <a:r>
              <a:rPr lang="en-US" sz="3600" b="1" dirty="0">
                <a:latin typeface="Times New Roman" panose="02020603050405020304" pitchFamily="18" charset="0"/>
                <a:cs typeface="Times New Roman" panose="02020603050405020304" pitchFamily="18" charset="0"/>
              </a:rPr>
              <a:t>about Bird in Hand </a:t>
            </a:r>
            <a:r>
              <a:rPr lang="en-US" sz="3600" b="1" dirty="0" smtClean="0">
                <a:latin typeface="Times New Roman" panose="02020603050405020304" pitchFamily="18" charset="0"/>
                <a:cs typeface="Times New Roman" panose="02020603050405020304" pitchFamily="18" charset="0"/>
              </a:rPr>
              <a:t>Theory</a:t>
            </a:r>
          </a:p>
          <a:p>
            <a:pPr algn="ctr"/>
            <a:endParaRPr lang="en-US" sz="3600" b="1" dirty="0">
              <a:latin typeface="Times New Roman" panose="02020603050405020304" pitchFamily="18" charset="0"/>
              <a:cs typeface="Times New Roman" panose="02020603050405020304" pitchFamily="18" charset="0"/>
            </a:endParaRPr>
          </a:p>
          <a:p>
            <a:pPr marL="457200" indent="-457200">
              <a:buFont typeface="Arial" panose="020B0604020202020204" pitchFamily="34" charset="0"/>
              <a:buChar char="•"/>
            </a:pPr>
            <a:r>
              <a:rPr lang="en-US" sz="3000" dirty="0">
                <a:solidFill>
                  <a:srgbClr val="FFFF00"/>
                </a:solidFill>
                <a:latin typeface="Times New Roman" panose="02020603050405020304" pitchFamily="18" charset="0"/>
                <a:cs typeface="Times New Roman" panose="02020603050405020304" pitchFamily="18" charset="0"/>
              </a:rPr>
              <a:t>Today’s return is better than that of tomorrow</a:t>
            </a:r>
          </a:p>
          <a:p>
            <a:pPr marL="457200" indent="-457200">
              <a:buFont typeface="Arial" panose="020B0604020202020204" pitchFamily="34" charset="0"/>
              <a:buChar char="•"/>
            </a:pPr>
            <a:r>
              <a:rPr lang="en-US" sz="3000" dirty="0">
                <a:solidFill>
                  <a:srgbClr val="FFFF00"/>
                </a:solidFill>
                <a:latin typeface="Times New Roman" panose="02020603050405020304" pitchFamily="18" charset="0"/>
                <a:cs typeface="Times New Roman" panose="02020603050405020304" pitchFamily="18" charset="0"/>
              </a:rPr>
              <a:t>Dividends make up about 40% of total stock market returns</a:t>
            </a:r>
          </a:p>
          <a:p>
            <a:pPr marL="457200" indent="-457200">
              <a:buFont typeface="Arial" panose="020B0604020202020204" pitchFamily="34" charset="0"/>
              <a:buChar char="•"/>
            </a:pPr>
            <a:r>
              <a:rPr lang="en-US" sz="3000" dirty="0">
                <a:solidFill>
                  <a:srgbClr val="FFFF00"/>
                </a:solidFill>
                <a:latin typeface="Times New Roman" panose="02020603050405020304" pitchFamily="18" charset="0"/>
                <a:cs typeface="Times New Roman" panose="02020603050405020304" pitchFamily="18" charset="0"/>
              </a:rPr>
              <a:t>A bird in hand is better than two in the bust: Lesser amount in hand today is better than more with the company</a:t>
            </a:r>
          </a:p>
        </p:txBody>
      </p:sp>
      <p:pic>
        <p:nvPicPr>
          <p:cNvPr id="3" name="Picture 2">
            <a:extLst>
              <a:ext uri="{FF2B5EF4-FFF2-40B4-BE49-F238E27FC236}">
                <a16:creationId xmlns="" xmlns:a16="http://schemas.microsoft.com/office/drawing/2014/main" id="{A1ED4B7E-7E4E-4D3D-B9FD-243D984E6EEF}"/>
              </a:ext>
            </a:extLst>
          </p:cNvPr>
          <p:cNvPicPr>
            <a:picLocks noChangeAspect="1"/>
          </p:cNvPicPr>
          <p:nvPr/>
        </p:nvPicPr>
        <p:blipFill>
          <a:blip r:embed="rId2"/>
          <a:stretch>
            <a:fillRect/>
          </a:stretch>
        </p:blipFill>
        <p:spPr>
          <a:xfrm>
            <a:off x="5717308" y="768927"/>
            <a:ext cx="6132946" cy="5320146"/>
          </a:xfrm>
          <a:prstGeom prst="rect">
            <a:avLst/>
          </a:prstGeom>
        </p:spPr>
      </p:pic>
    </p:spTree>
    <p:extLst>
      <p:ext uri="{BB962C8B-B14F-4D97-AF65-F5344CB8AC3E}">
        <p14:creationId xmlns:p14="http://schemas.microsoft.com/office/powerpoint/2010/main" val="36898279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fade">
                                      <p:cBhvr>
                                        <p:cTn id="7" dur="500"/>
                                        <p:tgtEl>
                                          <p:spTgt spid="2">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Effect transition="in" filter="fade">
                                      <p:cBhvr>
                                        <p:cTn id="12" dur="500"/>
                                        <p:tgtEl>
                                          <p:spTgt spid="2">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animEffect transition="in" filter="fade">
                                      <p:cBhvr>
                                        <p:cTn id="17"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 xmlns:a16="http://schemas.microsoft.com/office/drawing/2014/main" id="{D0E6429D-14CA-4FB4-9D50-636A2BB4525E}"/>
              </a:ext>
            </a:extLst>
          </p:cNvPr>
          <p:cNvSpPr/>
          <p:nvPr/>
        </p:nvSpPr>
        <p:spPr>
          <a:xfrm>
            <a:off x="0" y="0"/>
            <a:ext cx="12192000" cy="6858000"/>
          </a:xfrm>
          <a:prstGeom prst="rect">
            <a:avLst/>
          </a:prstGeom>
          <a:noFill/>
          <a:ln>
            <a:noFill/>
          </a:ln>
        </p:spPr>
        <p:style>
          <a:lnRef idx="2">
            <a:schemeClr val="accent6">
              <a:shade val="50000"/>
            </a:schemeClr>
          </a:lnRef>
          <a:fillRef idx="1">
            <a:schemeClr val="accent6"/>
          </a:fillRef>
          <a:effectRef idx="0">
            <a:schemeClr val="accent6"/>
          </a:effectRef>
          <a:fontRef idx="minor">
            <a:schemeClr val="lt1"/>
          </a:fontRef>
        </p:style>
        <p:txBody>
          <a:bodyPr rtlCol="0" anchor="t"/>
          <a:lstStyle/>
          <a:p>
            <a:pPr algn="ctr"/>
            <a:endParaRPr lang="en-US" dirty="0">
              <a:latin typeface="Times New Roman" panose="02020603050405020304" pitchFamily="18" charset="0"/>
              <a:cs typeface="Times New Roman" panose="02020603050405020304" pitchFamily="18" charset="0"/>
            </a:endParaRPr>
          </a:p>
          <a:p>
            <a:pPr algn="ctr"/>
            <a:r>
              <a:rPr lang="en-US" sz="6000" b="1" dirty="0" smtClean="0">
                <a:solidFill>
                  <a:srgbClr val="C00000"/>
                </a:solidFill>
                <a:latin typeface="Times New Roman" panose="02020603050405020304" pitchFamily="18" charset="0"/>
                <a:cs typeface="Times New Roman" panose="02020603050405020304" pitchFamily="18" charset="0"/>
              </a:rPr>
              <a:t>Criticism</a:t>
            </a:r>
          </a:p>
          <a:p>
            <a:pPr algn="ctr"/>
            <a:endParaRPr lang="en-US" sz="6000" b="1" dirty="0">
              <a:solidFill>
                <a:srgbClr val="C00000"/>
              </a:solidFill>
              <a:latin typeface="Times New Roman" panose="02020603050405020304" pitchFamily="18" charset="0"/>
              <a:cs typeface="Times New Roman" panose="02020603050405020304" pitchFamily="18" charset="0"/>
            </a:endParaRPr>
          </a:p>
        </p:txBody>
      </p:sp>
      <p:pic>
        <p:nvPicPr>
          <p:cNvPr id="11266" name="Picture 2" descr="Tips for Accepting Constructive Criticism - Momentum Creative"/>
          <p:cNvPicPr>
            <a:picLocks noChangeAspect="1" noChangeArrowheads="1"/>
          </p:cNvPicPr>
          <p:nvPr/>
        </p:nvPicPr>
        <p:blipFill rotWithShape="1">
          <a:blip r:embed="rId2">
            <a:extLst>
              <a:ext uri="{28A0092B-C50C-407E-A947-70E740481C1C}">
                <a14:useLocalDpi xmlns:a14="http://schemas.microsoft.com/office/drawing/2010/main" val="0"/>
              </a:ext>
            </a:extLst>
          </a:blip>
          <a:srcRect l="49665" t="15476" r="16183"/>
          <a:stretch/>
        </p:blipFill>
        <p:spPr bwMode="auto">
          <a:xfrm>
            <a:off x="8860972" y="1110343"/>
            <a:ext cx="3331028" cy="4637314"/>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408213" y="1536174"/>
            <a:ext cx="9731829" cy="4401205"/>
          </a:xfrm>
          <a:prstGeom prst="rect">
            <a:avLst/>
          </a:prstGeom>
        </p:spPr>
        <p:txBody>
          <a:bodyPr wrap="square">
            <a:spAutoFit/>
          </a:bodyPr>
          <a:lstStyle/>
          <a:p>
            <a:pPr marL="573088" indent="-350838">
              <a:buFont typeface="Arial" panose="020B0604020202020204" pitchFamily="34" charset="0"/>
              <a:buChar char="•"/>
            </a:pPr>
            <a:r>
              <a:rPr lang="en-US" sz="4000" dirty="0">
                <a:latin typeface="Times New Roman" panose="02020603050405020304" pitchFamily="18" charset="0"/>
                <a:cs typeface="Times New Roman" panose="02020603050405020304" pitchFamily="18" charset="0"/>
              </a:rPr>
              <a:t>First, reinvesting dividends (they invest the money they get</a:t>
            </a:r>
            <a:r>
              <a:rPr lang="en-US" sz="4000" dirty="0" smtClean="0">
                <a:latin typeface="Times New Roman" panose="02020603050405020304" pitchFamily="18" charset="0"/>
                <a:cs typeface="Times New Roman" panose="02020603050405020304" pitchFamily="18" charset="0"/>
              </a:rPr>
              <a:t>)</a:t>
            </a:r>
          </a:p>
          <a:p>
            <a:pPr marL="573088" indent="-350838">
              <a:buFont typeface="Arial" panose="020B0604020202020204" pitchFamily="34" charset="0"/>
              <a:buChar char="•"/>
            </a:pPr>
            <a:endParaRPr lang="en-US" sz="2000" dirty="0">
              <a:latin typeface="Times New Roman" panose="02020603050405020304" pitchFamily="18" charset="0"/>
              <a:cs typeface="Times New Roman" panose="02020603050405020304" pitchFamily="18" charset="0"/>
            </a:endParaRPr>
          </a:p>
          <a:p>
            <a:pPr marL="573088" indent="-350838">
              <a:buFont typeface="Arial" panose="020B0604020202020204" pitchFamily="34" charset="0"/>
              <a:buChar char="•"/>
            </a:pPr>
            <a:r>
              <a:rPr lang="en-US" sz="4000" dirty="0">
                <a:latin typeface="Times New Roman" panose="02020603050405020304" pitchFamily="18" charset="0"/>
                <a:cs typeface="Times New Roman" panose="02020603050405020304" pitchFamily="18" charset="0"/>
              </a:rPr>
              <a:t>Second, tax minimization (tax on dividend today reduces capital</a:t>
            </a:r>
            <a:r>
              <a:rPr lang="en-US" sz="4000" dirty="0" smtClean="0">
                <a:latin typeface="Times New Roman" panose="02020603050405020304" pitchFamily="18" charset="0"/>
                <a:cs typeface="Times New Roman" panose="02020603050405020304" pitchFamily="18" charset="0"/>
              </a:rPr>
              <a:t>)</a:t>
            </a:r>
          </a:p>
          <a:p>
            <a:pPr marL="573088" indent="-350838">
              <a:buFont typeface="Arial" panose="020B0604020202020204" pitchFamily="34" charset="0"/>
              <a:buChar char="•"/>
            </a:pPr>
            <a:endParaRPr lang="en-US" sz="2000" dirty="0">
              <a:latin typeface="Times New Roman" panose="02020603050405020304" pitchFamily="18" charset="0"/>
              <a:cs typeface="Times New Roman" panose="02020603050405020304" pitchFamily="18" charset="0"/>
            </a:endParaRPr>
          </a:p>
          <a:p>
            <a:pPr marL="573088" indent="-350838">
              <a:buFont typeface="Arial" panose="020B0604020202020204" pitchFamily="34" charset="0"/>
              <a:buChar char="•"/>
            </a:pPr>
            <a:r>
              <a:rPr lang="en-US" sz="4000" dirty="0">
                <a:latin typeface="Times New Roman" panose="02020603050405020304" pitchFamily="18" charset="0"/>
                <a:cs typeface="Times New Roman" panose="02020603050405020304" pitchFamily="18" charset="0"/>
              </a:rPr>
              <a:t>Third, by asking for dividend they do not act rationally</a:t>
            </a:r>
          </a:p>
        </p:txBody>
      </p:sp>
    </p:spTree>
    <p:extLst>
      <p:ext uri="{BB962C8B-B14F-4D97-AF65-F5344CB8AC3E}">
        <p14:creationId xmlns:p14="http://schemas.microsoft.com/office/powerpoint/2010/main" val="32615756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fade">
                                      <p:cBhvr>
                                        <p:cTn id="12" dur="500"/>
                                        <p:tgtEl>
                                          <p:spTgt spid="4">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xEl>
                                              <p:pRg st="4" end="4"/>
                                            </p:txEl>
                                          </p:spTgt>
                                        </p:tgtEl>
                                        <p:attrNameLst>
                                          <p:attrName>style.visibility</p:attrName>
                                        </p:attrNameLst>
                                      </p:cBhvr>
                                      <p:to>
                                        <p:strVal val="visible"/>
                                      </p:to>
                                    </p:set>
                                    <p:animEffect transition="in" filter="fade">
                                      <p:cBhvr>
                                        <p:cTn id="17"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 xmlns:a16="http://schemas.microsoft.com/office/drawing/2014/main" id="{B935F5D2-8D65-4C81-AB1F-764A0E4E2B22}"/>
              </a:ext>
            </a:extLst>
          </p:cNvPr>
          <p:cNvSpPr/>
          <p:nvPr/>
        </p:nvSpPr>
        <p:spPr>
          <a:xfrm>
            <a:off x="7587344" y="2460911"/>
            <a:ext cx="4016819" cy="19797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ln w="0">
                  <a:noFill/>
                </a:ln>
                <a:solidFill>
                  <a:srgbClr val="C00000"/>
                </a:solidFill>
                <a:latin typeface="Book Antiqua" panose="02040602050305030304" pitchFamily="18" charset="0"/>
              </a:rPr>
              <a:t>Dividend Policy</a:t>
            </a:r>
          </a:p>
          <a:p>
            <a:pPr algn="ctr"/>
            <a:r>
              <a:rPr lang="en-US" sz="3200" b="1" dirty="0">
                <a:ln w="0">
                  <a:noFill/>
                </a:ln>
                <a:solidFill>
                  <a:srgbClr val="C00000"/>
                </a:solidFill>
                <a:latin typeface="Book Antiqua" panose="02040602050305030304" pitchFamily="18" charset="0"/>
              </a:rPr>
              <a:t>Module 13</a:t>
            </a:r>
            <a:endParaRPr lang="en-US" sz="3200" b="1" dirty="0">
              <a:ln w="0">
                <a:noFill/>
              </a:ln>
              <a:solidFill>
                <a:srgbClr val="C00000"/>
              </a:solidFill>
              <a:latin typeface="Book Antiqua" panose="02040602050305030304" pitchFamily="18" charset="0"/>
            </a:endParaRPr>
          </a:p>
        </p:txBody>
      </p:sp>
      <p:sp>
        <p:nvSpPr>
          <p:cNvPr id="3" name="Rectangle 2">
            <a:extLst>
              <a:ext uri="{FF2B5EF4-FFF2-40B4-BE49-F238E27FC236}">
                <a16:creationId xmlns="" xmlns:a16="http://schemas.microsoft.com/office/drawing/2014/main" id="{9F2EEECD-8580-4F68-9F77-33EBF89FFE68}"/>
              </a:ext>
            </a:extLst>
          </p:cNvPr>
          <p:cNvSpPr/>
          <p:nvPr/>
        </p:nvSpPr>
        <p:spPr>
          <a:xfrm>
            <a:off x="283032" y="274412"/>
            <a:ext cx="6607623" cy="60089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ln w="12700">
                  <a:solidFill>
                    <a:srgbClr val="4472C4"/>
                  </a:solidFill>
                  <a:prstDash val="solid"/>
                </a:ln>
                <a:solidFill>
                  <a:srgbClr val="405EE0"/>
                </a:solidFill>
                <a:latin typeface="Book Antiqua" panose="02040602050305030304" pitchFamily="18" charset="0"/>
              </a:rPr>
              <a:t>Topic 247: Dividend </a:t>
            </a:r>
            <a:r>
              <a:rPr lang="en-US" sz="2800" b="1" dirty="0" smtClean="0">
                <a:ln w="12700">
                  <a:solidFill>
                    <a:srgbClr val="4472C4"/>
                  </a:solidFill>
                  <a:prstDash val="solid"/>
                </a:ln>
                <a:solidFill>
                  <a:srgbClr val="405EE0"/>
                </a:solidFill>
                <a:latin typeface="Book Antiqua" panose="02040602050305030304" pitchFamily="18" charset="0"/>
              </a:rPr>
              <a:t>a Passive Residual</a:t>
            </a:r>
            <a:endParaRPr lang="en-US" sz="2800" b="1" dirty="0">
              <a:ln w="12700">
                <a:solidFill>
                  <a:srgbClr val="4472C4"/>
                </a:solidFill>
                <a:prstDash val="solid"/>
              </a:ln>
              <a:solidFill>
                <a:srgbClr val="405EE0"/>
              </a:solidFill>
              <a:latin typeface="Book Antiqua" panose="02040602050305030304" pitchFamily="18" charset="0"/>
            </a:endParaRPr>
          </a:p>
        </p:txBody>
      </p:sp>
      <p:cxnSp>
        <p:nvCxnSpPr>
          <p:cNvPr id="11" name="Straight Connector 10">
            <a:extLst>
              <a:ext uri="{FF2B5EF4-FFF2-40B4-BE49-F238E27FC236}">
                <a16:creationId xmlns="" xmlns:a16="http://schemas.microsoft.com/office/drawing/2014/main" id="{4A5D1FF0-B6FB-4E2A-BABF-0A9AE1B7170C}"/>
              </a:ext>
            </a:extLst>
          </p:cNvPr>
          <p:cNvCxnSpPr>
            <a:cxnSpLocks/>
          </p:cNvCxnSpPr>
          <p:nvPr/>
        </p:nvCxnSpPr>
        <p:spPr>
          <a:xfrm flipV="1">
            <a:off x="7238999" y="446314"/>
            <a:ext cx="0" cy="6008915"/>
          </a:xfrm>
          <a:prstGeom prst="line">
            <a:avLst/>
          </a:prstGeom>
          <a:ln w="88900" cmpd="thickThi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38527305"/>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How To Make 6-Figures With Multiple Income Streams | by Marc Guberti | The  Post-Grad Survival Guide | Mediu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 xmlns:a16="http://schemas.microsoft.com/office/drawing/2014/main" id="{D0E6429D-14CA-4FB4-9D50-636A2BB4525E}"/>
              </a:ext>
            </a:extLst>
          </p:cNvPr>
          <p:cNvSpPr/>
          <p:nvPr/>
        </p:nvSpPr>
        <p:spPr>
          <a:xfrm>
            <a:off x="130630" y="0"/>
            <a:ext cx="5965370" cy="6858000"/>
          </a:xfrm>
          <a:prstGeom prst="rect">
            <a:avLst/>
          </a:prstGeom>
          <a:noFill/>
          <a:ln>
            <a:noFill/>
          </a:ln>
        </p:spPr>
        <p:style>
          <a:lnRef idx="2">
            <a:schemeClr val="accent6">
              <a:shade val="50000"/>
            </a:schemeClr>
          </a:lnRef>
          <a:fillRef idx="1">
            <a:schemeClr val="accent6"/>
          </a:fillRef>
          <a:effectRef idx="0">
            <a:schemeClr val="accent6"/>
          </a:effectRef>
          <a:fontRef idx="minor">
            <a:schemeClr val="lt1"/>
          </a:fontRef>
        </p:style>
        <p:txBody>
          <a:bodyPr rtlCol="0" anchor="t"/>
          <a:lstStyle/>
          <a:p>
            <a:pPr algn="ctr"/>
            <a:endParaRPr lang="en-US" dirty="0">
              <a:latin typeface="Times New Roman" panose="02020603050405020304" pitchFamily="18" charset="0"/>
              <a:cs typeface="Times New Roman" panose="02020603050405020304" pitchFamily="18" charset="0"/>
            </a:endParaRPr>
          </a:p>
          <a:p>
            <a:pPr algn="ctr"/>
            <a:r>
              <a:rPr lang="en-US" sz="5000" b="1" dirty="0" smtClean="0">
                <a:solidFill>
                  <a:srgbClr val="002060"/>
                </a:solidFill>
                <a:latin typeface="Times New Roman" panose="02020603050405020304" pitchFamily="18" charset="0"/>
                <a:cs typeface="Times New Roman" panose="02020603050405020304" pitchFamily="18" charset="0"/>
              </a:rPr>
              <a:t>The </a:t>
            </a:r>
            <a:r>
              <a:rPr lang="en-US" sz="5000" b="1" dirty="0">
                <a:solidFill>
                  <a:srgbClr val="002060"/>
                </a:solidFill>
                <a:latin typeface="Times New Roman" panose="02020603050405020304" pitchFamily="18" charset="0"/>
                <a:cs typeface="Times New Roman" panose="02020603050405020304" pitchFamily="18" charset="0"/>
              </a:rPr>
              <a:t>Residual Theory of Dividends</a:t>
            </a:r>
          </a:p>
          <a:p>
            <a:pPr marL="685800" indent="-457200">
              <a:lnSpc>
                <a:spcPct val="150000"/>
              </a:lnSpc>
              <a:buFont typeface="Arial" panose="020B0604020202020204" pitchFamily="34" charset="0"/>
              <a:buChar char="•"/>
            </a:pPr>
            <a:r>
              <a:rPr lang="en-US" sz="3500" dirty="0">
                <a:solidFill>
                  <a:schemeClr val="tx1"/>
                </a:solidFill>
                <a:latin typeface="Times New Roman" panose="02020603050405020304" pitchFamily="18" charset="0"/>
                <a:cs typeface="Times New Roman" panose="02020603050405020304" pitchFamily="18" charset="0"/>
              </a:rPr>
              <a:t>Dividend paid by a firm is viewed as a residual</a:t>
            </a:r>
          </a:p>
          <a:p>
            <a:pPr marL="685800" indent="-457200">
              <a:lnSpc>
                <a:spcPct val="150000"/>
              </a:lnSpc>
              <a:buFont typeface="Arial" panose="020B0604020202020204" pitchFamily="34" charset="0"/>
              <a:buChar char="•"/>
            </a:pPr>
            <a:r>
              <a:rPr lang="en-US" sz="3500" dirty="0">
                <a:solidFill>
                  <a:schemeClr val="tx1"/>
                </a:solidFill>
                <a:latin typeface="Times New Roman" panose="02020603050405020304" pitchFamily="18" charset="0"/>
                <a:cs typeface="Times New Roman" panose="02020603050405020304" pitchFamily="18" charset="0"/>
              </a:rPr>
              <a:t>The amount remaining or leftover after all acceptable investment opportunities</a:t>
            </a:r>
          </a:p>
        </p:txBody>
      </p:sp>
    </p:spTree>
    <p:extLst>
      <p:ext uri="{BB962C8B-B14F-4D97-AF65-F5344CB8AC3E}">
        <p14:creationId xmlns:p14="http://schemas.microsoft.com/office/powerpoint/2010/main" val="22364326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500"/>
                                        <p:tgtEl>
                                          <p:spTgt spid="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fade">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Here&amp;#39;s What You Can Do with Leftover Foreign Currency | SoFi"/>
          <p:cNvPicPr>
            <a:picLocks noChangeAspect="1" noChangeArrowheads="1"/>
          </p:cNvPicPr>
          <p:nvPr/>
        </p:nvPicPr>
        <p:blipFill rotWithShape="1">
          <a:blip r:embed="rId2">
            <a:extLst>
              <a:ext uri="{28A0092B-C50C-407E-A947-70E740481C1C}">
                <a14:useLocalDpi xmlns:a14="http://schemas.microsoft.com/office/drawing/2010/main" val="0"/>
              </a:ext>
            </a:extLst>
          </a:blip>
          <a:srcRect t="2831" b="34015"/>
          <a:stretch/>
        </p:blipFill>
        <p:spPr bwMode="auto">
          <a:xfrm>
            <a:off x="0" y="2514599"/>
            <a:ext cx="12192000" cy="434340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 xmlns:a16="http://schemas.microsoft.com/office/drawing/2014/main" id="{D0E6429D-14CA-4FB4-9D50-636A2BB4525E}"/>
              </a:ext>
            </a:extLst>
          </p:cNvPr>
          <p:cNvSpPr/>
          <p:nvPr/>
        </p:nvSpPr>
        <p:spPr>
          <a:xfrm>
            <a:off x="0" y="-1"/>
            <a:ext cx="12192000" cy="6858000"/>
          </a:xfrm>
          <a:prstGeom prst="rect">
            <a:avLst/>
          </a:prstGeom>
          <a:noFill/>
          <a:ln>
            <a:noFill/>
          </a:ln>
        </p:spPr>
        <p:style>
          <a:lnRef idx="2">
            <a:schemeClr val="accent6">
              <a:shade val="50000"/>
            </a:schemeClr>
          </a:lnRef>
          <a:fillRef idx="1">
            <a:schemeClr val="accent6"/>
          </a:fillRef>
          <a:effectRef idx="0">
            <a:schemeClr val="accent6"/>
          </a:effectRef>
          <a:fontRef idx="minor">
            <a:schemeClr val="lt1"/>
          </a:fontRef>
        </p:style>
        <p:txBody>
          <a:bodyPr rtlCol="0" anchor="t"/>
          <a:lstStyle/>
          <a:p>
            <a:pPr algn="ctr"/>
            <a:endParaRPr lang="en-US" sz="1600" dirty="0">
              <a:latin typeface="Times New Roman" panose="02020603050405020304" pitchFamily="18" charset="0"/>
              <a:cs typeface="Times New Roman" panose="02020603050405020304" pitchFamily="18" charset="0"/>
            </a:endParaRPr>
          </a:p>
          <a:p>
            <a:pPr algn="ctr"/>
            <a:r>
              <a:rPr lang="en-US" sz="5000" b="1" dirty="0" smtClean="0">
                <a:solidFill>
                  <a:schemeClr val="bg1"/>
                </a:solidFill>
                <a:latin typeface="Times New Roman" panose="02020603050405020304" pitchFamily="18" charset="0"/>
                <a:cs typeface="Times New Roman" panose="02020603050405020304" pitchFamily="18" charset="0"/>
              </a:rPr>
              <a:t>The </a:t>
            </a:r>
            <a:r>
              <a:rPr lang="en-US" sz="5000" b="1" dirty="0">
                <a:solidFill>
                  <a:schemeClr val="bg1"/>
                </a:solidFill>
                <a:latin typeface="Times New Roman" panose="02020603050405020304" pitchFamily="18" charset="0"/>
                <a:cs typeface="Times New Roman" panose="02020603050405020304" pitchFamily="18" charset="0"/>
              </a:rPr>
              <a:t>Residual Theory of </a:t>
            </a:r>
            <a:r>
              <a:rPr lang="en-US" sz="5000" b="1" dirty="0" smtClean="0">
                <a:solidFill>
                  <a:schemeClr val="bg1"/>
                </a:solidFill>
                <a:latin typeface="Times New Roman" panose="02020603050405020304" pitchFamily="18" charset="0"/>
                <a:cs typeface="Times New Roman" panose="02020603050405020304" pitchFamily="18" charset="0"/>
              </a:rPr>
              <a:t>Dividends</a:t>
            </a:r>
            <a:endParaRPr lang="en-US" sz="5000" b="1" dirty="0">
              <a:solidFill>
                <a:schemeClr val="bg1"/>
              </a:solidFill>
              <a:latin typeface="Times New Roman" panose="02020603050405020304" pitchFamily="18" charset="0"/>
              <a:cs typeface="Times New Roman" panose="02020603050405020304" pitchFamily="18" charset="0"/>
            </a:endParaRPr>
          </a:p>
        </p:txBody>
      </p:sp>
      <p:sp>
        <p:nvSpPr>
          <p:cNvPr id="4" name="Rectangle 3"/>
          <p:cNvSpPr/>
          <p:nvPr/>
        </p:nvSpPr>
        <p:spPr>
          <a:xfrm>
            <a:off x="277586" y="1247898"/>
            <a:ext cx="11707585" cy="3323987"/>
          </a:xfrm>
          <a:prstGeom prst="rect">
            <a:avLst/>
          </a:prstGeom>
        </p:spPr>
        <p:txBody>
          <a:bodyPr wrap="square">
            <a:spAutoFit/>
          </a:bodyPr>
          <a:lstStyle/>
          <a:p>
            <a:r>
              <a:rPr lang="en-US" sz="3500" dirty="0">
                <a:latin typeface="Times New Roman" panose="02020603050405020304" pitchFamily="18" charset="0"/>
                <a:cs typeface="Times New Roman" panose="02020603050405020304" pitchFamily="18" charset="0"/>
              </a:rPr>
              <a:t>Stages of Dividend</a:t>
            </a:r>
            <a:r>
              <a:rPr lang="en-US" sz="3500" dirty="0" smtClean="0">
                <a:latin typeface="Times New Roman" panose="02020603050405020304" pitchFamily="18" charset="0"/>
                <a:cs typeface="Times New Roman" panose="02020603050405020304" pitchFamily="18" charset="0"/>
              </a:rPr>
              <a:t>:</a:t>
            </a:r>
          </a:p>
          <a:p>
            <a:pPr marL="688975" lvl="1" indent="-457200">
              <a:buFont typeface="+mj-lt"/>
              <a:buAutoNum type="arabicPeriod"/>
            </a:pPr>
            <a:r>
              <a:rPr lang="en-US" sz="3500" dirty="0" smtClean="0">
                <a:latin typeface="Times New Roman" panose="02020603050405020304" pitchFamily="18" charset="0"/>
                <a:cs typeface="Times New Roman" panose="02020603050405020304" pitchFamily="18" charset="0"/>
              </a:rPr>
              <a:t>First </a:t>
            </a:r>
            <a:r>
              <a:rPr lang="en-US" sz="3500" dirty="0">
                <a:latin typeface="Times New Roman" panose="02020603050405020304" pitchFamily="18" charset="0"/>
                <a:cs typeface="Times New Roman" panose="02020603050405020304" pitchFamily="18" charset="0"/>
              </a:rPr>
              <a:t>determine optimal level of capital expenditures</a:t>
            </a:r>
          </a:p>
          <a:p>
            <a:pPr marL="688975" lvl="1" indent="-457200">
              <a:buFont typeface="+mj-lt"/>
              <a:buAutoNum type="arabicPeriod"/>
            </a:pPr>
            <a:r>
              <a:rPr lang="en-US" sz="3500" dirty="0">
                <a:latin typeface="Times New Roman" panose="02020603050405020304" pitchFamily="18" charset="0"/>
                <a:cs typeface="Times New Roman" panose="02020603050405020304" pitchFamily="18" charset="0"/>
              </a:rPr>
              <a:t>Estimate equity needed to support the expenditure</a:t>
            </a:r>
          </a:p>
          <a:p>
            <a:pPr marL="688975" lvl="1" indent="-457200">
              <a:buFont typeface="+mj-lt"/>
              <a:buAutoNum type="arabicPeriod"/>
            </a:pPr>
            <a:r>
              <a:rPr lang="en-US" sz="3500" dirty="0">
                <a:latin typeface="Times New Roman" panose="02020603050405020304" pitchFamily="18" charset="0"/>
                <a:cs typeface="Times New Roman" panose="02020603050405020304" pitchFamily="18" charset="0"/>
              </a:rPr>
              <a:t>Reinvested profits is utilized to meet the equity requirement</a:t>
            </a:r>
          </a:p>
          <a:p>
            <a:pPr marL="688975" lvl="1" indent="-457200">
              <a:buFont typeface="+mj-lt"/>
              <a:buAutoNum type="arabicPeriod"/>
            </a:pPr>
            <a:r>
              <a:rPr lang="en-US" sz="3500" dirty="0">
                <a:latin typeface="Times New Roman" panose="02020603050405020304" pitchFamily="18" charset="0"/>
                <a:cs typeface="Times New Roman" panose="02020603050405020304" pitchFamily="18" charset="0"/>
              </a:rPr>
              <a:t>If there is a surplus that is, the residual, it is paid is as dividends</a:t>
            </a:r>
          </a:p>
        </p:txBody>
      </p:sp>
    </p:spTree>
    <p:extLst>
      <p:ext uri="{BB962C8B-B14F-4D97-AF65-F5344CB8AC3E}">
        <p14:creationId xmlns:p14="http://schemas.microsoft.com/office/powerpoint/2010/main" val="27403114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fade">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fade">
                                      <p:cBhvr>
                                        <p:cTn id="12" dur="500"/>
                                        <p:tgtEl>
                                          <p:spTgt spid="4">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xEl>
                                              <p:pRg st="3" end="3"/>
                                            </p:txEl>
                                          </p:spTgt>
                                        </p:tgtEl>
                                        <p:attrNameLst>
                                          <p:attrName>style.visibility</p:attrName>
                                        </p:attrNameLst>
                                      </p:cBhvr>
                                      <p:to>
                                        <p:strVal val="visible"/>
                                      </p:to>
                                    </p:set>
                                    <p:animEffect transition="in" filter="fade">
                                      <p:cBhvr>
                                        <p:cTn id="17" dur="500"/>
                                        <p:tgtEl>
                                          <p:spTgt spid="4">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
                                            <p:txEl>
                                              <p:pRg st="4" end="4"/>
                                            </p:txEl>
                                          </p:spTgt>
                                        </p:tgtEl>
                                        <p:attrNameLst>
                                          <p:attrName>style.visibility</p:attrName>
                                        </p:attrNameLst>
                                      </p:cBhvr>
                                      <p:to>
                                        <p:strVal val="visible"/>
                                      </p:to>
                                    </p:set>
                                    <p:animEffect transition="in" filter="fade">
                                      <p:cBhvr>
                                        <p:cTn id="22"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Currency Buy Back | Sell Unused Currency | Leftover money | eurochange"/>
          <p:cNvPicPr>
            <a:picLocks noChangeAspect="1" noChangeArrowheads="1"/>
          </p:cNvPicPr>
          <p:nvPr/>
        </p:nvPicPr>
        <p:blipFill rotWithShape="1">
          <a:blip r:embed="rId2">
            <a:extLst>
              <a:ext uri="{28A0092B-C50C-407E-A947-70E740481C1C}">
                <a14:useLocalDpi xmlns:a14="http://schemas.microsoft.com/office/drawing/2010/main" val="0"/>
              </a:ext>
            </a:extLst>
          </a:blip>
          <a:srcRect r="15613"/>
          <a:stretch/>
        </p:blipFill>
        <p:spPr bwMode="auto">
          <a:xfrm>
            <a:off x="1872343" y="1660698"/>
            <a:ext cx="10319657" cy="5197302"/>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 xmlns:a16="http://schemas.microsoft.com/office/drawing/2014/main" id="{D0E6429D-14CA-4FB4-9D50-636A2BB4525E}"/>
              </a:ext>
            </a:extLst>
          </p:cNvPr>
          <p:cNvSpPr/>
          <p:nvPr/>
        </p:nvSpPr>
        <p:spPr>
          <a:xfrm>
            <a:off x="0" y="0"/>
            <a:ext cx="12192000" cy="6858000"/>
          </a:xfrm>
          <a:prstGeom prst="rect">
            <a:avLst/>
          </a:prstGeom>
          <a:noFill/>
          <a:ln>
            <a:noFill/>
          </a:ln>
        </p:spPr>
        <p:style>
          <a:lnRef idx="2">
            <a:schemeClr val="accent6">
              <a:shade val="50000"/>
            </a:schemeClr>
          </a:lnRef>
          <a:fillRef idx="1">
            <a:schemeClr val="accent6"/>
          </a:fillRef>
          <a:effectRef idx="0">
            <a:schemeClr val="accent6"/>
          </a:effectRef>
          <a:fontRef idx="minor">
            <a:schemeClr val="lt1"/>
          </a:fontRef>
        </p:style>
        <p:txBody>
          <a:bodyPr rtlCol="0" anchor="t"/>
          <a:lstStyle/>
          <a:p>
            <a:pPr algn="ctr"/>
            <a:endParaRPr lang="en-US" sz="1600" dirty="0">
              <a:latin typeface="Times New Roman" panose="02020603050405020304" pitchFamily="18" charset="0"/>
              <a:cs typeface="Times New Roman" panose="02020603050405020304" pitchFamily="18" charset="0"/>
            </a:endParaRPr>
          </a:p>
          <a:p>
            <a:pPr algn="ctr"/>
            <a:r>
              <a:rPr lang="en-US" sz="6000" b="1" dirty="0" smtClean="0">
                <a:solidFill>
                  <a:srgbClr val="C00000"/>
                </a:solidFill>
                <a:latin typeface="Times New Roman" panose="02020603050405020304" pitchFamily="18" charset="0"/>
                <a:cs typeface="Times New Roman" panose="02020603050405020304" pitchFamily="18" charset="0"/>
              </a:rPr>
              <a:t>The </a:t>
            </a:r>
            <a:r>
              <a:rPr lang="en-US" sz="6000" b="1" dirty="0">
                <a:solidFill>
                  <a:srgbClr val="C00000"/>
                </a:solidFill>
                <a:latin typeface="Times New Roman" panose="02020603050405020304" pitchFamily="18" charset="0"/>
                <a:cs typeface="Times New Roman" panose="02020603050405020304" pitchFamily="18" charset="0"/>
              </a:rPr>
              <a:t>Residual Theory</a:t>
            </a:r>
          </a:p>
          <a:p>
            <a:pPr marL="457200" indent="-457200">
              <a:buFont typeface="Arial" panose="020B0604020202020204" pitchFamily="34" charset="0"/>
              <a:buChar char="•"/>
            </a:pPr>
            <a:endParaRPr lang="en-US" sz="2400" dirty="0">
              <a:solidFill>
                <a:srgbClr val="FFFF00"/>
              </a:solidFill>
              <a:latin typeface="Times New Roman" panose="02020603050405020304" pitchFamily="18" charset="0"/>
              <a:cs typeface="Times New Roman" panose="02020603050405020304" pitchFamily="18" charset="0"/>
            </a:endParaRPr>
          </a:p>
        </p:txBody>
      </p:sp>
      <p:sp>
        <p:nvSpPr>
          <p:cNvPr id="4" name="Rectangle 3"/>
          <p:cNvSpPr/>
          <p:nvPr/>
        </p:nvSpPr>
        <p:spPr>
          <a:xfrm>
            <a:off x="1253067" y="1368949"/>
            <a:ext cx="7364186" cy="3170099"/>
          </a:xfrm>
          <a:prstGeom prst="rect">
            <a:avLst/>
          </a:prstGeom>
        </p:spPr>
        <p:txBody>
          <a:bodyPr wrap="square">
            <a:spAutoFit/>
          </a:bodyPr>
          <a:lstStyle/>
          <a:p>
            <a:pPr marL="225425"/>
            <a:r>
              <a:rPr lang="en-US" sz="4000" dirty="0">
                <a:solidFill>
                  <a:srgbClr val="FFFF00"/>
                </a:solidFill>
                <a:latin typeface="Times New Roman" panose="02020603050405020304" pitchFamily="18" charset="0"/>
                <a:cs typeface="Times New Roman" panose="02020603050405020304" pitchFamily="18" charset="0"/>
              </a:rPr>
              <a:t>Thus, the formula of dividend in Residual Theory is:</a:t>
            </a:r>
          </a:p>
          <a:p>
            <a:pPr marL="225425" algn="ctr"/>
            <a:endParaRPr lang="en-US" sz="4000" dirty="0">
              <a:solidFill>
                <a:srgbClr val="FFFF00"/>
              </a:solidFill>
              <a:latin typeface="Times New Roman" panose="02020603050405020304" pitchFamily="18" charset="0"/>
              <a:cs typeface="Times New Roman" panose="02020603050405020304" pitchFamily="18" charset="0"/>
            </a:endParaRPr>
          </a:p>
          <a:p>
            <a:pPr marL="225425"/>
            <a:r>
              <a:rPr lang="en-US" sz="4000" dirty="0">
                <a:solidFill>
                  <a:srgbClr val="FFFF00"/>
                </a:solidFill>
                <a:latin typeface="Times New Roman" panose="02020603050405020304" pitchFamily="18" charset="0"/>
                <a:cs typeface="Times New Roman" panose="02020603050405020304" pitchFamily="18" charset="0"/>
              </a:rPr>
              <a:t>Dividend = Net income – Additional equity needed</a:t>
            </a:r>
          </a:p>
        </p:txBody>
      </p:sp>
    </p:spTree>
    <p:extLst>
      <p:ext uri="{BB962C8B-B14F-4D97-AF65-F5344CB8AC3E}">
        <p14:creationId xmlns:p14="http://schemas.microsoft.com/office/powerpoint/2010/main" val="405613556"/>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 xmlns:a16="http://schemas.microsoft.com/office/drawing/2014/main" id="{D0E6429D-14CA-4FB4-9D50-636A2BB4525E}"/>
              </a:ext>
            </a:extLst>
          </p:cNvPr>
          <p:cNvSpPr/>
          <p:nvPr/>
        </p:nvSpPr>
        <p:spPr>
          <a:xfrm>
            <a:off x="0" y="-1"/>
            <a:ext cx="12192000" cy="6858000"/>
          </a:xfrm>
          <a:prstGeom prst="rect">
            <a:avLst/>
          </a:prstGeom>
          <a:solidFill>
            <a:schemeClr val="accent5">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t"/>
          <a:lstStyle/>
          <a:p>
            <a:pPr algn="ctr"/>
            <a:endParaRPr lang="en-US" sz="1600" dirty="0">
              <a:latin typeface="Times New Roman" panose="02020603050405020304" pitchFamily="18" charset="0"/>
              <a:cs typeface="Times New Roman" panose="02020603050405020304" pitchFamily="18" charset="0"/>
            </a:endParaRPr>
          </a:p>
          <a:p>
            <a:pPr algn="ctr"/>
            <a:r>
              <a:rPr lang="en-US" sz="6000" b="1" dirty="0" smtClean="0">
                <a:latin typeface="Times New Roman" panose="02020603050405020304" pitchFamily="18" charset="0"/>
                <a:cs typeface="Times New Roman" panose="02020603050405020304" pitchFamily="18" charset="0"/>
              </a:rPr>
              <a:t>Example</a:t>
            </a:r>
            <a:endParaRPr lang="en-US" sz="6000" b="1" dirty="0">
              <a:latin typeface="Times New Roman" panose="02020603050405020304" pitchFamily="18" charset="0"/>
              <a:cs typeface="Times New Roman" panose="02020603050405020304" pitchFamily="18" charset="0"/>
            </a:endParaRPr>
          </a:p>
          <a:p>
            <a:pPr marL="457200" indent="-457200">
              <a:buFont typeface="Arial" panose="020B0604020202020204" pitchFamily="34" charset="0"/>
              <a:buChar char="•"/>
            </a:pPr>
            <a:endParaRPr lang="en-US" sz="2400" dirty="0">
              <a:solidFill>
                <a:srgbClr val="FFFF00"/>
              </a:solidFill>
              <a:latin typeface="Times New Roman" panose="02020603050405020304" pitchFamily="18" charset="0"/>
              <a:cs typeface="Times New Roman" panose="02020603050405020304" pitchFamily="18" charset="0"/>
            </a:endParaRPr>
          </a:p>
          <a:p>
            <a:pPr marL="914400" indent="-457200">
              <a:buFont typeface="Arial" panose="020B0604020202020204" pitchFamily="34" charset="0"/>
              <a:buChar char="•"/>
            </a:pPr>
            <a:r>
              <a:rPr lang="en-US" sz="3500" dirty="0">
                <a:solidFill>
                  <a:srgbClr val="FFFF00"/>
                </a:solidFill>
                <a:latin typeface="Times New Roman" panose="02020603050405020304" pitchFamily="18" charset="0"/>
                <a:cs typeface="Times New Roman" panose="02020603050405020304" pitchFamily="18" charset="0"/>
              </a:rPr>
              <a:t>A project required Rs. 120 million. Equity ratio is 70% and profit is Rs. 95 million. How much Dividend can be paid? </a:t>
            </a:r>
          </a:p>
          <a:p>
            <a:pPr marL="457200"/>
            <a:endParaRPr lang="en-US" sz="3500" b="1" dirty="0">
              <a:solidFill>
                <a:srgbClr val="FFFF00"/>
              </a:solidFill>
              <a:latin typeface="Times New Roman" panose="02020603050405020304" pitchFamily="18" charset="0"/>
              <a:cs typeface="Times New Roman" panose="02020603050405020304" pitchFamily="18" charset="0"/>
            </a:endParaRPr>
          </a:p>
          <a:p>
            <a:pPr marL="457200"/>
            <a:r>
              <a:rPr lang="en-US" sz="3500" b="1" dirty="0">
                <a:solidFill>
                  <a:srgbClr val="FFFF00"/>
                </a:solidFill>
                <a:latin typeface="Times New Roman" panose="02020603050405020304" pitchFamily="18" charset="0"/>
                <a:cs typeface="Times New Roman" panose="02020603050405020304" pitchFamily="18" charset="0"/>
              </a:rPr>
              <a:t>Solution:</a:t>
            </a:r>
          </a:p>
          <a:p>
            <a:pPr marL="457200"/>
            <a:r>
              <a:rPr lang="en-US" sz="3500" dirty="0">
                <a:solidFill>
                  <a:srgbClr val="FFFF00"/>
                </a:solidFill>
                <a:latin typeface="Times New Roman" panose="02020603050405020304" pitchFamily="18" charset="0"/>
                <a:cs typeface="Times New Roman" panose="02020603050405020304" pitchFamily="18" charset="0"/>
              </a:rPr>
              <a:t>Additional Equity = 120 x 70% = 84 M</a:t>
            </a:r>
          </a:p>
          <a:p>
            <a:pPr marL="457200" algn="ctr"/>
            <a:endParaRPr lang="en-US" sz="3500" dirty="0">
              <a:solidFill>
                <a:srgbClr val="FFFF00"/>
              </a:solidFill>
              <a:latin typeface="Times New Roman" panose="02020603050405020304" pitchFamily="18" charset="0"/>
              <a:cs typeface="Times New Roman" panose="02020603050405020304" pitchFamily="18" charset="0"/>
            </a:endParaRPr>
          </a:p>
          <a:p>
            <a:pPr marL="457200" algn="ctr"/>
            <a:r>
              <a:rPr lang="en-US" sz="3500" dirty="0">
                <a:solidFill>
                  <a:srgbClr val="FFFF00"/>
                </a:solidFill>
                <a:latin typeface="Times New Roman" panose="02020603050405020304" pitchFamily="18" charset="0"/>
                <a:cs typeface="Times New Roman" panose="02020603050405020304" pitchFamily="18" charset="0"/>
              </a:rPr>
              <a:t>Dividend = Net income – Additional equity needed</a:t>
            </a:r>
          </a:p>
          <a:p>
            <a:pPr marL="457200" algn="ctr"/>
            <a:r>
              <a:rPr lang="en-US" sz="3500" dirty="0">
                <a:solidFill>
                  <a:srgbClr val="FFFF00"/>
                </a:solidFill>
                <a:latin typeface="Times New Roman" panose="02020603050405020304" pitchFamily="18" charset="0"/>
                <a:cs typeface="Times New Roman" panose="02020603050405020304" pitchFamily="18" charset="0"/>
              </a:rPr>
              <a:t>Dividend = 95 – 84 = 11 M</a:t>
            </a:r>
          </a:p>
        </p:txBody>
      </p:sp>
    </p:spTree>
    <p:extLst>
      <p:ext uri="{BB962C8B-B14F-4D97-AF65-F5344CB8AC3E}">
        <p14:creationId xmlns:p14="http://schemas.microsoft.com/office/powerpoint/2010/main" val="4531710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fade">
                                      <p:cBhvr>
                                        <p:cTn id="7" dur="500"/>
                                        <p:tgtEl>
                                          <p:spTgt spid="2">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fade">
                                      <p:cBhvr>
                                        <p:cTn id="12" dur="500"/>
                                        <p:tgtEl>
                                          <p:spTgt spid="2">
                                            <p:txEl>
                                              <p:pRg st="6" end="6"/>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8" end="8"/>
                                            </p:txEl>
                                          </p:spTgt>
                                        </p:tgtEl>
                                        <p:attrNameLst>
                                          <p:attrName>style.visibility</p:attrName>
                                        </p:attrNameLst>
                                      </p:cBhvr>
                                      <p:to>
                                        <p:strVal val="visible"/>
                                      </p:to>
                                    </p:set>
                                    <p:animEffect transition="in" filter="fade">
                                      <p:cBhvr>
                                        <p:cTn id="17" dur="500"/>
                                        <p:tgtEl>
                                          <p:spTgt spid="2">
                                            <p:txEl>
                                              <p:pRg st="8" end="8"/>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
                                            <p:txEl>
                                              <p:pRg st="9" end="9"/>
                                            </p:txEl>
                                          </p:spTgt>
                                        </p:tgtEl>
                                        <p:attrNameLst>
                                          <p:attrName>style.visibility</p:attrName>
                                        </p:attrNameLst>
                                      </p:cBhvr>
                                      <p:to>
                                        <p:strVal val="visible"/>
                                      </p:to>
                                    </p:set>
                                    <p:animEffect transition="in" filter="fade">
                                      <p:cBhvr>
                                        <p:cTn id="22" dur="500"/>
                                        <p:tgtEl>
                                          <p:spTgt spid="2">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 xmlns:a16="http://schemas.microsoft.com/office/drawing/2014/main" id="{B935F5D2-8D65-4C81-AB1F-764A0E4E2B22}"/>
              </a:ext>
            </a:extLst>
          </p:cNvPr>
          <p:cNvSpPr/>
          <p:nvPr/>
        </p:nvSpPr>
        <p:spPr>
          <a:xfrm>
            <a:off x="7587344" y="2460911"/>
            <a:ext cx="4016819" cy="19797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ln w="0">
                  <a:noFill/>
                </a:ln>
                <a:solidFill>
                  <a:srgbClr val="C00000"/>
                </a:solidFill>
                <a:latin typeface="Book Antiqua" panose="02040602050305030304" pitchFamily="18" charset="0"/>
              </a:rPr>
              <a:t>Dividend Policy</a:t>
            </a:r>
          </a:p>
          <a:p>
            <a:pPr algn="ctr"/>
            <a:r>
              <a:rPr lang="en-US" sz="3200" b="1" dirty="0">
                <a:ln w="0">
                  <a:noFill/>
                </a:ln>
                <a:solidFill>
                  <a:srgbClr val="C00000"/>
                </a:solidFill>
                <a:latin typeface="Book Antiqua" panose="02040602050305030304" pitchFamily="18" charset="0"/>
              </a:rPr>
              <a:t>Module 13</a:t>
            </a:r>
            <a:endParaRPr lang="en-US" sz="3200" b="1" dirty="0">
              <a:ln w="0">
                <a:noFill/>
              </a:ln>
              <a:solidFill>
                <a:srgbClr val="C00000"/>
              </a:solidFill>
              <a:latin typeface="Book Antiqua" panose="02040602050305030304" pitchFamily="18" charset="0"/>
            </a:endParaRPr>
          </a:p>
        </p:txBody>
      </p:sp>
      <p:sp>
        <p:nvSpPr>
          <p:cNvPr id="3" name="Rectangle 2">
            <a:extLst>
              <a:ext uri="{FF2B5EF4-FFF2-40B4-BE49-F238E27FC236}">
                <a16:creationId xmlns="" xmlns:a16="http://schemas.microsoft.com/office/drawing/2014/main" id="{9F2EEECD-8580-4F68-9F77-33EBF89FFE68}"/>
              </a:ext>
            </a:extLst>
          </p:cNvPr>
          <p:cNvSpPr/>
          <p:nvPr/>
        </p:nvSpPr>
        <p:spPr>
          <a:xfrm>
            <a:off x="283032" y="274412"/>
            <a:ext cx="6607623" cy="60089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ln w="12700">
                  <a:solidFill>
                    <a:srgbClr val="4472C4"/>
                  </a:solidFill>
                  <a:prstDash val="solid"/>
                </a:ln>
                <a:solidFill>
                  <a:srgbClr val="405EE0"/>
                </a:solidFill>
                <a:latin typeface="Book Antiqua" panose="02040602050305030304" pitchFamily="18" charset="0"/>
              </a:rPr>
              <a:t>Topic 231: Dividend </a:t>
            </a:r>
            <a:r>
              <a:rPr lang="en-US" sz="2800" b="1" dirty="0">
                <a:ln w="12700">
                  <a:solidFill>
                    <a:srgbClr val="4472C4"/>
                  </a:solidFill>
                  <a:prstDash val="solid"/>
                </a:ln>
                <a:solidFill>
                  <a:srgbClr val="405EE0"/>
                </a:solidFill>
                <a:latin typeface="Book Antiqua" panose="02040602050305030304" pitchFamily="18" charset="0"/>
              </a:rPr>
              <a:t>payout and </a:t>
            </a:r>
            <a:r>
              <a:rPr lang="en-US" sz="2800" b="1" dirty="0" smtClean="0">
                <a:ln w="12700">
                  <a:solidFill>
                    <a:srgbClr val="4472C4"/>
                  </a:solidFill>
                  <a:prstDash val="solid"/>
                </a:ln>
                <a:solidFill>
                  <a:srgbClr val="405EE0"/>
                </a:solidFill>
                <a:latin typeface="Book Antiqua" panose="02040602050305030304" pitchFamily="18" charset="0"/>
              </a:rPr>
              <a:t>retention</a:t>
            </a:r>
            <a:endParaRPr lang="en-US" sz="2800" b="1" dirty="0">
              <a:ln w="12700">
                <a:solidFill>
                  <a:srgbClr val="4472C4"/>
                </a:solidFill>
                <a:prstDash val="solid"/>
              </a:ln>
              <a:solidFill>
                <a:srgbClr val="405EE0"/>
              </a:solidFill>
              <a:latin typeface="Book Antiqua" panose="02040602050305030304" pitchFamily="18" charset="0"/>
            </a:endParaRPr>
          </a:p>
        </p:txBody>
      </p:sp>
      <p:cxnSp>
        <p:nvCxnSpPr>
          <p:cNvPr id="11" name="Straight Connector 10">
            <a:extLst>
              <a:ext uri="{FF2B5EF4-FFF2-40B4-BE49-F238E27FC236}">
                <a16:creationId xmlns="" xmlns:a16="http://schemas.microsoft.com/office/drawing/2014/main" id="{4A5D1FF0-B6FB-4E2A-BABF-0A9AE1B7170C}"/>
              </a:ext>
            </a:extLst>
          </p:cNvPr>
          <p:cNvCxnSpPr>
            <a:cxnSpLocks/>
          </p:cNvCxnSpPr>
          <p:nvPr/>
        </p:nvCxnSpPr>
        <p:spPr>
          <a:xfrm flipV="1">
            <a:off x="7238999" y="446314"/>
            <a:ext cx="0" cy="6008915"/>
          </a:xfrm>
          <a:prstGeom prst="line">
            <a:avLst/>
          </a:prstGeom>
          <a:ln w="88900" cmpd="thickThi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72443950"/>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 xmlns:a16="http://schemas.microsoft.com/office/drawing/2014/main" id="{B935F5D2-8D65-4C81-AB1F-764A0E4E2B22}"/>
              </a:ext>
            </a:extLst>
          </p:cNvPr>
          <p:cNvSpPr/>
          <p:nvPr/>
        </p:nvSpPr>
        <p:spPr>
          <a:xfrm>
            <a:off x="7587344" y="2460911"/>
            <a:ext cx="4016819" cy="19797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ln w="0">
                  <a:noFill/>
                </a:ln>
                <a:solidFill>
                  <a:srgbClr val="C00000"/>
                </a:solidFill>
                <a:latin typeface="Book Antiqua" panose="02040602050305030304" pitchFamily="18" charset="0"/>
              </a:rPr>
              <a:t>Dividend Policy</a:t>
            </a:r>
          </a:p>
          <a:p>
            <a:pPr algn="ctr"/>
            <a:r>
              <a:rPr lang="en-US" sz="3200" b="1" dirty="0">
                <a:ln w="0">
                  <a:noFill/>
                </a:ln>
                <a:solidFill>
                  <a:srgbClr val="C00000"/>
                </a:solidFill>
                <a:latin typeface="Book Antiqua" panose="02040602050305030304" pitchFamily="18" charset="0"/>
              </a:rPr>
              <a:t>Module 13</a:t>
            </a:r>
            <a:endParaRPr lang="en-US" sz="3200" b="1" dirty="0">
              <a:ln w="0">
                <a:noFill/>
              </a:ln>
              <a:solidFill>
                <a:srgbClr val="C00000"/>
              </a:solidFill>
              <a:latin typeface="Book Antiqua" panose="02040602050305030304" pitchFamily="18" charset="0"/>
            </a:endParaRPr>
          </a:p>
        </p:txBody>
      </p:sp>
      <p:sp>
        <p:nvSpPr>
          <p:cNvPr id="3" name="Rectangle 2">
            <a:extLst>
              <a:ext uri="{FF2B5EF4-FFF2-40B4-BE49-F238E27FC236}">
                <a16:creationId xmlns="" xmlns:a16="http://schemas.microsoft.com/office/drawing/2014/main" id="{9F2EEECD-8580-4F68-9F77-33EBF89FFE68}"/>
              </a:ext>
            </a:extLst>
          </p:cNvPr>
          <p:cNvSpPr/>
          <p:nvPr/>
        </p:nvSpPr>
        <p:spPr>
          <a:xfrm>
            <a:off x="283032" y="274412"/>
            <a:ext cx="6607623" cy="60089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ln w="12700">
                  <a:solidFill>
                    <a:srgbClr val="4472C4"/>
                  </a:solidFill>
                  <a:prstDash val="solid"/>
                </a:ln>
                <a:solidFill>
                  <a:srgbClr val="405EE0"/>
                </a:solidFill>
                <a:latin typeface="Book Antiqua" panose="02040602050305030304" pitchFamily="18" charset="0"/>
              </a:rPr>
              <a:t>Topic 248: Theory </a:t>
            </a:r>
            <a:r>
              <a:rPr lang="en-US" sz="2800" b="1" dirty="0">
                <a:ln w="12700">
                  <a:solidFill>
                    <a:srgbClr val="4472C4"/>
                  </a:solidFill>
                  <a:prstDash val="solid"/>
                </a:ln>
                <a:solidFill>
                  <a:srgbClr val="405EE0"/>
                </a:solidFill>
                <a:latin typeface="Book Antiqua" panose="02040602050305030304" pitchFamily="18" charset="0"/>
              </a:rPr>
              <a:t>of </a:t>
            </a:r>
            <a:r>
              <a:rPr lang="en-US" sz="2800" b="1" dirty="0" smtClean="0">
                <a:ln w="12700">
                  <a:solidFill>
                    <a:srgbClr val="4472C4"/>
                  </a:solidFill>
                  <a:prstDash val="solid"/>
                </a:ln>
                <a:solidFill>
                  <a:srgbClr val="405EE0"/>
                </a:solidFill>
                <a:latin typeface="Book Antiqua" panose="02040602050305030304" pitchFamily="18" charset="0"/>
              </a:rPr>
              <a:t>Irrelevance </a:t>
            </a:r>
            <a:r>
              <a:rPr lang="en-US" sz="2800" b="1" dirty="0">
                <a:ln w="12700">
                  <a:solidFill>
                    <a:srgbClr val="4472C4"/>
                  </a:solidFill>
                  <a:prstDash val="solid"/>
                </a:ln>
                <a:solidFill>
                  <a:srgbClr val="405EE0"/>
                </a:solidFill>
                <a:latin typeface="Book Antiqua" panose="02040602050305030304" pitchFamily="18" charset="0"/>
              </a:rPr>
              <a:t>of </a:t>
            </a:r>
            <a:r>
              <a:rPr lang="en-US" sz="2800" b="1" dirty="0" smtClean="0">
                <a:ln w="12700">
                  <a:solidFill>
                    <a:srgbClr val="4472C4"/>
                  </a:solidFill>
                  <a:prstDash val="solid"/>
                </a:ln>
                <a:solidFill>
                  <a:srgbClr val="405EE0"/>
                </a:solidFill>
                <a:latin typeface="Book Antiqua" panose="02040602050305030304" pitchFamily="18" charset="0"/>
              </a:rPr>
              <a:t>Dividend-1</a:t>
            </a:r>
            <a:endParaRPr lang="en-US" sz="2800" b="1" dirty="0">
              <a:ln w="12700">
                <a:solidFill>
                  <a:srgbClr val="4472C4"/>
                </a:solidFill>
                <a:prstDash val="solid"/>
              </a:ln>
              <a:solidFill>
                <a:srgbClr val="405EE0"/>
              </a:solidFill>
              <a:latin typeface="Book Antiqua" panose="02040602050305030304" pitchFamily="18" charset="0"/>
            </a:endParaRPr>
          </a:p>
        </p:txBody>
      </p:sp>
      <p:cxnSp>
        <p:nvCxnSpPr>
          <p:cNvPr id="11" name="Straight Connector 10">
            <a:extLst>
              <a:ext uri="{FF2B5EF4-FFF2-40B4-BE49-F238E27FC236}">
                <a16:creationId xmlns="" xmlns:a16="http://schemas.microsoft.com/office/drawing/2014/main" id="{4A5D1FF0-B6FB-4E2A-BABF-0A9AE1B7170C}"/>
              </a:ext>
            </a:extLst>
          </p:cNvPr>
          <p:cNvCxnSpPr>
            <a:cxnSpLocks/>
          </p:cNvCxnSpPr>
          <p:nvPr/>
        </p:nvCxnSpPr>
        <p:spPr>
          <a:xfrm flipV="1">
            <a:off x="7238999" y="446314"/>
            <a:ext cx="0" cy="6008915"/>
          </a:xfrm>
          <a:prstGeom prst="line">
            <a:avLst/>
          </a:prstGeom>
          <a:ln w="88900" cmpd="thickThi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04079781"/>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 xmlns:a16="http://schemas.microsoft.com/office/drawing/2014/main" id="{D0E6429D-14CA-4FB4-9D50-636A2BB4525E}"/>
              </a:ext>
            </a:extLst>
          </p:cNvPr>
          <p:cNvSpPr/>
          <p:nvPr/>
        </p:nvSpPr>
        <p:spPr>
          <a:xfrm>
            <a:off x="653143" y="0"/>
            <a:ext cx="10940144" cy="6858000"/>
          </a:xfrm>
          <a:prstGeom prst="rect">
            <a:avLst/>
          </a:prstGeom>
          <a:noFill/>
          <a:ln>
            <a:noFill/>
          </a:ln>
        </p:spPr>
        <p:style>
          <a:lnRef idx="2">
            <a:schemeClr val="accent6">
              <a:shade val="50000"/>
            </a:schemeClr>
          </a:lnRef>
          <a:fillRef idx="1">
            <a:schemeClr val="accent6"/>
          </a:fillRef>
          <a:effectRef idx="0">
            <a:schemeClr val="accent6"/>
          </a:effectRef>
          <a:fontRef idx="minor">
            <a:schemeClr val="lt1"/>
          </a:fontRef>
        </p:style>
        <p:txBody>
          <a:bodyPr rtlCol="0" anchor="t"/>
          <a:lstStyle/>
          <a:p>
            <a:pPr algn="ctr"/>
            <a:endParaRPr lang="en-US" sz="2400" dirty="0">
              <a:latin typeface="Times New Roman" panose="02020603050405020304" pitchFamily="18" charset="0"/>
              <a:cs typeface="Times New Roman" panose="02020603050405020304" pitchFamily="18" charset="0"/>
            </a:endParaRPr>
          </a:p>
          <a:p>
            <a:pPr algn="ctr"/>
            <a:r>
              <a:rPr lang="en-US" sz="6000" b="1" dirty="0">
                <a:solidFill>
                  <a:srgbClr val="C00000"/>
                </a:solidFill>
                <a:latin typeface="Times New Roman" panose="02020603050405020304" pitchFamily="18" charset="0"/>
                <a:cs typeface="Times New Roman" panose="02020603050405020304" pitchFamily="18" charset="0"/>
              </a:rPr>
              <a:t>The Irrelevance </a:t>
            </a:r>
            <a:r>
              <a:rPr lang="en-US" sz="6000" b="1" dirty="0" smtClean="0">
                <a:solidFill>
                  <a:srgbClr val="C00000"/>
                </a:solidFill>
                <a:latin typeface="Times New Roman" panose="02020603050405020304" pitchFamily="18" charset="0"/>
                <a:cs typeface="Times New Roman" panose="02020603050405020304" pitchFamily="18" charset="0"/>
              </a:rPr>
              <a:t>Theory</a:t>
            </a:r>
          </a:p>
          <a:p>
            <a:pPr algn="ctr"/>
            <a:endParaRPr lang="en-US" sz="2000" dirty="0">
              <a:solidFill>
                <a:srgbClr val="C00000"/>
              </a:solidFill>
              <a:latin typeface="Times New Roman" panose="02020603050405020304" pitchFamily="18" charset="0"/>
              <a:cs typeface="Times New Roman" panose="02020603050405020304" pitchFamily="18" charset="0"/>
            </a:endParaRPr>
          </a:p>
          <a:p>
            <a:pPr marL="457200" indent="-457200">
              <a:buFont typeface="Arial" panose="020B0604020202020204" pitchFamily="34" charset="0"/>
              <a:buChar char="•"/>
            </a:pPr>
            <a:r>
              <a:rPr lang="en-US" sz="4000" dirty="0">
                <a:solidFill>
                  <a:schemeClr val="tx1"/>
                </a:solidFill>
                <a:latin typeface="Times New Roman" panose="02020603050405020304" pitchFamily="18" charset="0"/>
                <a:cs typeface="Times New Roman" panose="02020603050405020304" pitchFamily="18" charset="0"/>
              </a:rPr>
              <a:t>Dividend is irrelevant</a:t>
            </a:r>
          </a:p>
          <a:p>
            <a:pPr marL="457200" indent="-457200">
              <a:buFont typeface="Arial" panose="020B0604020202020204" pitchFamily="34" charset="0"/>
              <a:buChar char="•"/>
            </a:pPr>
            <a:r>
              <a:rPr lang="en-US" sz="4000" dirty="0">
                <a:solidFill>
                  <a:schemeClr val="tx1"/>
                </a:solidFill>
                <a:latin typeface="Times New Roman" panose="02020603050405020304" pitchFamily="18" charset="0"/>
                <a:cs typeface="Times New Roman" panose="02020603050405020304" pitchFamily="18" charset="0"/>
              </a:rPr>
              <a:t>A company's ability to earn and grow determines its market value and drives the stock price; not the dividend payments</a:t>
            </a:r>
          </a:p>
        </p:txBody>
      </p:sp>
      <p:pic>
        <p:nvPicPr>
          <p:cNvPr id="4" name="Picture 2" descr="https://o.remove.bg/downloads/85e17f77-221d-4613-873e-2a40537db7bf/Selling-Points-0819-removebg-preview.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35561" y="3390900"/>
            <a:ext cx="6524625" cy="34671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840725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fade">
                                      <p:cBhvr>
                                        <p:cTn id="7" dur="500"/>
                                        <p:tgtEl>
                                          <p:spTgt spid="2">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Effect transition="in" filter="fade">
                                      <p:cBhvr>
                                        <p:cTn id="1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 xmlns:a16="http://schemas.microsoft.com/office/drawing/2014/main" id="{D0E6429D-14CA-4FB4-9D50-636A2BB4525E}"/>
              </a:ext>
            </a:extLst>
          </p:cNvPr>
          <p:cNvSpPr/>
          <p:nvPr/>
        </p:nvSpPr>
        <p:spPr>
          <a:xfrm>
            <a:off x="1" y="0"/>
            <a:ext cx="12192000" cy="6858000"/>
          </a:xfrm>
          <a:prstGeom prst="rect">
            <a:avLst/>
          </a:prstGeom>
          <a:solidFill>
            <a:schemeClr val="accent5">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t"/>
          <a:lstStyle/>
          <a:p>
            <a:pPr algn="ctr"/>
            <a:endParaRPr lang="en-US" sz="2000" dirty="0">
              <a:latin typeface="Times New Roman" panose="02020603050405020304" pitchFamily="18" charset="0"/>
              <a:cs typeface="Times New Roman" panose="02020603050405020304" pitchFamily="18" charset="0"/>
            </a:endParaRPr>
          </a:p>
          <a:p>
            <a:r>
              <a:rPr lang="en-US" sz="6000" b="1" dirty="0" smtClean="0">
                <a:latin typeface="Times New Roman" panose="02020603050405020304" pitchFamily="18" charset="0"/>
                <a:cs typeface="Times New Roman" panose="02020603050405020304" pitchFamily="18" charset="0"/>
              </a:rPr>
              <a:t>   The </a:t>
            </a:r>
            <a:r>
              <a:rPr lang="en-US" sz="6000" b="1" dirty="0">
                <a:latin typeface="Times New Roman" panose="02020603050405020304" pitchFamily="18" charset="0"/>
                <a:cs typeface="Times New Roman" panose="02020603050405020304" pitchFamily="18" charset="0"/>
              </a:rPr>
              <a:t>Irrelevance </a:t>
            </a:r>
            <a:r>
              <a:rPr lang="en-US" sz="6000" b="1" dirty="0" smtClean="0">
                <a:latin typeface="Times New Roman" panose="02020603050405020304" pitchFamily="18" charset="0"/>
                <a:cs typeface="Times New Roman" panose="02020603050405020304" pitchFamily="18" charset="0"/>
              </a:rPr>
              <a:t>Theory</a:t>
            </a:r>
            <a:endParaRPr lang="en-US" sz="6000" b="1" dirty="0">
              <a:latin typeface="Times New Roman" panose="02020603050405020304" pitchFamily="18" charset="0"/>
              <a:cs typeface="Times New Roman" panose="02020603050405020304" pitchFamily="18" charset="0"/>
            </a:endParaRPr>
          </a:p>
        </p:txBody>
      </p:sp>
      <p:pic>
        <p:nvPicPr>
          <p:cNvPr id="1026" name="Picture 2" descr="https://o.remove.bg/downloads/56dae020-ac9c-49ac-8cea-8b253b386338/irrelevant-removebg-preview.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39743" y="-24103"/>
            <a:ext cx="4452257" cy="4968721"/>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636814" y="1623643"/>
            <a:ext cx="8213272" cy="4247317"/>
          </a:xfrm>
          <a:prstGeom prst="rect">
            <a:avLst/>
          </a:prstGeom>
        </p:spPr>
        <p:txBody>
          <a:bodyPr wrap="square">
            <a:spAutoFit/>
          </a:bodyPr>
          <a:lstStyle/>
          <a:p>
            <a:pPr marL="457200" indent="-457200">
              <a:buFont typeface="Arial" panose="020B0604020202020204" pitchFamily="34" charset="0"/>
              <a:buChar char="•"/>
            </a:pPr>
            <a:r>
              <a:rPr lang="en-US" sz="4500" dirty="0">
                <a:solidFill>
                  <a:srgbClr val="FFFF00"/>
                </a:solidFill>
                <a:latin typeface="Times New Roman" panose="02020603050405020304" pitchFamily="18" charset="0"/>
                <a:cs typeface="Times New Roman" panose="02020603050405020304" pitchFamily="18" charset="0"/>
              </a:rPr>
              <a:t>There is no impact of payment of dividend on the stock price</a:t>
            </a:r>
          </a:p>
          <a:p>
            <a:pPr marL="457200" indent="-457200">
              <a:buFont typeface="Arial" panose="020B0604020202020204" pitchFamily="34" charset="0"/>
              <a:buChar char="•"/>
            </a:pPr>
            <a:r>
              <a:rPr lang="en-US" sz="4500" dirty="0">
                <a:solidFill>
                  <a:srgbClr val="FFFF00"/>
                </a:solidFill>
                <a:latin typeface="Times New Roman" panose="02020603050405020304" pitchFamily="18" charset="0"/>
                <a:cs typeface="Times New Roman" panose="02020603050405020304" pitchFamily="18" charset="0"/>
              </a:rPr>
              <a:t>Dividend does not affect a company’s growth</a:t>
            </a:r>
          </a:p>
          <a:p>
            <a:pPr marL="457200" indent="-457200">
              <a:buFont typeface="Arial" panose="020B0604020202020204" pitchFamily="34" charset="0"/>
              <a:buChar char="•"/>
            </a:pPr>
            <a:r>
              <a:rPr lang="en-US" sz="4500" dirty="0">
                <a:solidFill>
                  <a:srgbClr val="FFFF00"/>
                </a:solidFill>
                <a:latin typeface="Times New Roman" panose="02020603050405020304" pitchFamily="18" charset="0"/>
                <a:cs typeface="Times New Roman" panose="02020603050405020304" pitchFamily="18" charset="0"/>
              </a:rPr>
              <a:t>Cash dividend is offset by external financing</a:t>
            </a:r>
          </a:p>
        </p:txBody>
      </p:sp>
    </p:spTree>
    <p:extLst>
      <p:ext uri="{BB962C8B-B14F-4D97-AF65-F5344CB8AC3E}">
        <p14:creationId xmlns:p14="http://schemas.microsoft.com/office/powerpoint/2010/main" val="13713589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 xmlns:a16="http://schemas.microsoft.com/office/drawing/2014/main" id="{D0E6429D-14CA-4FB4-9D50-636A2BB4525E}"/>
              </a:ext>
            </a:extLst>
          </p:cNvPr>
          <p:cNvSpPr/>
          <p:nvPr/>
        </p:nvSpPr>
        <p:spPr>
          <a:xfrm>
            <a:off x="1" y="0"/>
            <a:ext cx="12192000" cy="6858000"/>
          </a:xfrm>
          <a:prstGeom prst="rect">
            <a:avLst/>
          </a:prstGeom>
          <a:solidFill>
            <a:schemeClr val="accent5">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t"/>
          <a:lstStyle/>
          <a:p>
            <a:pPr algn="ctr"/>
            <a:endParaRPr lang="en-US" sz="2000" dirty="0">
              <a:latin typeface="Times New Roman" panose="02020603050405020304" pitchFamily="18" charset="0"/>
              <a:cs typeface="Times New Roman" panose="02020603050405020304" pitchFamily="18" charset="0"/>
            </a:endParaRPr>
          </a:p>
          <a:p>
            <a:r>
              <a:rPr lang="en-US" sz="6000" b="1" dirty="0" smtClean="0">
                <a:latin typeface="Times New Roman" panose="02020603050405020304" pitchFamily="18" charset="0"/>
                <a:cs typeface="Times New Roman" panose="02020603050405020304" pitchFamily="18" charset="0"/>
              </a:rPr>
              <a:t>   The </a:t>
            </a:r>
            <a:r>
              <a:rPr lang="en-US" sz="6000" b="1" dirty="0">
                <a:latin typeface="Times New Roman" panose="02020603050405020304" pitchFamily="18" charset="0"/>
                <a:cs typeface="Times New Roman" panose="02020603050405020304" pitchFamily="18" charset="0"/>
              </a:rPr>
              <a:t>Irrelevance </a:t>
            </a:r>
            <a:r>
              <a:rPr lang="en-US" sz="6000" b="1" dirty="0" smtClean="0">
                <a:latin typeface="Times New Roman" panose="02020603050405020304" pitchFamily="18" charset="0"/>
                <a:cs typeface="Times New Roman" panose="02020603050405020304" pitchFamily="18" charset="0"/>
              </a:rPr>
              <a:t>Theory</a:t>
            </a:r>
            <a:endParaRPr lang="en-US" sz="6000" b="1" dirty="0">
              <a:latin typeface="Times New Roman" panose="02020603050405020304" pitchFamily="18" charset="0"/>
              <a:cs typeface="Times New Roman" panose="02020603050405020304" pitchFamily="18" charset="0"/>
            </a:endParaRPr>
          </a:p>
        </p:txBody>
      </p:sp>
      <p:pic>
        <p:nvPicPr>
          <p:cNvPr id="1026" name="Picture 2" descr="https://o.remove.bg/downloads/56dae020-ac9c-49ac-8cea-8b253b386338/irrelevant-removebg-preview.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39743" y="-24103"/>
            <a:ext cx="4452257" cy="4968721"/>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636814" y="1623643"/>
            <a:ext cx="8001000" cy="4524315"/>
          </a:xfrm>
          <a:prstGeom prst="rect">
            <a:avLst/>
          </a:prstGeom>
        </p:spPr>
        <p:txBody>
          <a:bodyPr wrap="square">
            <a:spAutoFit/>
          </a:bodyPr>
          <a:lstStyle/>
          <a:p>
            <a:pPr marL="457200" indent="-457200">
              <a:buFont typeface="Arial" panose="020B0604020202020204" pitchFamily="34" charset="0"/>
              <a:buChar char="•"/>
            </a:pPr>
            <a:r>
              <a:rPr lang="en-US" sz="4800" dirty="0">
                <a:solidFill>
                  <a:srgbClr val="FFFF00"/>
                </a:solidFill>
                <a:latin typeface="Times New Roman" panose="02020603050405020304" pitchFamily="18" charset="0"/>
                <a:cs typeface="Times New Roman" panose="02020603050405020304" pitchFamily="18" charset="0"/>
              </a:rPr>
              <a:t>The wealth of an investor is not affected by the payment or non-payment of dividend</a:t>
            </a:r>
          </a:p>
          <a:p>
            <a:pPr marL="457200" indent="-457200">
              <a:buFont typeface="Arial" panose="020B0604020202020204" pitchFamily="34" charset="0"/>
              <a:buChar char="•"/>
            </a:pPr>
            <a:r>
              <a:rPr lang="en-US" sz="4800" dirty="0">
                <a:solidFill>
                  <a:srgbClr val="FFFF00"/>
                </a:solidFill>
                <a:latin typeface="Times New Roman" panose="02020603050405020304" pitchFamily="18" charset="0"/>
                <a:cs typeface="Times New Roman" panose="02020603050405020304" pitchFamily="18" charset="0"/>
              </a:rPr>
              <a:t>So, the split of Dividend and Retained Earnings has no impact</a:t>
            </a:r>
          </a:p>
        </p:txBody>
      </p:sp>
    </p:spTree>
    <p:extLst>
      <p:ext uri="{BB962C8B-B14F-4D97-AF65-F5344CB8AC3E}">
        <p14:creationId xmlns:p14="http://schemas.microsoft.com/office/powerpoint/2010/main" val="274044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B935F5D2-8D65-4C81-AB1F-764A0E4E2B22}"/>
              </a:ext>
            </a:extLst>
          </p:cNvPr>
          <p:cNvSpPr/>
          <p:nvPr/>
        </p:nvSpPr>
        <p:spPr>
          <a:xfrm>
            <a:off x="7587344" y="2460911"/>
            <a:ext cx="4016819" cy="19797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ln w="0">
                  <a:noFill/>
                </a:ln>
                <a:solidFill>
                  <a:srgbClr val="C00000"/>
                </a:solidFill>
                <a:latin typeface="Book Antiqua" panose="02040602050305030304" pitchFamily="18" charset="0"/>
              </a:rPr>
              <a:t>Dividend Policy</a:t>
            </a:r>
          </a:p>
          <a:p>
            <a:pPr algn="ctr"/>
            <a:r>
              <a:rPr lang="en-US" sz="3200" b="1" dirty="0">
                <a:ln w="0">
                  <a:noFill/>
                </a:ln>
                <a:solidFill>
                  <a:srgbClr val="C00000"/>
                </a:solidFill>
                <a:latin typeface="Book Antiqua" panose="02040602050305030304" pitchFamily="18" charset="0"/>
              </a:rPr>
              <a:t>Module 13</a:t>
            </a:r>
            <a:endParaRPr lang="en-US" sz="3200" b="1" dirty="0">
              <a:ln w="0">
                <a:noFill/>
              </a:ln>
              <a:solidFill>
                <a:srgbClr val="C00000"/>
              </a:solidFill>
              <a:latin typeface="Book Antiqua" panose="02040602050305030304" pitchFamily="18" charset="0"/>
            </a:endParaRPr>
          </a:p>
        </p:txBody>
      </p:sp>
      <p:sp>
        <p:nvSpPr>
          <p:cNvPr id="3" name="Rectangle 2">
            <a:extLst>
              <a:ext uri="{FF2B5EF4-FFF2-40B4-BE49-F238E27FC236}">
                <a16:creationId xmlns:a16="http://schemas.microsoft.com/office/drawing/2014/main" xmlns="" id="{9F2EEECD-8580-4F68-9F77-33EBF89FFE68}"/>
              </a:ext>
            </a:extLst>
          </p:cNvPr>
          <p:cNvSpPr/>
          <p:nvPr/>
        </p:nvSpPr>
        <p:spPr>
          <a:xfrm>
            <a:off x="283032" y="274412"/>
            <a:ext cx="6607623" cy="60089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ln w="12700">
                  <a:solidFill>
                    <a:srgbClr val="4472C4"/>
                  </a:solidFill>
                  <a:prstDash val="solid"/>
                </a:ln>
                <a:solidFill>
                  <a:srgbClr val="405EE0"/>
                </a:solidFill>
                <a:latin typeface="Book Antiqua" panose="02040602050305030304" pitchFamily="18" charset="0"/>
              </a:rPr>
              <a:t>Topic 249: Theory </a:t>
            </a:r>
            <a:r>
              <a:rPr lang="en-US" sz="2800" b="1" dirty="0" smtClean="0">
                <a:ln w="12700">
                  <a:solidFill>
                    <a:srgbClr val="4472C4"/>
                  </a:solidFill>
                  <a:prstDash val="solid"/>
                </a:ln>
                <a:solidFill>
                  <a:srgbClr val="405EE0"/>
                </a:solidFill>
                <a:latin typeface="Book Antiqua" panose="02040602050305030304" pitchFamily="18" charset="0"/>
              </a:rPr>
              <a:t>of Irrelevance of Dividend-2</a:t>
            </a:r>
            <a:endParaRPr lang="en-US" sz="2800" b="1" dirty="0">
              <a:ln w="12700">
                <a:solidFill>
                  <a:srgbClr val="4472C4"/>
                </a:solidFill>
                <a:prstDash val="solid"/>
              </a:ln>
              <a:solidFill>
                <a:srgbClr val="405EE0"/>
              </a:solidFill>
              <a:latin typeface="Book Antiqua" panose="02040602050305030304" pitchFamily="18" charset="0"/>
            </a:endParaRPr>
          </a:p>
        </p:txBody>
      </p:sp>
      <p:cxnSp>
        <p:nvCxnSpPr>
          <p:cNvPr id="11" name="Straight Connector 10">
            <a:extLst>
              <a:ext uri="{FF2B5EF4-FFF2-40B4-BE49-F238E27FC236}">
                <a16:creationId xmlns:a16="http://schemas.microsoft.com/office/drawing/2014/main" xmlns="" id="{4A5D1FF0-B6FB-4E2A-BABF-0A9AE1B7170C}"/>
              </a:ext>
            </a:extLst>
          </p:cNvPr>
          <p:cNvCxnSpPr>
            <a:cxnSpLocks/>
          </p:cNvCxnSpPr>
          <p:nvPr/>
        </p:nvCxnSpPr>
        <p:spPr>
          <a:xfrm flipV="1">
            <a:off x="7238999" y="446314"/>
            <a:ext cx="0" cy="6008915"/>
          </a:xfrm>
          <a:prstGeom prst="line">
            <a:avLst/>
          </a:prstGeom>
          <a:ln w="88900" cmpd="thickThi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01350735"/>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What Is a Dividend? | SoFi"/>
          <p:cNvPicPr>
            <a:picLocks noChangeAspect="1" noChangeArrowheads="1"/>
          </p:cNvPicPr>
          <p:nvPr/>
        </p:nvPicPr>
        <p:blipFill rotWithShape="1">
          <a:blip r:embed="rId2">
            <a:extLst>
              <a:ext uri="{28A0092B-C50C-407E-A947-70E740481C1C}">
                <a14:useLocalDpi xmlns:a14="http://schemas.microsoft.com/office/drawing/2010/main" val="0"/>
              </a:ext>
            </a:extLst>
          </a:blip>
          <a:srcRect t="702" r="6842"/>
          <a:stretch/>
        </p:blipFill>
        <p:spPr bwMode="auto">
          <a:xfrm>
            <a:off x="2858736" y="1222449"/>
            <a:ext cx="9333263" cy="5635551"/>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xmlns="" id="{D0E6429D-14CA-4FB4-9D50-636A2BB4525E}"/>
              </a:ext>
            </a:extLst>
          </p:cNvPr>
          <p:cNvSpPr/>
          <p:nvPr/>
        </p:nvSpPr>
        <p:spPr>
          <a:xfrm>
            <a:off x="743567" y="1222448"/>
            <a:ext cx="6678313" cy="4218231"/>
          </a:xfrm>
          <a:prstGeom prst="rect">
            <a:avLst/>
          </a:prstGeom>
          <a:noFill/>
          <a:ln>
            <a:noFill/>
          </a:ln>
        </p:spPr>
        <p:style>
          <a:lnRef idx="2">
            <a:schemeClr val="accent6">
              <a:shade val="50000"/>
            </a:schemeClr>
          </a:lnRef>
          <a:fillRef idx="1">
            <a:schemeClr val="accent6"/>
          </a:fillRef>
          <a:effectRef idx="0">
            <a:schemeClr val="accent6"/>
          </a:effectRef>
          <a:fontRef idx="minor">
            <a:schemeClr val="lt1"/>
          </a:fontRef>
        </p:style>
        <p:txBody>
          <a:bodyPr rtlCol="0" anchor="t"/>
          <a:lstStyle/>
          <a:p>
            <a:r>
              <a:rPr lang="en-US" sz="5000" dirty="0" smtClean="0">
                <a:solidFill>
                  <a:schemeClr val="tx1"/>
                </a:solidFill>
                <a:latin typeface="Times New Roman" panose="02020603050405020304" pitchFamily="18" charset="0"/>
                <a:cs typeface="Times New Roman" panose="02020603050405020304" pitchFamily="18" charset="0"/>
              </a:rPr>
              <a:t>The </a:t>
            </a:r>
            <a:r>
              <a:rPr lang="en-US" sz="5000" dirty="0">
                <a:solidFill>
                  <a:schemeClr val="tx1"/>
                </a:solidFill>
                <a:latin typeface="Times New Roman" panose="02020603050405020304" pitchFamily="18" charset="0"/>
                <a:cs typeface="Times New Roman" panose="02020603050405020304" pitchFamily="18" charset="0"/>
              </a:rPr>
              <a:t>decrease in the proportional claim on earnings and assets of a share of common stock because of the issuance of additional shares</a:t>
            </a:r>
          </a:p>
        </p:txBody>
      </p:sp>
      <p:sp>
        <p:nvSpPr>
          <p:cNvPr id="5" name="Rectangle 4"/>
          <p:cNvSpPr/>
          <p:nvPr/>
        </p:nvSpPr>
        <p:spPr>
          <a:xfrm>
            <a:off x="3278562" y="0"/>
            <a:ext cx="5634876" cy="1015663"/>
          </a:xfrm>
          <a:prstGeom prst="rect">
            <a:avLst/>
          </a:prstGeom>
        </p:spPr>
        <p:txBody>
          <a:bodyPr wrap="none">
            <a:spAutoFit/>
          </a:bodyPr>
          <a:lstStyle/>
          <a:p>
            <a:pPr algn="ctr"/>
            <a:r>
              <a:rPr lang="en-US" sz="6000" b="1" dirty="0">
                <a:solidFill>
                  <a:srgbClr val="C00000"/>
                </a:solidFill>
                <a:latin typeface="Times New Roman" panose="02020603050405020304" pitchFamily="18" charset="0"/>
                <a:cs typeface="Times New Roman" panose="02020603050405020304" pitchFamily="18" charset="0"/>
              </a:rPr>
              <a:t>Dilution Defined</a:t>
            </a:r>
          </a:p>
        </p:txBody>
      </p:sp>
    </p:spTree>
    <p:extLst>
      <p:ext uri="{BB962C8B-B14F-4D97-AF65-F5344CB8AC3E}">
        <p14:creationId xmlns:p14="http://schemas.microsoft.com/office/powerpoint/2010/main" val="4256678843"/>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tack of coins Free Photo"/>
          <p:cNvPicPr>
            <a:picLocks noChangeAspect="1" noChangeArrowheads="1"/>
          </p:cNvPicPr>
          <p:nvPr/>
        </p:nvPicPr>
        <p:blipFill rotWithShape="1">
          <a:blip r:embed="rId2">
            <a:extLst>
              <a:ext uri="{28A0092B-C50C-407E-A947-70E740481C1C}">
                <a14:useLocalDpi xmlns:a14="http://schemas.microsoft.com/office/drawing/2010/main" val="0"/>
              </a:ext>
            </a:extLst>
          </a:blip>
          <a:srcRect b="10606"/>
          <a:stretch/>
        </p:blipFill>
        <p:spPr bwMode="auto">
          <a:xfrm>
            <a:off x="1860884" y="706007"/>
            <a:ext cx="10331116" cy="6151993"/>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xmlns="" id="{D0E6429D-14CA-4FB4-9D50-636A2BB4525E}"/>
              </a:ext>
            </a:extLst>
          </p:cNvPr>
          <p:cNvSpPr/>
          <p:nvPr/>
        </p:nvSpPr>
        <p:spPr>
          <a:xfrm>
            <a:off x="472440" y="0"/>
            <a:ext cx="11277600" cy="6858000"/>
          </a:xfrm>
          <a:prstGeom prst="rect">
            <a:avLst/>
          </a:prstGeom>
          <a:noFill/>
          <a:ln>
            <a:noFill/>
          </a:ln>
        </p:spPr>
        <p:style>
          <a:lnRef idx="2">
            <a:schemeClr val="accent6">
              <a:shade val="50000"/>
            </a:schemeClr>
          </a:lnRef>
          <a:fillRef idx="1">
            <a:schemeClr val="accent6"/>
          </a:fillRef>
          <a:effectRef idx="0">
            <a:schemeClr val="accent6"/>
          </a:effectRef>
          <a:fontRef idx="minor">
            <a:schemeClr val="lt1"/>
          </a:fontRef>
        </p:style>
        <p:txBody>
          <a:bodyPr rtlCol="0" anchor="t"/>
          <a:lstStyle/>
          <a:p>
            <a:pPr algn="ctr"/>
            <a:endParaRPr lang="en-US" sz="4000" dirty="0">
              <a:solidFill>
                <a:schemeClr val="tx1"/>
              </a:solidFill>
              <a:latin typeface="Times New Roman" panose="02020603050405020304" pitchFamily="18" charset="0"/>
              <a:cs typeface="Times New Roman" panose="02020603050405020304" pitchFamily="18" charset="0"/>
            </a:endParaRPr>
          </a:p>
          <a:p>
            <a:pPr algn="ctr"/>
            <a:endParaRPr lang="en-US" sz="4000" dirty="0">
              <a:solidFill>
                <a:schemeClr val="tx1"/>
              </a:solidFill>
              <a:latin typeface="Times New Roman" panose="02020603050405020304" pitchFamily="18" charset="0"/>
              <a:cs typeface="Times New Roman" panose="02020603050405020304" pitchFamily="18" charset="0"/>
            </a:endParaRPr>
          </a:p>
          <a:p>
            <a:r>
              <a:rPr lang="en-US" sz="4000" dirty="0" smtClean="0">
                <a:solidFill>
                  <a:schemeClr val="tx1"/>
                </a:solidFill>
                <a:latin typeface="Times New Roman" panose="02020603050405020304" pitchFamily="18" charset="0"/>
                <a:cs typeface="Times New Roman" panose="02020603050405020304" pitchFamily="18" charset="0"/>
              </a:rPr>
              <a:t>The </a:t>
            </a:r>
            <a:r>
              <a:rPr lang="en-US" sz="4000" dirty="0">
                <a:solidFill>
                  <a:schemeClr val="tx1"/>
                </a:solidFill>
                <a:latin typeface="Times New Roman" panose="02020603050405020304" pitchFamily="18" charset="0"/>
                <a:cs typeface="Times New Roman" panose="02020603050405020304" pitchFamily="18" charset="0"/>
              </a:rPr>
              <a:t>sum of the discounted value per share of common stock after financing plus current dividends paid is exactly equal to the market value per share of common stock before the payment of current dividends</a:t>
            </a:r>
          </a:p>
        </p:txBody>
      </p:sp>
      <p:sp>
        <p:nvSpPr>
          <p:cNvPr id="3" name="Rectangle 2"/>
          <p:cNvSpPr/>
          <p:nvPr/>
        </p:nvSpPr>
        <p:spPr>
          <a:xfrm>
            <a:off x="1995742" y="13454"/>
            <a:ext cx="8200515" cy="1015663"/>
          </a:xfrm>
          <a:prstGeom prst="rect">
            <a:avLst/>
          </a:prstGeom>
        </p:spPr>
        <p:txBody>
          <a:bodyPr wrap="none">
            <a:spAutoFit/>
          </a:bodyPr>
          <a:lstStyle/>
          <a:p>
            <a:pPr algn="ctr"/>
            <a:r>
              <a:rPr lang="en-US" sz="6000" b="1" dirty="0">
                <a:solidFill>
                  <a:srgbClr val="C00000"/>
                </a:solidFill>
                <a:latin typeface="Times New Roman" panose="02020603050405020304" pitchFamily="18" charset="0"/>
                <a:cs typeface="Times New Roman" panose="02020603050405020304" pitchFamily="18" charset="0"/>
              </a:rPr>
              <a:t>Dilution Does Not Affect</a:t>
            </a:r>
          </a:p>
        </p:txBody>
      </p:sp>
    </p:spTree>
    <p:extLst>
      <p:ext uri="{BB962C8B-B14F-4D97-AF65-F5344CB8AC3E}">
        <p14:creationId xmlns:p14="http://schemas.microsoft.com/office/powerpoint/2010/main" val="2944923369"/>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0" name="Picture 6" descr="Effect posted by Michelle Cunningham"/>
          <p:cNvPicPr>
            <a:picLocks noChangeAspect="1" noChangeArrowheads="1"/>
          </p:cNvPicPr>
          <p:nvPr/>
        </p:nvPicPr>
        <p:blipFill rotWithShape="1">
          <a:blip r:embed="rId2">
            <a:extLst>
              <a:ext uri="{28A0092B-C50C-407E-A947-70E740481C1C}">
                <a14:useLocalDpi xmlns:a14="http://schemas.microsoft.com/office/drawing/2010/main" val="0"/>
              </a:ext>
            </a:extLst>
          </a:blip>
          <a:srcRect b="30154"/>
          <a:stretch/>
        </p:blipFill>
        <p:spPr bwMode="auto">
          <a:xfrm>
            <a:off x="0" y="2904309"/>
            <a:ext cx="12192000" cy="3953691"/>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xmlns="" id="{D0E6429D-14CA-4FB4-9D50-636A2BB4525E}"/>
              </a:ext>
            </a:extLst>
          </p:cNvPr>
          <p:cNvSpPr/>
          <p:nvPr/>
        </p:nvSpPr>
        <p:spPr>
          <a:xfrm>
            <a:off x="472440" y="0"/>
            <a:ext cx="11140440" cy="6858000"/>
          </a:xfrm>
          <a:prstGeom prst="rect">
            <a:avLst/>
          </a:prstGeom>
          <a:noFill/>
          <a:ln>
            <a:noFill/>
          </a:ln>
        </p:spPr>
        <p:style>
          <a:lnRef idx="2">
            <a:schemeClr val="accent6">
              <a:shade val="50000"/>
            </a:schemeClr>
          </a:lnRef>
          <a:fillRef idx="1">
            <a:schemeClr val="accent6"/>
          </a:fillRef>
          <a:effectRef idx="0">
            <a:schemeClr val="accent6"/>
          </a:effectRef>
          <a:fontRef idx="minor">
            <a:schemeClr val="lt1"/>
          </a:fontRef>
        </p:style>
        <p:txBody>
          <a:bodyPr rtlCol="0" anchor="t"/>
          <a:lstStyle/>
          <a:p>
            <a:pPr algn="ctr"/>
            <a:endParaRPr lang="en-US" sz="5000" dirty="0">
              <a:solidFill>
                <a:schemeClr val="tx1"/>
              </a:solidFill>
              <a:latin typeface="Times New Roman" panose="02020603050405020304" pitchFamily="18" charset="0"/>
              <a:cs typeface="Times New Roman" panose="02020603050405020304" pitchFamily="18" charset="0"/>
            </a:endParaRPr>
          </a:p>
          <a:p>
            <a:pPr algn="ctr"/>
            <a:endParaRPr lang="en-US" sz="5000" dirty="0">
              <a:solidFill>
                <a:schemeClr val="tx1"/>
              </a:solidFill>
              <a:latin typeface="Times New Roman" panose="02020603050405020304" pitchFamily="18" charset="0"/>
              <a:cs typeface="Times New Roman" panose="02020603050405020304" pitchFamily="18" charset="0"/>
            </a:endParaRPr>
          </a:p>
          <a:p>
            <a:pPr marL="176213" algn="l"/>
            <a:r>
              <a:rPr lang="en-US" sz="5000" b="0" i="0" u="none" strike="noStrike" baseline="0" dirty="0" smtClean="0">
                <a:solidFill>
                  <a:schemeClr val="tx1"/>
                </a:solidFill>
                <a:latin typeface="Times New Roman" panose="02020603050405020304" pitchFamily="18" charset="0"/>
                <a:cs typeface="Times New Roman" panose="02020603050405020304" pitchFamily="18" charset="0"/>
              </a:rPr>
              <a:t>Shareholders are </a:t>
            </a:r>
            <a:r>
              <a:rPr lang="en-US" sz="5000" b="0" i="0" u="none" strike="noStrike" baseline="0" dirty="0">
                <a:solidFill>
                  <a:schemeClr val="tx1"/>
                </a:solidFill>
                <a:latin typeface="Times New Roman" panose="02020603050405020304" pitchFamily="18" charset="0"/>
                <a:cs typeface="Times New Roman" panose="02020603050405020304" pitchFamily="18" charset="0"/>
              </a:rPr>
              <a:t>indifferent between receiving dividends and having earnings retained by the firm</a:t>
            </a:r>
            <a:endParaRPr lang="en-US" sz="5000" dirty="0">
              <a:solidFill>
                <a:schemeClr val="tx1"/>
              </a:solidFill>
              <a:latin typeface="Times New Roman" panose="02020603050405020304" pitchFamily="18" charset="0"/>
              <a:cs typeface="Times New Roman" panose="02020603050405020304" pitchFamily="18" charset="0"/>
            </a:endParaRPr>
          </a:p>
        </p:txBody>
      </p:sp>
      <p:sp>
        <p:nvSpPr>
          <p:cNvPr id="3" name="Rectangle 2"/>
          <p:cNvSpPr/>
          <p:nvPr/>
        </p:nvSpPr>
        <p:spPr>
          <a:xfrm>
            <a:off x="3096622" y="0"/>
            <a:ext cx="5998757" cy="1015663"/>
          </a:xfrm>
          <a:prstGeom prst="rect">
            <a:avLst/>
          </a:prstGeom>
        </p:spPr>
        <p:txBody>
          <a:bodyPr wrap="none">
            <a:spAutoFit/>
          </a:bodyPr>
          <a:lstStyle/>
          <a:p>
            <a:pPr algn="ctr"/>
            <a:r>
              <a:rPr lang="en-US" sz="6000" b="1" dirty="0" smtClean="0">
                <a:solidFill>
                  <a:srgbClr val="C00000"/>
                </a:solidFill>
                <a:latin typeface="Times New Roman" panose="02020603050405020304" pitchFamily="18" charset="0"/>
                <a:cs typeface="Times New Roman" panose="02020603050405020304" pitchFamily="18" charset="0"/>
              </a:rPr>
              <a:t>Result </a:t>
            </a:r>
            <a:r>
              <a:rPr lang="en-US" sz="6000" b="1" dirty="0">
                <a:solidFill>
                  <a:srgbClr val="C00000"/>
                </a:solidFill>
                <a:latin typeface="Times New Roman" panose="02020603050405020304" pitchFamily="18" charset="0"/>
                <a:cs typeface="Times New Roman" panose="02020603050405020304" pitchFamily="18" charset="0"/>
              </a:rPr>
              <a:t>of Dilution</a:t>
            </a:r>
          </a:p>
        </p:txBody>
      </p:sp>
    </p:spTree>
    <p:extLst>
      <p:ext uri="{BB962C8B-B14F-4D97-AF65-F5344CB8AC3E}">
        <p14:creationId xmlns:p14="http://schemas.microsoft.com/office/powerpoint/2010/main" val="3178358465"/>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D0E6429D-14CA-4FB4-9D50-636A2BB4525E}"/>
              </a:ext>
            </a:extLst>
          </p:cNvPr>
          <p:cNvSpPr/>
          <p:nvPr/>
        </p:nvSpPr>
        <p:spPr>
          <a:xfrm>
            <a:off x="0" y="0"/>
            <a:ext cx="5394035" cy="6858000"/>
          </a:xfrm>
          <a:prstGeom prst="rect">
            <a:avLst/>
          </a:prstGeom>
          <a:solidFill>
            <a:schemeClr val="accent5">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t"/>
          <a:lstStyle/>
          <a:p>
            <a:pPr algn="ctr"/>
            <a:endParaRPr lang="en-US" sz="2000" dirty="0">
              <a:latin typeface="Times New Roman" panose="02020603050405020304" pitchFamily="18" charset="0"/>
              <a:cs typeface="Times New Roman" panose="02020603050405020304" pitchFamily="18" charset="0"/>
            </a:endParaRPr>
          </a:p>
          <a:p>
            <a:pPr algn="ctr"/>
            <a:endParaRPr lang="en-US" sz="4400" dirty="0">
              <a:latin typeface="Times New Roman" panose="02020603050405020304" pitchFamily="18" charset="0"/>
              <a:cs typeface="Times New Roman" panose="02020603050405020304" pitchFamily="18" charset="0"/>
            </a:endParaRPr>
          </a:p>
          <a:p>
            <a:pPr algn="ctr"/>
            <a:r>
              <a:rPr lang="en-US" sz="4400" dirty="0">
                <a:latin typeface="Times New Roman" panose="02020603050405020304" pitchFamily="18" charset="0"/>
                <a:cs typeface="Times New Roman" panose="02020603050405020304" pitchFamily="18" charset="0"/>
              </a:rPr>
              <a:t>Homemade Dividend</a:t>
            </a:r>
          </a:p>
          <a:p>
            <a:pPr marL="457200" indent="-457200">
              <a:buFont typeface="Arial" panose="020B0604020202020204" pitchFamily="34" charset="0"/>
              <a:buChar char="•"/>
            </a:pPr>
            <a:r>
              <a:rPr lang="en-US" sz="3600" dirty="0">
                <a:solidFill>
                  <a:srgbClr val="FFFF00"/>
                </a:solidFill>
                <a:latin typeface="Times New Roman" panose="02020603050405020304" pitchFamily="18" charset="0"/>
                <a:cs typeface="Times New Roman" panose="02020603050405020304" pitchFamily="18" charset="0"/>
              </a:rPr>
              <a:t>If dividends are lower sell some shares to get desired cash distribution. </a:t>
            </a:r>
          </a:p>
          <a:p>
            <a:pPr marL="457200" indent="-457200">
              <a:buFont typeface="Arial" panose="020B0604020202020204" pitchFamily="34" charset="0"/>
              <a:buChar char="•"/>
            </a:pPr>
            <a:r>
              <a:rPr lang="en-US" sz="3600" dirty="0">
                <a:solidFill>
                  <a:srgbClr val="FFFF00"/>
                </a:solidFill>
                <a:latin typeface="Times New Roman" panose="02020603050405020304" pitchFamily="18" charset="0"/>
                <a:cs typeface="Times New Roman" panose="02020603050405020304" pitchFamily="18" charset="0"/>
              </a:rPr>
              <a:t>If dividends are higher </a:t>
            </a:r>
            <a:r>
              <a:rPr lang="en-US" sz="3600" dirty="0" smtClean="0">
                <a:solidFill>
                  <a:srgbClr val="FFFF00"/>
                </a:solidFill>
                <a:latin typeface="Times New Roman" panose="02020603050405020304" pitchFamily="18" charset="0"/>
                <a:cs typeface="Times New Roman" panose="02020603050405020304" pitchFamily="18" charset="0"/>
              </a:rPr>
              <a:t>purchase </a:t>
            </a:r>
            <a:r>
              <a:rPr lang="en-US" sz="3600" dirty="0">
                <a:solidFill>
                  <a:srgbClr val="FFFF00"/>
                </a:solidFill>
                <a:latin typeface="Times New Roman" panose="02020603050405020304" pitchFamily="18" charset="0"/>
                <a:cs typeface="Times New Roman" panose="02020603050405020304" pitchFamily="18" charset="0"/>
              </a:rPr>
              <a:t>additional shares of stock in the company</a:t>
            </a:r>
          </a:p>
        </p:txBody>
      </p:sp>
      <p:pic>
        <p:nvPicPr>
          <p:cNvPr id="2050" name="Picture 2" descr="Make Homemad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67400" y="771154"/>
            <a:ext cx="5911850" cy="48280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313151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fade">
                                      <p:cBhvr>
                                        <p:cTn id="7" dur="500"/>
                                        <p:tgtEl>
                                          <p:spTgt spid="2">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Effect transition="in" filter="fade">
                                      <p:cBhvr>
                                        <p:cTn id="1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B935F5D2-8D65-4C81-AB1F-764A0E4E2B22}"/>
              </a:ext>
            </a:extLst>
          </p:cNvPr>
          <p:cNvSpPr/>
          <p:nvPr/>
        </p:nvSpPr>
        <p:spPr>
          <a:xfrm>
            <a:off x="7587344" y="2460911"/>
            <a:ext cx="4016819" cy="19797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ln w="0">
                  <a:noFill/>
                </a:ln>
                <a:solidFill>
                  <a:srgbClr val="C00000"/>
                </a:solidFill>
                <a:latin typeface="Book Antiqua" panose="02040602050305030304" pitchFamily="18" charset="0"/>
              </a:rPr>
              <a:t>Dividend Policy</a:t>
            </a:r>
          </a:p>
          <a:p>
            <a:pPr algn="ctr"/>
            <a:r>
              <a:rPr lang="en-US" sz="3200" b="1" dirty="0">
                <a:ln w="0">
                  <a:noFill/>
                </a:ln>
                <a:solidFill>
                  <a:srgbClr val="C00000"/>
                </a:solidFill>
                <a:latin typeface="Book Antiqua" panose="02040602050305030304" pitchFamily="18" charset="0"/>
              </a:rPr>
              <a:t>Module 13</a:t>
            </a:r>
            <a:endParaRPr lang="en-US" sz="3200" b="1" dirty="0">
              <a:ln w="0">
                <a:noFill/>
              </a:ln>
              <a:solidFill>
                <a:srgbClr val="C00000"/>
              </a:solidFill>
              <a:latin typeface="Book Antiqua" panose="02040602050305030304" pitchFamily="18" charset="0"/>
            </a:endParaRPr>
          </a:p>
        </p:txBody>
      </p:sp>
      <p:sp>
        <p:nvSpPr>
          <p:cNvPr id="3" name="Rectangle 2">
            <a:extLst>
              <a:ext uri="{FF2B5EF4-FFF2-40B4-BE49-F238E27FC236}">
                <a16:creationId xmlns:a16="http://schemas.microsoft.com/office/drawing/2014/main" xmlns="" id="{9F2EEECD-8580-4F68-9F77-33EBF89FFE68}"/>
              </a:ext>
            </a:extLst>
          </p:cNvPr>
          <p:cNvSpPr/>
          <p:nvPr/>
        </p:nvSpPr>
        <p:spPr>
          <a:xfrm>
            <a:off x="283032" y="274412"/>
            <a:ext cx="6607623" cy="60089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ln w="12700">
                  <a:solidFill>
                    <a:srgbClr val="4472C4"/>
                  </a:solidFill>
                  <a:prstDash val="solid"/>
                </a:ln>
                <a:solidFill>
                  <a:srgbClr val="405EE0"/>
                </a:solidFill>
                <a:latin typeface="Book Antiqua" panose="02040602050305030304" pitchFamily="18" charset="0"/>
              </a:rPr>
              <a:t>Topic 250: Theory </a:t>
            </a:r>
            <a:r>
              <a:rPr lang="en-US" sz="2800" b="1" dirty="0" smtClean="0">
                <a:ln w="12700">
                  <a:solidFill>
                    <a:srgbClr val="4472C4"/>
                  </a:solidFill>
                  <a:prstDash val="solid"/>
                </a:ln>
                <a:solidFill>
                  <a:srgbClr val="405EE0"/>
                </a:solidFill>
                <a:latin typeface="Book Antiqua" panose="02040602050305030304" pitchFamily="18" charset="0"/>
              </a:rPr>
              <a:t>of Irrelevance of Dividend-3</a:t>
            </a:r>
            <a:endParaRPr lang="en-US" sz="2800" b="1" dirty="0">
              <a:ln w="12700">
                <a:solidFill>
                  <a:srgbClr val="4472C4"/>
                </a:solidFill>
                <a:prstDash val="solid"/>
              </a:ln>
              <a:solidFill>
                <a:srgbClr val="405EE0"/>
              </a:solidFill>
              <a:latin typeface="Book Antiqua" panose="02040602050305030304" pitchFamily="18" charset="0"/>
            </a:endParaRPr>
          </a:p>
        </p:txBody>
      </p:sp>
      <p:cxnSp>
        <p:nvCxnSpPr>
          <p:cNvPr id="11" name="Straight Connector 10">
            <a:extLst>
              <a:ext uri="{FF2B5EF4-FFF2-40B4-BE49-F238E27FC236}">
                <a16:creationId xmlns:a16="http://schemas.microsoft.com/office/drawing/2014/main" xmlns="" id="{4A5D1FF0-B6FB-4E2A-BABF-0A9AE1B7170C}"/>
              </a:ext>
            </a:extLst>
          </p:cNvPr>
          <p:cNvCxnSpPr>
            <a:cxnSpLocks/>
          </p:cNvCxnSpPr>
          <p:nvPr/>
        </p:nvCxnSpPr>
        <p:spPr>
          <a:xfrm flipV="1">
            <a:off x="7238999" y="446314"/>
            <a:ext cx="0" cy="6008915"/>
          </a:xfrm>
          <a:prstGeom prst="line">
            <a:avLst/>
          </a:prstGeom>
          <a:ln w="88900" cmpd="thickThi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1244684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9458" name="Picture 2" descr="A man in a suit offers a bribe for a product or service Premium Photo"/>
          <p:cNvPicPr>
            <a:picLocks noChangeAspect="1" noChangeArrowheads="1"/>
          </p:cNvPicPr>
          <p:nvPr/>
        </p:nvPicPr>
        <p:blipFill rotWithShape="1">
          <a:blip r:embed="rId2">
            <a:extLst>
              <a:ext uri="{28A0092B-C50C-407E-A947-70E740481C1C}">
                <a14:useLocalDpi xmlns:a14="http://schemas.microsoft.com/office/drawing/2010/main" val="0"/>
              </a:ext>
            </a:extLst>
          </a:blip>
          <a:srcRect l="48509" r="-1"/>
          <a:stretch/>
        </p:blipFill>
        <p:spPr bwMode="auto">
          <a:xfrm>
            <a:off x="0" y="1010651"/>
            <a:ext cx="6798465" cy="5293895"/>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 xmlns:a16="http://schemas.microsoft.com/office/drawing/2014/main" id="{D0E6429D-14CA-4FB4-9D50-636A2BB4525E}"/>
              </a:ext>
            </a:extLst>
          </p:cNvPr>
          <p:cNvSpPr/>
          <p:nvPr/>
        </p:nvSpPr>
        <p:spPr>
          <a:xfrm>
            <a:off x="3569368" y="288759"/>
            <a:ext cx="5053263" cy="866274"/>
          </a:xfrm>
          <a:prstGeom prst="rect">
            <a:avLst/>
          </a:prstGeom>
          <a:noFill/>
          <a:ln>
            <a:noFill/>
          </a:ln>
        </p:spPr>
        <p:style>
          <a:lnRef idx="2">
            <a:schemeClr val="accent6">
              <a:shade val="50000"/>
            </a:schemeClr>
          </a:lnRef>
          <a:fillRef idx="1">
            <a:schemeClr val="accent6"/>
          </a:fillRef>
          <a:effectRef idx="0">
            <a:schemeClr val="accent6"/>
          </a:effectRef>
          <a:fontRef idx="minor">
            <a:schemeClr val="lt1"/>
          </a:fontRef>
        </p:style>
        <p:txBody>
          <a:bodyPr rtlCol="0" anchor="t"/>
          <a:lstStyle/>
          <a:p>
            <a:pPr algn="ctr"/>
            <a:r>
              <a:rPr lang="en-US" sz="4800" b="1" dirty="0" smtClean="0">
                <a:solidFill>
                  <a:srgbClr val="C00000"/>
                </a:solidFill>
                <a:latin typeface="Times New Roman" panose="02020603050405020304" pitchFamily="18" charset="0"/>
                <a:cs typeface="Times New Roman" panose="02020603050405020304" pitchFamily="18" charset="0"/>
              </a:rPr>
              <a:t>Dividend Payout:</a:t>
            </a:r>
            <a:endParaRPr lang="en-US" sz="4800" b="1" dirty="0">
              <a:solidFill>
                <a:srgbClr val="C00000"/>
              </a:solidFill>
              <a:latin typeface="Times New Roman" panose="02020603050405020304" pitchFamily="18" charset="0"/>
              <a:cs typeface="Times New Roman" panose="02020603050405020304" pitchFamily="18" charset="0"/>
            </a:endParaRPr>
          </a:p>
        </p:txBody>
      </p:sp>
      <p:sp>
        <p:nvSpPr>
          <p:cNvPr id="5" name="Rectangle 4"/>
          <p:cNvSpPr/>
          <p:nvPr/>
        </p:nvSpPr>
        <p:spPr>
          <a:xfrm>
            <a:off x="4507832" y="1395442"/>
            <a:ext cx="7491663" cy="4524315"/>
          </a:xfrm>
          <a:prstGeom prst="rect">
            <a:avLst/>
          </a:prstGeom>
        </p:spPr>
        <p:txBody>
          <a:bodyPr wrap="square">
            <a:spAutoFit/>
          </a:bodyPr>
          <a:lstStyle/>
          <a:p>
            <a:pPr marL="457200" indent="-457200">
              <a:buClr>
                <a:srgbClr val="C00000"/>
              </a:buClr>
              <a:buFont typeface="Arial" panose="020B0604020202020204" pitchFamily="34" charset="0"/>
              <a:buChar char="•"/>
            </a:pPr>
            <a:r>
              <a:rPr lang="en-US" sz="3600" dirty="0">
                <a:latin typeface="Times New Roman" panose="02020603050405020304" pitchFamily="18" charset="0"/>
                <a:cs typeface="Times New Roman" panose="02020603050405020304" pitchFamily="18" charset="0"/>
              </a:rPr>
              <a:t>The percentage of profit distributed as dividend</a:t>
            </a:r>
          </a:p>
          <a:p>
            <a:pPr marL="457200" indent="-457200">
              <a:buClr>
                <a:srgbClr val="C00000"/>
              </a:buClr>
              <a:buFont typeface="Arial" panose="020B0604020202020204" pitchFamily="34" charset="0"/>
              <a:buChar char="•"/>
            </a:pPr>
            <a:r>
              <a:rPr lang="en-US" sz="3600" dirty="0">
                <a:latin typeface="Times New Roman" panose="02020603050405020304" pitchFamily="18" charset="0"/>
                <a:cs typeface="Times New Roman" panose="02020603050405020304" pitchFamily="18" charset="0"/>
              </a:rPr>
              <a:t>DPO = DPS/EPS</a:t>
            </a:r>
          </a:p>
          <a:p>
            <a:endParaRPr lang="en-US" sz="3600" dirty="0">
              <a:latin typeface="Times New Roman" panose="02020603050405020304" pitchFamily="18" charset="0"/>
              <a:cs typeface="Times New Roman" panose="02020603050405020304" pitchFamily="18" charset="0"/>
            </a:endParaRPr>
          </a:p>
          <a:p>
            <a:r>
              <a:rPr lang="en-US" sz="3600" dirty="0">
                <a:latin typeface="Times New Roman" panose="02020603050405020304" pitchFamily="18" charset="0"/>
                <a:cs typeface="Times New Roman" panose="02020603050405020304" pitchFamily="18" charset="0"/>
              </a:rPr>
              <a:t>Where:</a:t>
            </a:r>
          </a:p>
          <a:p>
            <a:pPr lvl="1"/>
            <a:r>
              <a:rPr lang="en-US" sz="3600" dirty="0">
                <a:latin typeface="Times New Roman" panose="02020603050405020304" pitchFamily="18" charset="0"/>
                <a:cs typeface="Times New Roman" panose="02020603050405020304" pitchFamily="18" charset="0"/>
              </a:rPr>
              <a:t>DPO = Dividend Payout</a:t>
            </a:r>
          </a:p>
          <a:p>
            <a:pPr lvl="1"/>
            <a:r>
              <a:rPr lang="en-US" sz="3600" dirty="0">
                <a:latin typeface="Times New Roman" panose="02020603050405020304" pitchFamily="18" charset="0"/>
                <a:cs typeface="Times New Roman" panose="02020603050405020304" pitchFamily="18" charset="0"/>
              </a:rPr>
              <a:t>DPS = Dividend per Share</a:t>
            </a:r>
          </a:p>
          <a:p>
            <a:pPr lvl="1"/>
            <a:r>
              <a:rPr lang="en-US" sz="3600" dirty="0">
                <a:latin typeface="Times New Roman" panose="02020603050405020304" pitchFamily="18" charset="0"/>
                <a:cs typeface="Times New Roman" panose="02020603050405020304" pitchFamily="18" charset="0"/>
              </a:rPr>
              <a:t>EPS = Earnings per Share</a:t>
            </a:r>
          </a:p>
        </p:txBody>
      </p:sp>
    </p:spTree>
    <p:extLst>
      <p:ext uri="{BB962C8B-B14F-4D97-AF65-F5344CB8AC3E}">
        <p14:creationId xmlns:p14="http://schemas.microsoft.com/office/powerpoint/2010/main" val="34189339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xEl>
                                              <p:pRg st="3" end="3"/>
                                            </p:txEl>
                                          </p:spTgt>
                                        </p:tgtEl>
                                        <p:attrNameLst>
                                          <p:attrName>style.visibility</p:attrName>
                                        </p:attrNameLst>
                                      </p:cBhvr>
                                      <p:to>
                                        <p:strVal val="visible"/>
                                      </p:to>
                                    </p:set>
                                    <p:animEffect transition="in" filter="fade">
                                      <p:cBhvr>
                                        <p:cTn id="17" dur="500"/>
                                        <p:tgtEl>
                                          <p:spTgt spid="5">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
                                            <p:txEl>
                                              <p:pRg st="4" end="4"/>
                                            </p:txEl>
                                          </p:spTgt>
                                        </p:tgtEl>
                                        <p:attrNameLst>
                                          <p:attrName>style.visibility</p:attrName>
                                        </p:attrNameLst>
                                      </p:cBhvr>
                                      <p:to>
                                        <p:strVal val="visible"/>
                                      </p:to>
                                    </p:set>
                                    <p:animEffect transition="in" filter="fade">
                                      <p:cBhvr>
                                        <p:cTn id="22" dur="500"/>
                                        <p:tgtEl>
                                          <p:spTgt spid="5">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animEffect transition="in" filter="fade">
                                      <p:cBhvr>
                                        <p:cTn id="27" dur="500"/>
                                        <p:tgtEl>
                                          <p:spTgt spid="5">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5">
                                            <p:txEl>
                                              <p:pRg st="6" end="6"/>
                                            </p:txEl>
                                          </p:spTgt>
                                        </p:tgtEl>
                                        <p:attrNameLst>
                                          <p:attrName>style.visibility</p:attrName>
                                        </p:attrNameLst>
                                      </p:cBhvr>
                                      <p:to>
                                        <p:strVal val="visible"/>
                                      </p:to>
                                    </p:set>
                                    <p:animEffect transition="in" filter="fade">
                                      <p:cBhvr>
                                        <p:cTn id="32" dur="500"/>
                                        <p:tgtEl>
                                          <p:spTgt spid="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D0E6429D-14CA-4FB4-9D50-636A2BB4525E}"/>
              </a:ext>
            </a:extLst>
          </p:cNvPr>
          <p:cNvSpPr/>
          <p:nvPr/>
        </p:nvSpPr>
        <p:spPr>
          <a:xfrm>
            <a:off x="0" y="0"/>
            <a:ext cx="6096000" cy="6858000"/>
          </a:xfrm>
          <a:prstGeom prst="rect">
            <a:avLst/>
          </a:prstGeom>
          <a:solidFill>
            <a:schemeClr val="accent5">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t"/>
          <a:lstStyle/>
          <a:p>
            <a:pPr algn="ctr"/>
            <a:endParaRPr lang="en-US" sz="1600" dirty="0">
              <a:latin typeface="Times New Roman" panose="02020603050405020304" pitchFamily="18" charset="0"/>
              <a:cs typeface="Times New Roman" panose="02020603050405020304" pitchFamily="18" charset="0"/>
            </a:endParaRPr>
          </a:p>
          <a:p>
            <a:pPr algn="ctr"/>
            <a:r>
              <a:rPr lang="en-US" sz="5000" b="1" dirty="0" smtClean="0">
                <a:latin typeface="Times New Roman" panose="02020603050405020304" pitchFamily="18" charset="0"/>
                <a:cs typeface="Times New Roman" panose="02020603050405020304" pitchFamily="18" charset="0"/>
              </a:rPr>
              <a:t>Criticism</a:t>
            </a:r>
          </a:p>
          <a:p>
            <a:pPr marL="457200" indent="-457200">
              <a:buFont typeface="Arial" panose="020B0604020202020204" pitchFamily="34" charset="0"/>
              <a:buChar char="•"/>
            </a:pPr>
            <a:r>
              <a:rPr lang="en-US" sz="3200" dirty="0" smtClean="0">
                <a:solidFill>
                  <a:srgbClr val="FFFF00"/>
                </a:solidFill>
                <a:latin typeface="Times New Roman" panose="02020603050405020304" pitchFamily="18" charset="0"/>
                <a:cs typeface="Times New Roman" panose="02020603050405020304" pitchFamily="18" charset="0"/>
              </a:rPr>
              <a:t>Fractional </a:t>
            </a:r>
            <a:r>
              <a:rPr lang="en-US" sz="3200" dirty="0">
                <a:solidFill>
                  <a:srgbClr val="FFFF00"/>
                </a:solidFill>
                <a:latin typeface="Times New Roman" panose="02020603050405020304" pitchFamily="18" charset="0"/>
                <a:cs typeface="Times New Roman" panose="02020603050405020304" pitchFamily="18" charset="0"/>
              </a:rPr>
              <a:t>shares cannot be sold</a:t>
            </a:r>
          </a:p>
          <a:p>
            <a:pPr marL="457200" indent="-457200">
              <a:buFont typeface="Arial" panose="020B0604020202020204" pitchFamily="34" charset="0"/>
              <a:buChar char="•"/>
            </a:pPr>
            <a:r>
              <a:rPr lang="en-US" sz="3200" dirty="0">
                <a:solidFill>
                  <a:srgbClr val="FFFF00"/>
                </a:solidFill>
                <a:latin typeface="Times New Roman" panose="02020603050405020304" pitchFamily="18" charset="0"/>
                <a:cs typeface="Times New Roman" panose="02020603050405020304" pitchFamily="18" charset="0"/>
              </a:rPr>
              <a:t>Brokerage commissions </a:t>
            </a:r>
          </a:p>
          <a:p>
            <a:pPr marL="457200" indent="-457200">
              <a:buFont typeface="Arial" panose="020B0604020202020204" pitchFamily="34" charset="0"/>
              <a:buChar char="•"/>
            </a:pPr>
            <a:r>
              <a:rPr lang="en-US" sz="3200" dirty="0">
                <a:solidFill>
                  <a:srgbClr val="FFFF00"/>
                </a:solidFill>
                <a:latin typeface="Times New Roman" panose="02020603050405020304" pitchFamily="18" charset="0"/>
                <a:cs typeface="Times New Roman" panose="02020603050405020304" pitchFamily="18" charset="0"/>
              </a:rPr>
              <a:t>The percentage holding reduces with the sale of shares</a:t>
            </a:r>
          </a:p>
          <a:p>
            <a:pPr marL="457200" indent="-457200">
              <a:buFont typeface="Arial" panose="020B0604020202020204" pitchFamily="34" charset="0"/>
              <a:buChar char="•"/>
            </a:pPr>
            <a:r>
              <a:rPr lang="en-US" sz="3200" dirty="0">
                <a:solidFill>
                  <a:srgbClr val="FFFF00"/>
                </a:solidFill>
                <a:latin typeface="Times New Roman" panose="02020603050405020304" pitchFamily="18" charset="0"/>
                <a:cs typeface="Times New Roman" panose="02020603050405020304" pitchFamily="18" charset="0"/>
              </a:rPr>
              <a:t>Institutions with large holding will not make homemade dividend</a:t>
            </a:r>
          </a:p>
          <a:p>
            <a:pPr marL="457200" indent="-457200">
              <a:buFont typeface="Arial" panose="020B0604020202020204" pitchFamily="34" charset="0"/>
              <a:buChar char="•"/>
            </a:pPr>
            <a:r>
              <a:rPr lang="en-US" sz="3200" dirty="0">
                <a:solidFill>
                  <a:srgbClr val="FFFF00"/>
                </a:solidFill>
                <a:latin typeface="Times New Roman" panose="02020603050405020304" pitchFamily="18" charset="0"/>
                <a:cs typeface="Times New Roman" panose="02020603050405020304" pitchFamily="18" charset="0"/>
              </a:rPr>
              <a:t>There are other forces of the market affecting price</a:t>
            </a:r>
          </a:p>
          <a:p>
            <a:pPr marL="457200" indent="-457200">
              <a:buFont typeface="Arial" panose="020B0604020202020204" pitchFamily="34" charset="0"/>
              <a:buChar char="•"/>
            </a:pPr>
            <a:r>
              <a:rPr lang="en-US" sz="3200" dirty="0">
                <a:solidFill>
                  <a:srgbClr val="FFFF00"/>
                </a:solidFill>
                <a:latin typeface="Times New Roman" panose="02020603050405020304" pitchFamily="18" charset="0"/>
                <a:cs typeface="Times New Roman" panose="02020603050405020304" pitchFamily="18" charset="0"/>
              </a:rPr>
              <a:t>Tax rates may be different on dividends and capital gains</a:t>
            </a:r>
          </a:p>
        </p:txBody>
      </p:sp>
      <p:pic>
        <p:nvPicPr>
          <p:cNvPr id="3078" name="Picture 6" descr=" Premium Vecto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0" y="1402080"/>
            <a:ext cx="6096000" cy="37666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769151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500"/>
                                        <p:tgtEl>
                                          <p:spTgt spid="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fade">
                                      <p:cBhvr>
                                        <p:cTn id="12" dur="500"/>
                                        <p:tgtEl>
                                          <p:spTgt spid="2">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animEffect transition="in" filter="fade">
                                      <p:cBhvr>
                                        <p:cTn id="17" dur="500"/>
                                        <p:tgtEl>
                                          <p:spTgt spid="2">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
                                            <p:txEl>
                                              <p:pRg st="5" end="5"/>
                                            </p:txEl>
                                          </p:spTgt>
                                        </p:tgtEl>
                                        <p:attrNameLst>
                                          <p:attrName>style.visibility</p:attrName>
                                        </p:attrNameLst>
                                      </p:cBhvr>
                                      <p:to>
                                        <p:strVal val="visible"/>
                                      </p:to>
                                    </p:set>
                                    <p:animEffect transition="in" filter="fade">
                                      <p:cBhvr>
                                        <p:cTn id="22" dur="500"/>
                                        <p:tgtEl>
                                          <p:spTgt spid="2">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
                                            <p:txEl>
                                              <p:pRg st="6" end="6"/>
                                            </p:txEl>
                                          </p:spTgt>
                                        </p:tgtEl>
                                        <p:attrNameLst>
                                          <p:attrName>style.visibility</p:attrName>
                                        </p:attrNameLst>
                                      </p:cBhvr>
                                      <p:to>
                                        <p:strVal val="visible"/>
                                      </p:to>
                                    </p:set>
                                    <p:animEffect transition="in" filter="fade">
                                      <p:cBhvr>
                                        <p:cTn id="27" dur="500"/>
                                        <p:tgtEl>
                                          <p:spTgt spid="2">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
                                            <p:txEl>
                                              <p:pRg st="7" end="7"/>
                                            </p:txEl>
                                          </p:spTgt>
                                        </p:tgtEl>
                                        <p:attrNameLst>
                                          <p:attrName>style.visibility</p:attrName>
                                        </p:attrNameLst>
                                      </p:cBhvr>
                                      <p:to>
                                        <p:strVal val="visible"/>
                                      </p:to>
                                    </p:set>
                                    <p:animEffect transition="in" filter="fade">
                                      <p:cBhvr>
                                        <p:cTn id="32"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D0E6429D-14CA-4FB4-9D50-636A2BB4525E}"/>
              </a:ext>
            </a:extLst>
          </p:cNvPr>
          <p:cNvSpPr/>
          <p:nvPr/>
        </p:nvSpPr>
        <p:spPr>
          <a:xfrm>
            <a:off x="0" y="0"/>
            <a:ext cx="6096000" cy="6858000"/>
          </a:xfrm>
          <a:prstGeom prst="rect">
            <a:avLst/>
          </a:prstGeom>
          <a:solidFill>
            <a:schemeClr val="accent5">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t"/>
          <a:lstStyle/>
          <a:p>
            <a:pPr algn="ctr"/>
            <a:endParaRPr lang="en-US" sz="1400" dirty="0">
              <a:latin typeface="Times New Roman" panose="02020603050405020304" pitchFamily="18" charset="0"/>
              <a:cs typeface="Times New Roman" panose="02020603050405020304" pitchFamily="18" charset="0"/>
            </a:endParaRPr>
          </a:p>
          <a:p>
            <a:pPr algn="ctr"/>
            <a:endParaRPr lang="en-US" sz="2800" dirty="0">
              <a:latin typeface="Times New Roman" panose="02020603050405020304" pitchFamily="18" charset="0"/>
              <a:cs typeface="Times New Roman" panose="02020603050405020304" pitchFamily="18" charset="0"/>
            </a:endParaRPr>
          </a:p>
          <a:p>
            <a:pPr algn="ctr"/>
            <a:r>
              <a:rPr lang="en-US" sz="5400" b="1" dirty="0">
                <a:latin typeface="Times New Roman" panose="02020603050405020304" pitchFamily="18" charset="0"/>
                <a:cs typeface="Times New Roman" panose="02020603050405020304" pitchFamily="18" charset="0"/>
              </a:rPr>
              <a:t>More Criticism</a:t>
            </a:r>
          </a:p>
          <a:p>
            <a:pPr marL="457200" indent="-457200">
              <a:buFont typeface="Arial" panose="020B0604020202020204" pitchFamily="34" charset="0"/>
              <a:buChar char="•"/>
            </a:pPr>
            <a:endParaRPr lang="en-US" sz="2800" dirty="0">
              <a:solidFill>
                <a:srgbClr val="FFFF00"/>
              </a:solidFill>
              <a:latin typeface="Times New Roman" panose="02020603050405020304" pitchFamily="18" charset="0"/>
              <a:cs typeface="Times New Roman" panose="02020603050405020304" pitchFamily="18" charset="0"/>
            </a:endParaRPr>
          </a:p>
          <a:p>
            <a:pPr marL="457200" indent="-457200">
              <a:buFont typeface="Arial" panose="020B0604020202020204" pitchFamily="34" charset="0"/>
              <a:buChar char="•"/>
            </a:pPr>
            <a:r>
              <a:rPr lang="en-US" sz="4000" dirty="0">
                <a:solidFill>
                  <a:srgbClr val="FFFF00"/>
                </a:solidFill>
                <a:latin typeface="Times New Roman" panose="02020603050405020304" pitchFamily="18" charset="0"/>
                <a:cs typeface="Times New Roman" panose="02020603050405020304" pitchFamily="18" charset="0"/>
              </a:rPr>
              <a:t>Retained earnings have no cost of financing, whereas others have floatation cost</a:t>
            </a:r>
          </a:p>
          <a:p>
            <a:pPr marL="457200" indent="-457200">
              <a:buFont typeface="Arial" panose="020B0604020202020204" pitchFamily="34" charset="0"/>
              <a:buChar char="•"/>
            </a:pPr>
            <a:r>
              <a:rPr lang="en-US" sz="4000" dirty="0">
                <a:solidFill>
                  <a:srgbClr val="FFFF00"/>
                </a:solidFill>
                <a:latin typeface="Times New Roman" panose="02020603050405020304" pitchFamily="18" charset="0"/>
                <a:cs typeface="Times New Roman" panose="02020603050405020304" pitchFamily="18" charset="0"/>
              </a:rPr>
              <a:t>Dividend send positive financial signals</a:t>
            </a:r>
          </a:p>
          <a:p>
            <a:pPr marL="457200" indent="-457200">
              <a:buFont typeface="Arial" panose="020B0604020202020204" pitchFamily="34" charset="0"/>
              <a:buChar char="•"/>
            </a:pPr>
            <a:r>
              <a:rPr lang="en-US" sz="4000" dirty="0">
                <a:solidFill>
                  <a:srgbClr val="FFFF00"/>
                </a:solidFill>
                <a:latin typeface="Times New Roman" panose="02020603050405020304" pitchFamily="18" charset="0"/>
                <a:cs typeface="Times New Roman" panose="02020603050405020304" pitchFamily="18" charset="0"/>
              </a:rPr>
              <a:t>Laws and regulations</a:t>
            </a:r>
          </a:p>
          <a:p>
            <a:pPr marL="457200" indent="-457200">
              <a:buFont typeface="Arial" panose="020B0604020202020204" pitchFamily="34" charset="0"/>
              <a:buChar char="•"/>
            </a:pPr>
            <a:r>
              <a:rPr lang="en-US" sz="4000" dirty="0">
                <a:solidFill>
                  <a:srgbClr val="FFFF00"/>
                </a:solidFill>
                <a:latin typeface="Times New Roman" panose="02020603050405020304" pitchFamily="18" charset="0"/>
                <a:cs typeface="Times New Roman" panose="02020603050405020304" pitchFamily="18" charset="0"/>
              </a:rPr>
              <a:t>Lack of trust on directors</a:t>
            </a:r>
          </a:p>
        </p:txBody>
      </p:sp>
      <p:pic>
        <p:nvPicPr>
          <p:cNvPr id="5" name="Picture 6" descr=" Premium Vecto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0" y="1402080"/>
            <a:ext cx="6096000" cy="37666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27195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animEffect transition="in" filter="fade">
                                      <p:cBhvr>
                                        <p:cTn id="7" dur="500"/>
                                        <p:tgtEl>
                                          <p:spTgt spid="2">
                                            <p:txEl>
                                              <p:pRg st="4" end="4"/>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fade">
                                      <p:cBhvr>
                                        <p:cTn id="12" dur="500"/>
                                        <p:tgtEl>
                                          <p:spTgt spid="2">
                                            <p:txEl>
                                              <p:pRg st="5" end="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6" end="6"/>
                                            </p:txEl>
                                          </p:spTgt>
                                        </p:tgtEl>
                                        <p:attrNameLst>
                                          <p:attrName>style.visibility</p:attrName>
                                        </p:attrNameLst>
                                      </p:cBhvr>
                                      <p:to>
                                        <p:strVal val="visible"/>
                                      </p:to>
                                    </p:set>
                                    <p:animEffect transition="in" filter="fade">
                                      <p:cBhvr>
                                        <p:cTn id="17" dur="500"/>
                                        <p:tgtEl>
                                          <p:spTgt spid="2">
                                            <p:txEl>
                                              <p:pRg st="6"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
                                            <p:txEl>
                                              <p:pRg st="7" end="7"/>
                                            </p:txEl>
                                          </p:spTgt>
                                        </p:tgtEl>
                                        <p:attrNameLst>
                                          <p:attrName>style.visibility</p:attrName>
                                        </p:attrNameLst>
                                      </p:cBhvr>
                                      <p:to>
                                        <p:strVal val="visible"/>
                                      </p:to>
                                    </p:set>
                                    <p:animEffect transition="in" filter="fade">
                                      <p:cBhvr>
                                        <p:cTn id="22"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2" name="Picture 6" descr="Photobucket"/>
          <p:cNvPicPr>
            <a:picLocks noChangeAspect="1" noChangeArrowheads="1"/>
          </p:cNvPicPr>
          <p:nvPr/>
        </p:nvPicPr>
        <p:blipFill rotWithShape="1">
          <a:blip r:embed="rId2">
            <a:extLst>
              <a:ext uri="{28A0092B-C50C-407E-A947-70E740481C1C}">
                <a14:useLocalDpi xmlns:a14="http://schemas.microsoft.com/office/drawing/2010/main" val="0"/>
              </a:ext>
            </a:extLst>
          </a:blip>
          <a:srcRect b="6572"/>
          <a:stretch/>
        </p:blipFill>
        <p:spPr bwMode="auto">
          <a:xfrm>
            <a:off x="7330440" y="3511200"/>
            <a:ext cx="4861560" cy="334680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xmlns="" id="{D0E6429D-14CA-4FB4-9D50-636A2BB4525E}"/>
              </a:ext>
            </a:extLst>
          </p:cNvPr>
          <p:cNvSpPr/>
          <p:nvPr/>
        </p:nvSpPr>
        <p:spPr>
          <a:xfrm>
            <a:off x="640080" y="1371600"/>
            <a:ext cx="10073640" cy="2139600"/>
          </a:xfrm>
          <a:prstGeom prst="rect">
            <a:avLst/>
          </a:prstGeom>
          <a:noFill/>
          <a:ln>
            <a:noFill/>
          </a:ln>
        </p:spPr>
        <p:style>
          <a:lnRef idx="2">
            <a:schemeClr val="accent6">
              <a:shade val="50000"/>
            </a:schemeClr>
          </a:lnRef>
          <a:fillRef idx="1">
            <a:schemeClr val="accent6"/>
          </a:fillRef>
          <a:effectRef idx="0">
            <a:schemeClr val="accent6"/>
          </a:effectRef>
          <a:fontRef idx="minor">
            <a:schemeClr val="lt1"/>
          </a:fontRef>
        </p:style>
        <p:txBody>
          <a:bodyPr rtlCol="0" anchor="t"/>
          <a:lstStyle/>
          <a:p>
            <a:pPr>
              <a:tabLst>
                <a:tab pos="4922838" algn="l"/>
              </a:tabLst>
            </a:pPr>
            <a:r>
              <a:rPr lang="en-US" sz="4000" dirty="0" smtClean="0">
                <a:solidFill>
                  <a:schemeClr val="tx1"/>
                </a:solidFill>
                <a:latin typeface="Times New Roman" panose="02020603050405020304" pitchFamily="18" charset="0"/>
                <a:cs typeface="Times New Roman" panose="02020603050405020304" pitchFamily="18" charset="0"/>
              </a:rPr>
              <a:t>Example 1: Earnings are all paid as dividend</a:t>
            </a:r>
          </a:p>
          <a:p>
            <a:pPr marL="457200" indent="-457200">
              <a:buFont typeface="Arial" panose="020B0604020202020204" pitchFamily="34" charset="0"/>
              <a:buChar char="•"/>
            </a:pPr>
            <a:endParaRPr lang="en-US" sz="4000" dirty="0">
              <a:solidFill>
                <a:schemeClr val="tx1"/>
              </a:solidFill>
              <a:latin typeface="Times New Roman" panose="02020603050405020304" pitchFamily="18" charset="0"/>
              <a:cs typeface="Times New Roman" panose="02020603050405020304" pitchFamily="18" charset="0"/>
            </a:endParaRPr>
          </a:p>
          <a:p>
            <a:pPr marL="457200" indent="-457200">
              <a:buFont typeface="Arial" panose="020B0604020202020204" pitchFamily="34" charset="0"/>
              <a:buChar char="•"/>
            </a:pPr>
            <a:r>
              <a:rPr lang="en-US" sz="4000" dirty="0">
                <a:solidFill>
                  <a:schemeClr val="tx1"/>
                </a:solidFill>
                <a:latin typeface="Times New Roman" panose="02020603050405020304" pitchFamily="18" charset="0"/>
                <a:cs typeface="Times New Roman" panose="02020603050405020304" pitchFamily="18" charset="0"/>
              </a:rPr>
              <a:t>Current position: Earnings = $0.8 per share (all paid out as dividend); RE =20%, the price per share. would be</a:t>
            </a:r>
          </a:p>
          <a:p>
            <a:pPr marL="457200" indent="-457200">
              <a:buFont typeface="Arial" panose="020B0604020202020204" pitchFamily="34" charset="0"/>
              <a:buChar char="•"/>
            </a:pPr>
            <a:endParaRPr lang="en-US" sz="4000" dirty="0">
              <a:solidFill>
                <a:schemeClr val="tx1"/>
              </a:solidFill>
              <a:latin typeface="Times New Roman" panose="02020603050405020304" pitchFamily="18" charset="0"/>
              <a:cs typeface="Times New Roman" panose="02020603050405020304" pitchFamily="18" charset="0"/>
            </a:endParaRPr>
          </a:p>
          <a:p>
            <a:pPr marL="457200" indent="-457200">
              <a:buFont typeface="Arial" panose="020B0604020202020204" pitchFamily="34" charset="0"/>
              <a:buChar char="•"/>
            </a:pPr>
            <a:r>
              <a:rPr lang="en-US" sz="4000" dirty="0">
                <a:solidFill>
                  <a:schemeClr val="tx1"/>
                </a:solidFill>
                <a:latin typeface="Times New Roman" panose="02020603050405020304" pitchFamily="18" charset="0"/>
                <a:cs typeface="Times New Roman" panose="02020603050405020304" pitchFamily="18" charset="0"/>
              </a:rPr>
              <a:t>P = 0.8/0.2 = $4  (the PV of constant dividends received in perpetuity).</a:t>
            </a:r>
          </a:p>
        </p:txBody>
      </p:sp>
      <p:sp>
        <p:nvSpPr>
          <p:cNvPr id="4" name="Rectangle 3"/>
          <p:cNvSpPr/>
          <p:nvPr/>
        </p:nvSpPr>
        <p:spPr>
          <a:xfrm>
            <a:off x="4550544" y="182880"/>
            <a:ext cx="3090911" cy="1015663"/>
          </a:xfrm>
          <a:prstGeom prst="rect">
            <a:avLst/>
          </a:prstGeom>
        </p:spPr>
        <p:txBody>
          <a:bodyPr wrap="none">
            <a:spAutoFit/>
          </a:bodyPr>
          <a:lstStyle/>
          <a:p>
            <a:pPr algn="ctr"/>
            <a:r>
              <a:rPr lang="en-US" sz="6000" b="1" dirty="0">
                <a:solidFill>
                  <a:srgbClr val="C00000"/>
                </a:solidFill>
                <a:latin typeface="Times New Roman" panose="02020603050405020304" pitchFamily="18" charset="0"/>
                <a:cs typeface="Times New Roman" panose="02020603050405020304" pitchFamily="18" charset="0"/>
              </a:rPr>
              <a:t>Example</a:t>
            </a:r>
          </a:p>
        </p:txBody>
      </p:sp>
    </p:spTree>
    <p:extLst>
      <p:ext uri="{BB962C8B-B14F-4D97-AF65-F5344CB8AC3E}">
        <p14:creationId xmlns:p14="http://schemas.microsoft.com/office/powerpoint/2010/main" val="27405874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500"/>
                                        <p:tgtEl>
                                          <p:spTgt spid="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Effect transition="in" filter="fade">
                                      <p:cBhvr>
                                        <p:cTn id="1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D0E6429D-14CA-4FB4-9D50-636A2BB4525E}"/>
              </a:ext>
            </a:extLst>
          </p:cNvPr>
          <p:cNvSpPr/>
          <p:nvPr/>
        </p:nvSpPr>
        <p:spPr>
          <a:xfrm>
            <a:off x="0" y="0"/>
            <a:ext cx="7054654" cy="6858000"/>
          </a:xfrm>
          <a:prstGeom prst="rect">
            <a:avLst/>
          </a:prstGeom>
          <a:solidFill>
            <a:schemeClr val="accent5">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t"/>
          <a:lstStyle/>
          <a:p>
            <a:pPr algn="ctr"/>
            <a:endParaRPr lang="en-US" sz="1400" dirty="0">
              <a:latin typeface="Times New Roman" panose="02020603050405020304" pitchFamily="18" charset="0"/>
              <a:cs typeface="Times New Roman" panose="02020603050405020304" pitchFamily="18" charset="0"/>
            </a:endParaRPr>
          </a:p>
          <a:p>
            <a:pPr algn="ctr"/>
            <a:r>
              <a:rPr lang="en-US" sz="4000" b="1" dirty="0" smtClean="0">
                <a:latin typeface="Times New Roman" panose="02020603050405020304" pitchFamily="18" charset="0"/>
                <a:cs typeface="Times New Roman" panose="02020603050405020304" pitchFamily="18" charset="0"/>
              </a:rPr>
              <a:t>Example</a:t>
            </a:r>
          </a:p>
          <a:p>
            <a:pPr algn="ctr"/>
            <a:endParaRPr lang="en-US" sz="3600" b="1" dirty="0">
              <a:latin typeface="Times New Roman" panose="02020603050405020304" pitchFamily="18" charset="0"/>
              <a:cs typeface="Times New Roman" panose="02020603050405020304" pitchFamily="18" charset="0"/>
            </a:endParaRPr>
          </a:p>
          <a:p>
            <a:pPr marL="396875"/>
            <a:r>
              <a:rPr lang="en-US" sz="3200" dirty="0">
                <a:solidFill>
                  <a:srgbClr val="FFFF00"/>
                </a:solidFill>
                <a:latin typeface="Times New Roman" panose="02020603050405020304" pitchFamily="18" charset="0"/>
                <a:cs typeface="Times New Roman" panose="02020603050405020304" pitchFamily="18" charset="0"/>
              </a:rPr>
              <a:t>Example 2: Earnings are reinvested at the cost of equity. Half earnings retained RE = 0.2</a:t>
            </a:r>
          </a:p>
          <a:p>
            <a:pPr marL="396875">
              <a:buFont typeface="Arial" panose="020B0604020202020204" pitchFamily="34" charset="0"/>
              <a:buChar char="•"/>
            </a:pPr>
            <a:endParaRPr lang="en-US" sz="3200" dirty="0">
              <a:solidFill>
                <a:srgbClr val="FFFF00"/>
              </a:solidFill>
              <a:latin typeface="Times New Roman" panose="02020603050405020304" pitchFamily="18" charset="0"/>
              <a:cs typeface="Times New Roman" panose="02020603050405020304" pitchFamily="18" charset="0"/>
            </a:endParaRPr>
          </a:p>
          <a:p>
            <a:pPr marL="854075" indent="-457200">
              <a:buFont typeface="Arial" panose="020B0604020202020204" pitchFamily="34" charset="0"/>
              <a:buChar char="•"/>
            </a:pPr>
            <a:r>
              <a:rPr lang="en-US" sz="3200" dirty="0">
                <a:solidFill>
                  <a:srgbClr val="FFFF00"/>
                </a:solidFill>
                <a:latin typeface="Times New Roman" panose="02020603050405020304" pitchFamily="18" charset="0"/>
                <a:cs typeface="Times New Roman" panose="02020603050405020304" pitchFamily="18" charset="0"/>
              </a:rPr>
              <a:t>P = </a:t>
            </a:r>
            <a:r>
              <a:rPr lang="en-US" sz="3200" dirty="0" smtClean="0">
                <a:solidFill>
                  <a:srgbClr val="FFFF00"/>
                </a:solidFill>
                <a:latin typeface="Times New Roman" panose="02020603050405020304" pitchFamily="18" charset="0"/>
                <a:cs typeface="Times New Roman" panose="02020603050405020304" pitchFamily="18" charset="0"/>
              </a:rPr>
              <a:t>E1 </a:t>
            </a:r>
            <a:r>
              <a:rPr lang="en-US" sz="3200" dirty="0">
                <a:solidFill>
                  <a:srgbClr val="FFFF00"/>
                </a:solidFill>
                <a:latin typeface="Times New Roman" panose="02020603050405020304" pitchFamily="18" charset="0"/>
                <a:cs typeface="Times New Roman" panose="02020603050405020304" pitchFamily="18" charset="0"/>
              </a:rPr>
              <a:t>(1 </a:t>
            </a:r>
            <a:r>
              <a:rPr lang="en-US" sz="3200" dirty="0" smtClean="0">
                <a:solidFill>
                  <a:srgbClr val="FFFF00"/>
                </a:solidFill>
                <a:latin typeface="Times New Roman" panose="02020603050405020304" pitchFamily="18" charset="0"/>
                <a:cs typeface="Times New Roman" panose="02020603050405020304" pitchFamily="18" charset="0"/>
              </a:rPr>
              <a:t>– b)/(</a:t>
            </a:r>
            <a:r>
              <a:rPr lang="en-US" sz="3200" dirty="0">
                <a:solidFill>
                  <a:srgbClr val="FFFF00"/>
                </a:solidFill>
                <a:latin typeface="Times New Roman" panose="02020603050405020304" pitchFamily="18" charset="0"/>
                <a:cs typeface="Times New Roman" panose="02020603050405020304" pitchFamily="18" charset="0"/>
              </a:rPr>
              <a:t>RE – </a:t>
            </a:r>
            <a:r>
              <a:rPr lang="en-US" sz="3200" dirty="0" err="1">
                <a:solidFill>
                  <a:srgbClr val="FFFF00"/>
                </a:solidFill>
                <a:latin typeface="Times New Roman" panose="02020603050405020304" pitchFamily="18" charset="0"/>
                <a:cs typeface="Times New Roman" panose="02020603050405020304" pitchFamily="18" charset="0"/>
              </a:rPr>
              <a:t>bR</a:t>
            </a:r>
            <a:r>
              <a:rPr lang="en-US" sz="3200" dirty="0">
                <a:solidFill>
                  <a:srgbClr val="FFFF00"/>
                </a:solidFill>
                <a:latin typeface="Times New Roman" panose="02020603050405020304" pitchFamily="18" charset="0"/>
                <a:cs typeface="Times New Roman" panose="02020603050405020304" pitchFamily="18" charset="0"/>
              </a:rPr>
              <a:t>) </a:t>
            </a:r>
          </a:p>
          <a:p>
            <a:pPr marL="854075" indent="-457200">
              <a:buFont typeface="Arial" panose="020B0604020202020204" pitchFamily="34" charset="0"/>
              <a:buChar char="•"/>
            </a:pPr>
            <a:endParaRPr lang="en-US" sz="3200" dirty="0">
              <a:solidFill>
                <a:srgbClr val="FFFF00"/>
              </a:solidFill>
              <a:latin typeface="Times New Roman" panose="02020603050405020304" pitchFamily="18" charset="0"/>
              <a:cs typeface="Times New Roman" panose="02020603050405020304" pitchFamily="18" charset="0"/>
            </a:endParaRPr>
          </a:p>
          <a:p>
            <a:pPr marL="854075" indent="-457200">
              <a:buFont typeface="Arial" panose="020B0604020202020204" pitchFamily="34" charset="0"/>
              <a:buChar char="•"/>
            </a:pPr>
            <a:r>
              <a:rPr lang="en-US" sz="3200" dirty="0">
                <a:solidFill>
                  <a:srgbClr val="FFFF00"/>
                </a:solidFill>
                <a:latin typeface="Times New Roman" panose="02020603050405020304" pitchFamily="18" charset="0"/>
                <a:cs typeface="Times New Roman" panose="02020603050405020304" pitchFamily="18" charset="0"/>
              </a:rPr>
              <a:t>P = 0.8(1 </a:t>
            </a:r>
            <a:r>
              <a:rPr lang="en-US" sz="3200" dirty="0" smtClean="0">
                <a:solidFill>
                  <a:srgbClr val="FFFF00"/>
                </a:solidFill>
                <a:latin typeface="Times New Roman" panose="02020603050405020304" pitchFamily="18" charset="0"/>
                <a:cs typeface="Times New Roman" panose="02020603050405020304" pitchFamily="18" charset="0"/>
              </a:rPr>
              <a:t>– 0.5)/(</a:t>
            </a:r>
            <a:r>
              <a:rPr lang="en-US" sz="3200" dirty="0">
                <a:solidFill>
                  <a:srgbClr val="FFFF00"/>
                </a:solidFill>
                <a:latin typeface="Times New Roman" panose="02020603050405020304" pitchFamily="18" charset="0"/>
                <a:cs typeface="Times New Roman" panose="02020603050405020304" pitchFamily="18" charset="0"/>
              </a:rPr>
              <a:t>0.2 – 0.5 x 0.2) = $4</a:t>
            </a:r>
          </a:p>
          <a:p>
            <a:pPr marL="396875"/>
            <a:r>
              <a:rPr lang="en-US" sz="3200" dirty="0" smtClean="0">
                <a:solidFill>
                  <a:srgbClr val="FFFF00"/>
                </a:solidFill>
                <a:latin typeface="Times New Roman" panose="02020603050405020304" pitchFamily="18" charset="0"/>
                <a:cs typeface="Times New Roman" panose="02020603050405020304" pitchFamily="18" charset="0"/>
              </a:rPr>
              <a:t>No </a:t>
            </a:r>
            <a:r>
              <a:rPr lang="en-US" sz="3200" dirty="0">
                <a:solidFill>
                  <a:srgbClr val="FFFF00"/>
                </a:solidFill>
                <a:latin typeface="Times New Roman" panose="02020603050405020304" pitchFamily="18" charset="0"/>
                <a:cs typeface="Times New Roman" panose="02020603050405020304" pitchFamily="18" charset="0"/>
              </a:rPr>
              <a:t>change in the share value, and so the dividends are irrelevant.</a:t>
            </a:r>
          </a:p>
        </p:txBody>
      </p:sp>
      <p:pic>
        <p:nvPicPr>
          <p:cNvPr id="3" name="Picture 2">
            <a:extLst>
              <a:ext uri="{FF2B5EF4-FFF2-40B4-BE49-F238E27FC236}">
                <a16:creationId xmlns:a16="http://schemas.microsoft.com/office/drawing/2014/main" xmlns="" id="{24AC04DA-EA7E-468F-891D-029D5CB2AE91}"/>
              </a:ext>
            </a:extLst>
          </p:cNvPr>
          <p:cNvPicPr>
            <a:picLocks noChangeAspect="1"/>
          </p:cNvPicPr>
          <p:nvPr/>
        </p:nvPicPr>
        <p:blipFill rotWithShape="1">
          <a:blip r:embed="rId2"/>
          <a:srcRect t="3101"/>
          <a:stretch/>
        </p:blipFill>
        <p:spPr>
          <a:xfrm>
            <a:off x="7054654" y="3017520"/>
            <a:ext cx="5137346" cy="3840480"/>
          </a:xfrm>
          <a:prstGeom prst="rect">
            <a:avLst/>
          </a:prstGeom>
        </p:spPr>
      </p:pic>
    </p:spTree>
    <p:extLst>
      <p:ext uri="{BB962C8B-B14F-4D97-AF65-F5344CB8AC3E}">
        <p14:creationId xmlns:p14="http://schemas.microsoft.com/office/powerpoint/2010/main" val="41313038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fade">
                                      <p:cBhvr>
                                        <p:cTn id="7" dur="500"/>
                                        <p:tgtEl>
                                          <p:spTgt spid="2">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7" end="7"/>
                                            </p:txEl>
                                          </p:spTgt>
                                        </p:tgtEl>
                                        <p:attrNameLst>
                                          <p:attrName>style.visibility</p:attrName>
                                        </p:attrNameLst>
                                      </p:cBhvr>
                                      <p:to>
                                        <p:strVal val="visible"/>
                                      </p:to>
                                    </p:set>
                                    <p:animEffect transition="in" filter="fade">
                                      <p:cBhvr>
                                        <p:cTn id="12" dur="500"/>
                                        <p:tgtEl>
                                          <p:spTgt spid="2">
                                            <p:txEl>
                                              <p:pRg st="7" end="7"/>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8" end="8"/>
                                            </p:txEl>
                                          </p:spTgt>
                                        </p:tgtEl>
                                        <p:attrNameLst>
                                          <p:attrName>style.visibility</p:attrName>
                                        </p:attrNameLst>
                                      </p:cBhvr>
                                      <p:to>
                                        <p:strVal val="visible"/>
                                      </p:to>
                                    </p:set>
                                    <p:animEffect transition="in" filter="fade">
                                      <p:cBhvr>
                                        <p:cTn id="17" dur="500"/>
                                        <p:tgtEl>
                                          <p:spTgt spid="2">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 y="0"/>
            <a:ext cx="12192000" cy="6858000"/>
            <a:chOff x="1" y="0"/>
            <a:chExt cx="12192000" cy="6858000"/>
          </a:xfrm>
        </p:grpSpPr>
        <p:pic>
          <p:nvPicPr>
            <p:cNvPr id="6146" name="Picture 2" descr="용례 Images, Stock Photos &amp;amp; Vectors | Shutterstock"/>
            <p:cNvPicPr>
              <a:picLocks noChangeAspect="1" noChangeArrowheads="1"/>
            </p:cNvPicPr>
            <p:nvPr/>
          </p:nvPicPr>
          <p:blipFill rotWithShape="1">
            <a:blip r:embed="rId2">
              <a:extLst>
                <a:ext uri="{28A0092B-C50C-407E-A947-70E740481C1C}">
                  <a14:useLocalDpi xmlns:a14="http://schemas.microsoft.com/office/drawing/2010/main" val="0"/>
                </a:ext>
              </a:extLst>
            </a:blip>
            <a:srcRect b="32595"/>
            <a:stretch/>
          </p:blipFill>
          <p:spPr bwMode="auto">
            <a:xfrm>
              <a:off x="1" y="2828163"/>
              <a:ext cx="12192000" cy="4029837"/>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용례 Images, Stock Photos &amp;amp; Vectors | Shutterstock"/>
            <p:cNvPicPr>
              <a:picLocks noChangeAspect="1" noChangeArrowheads="1"/>
            </p:cNvPicPr>
            <p:nvPr/>
          </p:nvPicPr>
          <p:blipFill rotWithShape="1">
            <a:blip r:embed="rId2">
              <a:extLst>
                <a:ext uri="{28A0092B-C50C-407E-A947-70E740481C1C}">
                  <a14:useLocalDpi xmlns:a14="http://schemas.microsoft.com/office/drawing/2010/main" val="0"/>
                </a:ext>
              </a:extLst>
            </a:blip>
            <a:srcRect b="95411"/>
            <a:stretch/>
          </p:blipFill>
          <p:spPr bwMode="auto">
            <a:xfrm>
              <a:off x="1" y="0"/>
              <a:ext cx="12192000" cy="3063239"/>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Rectangle 1">
            <a:extLst>
              <a:ext uri="{FF2B5EF4-FFF2-40B4-BE49-F238E27FC236}">
                <a16:creationId xmlns:a16="http://schemas.microsoft.com/office/drawing/2014/main" xmlns="" id="{D0E6429D-14CA-4FB4-9D50-636A2BB4525E}"/>
              </a:ext>
            </a:extLst>
          </p:cNvPr>
          <p:cNvSpPr/>
          <p:nvPr/>
        </p:nvSpPr>
        <p:spPr>
          <a:xfrm>
            <a:off x="579120" y="0"/>
            <a:ext cx="11612880" cy="6858000"/>
          </a:xfrm>
          <a:prstGeom prst="rect">
            <a:avLst/>
          </a:prstGeom>
          <a:noFill/>
          <a:ln>
            <a:noFill/>
          </a:ln>
        </p:spPr>
        <p:style>
          <a:lnRef idx="2">
            <a:schemeClr val="accent6">
              <a:shade val="50000"/>
            </a:schemeClr>
          </a:lnRef>
          <a:fillRef idx="1">
            <a:schemeClr val="accent6"/>
          </a:fillRef>
          <a:effectRef idx="0">
            <a:schemeClr val="accent6"/>
          </a:effectRef>
          <a:fontRef idx="minor">
            <a:schemeClr val="lt1"/>
          </a:fontRef>
        </p:style>
        <p:txBody>
          <a:bodyPr rtlCol="0" anchor="t"/>
          <a:lstStyle/>
          <a:p>
            <a:pPr algn="ctr"/>
            <a:endParaRPr lang="en-US" sz="1400" dirty="0">
              <a:latin typeface="Times New Roman" panose="02020603050405020304" pitchFamily="18" charset="0"/>
              <a:cs typeface="Times New Roman" panose="02020603050405020304" pitchFamily="18" charset="0"/>
            </a:endParaRPr>
          </a:p>
          <a:p>
            <a:pPr algn="ctr"/>
            <a:endParaRPr lang="en-US" sz="3200" dirty="0">
              <a:latin typeface="Times New Roman" panose="02020603050405020304" pitchFamily="18" charset="0"/>
              <a:cs typeface="Times New Roman" panose="02020603050405020304" pitchFamily="18" charset="0"/>
            </a:endParaRPr>
          </a:p>
          <a:p>
            <a:pPr marL="457200" indent="-457200">
              <a:buFont typeface="Arial" panose="020B0604020202020204" pitchFamily="34" charset="0"/>
              <a:buChar char="•"/>
            </a:pPr>
            <a:r>
              <a:rPr lang="en-US" sz="3200" dirty="0" smtClean="0">
                <a:solidFill>
                  <a:schemeClr val="tx1"/>
                </a:solidFill>
                <a:latin typeface="Times New Roman" panose="02020603050405020304" pitchFamily="18" charset="0"/>
                <a:cs typeface="Times New Roman" panose="02020603050405020304" pitchFamily="18" charset="0"/>
              </a:rPr>
              <a:t>Example </a:t>
            </a:r>
            <a:r>
              <a:rPr lang="en-US" sz="3200" dirty="0">
                <a:solidFill>
                  <a:schemeClr val="tx1"/>
                </a:solidFill>
                <a:latin typeface="Times New Roman" panose="02020603050405020304" pitchFamily="18" charset="0"/>
                <a:cs typeface="Times New Roman" panose="02020603050405020304" pitchFamily="18" charset="0"/>
              </a:rPr>
              <a:t>3: earnings are reinvested at more than the cost of equity</a:t>
            </a:r>
          </a:p>
          <a:p>
            <a:pPr marL="457200" indent="-457200">
              <a:buFont typeface="Arial" panose="020B0604020202020204" pitchFamily="34" charset="0"/>
              <a:buChar char="•"/>
            </a:pPr>
            <a:endParaRPr lang="en-US" sz="3200" dirty="0">
              <a:solidFill>
                <a:schemeClr val="tx1"/>
              </a:solidFill>
              <a:latin typeface="Times New Roman" panose="02020603050405020304" pitchFamily="18" charset="0"/>
              <a:cs typeface="Times New Roman" panose="02020603050405020304" pitchFamily="18" charset="0"/>
            </a:endParaRPr>
          </a:p>
          <a:p>
            <a:pPr marL="457200" indent="-457200">
              <a:buFont typeface="Arial" panose="020B0604020202020204" pitchFamily="34" charset="0"/>
              <a:buChar char="•"/>
            </a:pPr>
            <a:r>
              <a:rPr lang="en-US" sz="3200" dirty="0">
                <a:solidFill>
                  <a:schemeClr val="tx1"/>
                </a:solidFill>
                <a:latin typeface="Times New Roman" panose="02020603050405020304" pitchFamily="18" charset="0"/>
                <a:cs typeface="Times New Roman" panose="02020603050405020304" pitchFamily="18" charset="0"/>
              </a:rPr>
              <a:t>RE = 0.2 (as before) and R (Cost of Capital) = 0.3</a:t>
            </a:r>
          </a:p>
          <a:p>
            <a:pPr marL="457200" indent="-457200">
              <a:buFont typeface="Arial" panose="020B0604020202020204" pitchFamily="34" charset="0"/>
              <a:buChar char="•"/>
            </a:pPr>
            <a:endParaRPr lang="en-US" sz="3200" dirty="0">
              <a:solidFill>
                <a:schemeClr val="tx1"/>
              </a:solidFill>
              <a:latin typeface="Times New Roman" panose="02020603050405020304" pitchFamily="18" charset="0"/>
              <a:cs typeface="Times New Roman" panose="02020603050405020304" pitchFamily="18" charset="0"/>
            </a:endParaRPr>
          </a:p>
          <a:p>
            <a:pPr marL="457200" indent="-457200">
              <a:buFont typeface="Arial" panose="020B0604020202020204" pitchFamily="34" charset="0"/>
              <a:buChar char="•"/>
            </a:pPr>
            <a:r>
              <a:rPr lang="en-US" sz="3200" dirty="0">
                <a:solidFill>
                  <a:schemeClr val="tx1"/>
                </a:solidFill>
                <a:latin typeface="Times New Roman" panose="02020603050405020304" pitchFamily="18" charset="0"/>
                <a:cs typeface="Times New Roman" panose="02020603050405020304" pitchFamily="18" charset="0"/>
              </a:rPr>
              <a:t>P = 0.8(1 – 0.5)/(0.2 – 0.5 x 0.3) = $8</a:t>
            </a:r>
          </a:p>
          <a:p>
            <a:pPr marL="457200" indent="-457200">
              <a:buFont typeface="Arial" panose="020B0604020202020204" pitchFamily="34" charset="0"/>
              <a:buChar char="•"/>
            </a:pPr>
            <a:endParaRPr lang="en-US" sz="3200" dirty="0">
              <a:solidFill>
                <a:schemeClr val="tx1"/>
              </a:solidFill>
              <a:latin typeface="Times New Roman" panose="02020603050405020304" pitchFamily="18" charset="0"/>
              <a:cs typeface="Times New Roman" panose="02020603050405020304" pitchFamily="18" charset="0"/>
            </a:endParaRPr>
          </a:p>
          <a:p>
            <a:pPr marL="457200" indent="-457200">
              <a:buFont typeface="Arial" panose="020B0604020202020204" pitchFamily="34" charset="0"/>
              <a:buChar char="•"/>
            </a:pPr>
            <a:r>
              <a:rPr lang="en-US" sz="3200" dirty="0">
                <a:solidFill>
                  <a:schemeClr val="tx1"/>
                </a:solidFill>
                <a:latin typeface="Times New Roman" panose="02020603050405020304" pitchFamily="18" charset="0"/>
                <a:cs typeface="Times New Roman" panose="02020603050405020304" pitchFamily="18" charset="0"/>
              </a:rPr>
              <a:t>In this case, the share price rises because the extra earnings retained have been invested in a particularly valuable way</a:t>
            </a:r>
          </a:p>
        </p:txBody>
      </p:sp>
    </p:spTree>
    <p:extLst>
      <p:ext uri="{BB962C8B-B14F-4D97-AF65-F5344CB8AC3E}">
        <p14:creationId xmlns:p14="http://schemas.microsoft.com/office/powerpoint/2010/main" val="4421491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animEffect transition="in" filter="fade">
                                      <p:cBhvr>
                                        <p:cTn id="7" dur="500"/>
                                        <p:tgtEl>
                                          <p:spTgt spid="2">
                                            <p:txEl>
                                              <p:pRg st="4" end="4"/>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fade">
                                      <p:cBhvr>
                                        <p:cTn id="12" dur="500"/>
                                        <p:tgtEl>
                                          <p:spTgt spid="2">
                                            <p:txEl>
                                              <p:pRg st="6" end="6"/>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8" end="8"/>
                                            </p:txEl>
                                          </p:spTgt>
                                        </p:tgtEl>
                                        <p:attrNameLst>
                                          <p:attrName>style.visibility</p:attrName>
                                        </p:attrNameLst>
                                      </p:cBhvr>
                                      <p:to>
                                        <p:strVal val="visible"/>
                                      </p:to>
                                    </p:set>
                                    <p:animEffect transition="in" filter="fade">
                                      <p:cBhvr>
                                        <p:cTn id="17" dur="500"/>
                                        <p:tgtEl>
                                          <p:spTgt spid="2">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D0E6429D-14CA-4FB4-9D50-636A2BB4525E}"/>
              </a:ext>
            </a:extLst>
          </p:cNvPr>
          <p:cNvSpPr/>
          <p:nvPr/>
        </p:nvSpPr>
        <p:spPr>
          <a:xfrm>
            <a:off x="0" y="0"/>
            <a:ext cx="7056120" cy="6858000"/>
          </a:xfrm>
          <a:prstGeom prst="rect">
            <a:avLst/>
          </a:prstGeom>
          <a:solidFill>
            <a:schemeClr val="accent5">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t"/>
          <a:lstStyle/>
          <a:p>
            <a:pPr algn="ctr"/>
            <a:endParaRPr lang="en-US" sz="1400" dirty="0">
              <a:latin typeface="Times New Roman" panose="02020603050405020304" pitchFamily="18" charset="0"/>
              <a:cs typeface="Times New Roman" panose="02020603050405020304" pitchFamily="18" charset="0"/>
            </a:endParaRPr>
          </a:p>
          <a:p>
            <a:pPr algn="ctr"/>
            <a:r>
              <a:rPr lang="en-US" sz="5000" b="1" dirty="0" smtClean="0">
                <a:latin typeface="Times New Roman" panose="02020603050405020304" pitchFamily="18" charset="0"/>
                <a:cs typeface="Times New Roman" panose="02020603050405020304" pitchFamily="18" charset="0"/>
              </a:rPr>
              <a:t>Examples</a:t>
            </a:r>
          </a:p>
          <a:p>
            <a:pPr algn="ctr"/>
            <a:endParaRPr lang="en-US" sz="4000" b="1" dirty="0">
              <a:latin typeface="Times New Roman" panose="02020603050405020304" pitchFamily="18" charset="0"/>
              <a:cs typeface="Times New Roman" panose="02020603050405020304" pitchFamily="18" charset="0"/>
            </a:endParaRPr>
          </a:p>
          <a:p>
            <a:pPr marL="457200" indent="-457200">
              <a:buFont typeface="Arial" panose="020B0604020202020204" pitchFamily="34" charset="0"/>
              <a:buChar char="•"/>
            </a:pPr>
            <a:r>
              <a:rPr lang="en-US" sz="3500" dirty="0">
                <a:solidFill>
                  <a:srgbClr val="FFFF00"/>
                </a:solidFill>
                <a:latin typeface="Times New Roman" panose="02020603050405020304" pitchFamily="18" charset="0"/>
                <a:cs typeface="Times New Roman" panose="02020603050405020304" pitchFamily="18" charset="0"/>
              </a:rPr>
              <a:t>Example 4: earnings are reinvested at less than the cost of equity</a:t>
            </a:r>
          </a:p>
          <a:p>
            <a:pPr marL="457200" indent="-457200">
              <a:buFont typeface="Arial" panose="020B0604020202020204" pitchFamily="34" charset="0"/>
              <a:buChar char="•"/>
            </a:pPr>
            <a:endParaRPr lang="en-US" sz="3500" dirty="0">
              <a:solidFill>
                <a:srgbClr val="FFFF00"/>
              </a:solidFill>
              <a:latin typeface="Times New Roman" panose="02020603050405020304" pitchFamily="18" charset="0"/>
              <a:cs typeface="Times New Roman" panose="02020603050405020304" pitchFamily="18" charset="0"/>
            </a:endParaRPr>
          </a:p>
          <a:p>
            <a:pPr marL="457200" indent="-457200">
              <a:buFont typeface="Arial" panose="020B0604020202020204" pitchFamily="34" charset="0"/>
              <a:buChar char="•"/>
            </a:pPr>
            <a:r>
              <a:rPr lang="en-US" sz="3500" dirty="0">
                <a:solidFill>
                  <a:srgbClr val="FFFF00"/>
                </a:solidFill>
                <a:latin typeface="Times New Roman" panose="02020603050405020304" pitchFamily="18" charset="0"/>
                <a:cs typeface="Times New Roman" panose="02020603050405020304" pitchFamily="18" charset="0"/>
              </a:rPr>
              <a:t>RE = 0.2 (as before) and R = 0.1</a:t>
            </a:r>
          </a:p>
          <a:p>
            <a:pPr marL="457200" indent="-457200">
              <a:buFont typeface="Arial" panose="020B0604020202020204" pitchFamily="34" charset="0"/>
              <a:buChar char="•"/>
            </a:pPr>
            <a:endParaRPr lang="en-US" sz="3500" dirty="0">
              <a:solidFill>
                <a:srgbClr val="FFFF00"/>
              </a:solidFill>
              <a:latin typeface="Times New Roman" panose="02020603050405020304" pitchFamily="18" charset="0"/>
              <a:cs typeface="Times New Roman" panose="02020603050405020304" pitchFamily="18" charset="0"/>
            </a:endParaRPr>
          </a:p>
          <a:p>
            <a:pPr marL="457200" indent="-457200">
              <a:buFont typeface="Arial" panose="020B0604020202020204" pitchFamily="34" charset="0"/>
              <a:buChar char="•"/>
            </a:pPr>
            <a:r>
              <a:rPr lang="en-US" sz="3500" dirty="0">
                <a:solidFill>
                  <a:srgbClr val="FFFF00"/>
                </a:solidFill>
                <a:latin typeface="Times New Roman" panose="02020603050405020304" pitchFamily="18" charset="0"/>
                <a:cs typeface="Times New Roman" panose="02020603050405020304" pitchFamily="18" charset="0"/>
              </a:rPr>
              <a:t>P = 0.8(1 – 0.5)/(0.2 – 0.5 x 0.1) = $2.67</a:t>
            </a:r>
          </a:p>
        </p:txBody>
      </p:sp>
      <p:pic>
        <p:nvPicPr>
          <p:cNvPr id="3" name="Picture 2">
            <a:extLst>
              <a:ext uri="{FF2B5EF4-FFF2-40B4-BE49-F238E27FC236}">
                <a16:creationId xmlns:a16="http://schemas.microsoft.com/office/drawing/2014/main" xmlns="" id="{C6A1EE6A-3BD5-44A0-BCA2-8E8C399D4E9A}"/>
              </a:ext>
            </a:extLst>
          </p:cNvPr>
          <p:cNvPicPr>
            <a:picLocks noChangeAspect="1"/>
          </p:cNvPicPr>
          <p:nvPr/>
        </p:nvPicPr>
        <p:blipFill rotWithShape="1">
          <a:blip r:embed="rId2"/>
          <a:srcRect t="3982"/>
          <a:stretch/>
        </p:blipFill>
        <p:spPr>
          <a:xfrm>
            <a:off x="7659724" y="2286000"/>
            <a:ext cx="4532276" cy="4572000"/>
          </a:xfrm>
          <a:prstGeom prst="rect">
            <a:avLst/>
          </a:prstGeom>
        </p:spPr>
      </p:pic>
    </p:spTree>
    <p:extLst>
      <p:ext uri="{BB962C8B-B14F-4D97-AF65-F5344CB8AC3E}">
        <p14:creationId xmlns:p14="http://schemas.microsoft.com/office/powerpoint/2010/main" val="31781661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fade">
                                      <p:cBhvr>
                                        <p:cTn id="7" dur="500"/>
                                        <p:tgtEl>
                                          <p:spTgt spid="2">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fade">
                                      <p:cBhvr>
                                        <p:cTn id="12" dur="500"/>
                                        <p:tgtEl>
                                          <p:spTgt spid="2">
                                            <p:txEl>
                                              <p:pRg st="5" end="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7" end="7"/>
                                            </p:txEl>
                                          </p:spTgt>
                                        </p:tgtEl>
                                        <p:attrNameLst>
                                          <p:attrName>style.visibility</p:attrName>
                                        </p:attrNameLst>
                                      </p:cBhvr>
                                      <p:to>
                                        <p:strVal val="visible"/>
                                      </p:to>
                                    </p:set>
                                    <p:animEffect transition="in" filter="fade">
                                      <p:cBhvr>
                                        <p:cTn id="17"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B935F5D2-8D65-4C81-AB1F-764A0E4E2B22}"/>
              </a:ext>
            </a:extLst>
          </p:cNvPr>
          <p:cNvSpPr/>
          <p:nvPr/>
        </p:nvSpPr>
        <p:spPr>
          <a:xfrm>
            <a:off x="7587344" y="2460911"/>
            <a:ext cx="4016819" cy="19797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ln w="0">
                  <a:noFill/>
                </a:ln>
                <a:solidFill>
                  <a:srgbClr val="C00000"/>
                </a:solidFill>
                <a:latin typeface="Book Antiqua" panose="02040602050305030304" pitchFamily="18" charset="0"/>
              </a:rPr>
              <a:t>Financial Management</a:t>
            </a:r>
          </a:p>
          <a:p>
            <a:pPr algn="ctr"/>
            <a:r>
              <a:rPr lang="en-US" sz="3200" b="1" dirty="0">
                <a:ln w="0">
                  <a:noFill/>
                </a:ln>
                <a:solidFill>
                  <a:srgbClr val="C00000"/>
                </a:solidFill>
                <a:latin typeface="Book Antiqua" panose="02040602050305030304" pitchFamily="18" charset="0"/>
              </a:rPr>
              <a:t>Module-251</a:t>
            </a:r>
          </a:p>
        </p:txBody>
      </p:sp>
      <p:sp>
        <p:nvSpPr>
          <p:cNvPr id="3" name="Rectangle 2">
            <a:extLst>
              <a:ext uri="{FF2B5EF4-FFF2-40B4-BE49-F238E27FC236}">
                <a16:creationId xmlns:a16="http://schemas.microsoft.com/office/drawing/2014/main" xmlns="" id="{9F2EEECD-8580-4F68-9F77-33EBF89FFE68}"/>
              </a:ext>
            </a:extLst>
          </p:cNvPr>
          <p:cNvSpPr/>
          <p:nvPr/>
        </p:nvSpPr>
        <p:spPr>
          <a:xfrm>
            <a:off x="283032" y="274412"/>
            <a:ext cx="6607623" cy="60089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ln w="12700">
                  <a:solidFill>
                    <a:srgbClr val="4472C4"/>
                  </a:solidFill>
                  <a:prstDash val="solid"/>
                </a:ln>
                <a:solidFill>
                  <a:srgbClr val="405EE0"/>
                </a:solidFill>
                <a:latin typeface="Book Antiqua" panose="02040602050305030304" pitchFamily="18" charset="0"/>
              </a:rPr>
              <a:t>Topic 251: Miller </a:t>
            </a:r>
            <a:r>
              <a:rPr lang="en-US" sz="2800" b="1" dirty="0">
                <a:ln w="12700">
                  <a:solidFill>
                    <a:srgbClr val="4472C4"/>
                  </a:solidFill>
                  <a:prstDash val="solid"/>
                </a:ln>
                <a:solidFill>
                  <a:srgbClr val="405EE0"/>
                </a:solidFill>
                <a:latin typeface="Book Antiqua" panose="02040602050305030304" pitchFamily="18" charset="0"/>
              </a:rPr>
              <a:t>and Modigliani's </a:t>
            </a:r>
            <a:r>
              <a:rPr lang="en-US" sz="2800" b="1" dirty="0" smtClean="0">
                <a:ln w="12700">
                  <a:solidFill>
                    <a:srgbClr val="4472C4"/>
                  </a:solidFill>
                  <a:prstDash val="solid"/>
                </a:ln>
                <a:solidFill>
                  <a:srgbClr val="405EE0"/>
                </a:solidFill>
                <a:latin typeface="Book Antiqua" panose="02040602050305030304" pitchFamily="18" charset="0"/>
              </a:rPr>
              <a:t>Argument</a:t>
            </a:r>
            <a:endParaRPr lang="en-US" sz="2800" b="1" dirty="0">
              <a:ln w="12700">
                <a:solidFill>
                  <a:srgbClr val="4472C4"/>
                </a:solidFill>
                <a:prstDash val="solid"/>
              </a:ln>
              <a:solidFill>
                <a:srgbClr val="405EE0"/>
              </a:solidFill>
              <a:latin typeface="Book Antiqua" panose="02040602050305030304" pitchFamily="18" charset="0"/>
            </a:endParaRPr>
          </a:p>
        </p:txBody>
      </p:sp>
      <p:cxnSp>
        <p:nvCxnSpPr>
          <p:cNvPr id="11" name="Straight Connector 10">
            <a:extLst>
              <a:ext uri="{FF2B5EF4-FFF2-40B4-BE49-F238E27FC236}">
                <a16:creationId xmlns:a16="http://schemas.microsoft.com/office/drawing/2014/main" xmlns="" id="{4A5D1FF0-B6FB-4E2A-BABF-0A9AE1B7170C}"/>
              </a:ext>
            </a:extLst>
          </p:cNvPr>
          <p:cNvCxnSpPr>
            <a:cxnSpLocks/>
          </p:cNvCxnSpPr>
          <p:nvPr/>
        </p:nvCxnSpPr>
        <p:spPr>
          <a:xfrm flipV="1">
            <a:off x="7238999" y="446314"/>
            <a:ext cx="0" cy="6008915"/>
          </a:xfrm>
          <a:prstGeom prst="line">
            <a:avLst/>
          </a:prstGeom>
          <a:ln w="88900" cmpd="thickThi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36203414"/>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D0E6429D-14CA-4FB4-9D50-636A2BB4525E}"/>
              </a:ext>
            </a:extLst>
          </p:cNvPr>
          <p:cNvSpPr/>
          <p:nvPr/>
        </p:nvSpPr>
        <p:spPr>
          <a:xfrm>
            <a:off x="594360" y="818535"/>
            <a:ext cx="11003280" cy="3429000"/>
          </a:xfrm>
          <a:prstGeom prst="rect">
            <a:avLst/>
          </a:prstGeom>
          <a:noFill/>
          <a:ln>
            <a:noFill/>
          </a:ln>
        </p:spPr>
        <p:style>
          <a:lnRef idx="2">
            <a:schemeClr val="accent6">
              <a:shade val="50000"/>
            </a:schemeClr>
          </a:lnRef>
          <a:fillRef idx="1">
            <a:schemeClr val="accent6"/>
          </a:fillRef>
          <a:effectRef idx="0">
            <a:schemeClr val="accent6"/>
          </a:effectRef>
          <a:fontRef idx="minor">
            <a:schemeClr val="lt1"/>
          </a:fontRef>
        </p:style>
        <p:txBody>
          <a:bodyPr rtlCol="0" anchor="t"/>
          <a:lstStyle/>
          <a:p>
            <a:pPr algn="ctr"/>
            <a:endParaRPr lang="en-US" sz="2000" dirty="0">
              <a:latin typeface="Times New Roman" panose="02020603050405020304" pitchFamily="18" charset="0"/>
              <a:cs typeface="Times New Roman" panose="02020603050405020304" pitchFamily="18" charset="0"/>
            </a:endParaRPr>
          </a:p>
          <a:p>
            <a:pPr marL="457200" indent="-457200">
              <a:buFont typeface="Arial" panose="020B0604020202020204" pitchFamily="34" charset="0"/>
              <a:buChar char="•"/>
            </a:pPr>
            <a:r>
              <a:rPr lang="en-US" sz="3500" dirty="0" smtClean="0">
                <a:solidFill>
                  <a:schemeClr val="tx1"/>
                </a:solidFill>
                <a:latin typeface="Times New Roman" panose="02020603050405020304" pitchFamily="18" charset="0"/>
                <a:cs typeface="Times New Roman" panose="02020603050405020304" pitchFamily="18" charset="0"/>
              </a:rPr>
              <a:t>The </a:t>
            </a:r>
            <a:r>
              <a:rPr lang="en-US" sz="3500" dirty="0">
                <a:solidFill>
                  <a:schemeClr val="tx1"/>
                </a:solidFill>
                <a:latin typeface="Times New Roman" panose="02020603050405020304" pitchFamily="18" charset="0"/>
                <a:cs typeface="Times New Roman" panose="02020603050405020304" pitchFamily="18" charset="0"/>
              </a:rPr>
              <a:t>crux of M&amp;M’s position is that the effect of dividend payments on shareholder wealth is exactly offset by other means of financing</a:t>
            </a:r>
          </a:p>
          <a:p>
            <a:pPr marL="457200" indent="-457200">
              <a:buFont typeface="Arial" panose="020B0604020202020204" pitchFamily="34" charset="0"/>
              <a:buChar char="•"/>
            </a:pPr>
            <a:r>
              <a:rPr lang="en-US" sz="3500" dirty="0">
                <a:solidFill>
                  <a:schemeClr val="tx1"/>
                </a:solidFill>
                <a:latin typeface="Times New Roman" panose="02020603050405020304" pitchFamily="18" charset="0"/>
                <a:cs typeface="Times New Roman" panose="02020603050405020304" pitchFamily="18" charset="0"/>
              </a:rPr>
              <a:t>The assumptions are certainty and perfect capital markets</a:t>
            </a:r>
          </a:p>
        </p:txBody>
      </p:sp>
      <p:grpSp>
        <p:nvGrpSpPr>
          <p:cNvPr id="4" name="Group 3"/>
          <p:cNvGrpSpPr/>
          <p:nvPr/>
        </p:nvGrpSpPr>
        <p:grpSpPr>
          <a:xfrm>
            <a:off x="0" y="3307080"/>
            <a:ext cx="12192000" cy="3550920"/>
            <a:chOff x="0" y="3307080"/>
            <a:chExt cx="12192000" cy="3550920"/>
          </a:xfrm>
        </p:grpSpPr>
        <p:pic>
          <p:nvPicPr>
            <p:cNvPr id="5" name="Picture 4" descr="https://o.remove.bg/downloads/03149d04-37bb-421e-86ed-e3493627ae58/modigliani-13370-portrait-medium-removebg-preview.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307080"/>
              <a:ext cx="2367280" cy="355092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6" descr="https://o.remove.bg/downloads/777c1bf1-200d-418e-b7c6-43fd74a4fde0/miller-13421-portrait-medium-removebg-preview.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832094" y="3307080"/>
              <a:ext cx="2359906" cy="3539859"/>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7361588" y="4936798"/>
              <a:ext cx="2714654" cy="630942"/>
            </a:xfrm>
            <a:prstGeom prst="rect">
              <a:avLst/>
            </a:prstGeom>
          </p:spPr>
          <p:txBody>
            <a:bodyPr wrap="none">
              <a:spAutoFit/>
            </a:bodyPr>
            <a:lstStyle/>
            <a:p>
              <a:r>
                <a:rPr lang="en-US" sz="3500" dirty="0">
                  <a:solidFill>
                    <a:srgbClr val="C00000"/>
                  </a:solidFill>
                </a:rPr>
                <a:t>Merton miller</a:t>
              </a:r>
            </a:p>
          </p:txBody>
        </p:sp>
        <p:sp>
          <p:nvSpPr>
            <p:cNvPr id="8" name="Rectangle 7"/>
            <p:cNvSpPr/>
            <p:nvPr/>
          </p:nvSpPr>
          <p:spPr>
            <a:xfrm>
              <a:off x="2220269" y="4936798"/>
              <a:ext cx="3441840" cy="630942"/>
            </a:xfrm>
            <a:prstGeom prst="rect">
              <a:avLst/>
            </a:prstGeom>
          </p:spPr>
          <p:txBody>
            <a:bodyPr wrap="none">
              <a:spAutoFit/>
            </a:bodyPr>
            <a:lstStyle/>
            <a:p>
              <a:r>
                <a:rPr lang="en-US" sz="3500" dirty="0" smtClean="0">
                  <a:solidFill>
                    <a:srgbClr val="C00000"/>
                  </a:solidFill>
                </a:rPr>
                <a:t>Franco Modigliani</a:t>
              </a:r>
              <a:endParaRPr lang="en-US" sz="3500" dirty="0">
                <a:solidFill>
                  <a:srgbClr val="C00000"/>
                </a:solidFill>
              </a:endParaRPr>
            </a:p>
          </p:txBody>
        </p:sp>
      </p:grpSp>
      <p:sp>
        <p:nvSpPr>
          <p:cNvPr id="9" name="Rectangle 8"/>
          <p:cNvSpPr/>
          <p:nvPr/>
        </p:nvSpPr>
        <p:spPr>
          <a:xfrm>
            <a:off x="1527281" y="-1786"/>
            <a:ext cx="9137438" cy="1015663"/>
          </a:xfrm>
          <a:prstGeom prst="rect">
            <a:avLst/>
          </a:prstGeom>
        </p:spPr>
        <p:txBody>
          <a:bodyPr wrap="none">
            <a:spAutoFit/>
          </a:bodyPr>
          <a:lstStyle/>
          <a:p>
            <a:pPr algn="ctr"/>
            <a:r>
              <a:rPr lang="en-US" sz="6000" b="1" dirty="0">
                <a:solidFill>
                  <a:srgbClr val="C00000"/>
                </a:solidFill>
                <a:latin typeface="Times New Roman" panose="02020603050405020304" pitchFamily="18" charset="0"/>
                <a:cs typeface="Times New Roman" panose="02020603050405020304" pitchFamily="18" charset="0"/>
              </a:rPr>
              <a:t>The M&amp;M Dividend Policy</a:t>
            </a:r>
          </a:p>
        </p:txBody>
      </p:sp>
    </p:spTree>
    <p:extLst>
      <p:ext uri="{BB962C8B-B14F-4D97-AF65-F5344CB8AC3E}">
        <p14:creationId xmlns:p14="http://schemas.microsoft.com/office/powerpoint/2010/main" val="24611698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fade">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fade">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D0E6429D-14CA-4FB4-9D50-636A2BB4525E}"/>
              </a:ext>
            </a:extLst>
          </p:cNvPr>
          <p:cNvSpPr/>
          <p:nvPr/>
        </p:nvSpPr>
        <p:spPr>
          <a:xfrm>
            <a:off x="0" y="0"/>
            <a:ext cx="6057900" cy="6858000"/>
          </a:xfrm>
          <a:prstGeom prst="rect">
            <a:avLst/>
          </a:prstGeom>
          <a:solidFill>
            <a:schemeClr val="accent5">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t"/>
          <a:lstStyle/>
          <a:p>
            <a:pPr algn="ctr"/>
            <a:endParaRPr lang="en-US" sz="2400" dirty="0">
              <a:latin typeface="Times New Roman" panose="02020603050405020304" pitchFamily="18" charset="0"/>
              <a:cs typeface="Times New Roman" panose="02020603050405020304" pitchFamily="18" charset="0"/>
            </a:endParaRPr>
          </a:p>
          <a:p>
            <a:pPr algn="ctr"/>
            <a:endParaRPr lang="en-US" sz="4400" dirty="0">
              <a:latin typeface="Times New Roman" panose="02020603050405020304" pitchFamily="18" charset="0"/>
              <a:cs typeface="Times New Roman" panose="02020603050405020304" pitchFamily="18" charset="0"/>
            </a:endParaRPr>
          </a:p>
          <a:p>
            <a:pPr algn="ctr"/>
            <a:r>
              <a:rPr lang="en-US" sz="4400" b="1" dirty="0">
                <a:latin typeface="Times New Roman" panose="02020603050405020304" pitchFamily="18" charset="0"/>
                <a:cs typeface="Times New Roman" panose="02020603050405020304" pitchFamily="18" charset="0"/>
              </a:rPr>
              <a:t>The M&amp;M Argument for </a:t>
            </a:r>
            <a:r>
              <a:rPr lang="en-US" sz="4400" b="1" dirty="0" smtClean="0">
                <a:latin typeface="Times New Roman" panose="02020603050405020304" pitchFamily="18" charset="0"/>
                <a:cs typeface="Times New Roman" panose="02020603050405020304" pitchFamily="18" charset="0"/>
              </a:rPr>
              <a:t>Shareholder</a:t>
            </a:r>
          </a:p>
          <a:p>
            <a:pPr algn="ctr"/>
            <a:endParaRPr lang="en-US" sz="4400" b="1" dirty="0">
              <a:latin typeface="Times New Roman" panose="02020603050405020304" pitchFamily="18" charset="0"/>
              <a:cs typeface="Times New Roman" panose="02020603050405020304" pitchFamily="18" charset="0"/>
            </a:endParaRPr>
          </a:p>
          <a:p>
            <a:pPr marL="457200" indent="-457200">
              <a:buFont typeface="Arial" panose="020B0604020202020204" pitchFamily="34" charset="0"/>
              <a:buChar char="•"/>
            </a:pPr>
            <a:r>
              <a:rPr lang="en-US" sz="3600" dirty="0">
                <a:solidFill>
                  <a:srgbClr val="FFFF00"/>
                </a:solidFill>
                <a:latin typeface="Times New Roman" panose="02020603050405020304" pitchFamily="18" charset="0"/>
                <a:cs typeface="Times New Roman" panose="02020603050405020304" pitchFamily="18" charset="0"/>
              </a:rPr>
              <a:t>The retention of profit does not affect shareholders as they can make home made dividend</a:t>
            </a:r>
          </a:p>
        </p:txBody>
      </p:sp>
      <p:pic>
        <p:nvPicPr>
          <p:cNvPr id="4" name="Picture 4" descr="https://o.remove.bg/downloads/1471f0af-a383-4782-a535-bbe0ba6e32d6/03Mag-Tip-1-superJumbo-removebg-preview.png"/>
          <p:cNvPicPr>
            <a:picLocks noChangeAspect="1" noChangeArrowheads="1"/>
          </p:cNvPicPr>
          <p:nvPr/>
        </p:nvPicPr>
        <p:blipFill rotWithShape="1">
          <a:blip r:embed="rId2">
            <a:extLst>
              <a:ext uri="{28A0092B-C50C-407E-A947-70E740481C1C}">
                <a14:useLocalDpi xmlns:a14="http://schemas.microsoft.com/office/drawing/2010/main" val="0"/>
              </a:ext>
            </a:extLst>
          </a:blip>
          <a:srcRect b="16616"/>
          <a:stretch/>
        </p:blipFill>
        <p:spPr bwMode="auto">
          <a:xfrm>
            <a:off x="6057900" y="1509485"/>
            <a:ext cx="6134100" cy="29863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21833415"/>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D0E6429D-14CA-4FB4-9D50-636A2BB4525E}"/>
              </a:ext>
            </a:extLst>
          </p:cNvPr>
          <p:cNvSpPr/>
          <p:nvPr/>
        </p:nvSpPr>
        <p:spPr>
          <a:xfrm>
            <a:off x="0" y="0"/>
            <a:ext cx="6057900" cy="6858000"/>
          </a:xfrm>
          <a:prstGeom prst="rect">
            <a:avLst/>
          </a:prstGeom>
          <a:solidFill>
            <a:schemeClr val="accent5">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t"/>
          <a:lstStyle/>
          <a:p>
            <a:pPr algn="ctr"/>
            <a:endParaRPr lang="en-US" sz="2400" dirty="0">
              <a:latin typeface="Times New Roman" panose="02020603050405020304" pitchFamily="18" charset="0"/>
              <a:cs typeface="Times New Roman" panose="02020603050405020304" pitchFamily="18" charset="0"/>
            </a:endParaRPr>
          </a:p>
          <a:p>
            <a:pPr algn="ctr"/>
            <a:endParaRPr lang="en-US" sz="4400" dirty="0">
              <a:latin typeface="Times New Roman" panose="02020603050405020304" pitchFamily="18" charset="0"/>
              <a:cs typeface="Times New Roman" panose="02020603050405020304" pitchFamily="18" charset="0"/>
            </a:endParaRPr>
          </a:p>
          <a:p>
            <a:pPr algn="ctr"/>
            <a:r>
              <a:rPr lang="en-US" sz="4400" b="1" dirty="0">
                <a:latin typeface="Times New Roman" panose="02020603050405020304" pitchFamily="18" charset="0"/>
                <a:cs typeface="Times New Roman" panose="02020603050405020304" pitchFamily="18" charset="0"/>
              </a:rPr>
              <a:t>The M&amp;M Argument for the </a:t>
            </a:r>
            <a:r>
              <a:rPr lang="en-US" sz="4400" b="1" dirty="0" smtClean="0">
                <a:latin typeface="Times New Roman" panose="02020603050405020304" pitchFamily="18" charset="0"/>
                <a:cs typeface="Times New Roman" panose="02020603050405020304" pitchFamily="18" charset="0"/>
              </a:rPr>
              <a:t>Firm</a:t>
            </a:r>
          </a:p>
          <a:p>
            <a:pPr algn="ctr"/>
            <a:endParaRPr lang="en-US" sz="4400" b="1" dirty="0">
              <a:latin typeface="Times New Roman" panose="02020603050405020304" pitchFamily="18" charset="0"/>
              <a:cs typeface="Times New Roman" panose="02020603050405020304" pitchFamily="18" charset="0"/>
            </a:endParaRPr>
          </a:p>
          <a:p>
            <a:pPr marL="457200" indent="-457200">
              <a:buFont typeface="Arial" panose="020B0604020202020204" pitchFamily="34" charset="0"/>
              <a:buChar char="•"/>
            </a:pPr>
            <a:r>
              <a:rPr lang="en-US" sz="3600" dirty="0">
                <a:solidFill>
                  <a:srgbClr val="FFFF00"/>
                </a:solidFill>
                <a:latin typeface="Times New Roman" panose="02020603050405020304" pitchFamily="18" charset="0"/>
                <a:cs typeface="Times New Roman" panose="02020603050405020304" pitchFamily="18" charset="0"/>
              </a:rPr>
              <a:t>The firm is not affected by the payment of dividend as it can be offset by the external financing.</a:t>
            </a:r>
          </a:p>
        </p:txBody>
      </p:sp>
      <p:pic>
        <p:nvPicPr>
          <p:cNvPr id="4" name="Picture 4" descr="https://o.remove.bg/downloads/1471f0af-a383-4782-a535-bbe0ba6e32d6/03Mag-Tip-1-superJumbo-removebg-preview.png"/>
          <p:cNvPicPr>
            <a:picLocks noChangeAspect="1" noChangeArrowheads="1"/>
          </p:cNvPicPr>
          <p:nvPr/>
        </p:nvPicPr>
        <p:blipFill rotWithShape="1">
          <a:blip r:embed="rId2">
            <a:extLst>
              <a:ext uri="{28A0092B-C50C-407E-A947-70E740481C1C}">
                <a14:useLocalDpi xmlns:a14="http://schemas.microsoft.com/office/drawing/2010/main" val="0"/>
              </a:ext>
            </a:extLst>
          </a:blip>
          <a:srcRect b="16616"/>
          <a:stretch/>
        </p:blipFill>
        <p:spPr bwMode="auto">
          <a:xfrm>
            <a:off x="6057900" y="1509485"/>
            <a:ext cx="6134100" cy="29863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7349742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 xmlns:a16="http://schemas.microsoft.com/office/drawing/2014/main" id="{D0E6429D-14CA-4FB4-9D50-636A2BB4525E}"/>
              </a:ext>
            </a:extLst>
          </p:cNvPr>
          <p:cNvSpPr/>
          <p:nvPr/>
        </p:nvSpPr>
        <p:spPr>
          <a:xfrm>
            <a:off x="0" y="0"/>
            <a:ext cx="5775158" cy="6858000"/>
          </a:xfrm>
          <a:prstGeom prst="rect">
            <a:avLst/>
          </a:prstGeom>
          <a:solidFill>
            <a:schemeClr val="accent5">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t"/>
          <a:lstStyle/>
          <a:p>
            <a:pPr algn="ctr"/>
            <a:endParaRPr lang="en-US" sz="3600" dirty="0">
              <a:latin typeface="Times New Roman" panose="02020603050405020304" pitchFamily="18" charset="0"/>
              <a:cs typeface="Times New Roman" panose="02020603050405020304" pitchFamily="18" charset="0"/>
            </a:endParaRPr>
          </a:p>
          <a:p>
            <a:pPr algn="ctr"/>
            <a:r>
              <a:rPr lang="en-US" sz="4800" dirty="0" smtClean="0">
                <a:latin typeface="Times New Roman" panose="02020603050405020304" pitchFamily="18" charset="0"/>
                <a:cs typeface="Times New Roman" panose="02020603050405020304" pitchFamily="18" charset="0"/>
              </a:rPr>
              <a:t>Retention:</a:t>
            </a:r>
            <a:endParaRPr lang="en-US" sz="4800" dirty="0">
              <a:latin typeface="Times New Roman" panose="02020603050405020304" pitchFamily="18" charset="0"/>
              <a:cs typeface="Times New Roman" panose="02020603050405020304" pitchFamily="18" charset="0"/>
            </a:endParaRPr>
          </a:p>
          <a:p>
            <a:pPr marL="625475" indent="-288925">
              <a:buFont typeface="Arial" panose="020B0604020202020204" pitchFamily="34" charset="0"/>
              <a:buChar char="•"/>
            </a:pPr>
            <a:r>
              <a:rPr lang="en-US" sz="3600" dirty="0">
                <a:solidFill>
                  <a:srgbClr val="FFFF00"/>
                </a:solidFill>
                <a:latin typeface="Times New Roman" panose="02020603050405020304" pitchFamily="18" charset="0"/>
                <a:cs typeface="Times New Roman" panose="02020603050405020304" pitchFamily="18" charset="0"/>
              </a:rPr>
              <a:t>The percentage of profit not distributed as dividend</a:t>
            </a:r>
          </a:p>
          <a:p>
            <a:pPr marL="625475" indent="-288925">
              <a:buFont typeface="Arial" panose="020B0604020202020204" pitchFamily="34" charset="0"/>
              <a:buChar char="•"/>
            </a:pPr>
            <a:r>
              <a:rPr lang="en-US" sz="3600" dirty="0">
                <a:solidFill>
                  <a:srgbClr val="FFFF00"/>
                </a:solidFill>
                <a:latin typeface="Times New Roman" panose="02020603050405020304" pitchFamily="18" charset="0"/>
                <a:cs typeface="Times New Roman" panose="02020603050405020304" pitchFamily="18" charset="0"/>
              </a:rPr>
              <a:t>Also called Plough back</a:t>
            </a:r>
          </a:p>
          <a:p>
            <a:pPr marL="625475" indent="-288925">
              <a:buFont typeface="Arial" panose="020B0604020202020204" pitchFamily="34" charset="0"/>
              <a:buChar char="•"/>
            </a:pPr>
            <a:r>
              <a:rPr lang="en-US" sz="3600" dirty="0">
                <a:solidFill>
                  <a:srgbClr val="FFFF00"/>
                </a:solidFill>
                <a:latin typeface="Times New Roman" panose="02020603050405020304" pitchFamily="18" charset="0"/>
                <a:cs typeface="Times New Roman" panose="02020603050405020304" pitchFamily="18" charset="0"/>
              </a:rPr>
              <a:t>RR = (1- DPS)/EPS</a:t>
            </a:r>
          </a:p>
          <a:p>
            <a:pPr marL="625475" indent="-288925"/>
            <a:endParaRPr lang="en-US" sz="3600" dirty="0">
              <a:solidFill>
                <a:srgbClr val="FFFF00"/>
              </a:solidFill>
              <a:latin typeface="Times New Roman" panose="02020603050405020304" pitchFamily="18" charset="0"/>
              <a:cs typeface="Times New Roman" panose="02020603050405020304" pitchFamily="18" charset="0"/>
            </a:endParaRPr>
          </a:p>
          <a:p>
            <a:pPr marL="625475" indent="-288925"/>
            <a:r>
              <a:rPr lang="en-US" sz="3600" dirty="0">
                <a:solidFill>
                  <a:srgbClr val="FFFF00"/>
                </a:solidFill>
                <a:latin typeface="Times New Roman" panose="02020603050405020304" pitchFamily="18" charset="0"/>
                <a:cs typeface="Times New Roman" panose="02020603050405020304" pitchFamily="18" charset="0"/>
              </a:rPr>
              <a:t>Where:</a:t>
            </a:r>
          </a:p>
          <a:p>
            <a:pPr marL="625475" lvl="1" indent="-288925"/>
            <a:r>
              <a:rPr lang="en-US" sz="3600" dirty="0">
                <a:solidFill>
                  <a:srgbClr val="FFFF00"/>
                </a:solidFill>
                <a:latin typeface="Times New Roman" panose="02020603050405020304" pitchFamily="18" charset="0"/>
                <a:cs typeface="Times New Roman" panose="02020603050405020304" pitchFamily="18" charset="0"/>
              </a:rPr>
              <a:t>RR = Retention Ratio</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29350" y="447675"/>
            <a:ext cx="5962650" cy="5962650"/>
          </a:xfrm>
          <a:prstGeom prst="rect">
            <a:avLst/>
          </a:prstGeom>
        </p:spPr>
      </p:pic>
    </p:spTree>
    <p:extLst>
      <p:ext uri="{BB962C8B-B14F-4D97-AF65-F5344CB8AC3E}">
        <p14:creationId xmlns:p14="http://schemas.microsoft.com/office/powerpoint/2010/main" val="6727264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500"/>
                                        <p:tgtEl>
                                          <p:spTgt spid="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fade">
                                      <p:cBhvr>
                                        <p:cTn id="12" dur="500"/>
                                        <p:tgtEl>
                                          <p:spTgt spid="2">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animEffect transition="in" filter="fade">
                                      <p:cBhvr>
                                        <p:cTn id="17" dur="500"/>
                                        <p:tgtEl>
                                          <p:spTgt spid="2">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
                                            <p:txEl>
                                              <p:pRg st="6" end="6"/>
                                            </p:txEl>
                                          </p:spTgt>
                                        </p:tgtEl>
                                        <p:attrNameLst>
                                          <p:attrName>style.visibility</p:attrName>
                                        </p:attrNameLst>
                                      </p:cBhvr>
                                      <p:to>
                                        <p:strVal val="visible"/>
                                      </p:to>
                                    </p:set>
                                    <p:animEffect transition="in" filter="fade">
                                      <p:cBhvr>
                                        <p:cTn id="22" dur="500"/>
                                        <p:tgtEl>
                                          <p:spTgt spid="2">
                                            <p:txEl>
                                              <p:pRg st="6" end="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
                                            <p:txEl>
                                              <p:pRg st="7" end="7"/>
                                            </p:txEl>
                                          </p:spTgt>
                                        </p:tgtEl>
                                        <p:attrNameLst>
                                          <p:attrName>style.visibility</p:attrName>
                                        </p:attrNameLst>
                                      </p:cBhvr>
                                      <p:to>
                                        <p:strVal val="visible"/>
                                      </p:to>
                                    </p:set>
                                    <p:animEffect transition="in" filter="fade">
                                      <p:cBhvr>
                                        <p:cTn id="27"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B935F5D2-8D65-4C81-AB1F-764A0E4E2B22}"/>
              </a:ext>
            </a:extLst>
          </p:cNvPr>
          <p:cNvSpPr/>
          <p:nvPr/>
        </p:nvSpPr>
        <p:spPr>
          <a:xfrm>
            <a:off x="7587344" y="2460911"/>
            <a:ext cx="4016819" cy="19797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ln w="0">
                  <a:noFill/>
                </a:ln>
                <a:solidFill>
                  <a:srgbClr val="C00000"/>
                </a:solidFill>
                <a:latin typeface="Book Antiqua" panose="02040602050305030304" pitchFamily="18" charset="0"/>
              </a:rPr>
              <a:t>Dividend Policy</a:t>
            </a:r>
          </a:p>
          <a:p>
            <a:pPr algn="ctr"/>
            <a:r>
              <a:rPr lang="en-US" sz="3200" b="1" dirty="0">
                <a:ln w="0">
                  <a:noFill/>
                </a:ln>
                <a:solidFill>
                  <a:srgbClr val="C00000"/>
                </a:solidFill>
                <a:latin typeface="Book Antiqua" panose="02040602050305030304" pitchFamily="18" charset="0"/>
              </a:rPr>
              <a:t>Module 13</a:t>
            </a:r>
            <a:endParaRPr lang="en-US" sz="3200" b="1" dirty="0">
              <a:ln w="0">
                <a:noFill/>
              </a:ln>
              <a:solidFill>
                <a:srgbClr val="C00000"/>
              </a:solidFill>
              <a:latin typeface="Book Antiqua" panose="02040602050305030304" pitchFamily="18" charset="0"/>
            </a:endParaRPr>
          </a:p>
        </p:txBody>
      </p:sp>
      <p:sp>
        <p:nvSpPr>
          <p:cNvPr id="3" name="Rectangle 2">
            <a:extLst>
              <a:ext uri="{FF2B5EF4-FFF2-40B4-BE49-F238E27FC236}">
                <a16:creationId xmlns:a16="http://schemas.microsoft.com/office/drawing/2014/main" xmlns="" id="{9F2EEECD-8580-4F68-9F77-33EBF89FFE68}"/>
              </a:ext>
            </a:extLst>
          </p:cNvPr>
          <p:cNvSpPr/>
          <p:nvPr/>
        </p:nvSpPr>
        <p:spPr>
          <a:xfrm>
            <a:off x="283032" y="274412"/>
            <a:ext cx="6607623" cy="60089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ln w="12700">
                  <a:solidFill>
                    <a:srgbClr val="4472C4"/>
                  </a:solidFill>
                  <a:prstDash val="solid"/>
                </a:ln>
                <a:solidFill>
                  <a:srgbClr val="405EE0"/>
                </a:solidFill>
                <a:latin typeface="Book Antiqua" panose="02040602050305030304" pitchFamily="18" charset="0"/>
              </a:rPr>
              <a:t>Topic 252: Issues </a:t>
            </a:r>
            <a:r>
              <a:rPr lang="en-US" sz="2800" b="1" dirty="0">
                <a:ln w="12700">
                  <a:solidFill>
                    <a:srgbClr val="4472C4"/>
                  </a:solidFill>
                  <a:prstDash val="solid"/>
                </a:ln>
                <a:solidFill>
                  <a:srgbClr val="405EE0"/>
                </a:solidFill>
                <a:latin typeface="Book Antiqua" panose="02040602050305030304" pitchFamily="18" charset="0"/>
              </a:rPr>
              <a:t>of </a:t>
            </a:r>
            <a:r>
              <a:rPr lang="en-US" sz="2800" b="1" dirty="0" smtClean="0">
                <a:ln w="12700">
                  <a:solidFill>
                    <a:srgbClr val="4472C4"/>
                  </a:solidFill>
                  <a:prstDash val="solid"/>
                </a:ln>
                <a:solidFill>
                  <a:srgbClr val="405EE0"/>
                </a:solidFill>
                <a:latin typeface="Book Antiqua" panose="02040602050305030304" pitchFamily="18" charset="0"/>
              </a:rPr>
              <a:t>Dividend Consideration-1</a:t>
            </a:r>
            <a:endParaRPr lang="en-US" sz="2800" b="1" dirty="0">
              <a:ln w="12700">
                <a:solidFill>
                  <a:srgbClr val="4472C4"/>
                </a:solidFill>
                <a:prstDash val="solid"/>
              </a:ln>
              <a:solidFill>
                <a:srgbClr val="405EE0"/>
              </a:solidFill>
              <a:latin typeface="Book Antiqua" panose="02040602050305030304" pitchFamily="18" charset="0"/>
            </a:endParaRPr>
          </a:p>
        </p:txBody>
      </p:sp>
      <p:cxnSp>
        <p:nvCxnSpPr>
          <p:cNvPr id="11" name="Straight Connector 10">
            <a:extLst>
              <a:ext uri="{FF2B5EF4-FFF2-40B4-BE49-F238E27FC236}">
                <a16:creationId xmlns:a16="http://schemas.microsoft.com/office/drawing/2014/main" xmlns="" id="{4A5D1FF0-B6FB-4E2A-BABF-0A9AE1B7170C}"/>
              </a:ext>
            </a:extLst>
          </p:cNvPr>
          <p:cNvCxnSpPr>
            <a:cxnSpLocks/>
          </p:cNvCxnSpPr>
          <p:nvPr/>
        </p:nvCxnSpPr>
        <p:spPr>
          <a:xfrm flipV="1">
            <a:off x="7238999" y="446314"/>
            <a:ext cx="0" cy="6008915"/>
          </a:xfrm>
          <a:prstGeom prst="line">
            <a:avLst/>
          </a:prstGeom>
          <a:ln w="88900" cmpd="thickThi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03946302"/>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Hand holding tree on blur green nature Premium Photo"/>
          <p:cNvPicPr>
            <a:picLocks noChangeAspect="1" noChangeArrowheads="1"/>
          </p:cNvPicPr>
          <p:nvPr/>
        </p:nvPicPr>
        <p:blipFill rotWithShape="1">
          <a:blip r:embed="rId2">
            <a:extLst>
              <a:ext uri="{28A0092B-C50C-407E-A947-70E740481C1C}">
                <a14:useLocalDpi xmlns:a14="http://schemas.microsoft.com/office/drawing/2010/main" val="0"/>
              </a:ext>
            </a:extLst>
          </a:blip>
          <a:srcRect r="15250"/>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xmlns="" id="{D0E6429D-14CA-4FB4-9D50-636A2BB4525E}"/>
              </a:ext>
            </a:extLst>
          </p:cNvPr>
          <p:cNvSpPr/>
          <p:nvPr/>
        </p:nvSpPr>
        <p:spPr>
          <a:xfrm>
            <a:off x="0" y="0"/>
            <a:ext cx="6858000" cy="6858000"/>
          </a:xfrm>
          <a:prstGeom prst="rect">
            <a:avLst/>
          </a:prstGeom>
          <a:solidFill>
            <a:schemeClr val="bg1">
              <a:alpha val="5000"/>
            </a:schemeClr>
          </a:solidFill>
          <a:ln>
            <a:noFill/>
          </a:ln>
          <a:effectLst>
            <a:glow>
              <a:schemeClr val="tx1"/>
            </a:glow>
          </a:effectLst>
        </p:spPr>
        <p:style>
          <a:lnRef idx="2">
            <a:schemeClr val="accent6">
              <a:shade val="50000"/>
            </a:schemeClr>
          </a:lnRef>
          <a:fillRef idx="1">
            <a:schemeClr val="accent6"/>
          </a:fillRef>
          <a:effectRef idx="0">
            <a:schemeClr val="accent6"/>
          </a:effectRef>
          <a:fontRef idx="minor">
            <a:schemeClr val="lt1"/>
          </a:fontRef>
        </p:style>
        <p:txBody>
          <a:bodyPr rtlCol="0" anchor="t"/>
          <a:lstStyle/>
          <a:p>
            <a:pPr algn="ctr"/>
            <a:endParaRPr lang="en-US" sz="2000" dirty="0">
              <a:latin typeface="Times New Roman" panose="02020603050405020304" pitchFamily="18" charset="0"/>
              <a:cs typeface="Times New Roman" panose="02020603050405020304" pitchFamily="18" charset="0"/>
            </a:endParaRPr>
          </a:p>
          <a:p>
            <a:pPr algn="ctr"/>
            <a:r>
              <a:rPr lang="en-US" sz="4500" b="1" dirty="0">
                <a:ln w="6350">
                  <a:noFill/>
                </a:ln>
                <a:solidFill>
                  <a:srgbClr val="C00000"/>
                </a:solidFill>
                <a:latin typeface="Times New Roman" panose="02020603050405020304" pitchFamily="18" charset="0"/>
                <a:cs typeface="Times New Roman" panose="02020603050405020304" pitchFamily="18" charset="0"/>
              </a:rPr>
              <a:t>Conservation of Value</a:t>
            </a:r>
          </a:p>
          <a:p>
            <a:pPr marL="914400" indent="-457200">
              <a:buFont typeface="Arial" panose="020B0604020202020204" pitchFamily="34" charset="0"/>
              <a:buChar char="•"/>
            </a:pPr>
            <a:r>
              <a:rPr lang="en-US" sz="3300" dirty="0">
                <a:solidFill>
                  <a:schemeClr val="bg1"/>
                </a:solidFill>
                <a:latin typeface="Times New Roman" panose="02020603050405020304" pitchFamily="18" charset="0"/>
                <a:cs typeface="Times New Roman" panose="02020603050405020304" pitchFamily="18" charset="0"/>
              </a:rPr>
              <a:t>Firm cannot create value by altering the dividend payout</a:t>
            </a:r>
          </a:p>
          <a:p>
            <a:pPr marL="914400" indent="-457200">
              <a:buFont typeface="Arial" panose="020B0604020202020204" pitchFamily="34" charset="0"/>
              <a:buChar char="•"/>
            </a:pPr>
            <a:r>
              <a:rPr lang="en-US" sz="3300" dirty="0">
                <a:solidFill>
                  <a:schemeClr val="bg1"/>
                </a:solidFill>
                <a:latin typeface="Times New Roman" panose="02020603050405020304" pitchFamily="18" charset="0"/>
                <a:cs typeface="Times New Roman" panose="02020603050405020304" pitchFamily="18" charset="0"/>
              </a:rPr>
              <a:t>Investors are able to replicate any dividend stream</a:t>
            </a:r>
          </a:p>
          <a:p>
            <a:pPr marL="914400" indent="-457200">
              <a:buFont typeface="Arial" panose="020B0604020202020204" pitchFamily="34" charset="0"/>
              <a:buChar char="•"/>
            </a:pPr>
            <a:r>
              <a:rPr lang="en-US" sz="3300" b="1" dirty="0">
                <a:solidFill>
                  <a:schemeClr val="bg1"/>
                </a:solidFill>
                <a:latin typeface="Times New Roman" panose="02020603050405020304" pitchFamily="18" charset="0"/>
                <a:cs typeface="Times New Roman" panose="02020603050405020304" pitchFamily="18" charset="0"/>
              </a:rPr>
              <a:t>Lower Dividend</a:t>
            </a:r>
            <a:r>
              <a:rPr lang="en-US" sz="3300" dirty="0">
                <a:solidFill>
                  <a:schemeClr val="bg1"/>
                </a:solidFill>
                <a:latin typeface="Times New Roman" panose="02020603050405020304" pitchFamily="18" charset="0"/>
                <a:cs typeface="Times New Roman" panose="02020603050405020304" pitchFamily="18" charset="0"/>
              </a:rPr>
              <a:t>: sell some shares and get desired cash</a:t>
            </a:r>
          </a:p>
          <a:p>
            <a:pPr marL="914400" indent="-457200">
              <a:buFont typeface="Arial" panose="020B0604020202020204" pitchFamily="34" charset="0"/>
              <a:buChar char="•"/>
            </a:pPr>
            <a:r>
              <a:rPr lang="en-US" sz="3300" b="1" dirty="0">
                <a:solidFill>
                  <a:schemeClr val="bg1"/>
                </a:solidFill>
                <a:latin typeface="Times New Roman" panose="02020603050405020304" pitchFamily="18" charset="0"/>
                <a:cs typeface="Times New Roman" panose="02020603050405020304" pitchFamily="18" charset="0"/>
              </a:rPr>
              <a:t>Higher Dividend</a:t>
            </a:r>
            <a:r>
              <a:rPr lang="en-US" sz="3300" dirty="0">
                <a:solidFill>
                  <a:schemeClr val="bg1"/>
                </a:solidFill>
                <a:latin typeface="Times New Roman" panose="02020603050405020304" pitchFamily="18" charset="0"/>
                <a:cs typeface="Times New Roman" panose="02020603050405020304" pitchFamily="18" charset="0"/>
              </a:rPr>
              <a:t>: buy additional shares of the company</a:t>
            </a:r>
          </a:p>
          <a:p>
            <a:pPr marL="914400" indent="-457200">
              <a:buFont typeface="Arial" panose="020B0604020202020204" pitchFamily="34" charset="0"/>
              <a:buChar char="•"/>
            </a:pPr>
            <a:r>
              <a:rPr lang="en-US" sz="3300" dirty="0">
                <a:solidFill>
                  <a:schemeClr val="bg1"/>
                </a:solidFill>
                <a:latin typeface="Times New Roman" panose="02020603050405020304" pitchFamily="18" charset="0"/>
                <a:cs typeface="Times New Roman" panose="02020603050405020304" pitchFamily="18" charset="0"/>
              </a:rPr>
              <a:t>Thus they can make “homemade” dividends</a:t>
            </a:r>
          </a:p>
        </p:txBody>
      </p:sp>
    </p:spTree>
    <p:extLst>
      <p:ext uri="{BB962C8B-B14F-4D97-AF65-F5344CB8AC3E}">
        <p14:creationId xmlns:p14="http://schemas.microsoft.com/office/powerpoint/2010/main" val="29836830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500"/>
                                        <p:tgtEl>
                                          <p:spTgt spid="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fade">
                                      <p:cBhvr>
                                        <p:cTn id="12" dur="500"/>
                                        <p:tgtEl>
                                          <p:spTgt spid="2">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animEffect transition="in" filter="fade">
                                      <p:cBhvr>
                                        <p:cTn id="17" dur="500"/>
                                        <p:tgtEl>
                                          <p:spTgt spid="2">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
                                            <p:txEl>
                                              <p:pRg st="5" end="5"/>
                                            </p:txEl>
                                          </p:spTgt>
                                        </p:tgtEl>
                                        <p:attrNameLst>
                                          <p:attrName>style.visibility</p:attrName>
                                        </p:attrNameLst>
                                      </p:cBhvr>
                                      <p:to>
                                        <p:strVal val="visible"/>
                                      </p:to>
                                    </p:set>
                                    <p:animEffect transition="in" filter="fade">
                                      <p:cBhvr>
                                        <p:cTn id="22" dur="500"/>
                                        <p:tgtEl>
                                          <p:spTgt spid="2">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
                                            <p:txEl>
                                              <p:pRg st="6" end="6"/>
                                            </p:txEl>
                                          </p:spTgt>
                                        </p:tgtEl>
                                        <p:attrNameLst>
                                          <p:attrName>style.visibility</p:attrName>
                                        </p:attrNameLst>
                                      </p:cBhvr>
                                      <p:to>
                                        <p:strVal val="visible"/>
                                      </p:to>
                                    </p:set>
                                    <p:animEffect transition="in" filter="fade">
                                      <p:cBhvr>
                                        <p:cTn id="27"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B935F5D2-8D65-4C81-AB1F-764A0E4E2B22}"/>
              </a:ext>
            </a:extLst>
          </p:cNvPr>
          <p:cNvSpPr/>
          <p:nvPr/>
        </p:nvSpPr>
        <p:spPr>
          <a:xfrm>
            <a:off x="7587344" y="2460911"/>
            <a:ext cx="4016819" cy="19797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ln w="0">
                  <a:noFill/>
                </a:ln>
                <a:solidFill>
                  <a:srgbClr val="C00000"/>
                </a:solidFill>
                <a:latin typeface="Book Antiqua" panose="02040602050305030304" pitchFamily="18" charset="0"/>
              </a:rPr>
              <a:t>Financial Management</a:t>
            </a:r>
          </a:p>
          <a:p>
            <a:pPr algn="ctr"/>
            <a:r>
              <a:rPr lang="en-US" sz="3200" b="1" dirty="0">
                <a:ln w="0">
                  <a:noFill/>
                </a:ln>
                <a:solidFill>
                  <a:srgbClr val="C00000"/>
                </a:solidFill>
                <a:latin typeface="Book Antiqua" panose="02040602050305030304" pitchFamily="18" charset="0"/>
              </a:rPr>
              <a:t>Module-253</a:t>
            </a:r>
          </a:p>
        </p:txBody>
      </p:sp>
      <p:sp>
        <p:nvSpPr>
          <p:cNvPr id="3" name="Rectangle 2">
            <a:extLst>
              <a:ext uri="{FF2B5EF4-FFF2-40B4-BE49-F238E27FC236}">
                <a16:creationId xmlns:a16="http://schemas.microsoft.com/office/drawing/2014/main" xmlns="" id="{9F2EEECD-8580-4F68-9F77-33EBF89FFE68}"/>
              </a:ext>
            </a:extLst>
          </p:cNvPr>
          <p:cNvSpPr/>
          <p:nvPr/>
        </p:nvSpPr>
        <p:spPr>
          <a:xfrm>
            <a:off x="283032" y="274412"/>
            <a:ext cx="6607623" cy="60089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ln w="12700">
                  <a:solidFill>
                    <a:srgbClr val="4472C4"/>
                  </a:solidFill>
                  <a:prstDash val="solid"/>
                </a:ln>
                <a:solidFill>
                  <a:srgbClr val="405EE0"/>
                </a:solidFill>
                <a:latin typeface="Book Antiqua" panose="02040602050305030304" pitchFamily="18" charset="0"/>
              </a:rPr>
              <a:t>Issues of </a:t>
            </a:r>
            <a:r>
              <a:rPr lang="en-US" sz="4000" b="1" dirty="0" smtClean="0">
                <a:ln w="12700">
                  <a:solidFill>
                    <a:srgbClr val="4472C4"/>
                  </a:solidFill>
                  <a:prstDash val="solid"/>
                </a:ln>
                <a:solidFill>
                  <a:srgbClr val="405EE0"/>
                </a:solidFill>
                <a:latin typeface="Book Antiqua" panose="02040602050305030304" pitchFamily="18" charset="0"/>
              </a:rPr>
              <a:t>Dividend </a:t>
            </a:r>
            <a:r>
              <a:rPr lang="en-US" sz="4000" b="1" dirty="0">
                <a:ln w="12700">
                  <a:solidFill>
                    <a:srgbClr val="4472C4"/>
                  </a:solidFill>
                  <a:prstDash val="solid"/>
                </a:ln>
                <a:solidFill>
                  <a:srgbClr val="405EE0"/>
                </a:solidFill>
                <a:latin typeface="Book Antiqua" panose="02040602050305030304" pitchFamily="18" charset="0"/>
              </a:rPr>
              <a:t>C</a:t>
            </a:r>
            <a:r>
              <a:rPr lang="en-US" sz="4000" b="1" dirty="0" smtClean="0">
                <a:ln w="12700">
                  <a:solidFill>
                    <a:srgbClr val="4472C4"/>
                  </a:solidFill>
                  <a:prstDash val="solid"/>
                </a:ln>
                <a:solidFill>
                  <a:srgbClr val="405EE0"/>
                </a:solidFill>
                <a:latin typeface="Book Antiqua" panose="02040602050305030304" pitchFamily="18" charset="0"/>
              </a:rPr>
              <a:t>onsideration-2</a:t>
            </a:r>
            <a:endParaRPr lang="en-US" sz="4000" b="1" dirty="0">
              <a:ln w="12700">
                <a:solidFill>
                  <a:srgbClr val="4472C4"/>
                </a:solidFill>
                <a:prstDash val="solid"/>
              </a:ln>
              <a:solidFill>
                <a:srgbClr val="405EE0"/>
              </a:solidFill>
              <a:latin typeface="Book Antiqua" panose="02040602050305030304" pitchFamily="18" charset="0"/>
            </a:endParaRPr>
          </a:p>
        </p:txBody>
      </p:sp>
      <p:cxnSp>
        <p:nvCxnSpPr>
          <p:cNvPr id="11" name="Straight Connector 10">
            <a:extLst>
              <a:ext uri="{FF2B5EF4-FFF2-40B4-BE49-F238E27FC236}">
                <a16:creationId xmlns:a16="http://schemas.microsoft.com/office/drawing/2014/main" xmlns="" id="{4A5D1FF0-B6FB-4E2A-BABF-0A9AE1B7170C}"/>
              </a:ext>
            </a:extLst>
          </p:cNvPr>
          <p:cNvCxnSpPr>
            <a:cxnSpLocks/>
          </p:cNvCxnSpPr>
          <p:nvPr/>
        </p:nvCxnSpPr>
        <p:spPr>
          <a:xfrm flipV="1">
            <a:off x="7238999" y="446314"/>
            <a:ext cx="0" cy="6008915"/>
          </a:xfrm>
          <a:prstGeom prst="line">
            <a:avLst/>
          </a:prstGeom>
          <a:ln w="88900" cmpd="thickThi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21174302"/>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D0E6429D-14CA-4FB4-9D50-636A2BB4525E}"/>
              </a:ext>
            </a:extLst>
          </p:cNvPr>
          <p:cNvSpPr/>
          <p:nvPr/>
        </p:nvSpPr>
        <p:spPr>
          <a:xfrm>
            <a:off x="563880" y="838200"/>
            <a:ext cx="10347960" cy="3840480"/>
          </a:xfrm>
          <a:prstGeom prst="rect">
            <a:avLst/>
          </a:prstGeom>
          <a:noFill/>
          <a:ln>
            <a:noFill/>
          </a:ln>
        </p:spPr>
        <p:style>
          <a:lnRef idx="2">
            <a:schemeClr val="accent6">
              <a:shade val="50000"/>
            </a:schemeClr>
          </a:lnRef>
          <a:fillRef idx="1">
            <a:schemeClr val="accent6"/>
          </a:fillRef>
          <a:effectRef idx="0">
            <a:schemeClr val="accent6"/>
          </a:effectRef>
          <a:fontRef idx="minor">
            <a:schemeClr val="lt1"/>
          </a:fontRef>
        </p:style>
        <p:txBody>
          <a:bodyPr rtlCol="0" anchor="t"/>
          <a:lstStyle/>
          <a:p>
            <a:pPr algn="ctr"/>
            <a:endParaRPr lang="en-US" dirty="0">
              <a:solidFill>
                <a:schemeClr val="tx1"/>
              </a:solidFill>
              <a:latin typeface="Times New Roman" panose="02020603050405020304" pitchFamily="18" charset="0"/>
              <a:cs typeface="Times New Roman" panose="02020603050405020304" pitchFamily="18" charset="0"/>
            </a:endParaRPr>
          </a:p>
          <a:p>
            <a:pPr marL="457200" indent="-457200">
              <a:buFont typeface="Arial" panose="020B0604020202020204" pitchFamily="34" charset="0"/>
              <a:buChar char="•"/>
            </a:pPr>
            <a:r>
              <a:rPr lang="en-US" sz="2800" dirty="0" smtClean="0">
                <a:solidFill>
                  <a:schemeClr val="tx1"/>
                </a:solidFill>
                <a:latin typeface="Times New Roman" panose="02020603050405020304" pitchFamily="18" charset="0"/>
                <a:cs typeface="Times New Roman" panose="02020603050405020304" pitchFamily="18" charset="0"/>
              </a:rPr>
              <a:t>Personal </a:t>
            </a:r>
            <a:r>
              <a:rPr lang="en-US" sz="2800" dirty="0">
                <a:solidFill>
                  <a:schemeClr val="tx1"/>
                </a:solidFill>
                <a:latin typeface="Times New Roman" panose="02020603050405020304" pitchFamily="18" charset="0"/>
                <a:cs typeface="Times New Roman" panose="02020603050405020304" pitchFamily="18" charset="0"/>
              </a:rPr>
              <a:t>tax rate on capital gains is less than that on dividend income (better not to get dividend)</a:t>
            </a:r>
          </a:p>
          <a:p>
            <a:pPr marL="457200" indent="-457200">
              <a:buFont typeface="Arial" panose="020B0604020202020204" pitchFamily="34" charset="0"/>
              <a:buChar char="•"/>
            </a:pPr>
            <a:r>
              <a:rPr lang="en-US" sz="2800" dirty="0">
                <a:solidFill>
                  <a:schemeClr val="tx1"/>
                </a:solidFill>
                <a:latin typeface="Times New Roman" panose="02020603050405020304" pitchFamily="18" charset="0"/>
                <a:cs typeface="Times New Roman" panose="02020603050405020304" pitchFamily="18" charset="0"/>
              </a:rPr>
              <a:t>The capital gains tax is deferred until the actual sale of stock (better not to get dividend)</a:t>
            </a:r>
          </a:p>
          <a:p>
            <a:pPr marL="457200" indent="-457200">
              <a:buFont typeface="Arial" panose="020B0604020202020204" pitchFamily="34" charset="0"/>
              <a:buChar char="•"/>
            </a:pPr>
            <a:r>
              <a:rPr lang="en-US" sz="2800" dirty="0">
                <a:solidFill>
                  <a:schemeClr val="tx1"/>
                </a:solidFill>
                <a:latin typeface="Times New Roman" panose="02020603050405020304" pitchFamily="18" charset="0"/>
                <a:cs typeface="Times New Roman" panose="02020603050405020304" pitchFamily="18" charset="0"/>
              </a:rPr>
              <a:t>Paying Capital Gain tax and not Tax on Dividend gives timing option</a:t>
            </a:r>
          </a:p>
          <a:p>
            <a:pPr marL="457200" indent="-457200">
              <a:buFont typeface="Arial" panose="020B0604020202020204" pitchFamily="34" charset="0"/>
              <a:buChar char="•"/>
            </a:pPr>
            <a:r>
              <a:rPr lang="en-US" sz="2800" dirty="0">
                <a:solidFill>
                  <a:schemeClr val="tx1"/>
                </a:solidFill>
                <a:latin typeface="Times New Roman" panose="02020603050405020304" pitchFamily="18" charset="0"/>
                <a:cs typeface="Times New Roman" panose="02020603050405020304" pitchFamily="18" charset="0"/>
              </a:rPr>
              <a:t>Corporate and individual investors have different tax rates</a:t>
            </a:r>
          </a:p>
          <a:p>
            <a:pPr marL="457200" indent="-457200">
              <a:buFont typeface="Arial" panose="020B0604020202020204" pitchFamily="34" charset="0"/>
              <a:buChar char="•"/>
            </a:pPr>
            <a:r>
              <a:rPr lang="en-US" sz="2800" dirty="0">
                <a:solidFill>
                  <a:schemeClr val="tx1"/>
                </a:solidFill>
                <a:latin typeface="Times New Roman" panose="02020603050405020304" pitchFamily="18" charset="0"/>
                <a:cs typeface="Times New Roman" panose="02020603050405020304" pitchFamily="18" charset="0"/>
              </a:rPr>
              <a:t>No impact on tax exempted individuals</a:t>
            </a:r>
          </a:p>
        </p:txBody>
      </p:sp>
      <p:pic>
        <p:nvPicPr>
          <p:cNvPr id="5" name="Picture 2" descr="https://o.remove.bg/downloads/50cdf6a9-6b81-4a8b-81a7-3bdb77c83afb/1578989571-removebg-preview.png"/>
          <p:cNvPicPr>
            <a:picLocks noChangeAspect="1" noChangeArrowheads="1"/>
          </p:cNvPicPr>
          <p:nvPr/>
        </p:nvPicPr>
        <p:blipFill rotWithShape="1">
          <a:blip r:embed="rId2">
            <a:extLst>
              <a:ext uri="{28A0092B-C50C-407E-A947-70E740481C1C}">
                <a14:useLocalDpi xmlns:a14="http://schemas.microsoft.com/office/drawing/2010/main" val="0"/>
              </a:ext>
            </a:extLst>
          </a:blip>
          <a:srcRect b="23368"/>
          <a:stretch/>
        </p:blipFill>
        <p:spPr bwMode="auto">
          <a:xfrm>
            <a:off x="3240505" y="-1670"/>
            <a:ext cx="8951495" cy="685967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2971652" y="13454"/>
            <a:ext cx="6248698" cy="1015663"/>
          </a:xfrm>
          <a:prstGeom prst="rect">
            <a:avLst/>
          </a:prstGeom>
        </p:spPr>
        <p:txBody>
          <a:bodyPr wrap="none">
            <a:spAutoFit/>
          </a:bodyPr>
          <a:lstStyle/>
          <a:p>
            <a:pPr algn="ctr"/>
            <a:r>
              <a:rPr lang="en-US" sz="6000" b="1" dirty="0">
                <a:solidFill>
                  <a:srgbClr val="C00000"/>
                </a:solidFill>
                <a:latin typeface="Times New Roman" panose="02020603050405020304" pitchFamily="18" charset="0"/>
                <a:cs typeface="Times New Roman" panose="02020603050405020304" pitchFamily="18" charset="0"/>
              </a:rPr>
              <a:t>Tax Consideration</a:t>
            </a:r>
          </a:p>
        </p:txBody>
      </p:sp>
    </p:spTree>
    <p:extLst>
      <p:ext uri="{BB962C8B-B14F-4D97-AF65-F5344CB8AC3E}">
        <p14:creationId xmlns:p14="http://schemas.microsoft.com/office/powerpoint/2010/main" val="7053254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fade">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fade">
                                      <p:cBhvr>
                                        <p:cTn id="12" dur="500"/>
                                        <p:tgtEl>
                                          <p:spTgt spid="2">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animEffect transition="in" filter="fade">
                                      <p:cBhvr>
                                        <p:cTn id="17" dur="500"/>
                                        <p:tgtEl>
                                          <p:spTgt spid="2">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animEffect transition="in" filter="fade">
                                      <p:cBhvr>
                                        <p:cTn id="27"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B935F5D2-8D65-4C81-AB1F-764A0E4E2B22}"/>
              </a:ext>
            </a:extLst>
          </p:cNvPr>
          <p:cNvSpPr/>
          <p:nvPr/>
        </p:nvSpPr>
        <p:spPr>
          <a:xfrm>
            <a:off x="7587344" y="2460911"/>
            <a:ext cx="4016819" cy="19797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ln w="0">
                  <a:noFill/>
                </a:ln>
                <a:solidFill>
                  <a:srgbClr val="C00000"/>
                </a:solidFill>
                <a:latin typeface="Book Antiqua" panose="02040602050305030304" pitchFamily="18" charset="0"/>
              </a:rPr>
              <a:t>Dividend Policy</a:t>
            </a:r>
          </a:p>
          <a:p>
            <a:pPr algn="ctr"/>
            <a:r>
              <a:rPr lang="en-US" sz="3200" b="1" dirty="0">
                <a:ln w="0">
                  <a:noFill/>
                </a:ln>
                <a:solidFill>
                  <a:srgbClr val="C00000"/>
                </a:solidFill>
                <a:latin typeface="Book Antiqua" panose="02040602050305030304" pitchFamily="18" charset="0"/>
              </a:rPr>
              <a:t>Module 13</a:t>
            </a:r>
            <a:endParaRPr lang="en-US" sz="3200" b="1" dirty="0">
              <a:ln w="0">
                <a:noFill/>
              </a:ln>
              <a:solidFill>
                <a:srgbClr val="C00000"/>
              </a:solidFill>
              <a:latin typeface="Book Antiqua" panose="02040602050305030304" pitchFamily="18" charset="0"/>
            </a:endParaRPr>
          </a:p>
        </p:txBody>
      </p:sp>
      <p:sp>
        <p:nvSpPr>
          <p:cNvPr id="3" name="Rectangle 2">
            <a:extLst>
              <a:ext uri="{FF2B5EF4-FFF2-40B4-BE49-F238E27FC236}">
                <a16:creationId xmlns:a16="http://schemas.microsoft.com/office/drawing/2014/main" xmlns="" id="{9F2EEECD-8580-4F68-9F77-33EBF89FFE68}"/>
              </a:ext>
            </a:extLst>
          </p:cNvPr>
          <p:cNvSpPr/>
          <p:nvPr/>
        </p:nvSpPr>
        <p:spPr>
          <a:xfrm>
            <a:off x="283032" y="274412"/>
            <a:ext cx="6607623" cy="60089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smtClean="0">
                <a:ln w="12700">
                  <a:solidFill>
                    <a:srgbClr val="4472C4"/>
                  </a:solidFill>
                  <a:prstDash val="solid"/>
                </a:ln>
                <a:solidFill>
                  <a:srgbClr val="405EE0"/>
                </a:solidFill>
                <a:latin typeface="Book Antiqua" panose="02040602050305030304" pitchFamily="18" charset="0"/>
              </a:rPr>
              <a:t>Topic 253: Issues </a:t>
            </a:r>
            <a:r>
              <a:rPr lang="en-US" sz="4000" b="1" dirty="0">
                <a:ln w="12700">
                  <a:solidFill>
                    <a:srgbClr val="4472C4"/>
                  </a:solidFill>
                  <a:prstDash val="solid"/>
                </a:ln>
                <a:solidFill>
                  <a:srgbClr val="405EE0"/>
                </a:solidFill>
                <a:latin typeface="Book Antiqua" panose="02040602050305030304" pitchFamily="18" charset="0"/>
              </a:rPr>
              <a:t>of </a:t>
            </a:r>
            <a:r>
              <a:rPr lang="en-US" sz="4000" b="1" dirty="0" smtClean="0">
                <a:ln w="12700">
                  <a:solidFill>
                    <a:srgbClr val="4472C4"/>
                  </a:solidFill>
                  <a:prstDash val="solid"/>
                </a:ln>
                <a:solidFill>
                  <a:srgbClr val="405EE0"/>
                </a:solidFill>
                <a:latin typeface="Book Antiqua" panose="02040602050305030304" pitchFamily="18" charset="0"/>
              </a:rPr>
              <a:t>Dividend Consideration-2</a:t>
            </a:r>
            <a:endParaRPr lang="en-US" sz="4000" b="1" dirty="0">
              <a:ln w="12700">
                <a:solidFill>
                  <a:srgbClr val="4472C4"/>
                </a:solidFill>
                <a:prstDash val="solid"/>
              </a:ln>
              <a:solidFill>
                <a:srgbClr val="405EE0"/>
              </a:solidFill>
              <a:latin typeface="Book Antiqua" panose="02040602050305030304" pitchFamily="18" charset="0"/>
            </a:endParaRPr>
          </a:p>
        </p:txBody>
      </p:sp>
      <p:cxnSp>
        <p:nvCxnSpPr>
          <p:cNvPr id="11" name="Straight Connector 10">
            <a:extLst>
              <a:ext uri="{FF2B5EF4-FFF2-40B4-BE49-F238E27FC236}">
                <a16:creationId xmlns:a16="http://schemas.microsoft.com/office/drawing/2014/main" xmlns="" id="{4A5D1FF0-B6FB-4E2A-BABF-0A9AE1B7170C}"/>
              </a:ext>
            </a:extLst>
          </p:cNvPr>
          <p:cNvCxnSpPr>
            <a:cxnSpLocks/>
          </p:cNvCxnSpPr>
          <p:nvPr/>
        </p:nvCxnSpPr>
        <p:spPr>
          <a:xfrm flipV="1">
            <a:off x="7238999" y="446314"/>
            <a:ext cx="0" cy="6008915"/>
          </a:xfrm>
          <a:prstGeom prst="line">
            <a:avLst/>
          </a:prstGeom>
          <a:ln w="88900" cmpd="thickThi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08002800"/>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80" y="-4674"/>
            <a:ext cx="12190420" cy="6867348"/>
            <a:chOff x="1051560" y="-4674"/>
            <a:chExt cx="12190420" cy="6867348"/>
          </a:xfrm>
        </p:grpSpPr>
        <p:pic>
          <p:nvPicPr>
            <p:cNvPr id="8194" name="Picture 2" descr="Blue and white safety torus or lifebuoy hanging on white wall background, copy space Premium Photo"/>
            <p:cNvPicPr>
              <a:picLocks noChangeAspect="1" noChangeArrowheads="1"/>
            </p:cNvPicPr>
            <p:nvPr/>
          </p:nvPicPr>
          <p:blipFill rotWithShape="1">
            <a:blip r:embed="rId2">
              <a:extLst>
                <a:ext uri="{28A0092B-C50C-407E-A947-70E740481C1C}">
                  <a14:useLocalDpi xmlns:a14="http://schemas.microsoft.com/office/drawing/2010/main" val="0"/>
                </a:ext>
              </a:extLst>
            </a:blip>
            <a:srcRect l="10207"/>
            <a:stretch/>
          </p:blipFill>
          <p:spPr bwMode="auto">
            <a:xfrm>
              <a:off x="1051560" y="0"/>
              <a:ext cx="9250680" cy="6862674"/>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Blue and white safety torus or lifebuoy hanging on white wall background, copy space Premium Photo"/>
            <p:cNvPicPr>
              <a:picLocks noChangeAspect="1" noChangeArrowheads="1"/>
            </p:cNvPicPr>
            <p:nvPr/>
          </p:nvPicPr>
          <p:blipFill rotWithShape="1">
            <a:blip r:embed="rId2">
              <a:extLst>
                <a:ext uri="{28A0092B-C50C-407E-A947-70E740481C1C}">
                  <a14:useLocalDpi xmlns:a14="http://schemas.microsoft.com/office/drawing/2010/main" val="0"/>
                </a:ext>
              </a:extLst>
            </a:blip>
            <a:srcRect l="94527"/>
            <a:stretch/>
          </p:blipFill>
          <p:spPr bwMode="auto">
            <a:xfrm>
              <a:off x="10012679" y="-4674"/>
              <a:ext cx="3229301" cy="6862674"/>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Rectangle 1">
            <a:extLst>
              <a:ext uri="{FF2B5EF4-FFF2-40B4-BE49-F238E27FC236}">
                <a16:creationId xmlns:a16="http://schemas.microsoft.com/office/drawing/2014/main" xmlns="" id="{D0E6429D-14CA-4FB4-9D50-636A2BB4525E}"/>
              </a:ext>
            </a:extLst>
          </p:cNvPr>
          <p:cNvSpPr/>
          <p:nvPr/>
        </p:nvSpPr>
        <p:spPr>
          <a:xfrm>
            <a:off x="5092262" y="1623854"/>
            <a:ext cx="6858000" cy="2824655"/>
          </a:xfrm>
          <a:prstGeom prst="rect">
            <a:avLst/>
          </a:prstGeom>
          <a:noFill/>
          <a:ln>
            <a:noFill/>
          </a:ln>
        </p:spPr>
        <p:style>
          <a:lnRef idx="2">
            <a:schemeClr val="accent6">
              <a:shade val="50000"/>
            </a:schemeClr>
          </a:lnRef>
          <a:fillRef idx="1">
            <a:schemeClr val="accent6"/>
          </a:fillRef>
          <a:effectRef idx="0">
            <a:schemeClr val="accent6"/>
          </a:effectRef>
          <a:fontRef idx="minor">
            <a:schemeClr val="lt1"/>
          </a:fontRef>
        </p:style>
        <p:txBody>
          <a:bodyPr rtlCol="0" anchor="t"/>
          <a:lstStyle/>
          <a:p>
            <a:r>
              <a:rPr lang="en-US" sz="5000" dirty="0" smtClean="0">
                <a:solidFill>
                  <a:schemeClr val="tx1"/>
                </a:solidFill>
                <a:latin typeface="Times New Roman" panose="02020603050405020304" pitchFamily="18" charset="0"/>
                <a:cs typeface="Times New Roman" panose="02020603050405020304" pitchFamily="18" charset="0"/>
              </a:rPr>
              <a:t>The </a:t>
            </a:r>
            <a:r>
              <a:rPr lang="en-US" sz="5000" dirty="0">
                <a:solidFill>
                  <a:schemeClr val="tx1"/>
                </a:solidFill>
                <a:latin typeface="Times New Roman" panose="02020603050405020304" pitchFamily="18" charset="0"/>
                <a:cs typeface="Times New Roman" panose="02020603050405020304" pitchFamily="18" charset="0"/>
              </a:rPr>
              <a:t>costs associated with issuing securities, such as underwriting, legal, listing, and printing fees.</a:t>
            </a:r>
          </a:p>
        </p:txBody>
      </p:sp>
      <p:sp>
        <p:nvSpPr>
          <p:cNvPr id="6" name="Rectangle 5"/>
          <p:cNvSpPr/>
          <p:nvPr/>
        </p:nvSpPr>
        <p:spPr>
          <a:xfrm>
            <a:off x="3455682" y="30480"/>
            <a:ext cx="5250156" cy="1015663"/>
          </a:xfrm>
          <a:prstGeom prst="rect">
            <a:avLst/>
          </a:prstGeom>
        </p:spPr>
        <p:txBody>
          <a:bodyPr wrap="none">
            <a:spAutoFit/>
          </a:bodyPr>
          <a:lstStyle/>
          <a:p>
            <a:pPr algn="ctr"/>
            <a:r>
              <a:rPr lang="en-US" sz="6000" b="1" dirty="0">
                <a:solidFill>
                  <a:srgbClr val="08A3DB"/>
                </a:solidFill>
                <a:latin typeface="Times New Roman" panose="02020603050405020304" pitchFamily="18" charset="0"/>
                <a:cs typeface="Times New Roman" panose="02020603050405020304" pitchFamily="18" charset="0"/>
              </a:rPr>
              <a:t>Floatation Cost</a:t>
            </a:r>
          </a:p>
        </p:txBody>
      </p:sp>
    </p:spTree>
    <p:extLst>
      <p:ext uri="{BB962C8B-B14F-4D97-AF65-F5344CB8AC3E}">
        <p14:creationId xmlns:p14="http://schemas.microsoft.com/office/powerpoint/2010/main" val="3369920513"/>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D0E6429D-14CA-4FB4-9D50-636A2BB4525E}"/>
              </a:ext>
            </a:extLst>
          </p:cNvPr>
          <p:cNvSpPr/>
          <p:nvPr/>
        </p:nvSpPr>
        <p:spPr>
          <a:xfrm>
            <a:off x="0" y="-1"/>
            <a:ext cx="12192000" cy="6858001"/>
          </a:xfrm>
          <a:prstGeom prst="rect">
            <a:avLst/>
          </a:prstGeom>
          <a:solidFill>
            <a:schemeClr val="accent5">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t"/>
          <a:lstStyle/>
          <a:p>
            <a:pPr algn="ctr"/>
            <a:endParaRPr lang="en-US" dirty="0">
              <a:latin typeface="Times New Roman" panose="02020603050405020304" pitchFamily="18" charset="0"/>
              <a:cs typeface="Times New Roman" panose="02020603050405020304" pitchFamily="18" charset="0"/>
            </a:endParaRPr>
          </a:p>
          <a:p>
            <a:pPr algn="ctr"/>
            <a:r>
              <a:rPr lang="en-US" sz="6000" b="1" dirty="0">
                <a:latin typeface="Times New Roman" panose="02020603050405020304" pitchFamily="18" charset="0"/>
                <a:cs typeface="Times New Roman" panose="02020603050405020304" pitchFamily="18" charset="0"/>
              </a:rPr>
              <a:t>Floatation Cost: Formula</a:t>
            </a:r>
          </a:p>
          <a:p>
            <a:pPr marL="457200" indent="-457200">
              <a:buFont typeface="Arial" panose="020B0604020202020204" pitchFamily="34" charset="0"/>
              <a:buChar char="•"/>
            </a:pPr>
            <a:endParaRPr lang="en-US" sz="2800" dirty="0">
              <a:solidFill>
                <a:srgbClr val="FFFF00"/>
              </a:solidFill>
              <a:latin typeface="Times New Roman" panose="02020603050405020304" pitchFamily="18" charset="0"/>
              <a:cs typeface="Times New Roman" panose="02020603050405020304" pitchFamily="18" charset="0"/>
            </a:endParaRPr>
          </a:p>
          <a:p>
            <a:pPr marL="1308100" indent="-457200"/>
            <a:r>
              <a:rPr lang="en-US" sz="2800" dirty="0">
                <a:solidFill>
                  <a:srgbClr val="FFFF00"/>
                </a:solidFill>
                <a:latin typeface="Times New Roman" panose="02020603050405020304" pitchFamily="18" charset="0"/>
                <a:cs typeface="Times New Roman" panose="02020603050405020304" pitchFamily="18" charset="0"/>
              </a:rPr>
              <a:t>	</a:t>
            </a:r>
            <a:r>
              <a:rPr lang="en-US" sz="4000" dirty="0">
                <a:solidFill>
                  <a:srgbClr val="FFFF00"/>
                </a:solidFill>
                <a:latin typeface="Times New Roman" panose="02020603050405020304" pitchFamily="18" charset="0"/>
                <a:cs typeface="Times New Roman" panose="02020603050405020304" pitchFamily="18" charset="0"/>
              </a:rPr>
              <a:t>DGR = [D/P(1-F)] + g</a:t>
            </a:r>
          </a:p>
          <a:p>
            <a:pPr marL="1308100" indent="-457200">
              <a:buFont typeface="Arial" panose="020B0604020202020204" pitchFamily="34" charset="0"/>
              <a:buChar char="•"/>
            </a:pPr>
            <a:endParaRPr lang="en-US" sz="4000" dirty="0">
              <a:solidFill>
                <a:srgbClr val="FFFF00"/>
              </a:solidFill>
              <a:latin typeface="Times New Roman" panose="02020603050405020304" pitchFamily="18" charset="0"/>
              <a:cs typeface="Times New Roman" panose="02020603050405020304" pitchFamily="18" charset="0"/>
            </a:endParaRPr>
          </a:p>
          <a:p>
            <a:pPr marL="1308100" indent="-457200"/>
            <a:r>
              <a:rPr lang="en-US" sz="4000" dirty="0">
                <a:solidFill>
                  <a:srgbClr val="FFFF00"/>
                </a:solidFill>
                <a:latin typeface="Times New Roman" panose="02020603050405020304" pitchFamily="18" charset="0"/>
                <a:cs typeface="Times New Roman" panose="02020603050405020304" pitchFamily="18" charset="0"/>
              </a:rPr>
              <a:t>Where:</a:t>
            </a:r>
          </a:p>
          <a:p>
            <a:pPr marL="1308100" lvl="1" indent="-457200">
              <a:buFont typeface="Arial" panose="020B0604020202020204" pitchFamily="34" charset="0"/>
              <a:buChar char="•"/>
            </a:pPr>
            <a:r>
              <a:rPr lang="en-US" sz="4000" dirty="0">
                <a:solidFill>
                  <a:srgbClr val="FFFF00"/>
                </a:solidFill>
                <a:latin typeface="Times New Roman" panose="02020603050405020304" pitchFamily="18" charset="0"/>
                <a:cs typeface="Times New Roman" panose="02020603050405020304" pitchFamily="18" charset="0"/>
              </a:rPr>
              <a:t>D = Dividend</a:t>
            </a:r>
          </a:p>
          <a:p>
            <a:pPr marL="1308100" lvl="1" indent="-457200">
              <a:buFont typeface="Arial" panose="020B0604020202020204" pitchFamily="34" charset="0"/>
              <a:buChar char="•"/>
            </a:pPr>
            <a:r>
              <a:rPr lang="en-US" sz="4000" dirty="0">
                <a:solidFill>
                  <a:srgbClr val="FFFF00"/>
                </a:solidFill>
                <a:latin typeface="Times New Roman" panose="02020603050405020304" pitchFamily="18" charset="0"/>
                <a:cs typeface="Times New Roman" panose="02020603050405020304" pitchFamily="18" charset="0"/>
              </a:rPr>
              <a:t>P = Issue price of share</a:t>
            </a:r>
          </a:p>
          <a:p>
            <a:pPr marL="1308100" lvl="1" indent="-457200">
              <a:buFont typeface="Arial" panose="020B0604020202020204" pitchFamily="34" charset="0"/>
              <a:buChar char="•"/>
            </a:pPr>
            <a:r>
              <a:rPr lang="en-US" sz="4000" dirty="0">
                <a:solidFill>
                  <a:srgbClr val="FFFF00"/>
                </a:solidFill>
                <a:latin typeface="Times New Roman" panose="02020603050405020304" pitchFamily="18" charset="0"/>
                <a:cs typeface="Times New Roman" panose="02020603050405020304" pitchFamily="18" charset="0"/>
              </a:rPr>
              <a:t>F = Floatation cost to Issue price ratio</a:t>
            </a:r>
          </a:p>
          <a:p>
            <a:pPr marL="1308100" lvl="1" indent="-457200">
              <a:buFont typeface="Arial" panose="020B0604020202020204" pitchFamily="34" charset="0"/>
              <a:buChar char="•"/>
            </a:pPr>
            <a:r>
              <a:rPr lang="en-US" sz="4000" dirty="0">
                <a:solidFill>
                  <a:srgbClr val="FFFF00"/>
                </a:solidFill>
                <a:latin typeface="Times New Roman" panose="02020603050405020304" pitchFamily="18" charset="0"/>
                <a:cs typeface="Times New Roman" panose="02020603050405020304" pitchFamily="18" charset="0"/>
              </a:rPr>
              <a:t>g = growth rate</a:t>
            </a:r>
          </a:p>
        </p:txBody>
      </p:sp>
      <p:pic>
        <p:nvPicPr>
          <p:cNvPr id="9222" name="Picture 6" descr="https://o.remove.bg/downloads/e8f9fdba-e24e-413a-b49c-b58264e22748/202938-middle-removebg-preview.png"/>
          <p:cNvPicPr>
            <a:picLocks noChangeAspect="1" noChangeArrowheads="1"/>
          </p:cNvPicPr>
          <p:nvPr/>
        </p:nvPicPr>
        <p:blipFill>
          <a:blip r:embed="rId2">
            <a:duotone>
              <a:schemeClr val="accent4">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057901" y="1313957"/>
            <a:ext cx="6134100" cy="36099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798288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fade">
                                      <p:cBhvr>
                                        <p:cTn id="7" dur="500"/>
                                        <p:tgtEl>
                                          <p:spTgt spid="2">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fade">
                                      <p:cBhvr>
                                        <p:cTn id="12" dur="500"/>
                                        <p:tgtEl>
                                          <p:spTgt spid="2">
                                            <p:txEl>
                                              <p:pRg st="6" end="6"/>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7" end="7"/>
                                            </p:txEl>
                                          </p:spTgt>
                                        </p:tgtEl>
                                        <p:attrNameLst>
                                          <p:attrName>style.visibility</p:attrName>
                                        </p:attrNameLst>
                                      </p:cBhvr>
                                      <p:to>
                                        <p:strVal val="visible"/>
                                      </p:to>
                                    </p:set>
                                    <p:animEffect transition="in" filter="fade">
                                      <p:cBhvr>
                                        <p:cTn id="17" dur="500"/>
                                        <p:tgtEl>
                                          <p:spTgt spid="2">
                                            <p:txEl>
                                              <p:pRg st="7" end="7"/>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
                                            <p:txEl>
                                              <p:pRg st="8" end="8"/>
                                            </p:txEl>
                                          </p:spTgt>
                                        </p:tgtEl>
                                        <p:attrNameLst>
                                          <p:attrName>style.visibility</p:attrName>
                                        </p:attrNameLst>
                                      </p:cBhvr>
                                      <p:to>
                                        <p:strVal val="visible"/>
                                      </p:to>
                                    </p:set>
                                    <p:animEffect transition="in" filter="fade">
                                      <p:cBhvr>
                                        <p:cTn id="22" dur="500"/>
                                        <p:tgtEl>
                                          <p:spTgt spid="2">
                                            <p:txEl>
                                              <p:pRg st="8" end="8"/>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
                                            <p:txEl>
                                              <p:pRg st="9" end="9"/>
                                            </p:txEl>
                                          </p:spTgt>
                                        </p:tgtEl>
                                        <p:attrNameLst>
                                          <p:attrName>style.visibility</p:attrName>
                                        </p:attrNameLst>
                                      </p:cBhvr>
                                      <p:to>
                                        <p:strVal val="visible"/>
                                      </p:to>
                                    </p:set>
                                    <p:animEffect transition="in" filter="fade">
                                      <p:cBhvr>
                                        <p:cTn id="27" dur="500"/>
                                        <p:tgtEl>
                                          <p:spTgt spid="2">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D0E6429D-14CA-4FB4-9D50-636A2BB4525E}"/>
              </a:ext>
            </a:extLst>
          </p:cNvPr>
          <p:cNvSpPr/>
          <p:nvPr/>
        </p:nvSpPr>
        <p:spPr>
          <a:xfrm>
            <a:off x="0" y="-1"/>
            <a:ext cx="12192000" cy="6858001"/>
          </a:xfrm>
          <a:prstGeom prst="rect">
            <a:avLst/>
          </a:prstGeom>
          <a:solidFill>
            <a:schemeClr val="accent5">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t"/>
          <a:lstStyle/>
          <a:p>
            <a:pPr algn="ctr"/>
            <a:endParaRPr lang="en-US" dirty="0">
              <a:latin typeface="Times New Roman" panose="02020603050405020304" pitchFamily="18" charset="0"/>
              <a:cs typeface="Times New Roman" panose="02020603050405020304" pitchFamily="18" charset="0"/>
            </a:endParaRPr>
          </a:p>
          <a:p>
            <a:pPr algn="ctr"/>
            <a:r>
              <a:rPr lang="en-US" sz="6000" b="1" dirty="0">
                <a:latin typeface="Times New Roman" panose="02020603050405020304" pitchFamily="18" charset="0"/>
                <a:cs typeface="Times New Roman" panose="02020603050405020304" pitchFamily="18" charset="0"/>
              </a:rPr>
              <a:t>Floatation Cost: </a:t>
            </a:r>
            <a:r>
              <a:rPr lang="en-US" sz="6000" b="1" dirty="0" smtClean="0">
                <a:latin typeface="Times New Roman" panose="02020603050405020304" pitchFamily="18" charset="0"/>
                <a:cs typeface="Times New Roman" panose="02020603050405020304" pitchFamily="18" charset="0"/>
              </a:rPr>
              <a:t>Formula</a:t>
            </a:r>
          </a:p>
          <a:p>
            <a:pPr marL="457200" indent="-457200">
              <a:buFont typeface="Arial" panose="020B0604020202020204" pitchFamily="34" charset="0"/>
              <a:buChar char="•"/>
            </a:pPr>
            <a:endParaRPr lang="en-US" sz="2800" dirty="0" smtClean="0">
              <a:solidFill>
                <a:srgbClr val="FFFF00"/>
              </a:solidFill>
              <a:latin typeface="Times New Roman" panose="02020603050405020304" pitchFamily="18" charset="0"/>
              <a:cs typeface="Times New Roman" panose="02020603050405020304" pitchFamily="18" charset="0"/>
            </a:endParaRPr>
          </a:p>
          <a:p>
            <a:pPr marL="457200" algn="ctr"/>
            <a:r>
              <a:rPr lang="en-US" sz="4000" dirty="0" smtClean="0">
                <a:solidFill>
                  <a:srgbClr val="FFFF00"/>
                </a:solidFill>
                <a:latin typeface="Times New Roman" panose="02020603050405020304" pitchFamily="18" charset="0"/>
                <a:cs typeface="Times New Roman" panose="02020603050405020304" pitchFamily="18" charset="0"/>
              </a:rPr>
              <a:t>Cost of New Equity </a:t>
            </a:r>
            <a:r>
              <a:rPr lang="en-US" sz="4000" dirty="0">
                <a:solidFill>
                  <a:srgbClr val="FFFF00"/>
                </a:solidFill>
                <a:latin typeface="Times New Roman" panose="02020603050405020304" pitchFamily="18" charset="0"/>
                <a:cs typeface="Times New Roman" panose="02020603050405020304" pitchFamily="18" charset="0"/>
              </a:rPr>
              <a:t>= [D/P(1-F)] + g</a:t>
            </a:r>
          </a:p>
          <a:p>
            <a:pPr marL="457200"/>
            <a:endParaRPr lang="en-US" sz="4000" dirty="0">
              <a:solidFill>
                <a:srgbClr val="FFFF00"/>
              </a:solidFill>
              <a:latin typeface="Times New Roman" panose="02020603050405020304" pitchFamily="18" charset="0"/>
              <a:cs typeface="Times New Roman" panose="02020603050405020304" pitchFamily="18" charset="0"/>
            </a:endParaRPr>
          </a:p>
          <a:p>
            <a:pPr marL="457200"/>
            <a:r>
              <a:rPr lang="en-US" sz="4000" dirty="0">
                <a:solidFill>
                  <a:srgbClr val="FFFF00"/>
                </a:solidFill>
                <a:latin typeface="Times New Roman" panose="02020603050405020304" pitchFamily="18" charset="0"/>
                <a:cs typeface="Times New Roman" panose="02020603050405020304" pitchFamily="18" charset="0"/>
              </a:rPr>
              <a:t>1. </a:t>
            </a:r>
            <a:r>
              <a:rPr lang="en-US" sz="4000" dirty="0" smtClean="0">
                <a:solidFill>
                  <a:srgbClr val="FFFF00"/>
                </a:solidFill>
                <a:latin typeface="Times New Roman" panose="02020603050405020304" pitchFamily="18" charset="0"/>
                <a:cs typeface="Times New Roman" panose="02020603050405020304" pitchFamily="18" charset="0"/>
              </a:rPr>
              <a:t> </a:t>
            </a:r>
            <a:r>
              <a:rPr lang="en-US" sz="4000" dirty="0">
                <a:solidFill>
                  <a:srgbClr val="FFFF00"/>
                </a:solidFill>
                <a:latin typeface="Times New Roman" panose="02020603050405020304" pitchFamily="18" charset="0"/>
                <a:cs typeface="Times New Roman" panose="02020603050405020304" pitchFamily="18" charset="0"/>
              </a:rPr>
              <a:t>= [1/10 x (</a:t>
            </a:r>
            <a:r>
              <a:rPr lang="en-US" sz="4000" dirty="0" smtClean="0">
                <a:solidFill>
                  <a:srgbClr val="FFFF00"/>
                </a:solidFill>
                <a:latin typeface="Times New Roman" panose="02020603050405020304" pitchFamily="18" charset="0"/>
                <a:cs typeface="Times New Roman" panose="02020603050405020304" pitchFamily="18" charset="0"/>
              </a:rPr>
              <a:t>1 - 7</a:t>
            </a:r>
            <a:r>
              <a:rPr lang="en-US" sz="4000" dirty="0">
                <a:solidFill>
                  <a:srgbClr val="FFFF00"/>
                </a:solidFill>
                <a:latin typeface="Times New Roman" panose="02020603050405020304" pitchFamily="18" charset="0"/>
                <a:cs typeface="Times New Roman" panose="02020603050405020304" pitchFamily="18" charset="0"/>
              </a:rPr>
              <a:t>%)] + </a:t>
            </a:r>
            <a:r>
              <a:rPr lang="en-US" sz="4000" dirty="0" smtClean="0">
                <a:solidFill>
                  <a:srgbClr val="FFFF00"/>
                </a:solidFill>
                <a:latin typeface="Times New Roman" panose="02020603050405020304" pitchFamily="18" charset="0"/>
                <a:cs typeface="Times New Roman" panose="02020603050405020304" pitchFamily="18" charset="0"/>
              </a:rPr>
              <a:t>10%</a:t>
            </a:r>
            <a:endParaRPr lang="en-US" sz="4000" dirty="0">
              <a:solidFill>
                <a:srgbClr val="FFFF00"/>
              </a:solidFill>
              <a:latin typeface="Times New Roman" panose="02020603050405020304" pitchFamily="18" charset="0"/>
              <a:cs typeface="Times New Roman" panose="02020603050405020304" pitchFamily="18" charset="0"/>
            </a:endParaRPr>
          </a:p>
          <a:p>
            <a:pPr marL="457200"/>
            <a:r>
              <a:rPr lang="en-US" sz="4000" dirty="0">
                <a:solidFill>
                  <a:srgbClr val="FFFF00"/>
                </a:solidFill>
                <a:latin typeface="Times New Roman" panose="02020603050405020304" pitchFamily="18" charset="0"/>
                <a:cs typeface="Times New Roman" panose="02020603050405020304" pitchFamily="18" charset="0"/>
              </a:rPr>
              <a:t>	= 20.7%</a:t>
            </a:r>
          </a:p>
          <a:p>
            <a:pPr marL="457200"/>
            <a:endParaRPr lang="en-US" sz="4000" dirty="0">
              <a:solidFill>
                <a:srgbClr val="FFFF00"/>
              </a:solidFill>
              <a:latin typeface="Times New Roman" panose="02020603050405020304" pitchFamily="18" charset="0"/>
              <a:cs typeface="Times New Roman" panose="02020603050405020304" pitchFamily="18" charset="0"/>
            </a:endParaRPr>
          </a:p>
          <a:p>
            <a:pPr marL="457200"/>
            <a:r>
              <a:rPr lang="en-US" sz="4000" dirty="0">
                <a:solidFill>
                  <a:srgbClr val="FFFF00"/>
                </a:solidFill>
                <a:latin typeface="Times New Roman" panose="02020603050405020304" pitchFamily="18" charset="0"/>
                <a:cs typeface="Times New Roman" panose="02020603050405020304" pitchFamily="18" charset="0"/>
              </a:rPr>
              <a:t>2. </a:t>
            </a:r>
            <a:r>
              <a:rPr lang="en-US" sz="4000" dirty="0" smtClean="0">
                <a:solidFill>
                  <a:srgbClr val="FFFF00"/>
                </a:solidFill>
                <a:latin typeface="Times New Roman" panose="02020603050405020304" pitchFamily="18" charset="0"/>
                <a:cs typeface="Times New Roman" panose="02020603050405020304" pitchFamily="18" charset="0"/>
              </a:rPr>
              <a:t> </a:t>
            </a:r>
            <a:r>
              <a:rPr lang="en-US" sz="4000" dirty="0">
                <a:solidFill>
                  <a:srgbClr val="FFFF00"/>
                </a:solidFill>
                <a:latin typeface="Times New Roman" panose="02020603050405020304" pitchFamily="18" charset="0"/>
                <a:cs typeface="Times New Roman" panose="02020603050405020304" pitchFamily="18" charset="0"/>
              </a:rPr>
              <a:t>= [1/10 x </a:t>
            </a:r>
            <a:r>
              <a:rPr lang="en-US" sz="4000">
                <a:solidFill>
                  <a:srgbClr val="FFFF00"/>
                </a:solidFill>
                <a:latin typeface="Times New Roman" panose="02020603050405020304" pitchFamily="18" charset="0"/>
                <a:cs typeface="Times New Roman" panose="02020603050405020304" pitchFamily="18" charset="0"/>
              </a:rPr>
              <a:t>(</a:t>
            </a:r>
            <a:r>
              <a:rPr lang="en-US" sz="4000" smtClean="0">
                <a:solidFill>
                  <a:srgbClr val="FFFF00"/>
                </a:solidFill>
                <a:latin typeface="Times New Roman" panose="02020603050405020304" pitchFamily="18" charset="0"/>
                <a:cs typeface="Times New Roman" panose="02020603050405020304" pitchFamily="18" charset="0"/>
              </a:rPr>
              <a:t>1 - 0</a:t>
            </a:r>
            <a:r>
              <a:rPr lang="en-US" sz="4000" dirty="0">
                <a:solidFill>
                  <a:srgbClr val="FFFF00"/>
                </a:solidFill>
                <a:latin typeface="Times New Roman" panose="02020603050405020304" pitchFamily="18" charset="0"/>
                <a:cs typeface="Times New Roman" panose="02020603050405020304" pitchFamily="18" charset="0"/>
              </a:rPr>
              <a:t>%)] + </a:t>
            </a:r>
            <a:r>
              <a:rPr lang="en-US" sz="4000" dirty="0" smtClean="0">
                <a:solidFill>
                  <a:srgbClr val="FFFF00"/>
                </a:solidFill>
                <a:latin typeface="Times New Roman" panose="02020603050405020304" pitchFamily="18" charset="0"/>
                <a:cs typeface="Times New Roman" panose="02020603050405020304" pitchFamily="18" charset="0"/>
              </a:rPr>
              <a:t>10%</a:t>
            </a:r>
            <a:endParaRPr lang="en-US" sz="4000" dirty="0">
              <a:solidFill>
                <a:srgbClr val="FFFF00"/>
              </a:solidFill>
              <a:latin typeface="Times New Roman" panose="02020603050405020304" pitchFamily="18" charset="0"/>
              <a:cs typeface="Times New Roman" panose="02020603050405020304" pitchFamily="18" charset="0"/>
            </a:endParaRPr>
          </a:p>
          <a:p>
            <a:pPr marL="457200"/>
            <a:r>
              <a:rPr lang="en-US" sz="4000" dirty="0">
                <a:solidFill>
                  <a:srgbClr val="FFFF00"/>
                </a:solidFill>
                <a:latin typeface="Times New Roman" panose="02020603050405020304" pitchFamily="18" charset="0"/>
                <a:cs typeface="Times New Roman" panose="02020603050405020304" pitchFamily="18" charset="0"/>
              </a:rPr>
              <a:t>	= 20%</a:t>
            </a:r>
          </a:p>
        </p:txBody>
      </p:sp>
      <p:pic>
        <p:nvPicPr>
          <p:cNvPr id="9222" name="Picture 6" descr="https://o.remove.bg/downloads/e8f9fdba-e24e-413a-b49c-b58264e22748/202938-middle-removebg-preview.png"/>
          <p:cNvPicPr>
            <a:picLocks noChangeAspect="1" noChangeArrowheads="1"/>
          </p:cNvPicPr>
          <p:nvPr/>
        </p:nvPicPr>
        <p:blipFill>
          <a:blip r:embed="rId2">
            <a:duotone>
              <a:schemeClr val="accent4">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096000" y="3248024"/>
            <a:ext cx="6134100" cy="36099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77282326"/>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B935F5D2-8D65-4C81-AB1F-764A0E4E2B22}"/>
              </a:ext>
            </a:extLst>
          </p:cNvPr>
          <p:cNvSpPr/>
          <p:nvPr/>
        </p:nvSpPr>
        <p:spPr>
          <a:xfrm>
            <a:off x="7587344" y="2460911"/>
            <a:ext cx="4016819" cy="19797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ln w="0">
                  <a:noFill/>
                </a:ln>
                <a:solidFill>
                  <a:srgbClr val="C00000"/>
                </a:solidFill>
                <a:latin typeface="Book Antiqua" panose="02040602050305030304" pitchFamily="18" charset="0"/>
              </a:rPr>
              <a:t>Dividend Policy</a:t>
            </a:r>
          </a:p>
          <a:p>
            <a:pPr algn="ctr"/>
            <a:r>
              <a:rPr lang="en-US" sz="3200" b="1" dirty="0">
                <a:ln w="0">
                  <a:noFill/>
                </a:ln>
                <a:solidFill>
                  <a:srgbClr val="C00000"/>
                </a:solidFill>
                <a:latin typeface="Book Antiqua" panose="02040602050305030304" pitchFamily="18" charset="0"/>
              </a:rPr>
              <a:t>Module 13</a:t>
            </a:r>
            <a:endParaRPr lang="en-US" sz="3200" b="1" dirty="0">
              <a:ln w="0">
                <a:noFill/>
              </a:ln>
              <a:solidFill>
                <a:srgbClr val="C00000"/>
              </a:solidFill>
              <a:latin typeface="Book Antiqua" panose="02040602050305030304" pitchFamily="18" charset="0"/>
            </a:endParaRPr>
          </a:p>
        </p:txBody>
      </p:sp>
      <p:sp>
        <p:nvSpPr>
          <p:cNvPr id="3" name="Rectangle 2">
            <a:extLst>
              <a:ext uri="{FF2B5EF4-FFF2-40B4-BE49-F238E27FC236}">
                <a16:creationId xmlns:a16="http://schemas.microsoft.com/office/drawing/2014/main" xmlns="" id="{9F2EEECD-8580-4F68-9F77-33EBF89FFE68}"/>
              </a:ext>
            </a:extLst>
          </p:cNvPr>
          <p:cNvSpPr/>
          <p:nvPr/>
        </p:nvSpPr>
        <p:spPr>
          <a:xfrm>
            <a:off x="283032" y="274412"/>
            <a:ext cx="6607623" cy="60089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ln w="12700">
                  <a:solidFill>
                    <a:srgbClr val="4472C4"/>
                  </a:solidFill>
                  <a:prstDash val="solid"/>
                </a:ln>
                <a:solidFill>
                  <a:srgbClr val="405EE0"/>
                </a:solidFill>
                <a:latin typeface="Book Antiqua" panose="02040602050305030304" pitchFamily="18" charset="0"/>
              </a:rPr>
              <a:t>Topic 254: Issues </a:t>
            </a:r>
            <a:r>
              <a:rPr lang="en-US" sz="2800" b="1" dirty="0" smtClean="0">
                <a:ln w="12700">
                  <a:solidFill>
                    <a:srgbClr val="4472C4"/>
                  </a:solidFill>
                  <a:prstDash val="solid"/>
                </a:ln>
                <a:solidFill>
                  <a:srgbClr val="405EE0"/>
                </a:solidFill>
                <a:latin typeface="Book Antiqua" panose="02040602050305030304" pitchFamily="18" charset="0"/>
              </a:rPr>
              <a:t>of Dividend Consideration-3</a:t>
            </a:r>
            <a:endParaRPr lang="en-US" sz="2800" b="1" dirty="0">
              <a:ln w="12700">
                <a:solidFill>
                  <a:srgbClr val="4472C4"/>
                </a:solidFill>
                <a:prstDash val="solid"/>
              </a:ln>
              <a:solidFill>
                <a:srgbClr val="405EE0"/>
              </a:solidFill>
              <a:latin typeface="Book Antiqua" panose="02040602050305030304" pitchFamily="18" charset="0"/>
            </a:endParaRPr>
          </a:p>
        </p:txBody>
      </p:sp>
      <p:cxnSp>
        <p:nvCxnSpPr>
          <p:cNvPr id="11" name="Straight Connector 10">
            <a:extLst>
              <a:ext uri="{FF2B5EF4-FFF2-40B4-BE49-F238E27FC236}">
                <a16:creationId xmlns:a16="http://schemas.microsoft.com/office/drawing/2014/main" xmlns="" id="{4A5D1FF0-B6FB-4E2A-BABF-0A9AE1B7170C}"/>
              </a:ext>
            </a:extLst>
          </p:cNvPr>
          <p:cNvCxnSpPr>
            <a:cxnSpLocks/>
          </p:cNvCxnSpPr>
          <p:nvPr/>
        </p:nvCxnSpPr>
        <p:spPr>
          <a:xfrm flipV="1">
            <a:off x="7238999" y="446314"/>
            <a:ext cx="0" cy="6008915"/>
          </a:xfrm>
          <a:prstGeom prst="line">
            <a:avLst/>
          </a:prstGeom>
          <a:ln w="88900" cmpd="thickThi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94847708"/>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D0E6429D-14CA-4FB4-9D50-636A2BB4525E}"/>
              </a:ext>
            </a:extLst>
          </p:cNvPr>
          <p:cNvSpPr/>
          <p:nvPr/>
        </p:nvSpPr>
        <p:spPr>
          <a:xfrm>
            <a:off x="0" y="0"/>
            <a:ext cx="6057900" cy="6858000"/>
          </a:xfrm>
          <a:prstGeom prst="rect">
            <a:avLst/>
          </a:prstGeom>
          <a:solidFill>
            <a:schemeClr val="accent5">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t"/>
          <a:lstStyle/>
          <a:p>
            <a:pPr algn="ctr"/>
            <a:endParaRPr lang="en-US" sz="2000" dirty="0">
              <a:latin typeface="Times New Roman" panose="02020603050405020304" pitchFamily="18" charset="0"/>
              <a:cs typeface="Times New Roman" panose="02020603050405020304" pitchFamily="18" charset="0"/>
            </a:endParaRPr>
          </a:p>
          <a:p>
            <a:pPr algn="ctr"/>
            <a:r>
              <a:rPr lang="en-US" sz="4000" b="1" dirty="0" smtClean="0">
                <a:latin typeface="Times New Roman" panose="02020603050405020304" pitchFamily="18" charset="0"/>
                <a:cs typeface="Times New Roman" panose="02020603050405020304" pitchFamily="18" charset="0"/>
              </a:rPr>
              <a:t>Transaction </a:t>
            </a:r>
            <a:r>
              <a:rPr lang="en-US" sz="4000" b="1" dirty="0">
                <a:latin typeface="Times New Roman" panose="02020603050405020304" pitchFamily="18" charset="0"/>
                <a:cs typeface="Times New Roman" panose="02020603050405020304" pitchFamily="18" charset="0"/>
              </a:rPr>
              <a:t>Cost and Share </a:t>
            </a:r>
            <a:r>
              <a:rPr lang="en-US" sz="4000" b="1" dirty="0" smtClean="0">
                <a:latin typeface="Times New Roman" panose="02020603050405020304" pitchFamily="18" charset="0"/>
                <a:cs typeface="Times New Roman" panose="02020603050405020304" pitchFamily="18" charset="0"/>
              </a:rPr>
              <a:t>Divisibility</a:t>
            </a:r>
          </a:p>
          <a:p>
            <a:pPr algn="ctr"/>
            <a:endParaRPr lang="en-US" sz="2000" b="1" dirty="0">
              <a:latin typeface="Times New Roman" panose="02020603050405020304" pitchFamily="18" charset="0"/>
              <a:cs typeface="Times New Roman" panose="02020603050405020304" pitchFamily="18" charset="0"/>
            </a:endParaRPr>
          </a:p>
          <a:p>
            <a:pPr marL="457200" indent="-457200">
              <a:buFont typeface="Arial" panose="020B0604020202020204" pitchFamily="34" charset="0"/>
              <a:buChar char="•"/>
            </a:pPr>
            <a:r>
              <a:rPr lang="en-US" sz="3500" dirty="0">
                <a:solidFill>
                  <a:srgbClr val="FFFF00"/>
                </a:solidFill>
                <a:latin typeface="Times New Roman" panose="02020603050405020304" pitchFamily="18" charset="0"/>
                <a:cs typeface="Times New Roman" panose="02020603050405020304" pitchFamily="18" charset="0"/>
              </a:rPr>
              <a:t>Brokerage fee reduces the return/cash</a:t>
            </a:r>
          </a:p>
          <a:p>
            <a:pPr marL="457200" indent="-457200">
              <a:buFont typeface="Arial" panose="020B0604020202020204" pitchFamily="34" charset="0"/>
              <a:buChar char="•"/>
            </a:pPr>
            <a:r>
              <a:rPr lang="en-US" sz="3500" dirty="0">
                <a:solidFill>
                  <a:srgbClr val="FFFF00"/>
                </a:solidFill>
                <a:latin typeface="Times New Roman" panose="02020603050405020304" pitchFamily="18" charset="0"/>
                <a:cs typeface="Times New Roman" panose="02020603050405020304" pitchFamily="18" charset="0"/>
              </a:rPr>
              <a:t>Brokerage is paid differently on Small and Large value stocks</a:t>
            </a:r>
          </a:p>
          <a:p>
            <a:pPr marL="457200" indent="-457200">
              <a:buFont typeface="Arial" panose="020B0604020202020204" pitchFamily="34" charset="0"/>
              <a:buChar char="•"/>
            </a:pPr>
            <a:r>
              <a:rPr lang="en-US" sz="3500" dirty="0">
                <a:solidFill>
                  <a:srgbClr val="FFFF00"/>
                </a:solidFill>
                <a:latin typeface="Times New Roman" panose="02020603050405020304" pitchFamily="18" charset="0"/>
                <a:cs typeface="Times New Roman" panose="02020603050405020304" pitchFamily="18" charset="0"/>
              </a:rPr>
              <a:t>Shares are generally sold in Round Lots</a:t>
            </a:r>
          </a:p>
          <a:p>
            <a:pPr marL="457200" indent="-457200">
              <a:buFont typeface="Arial" panose="020B0604020202020204" pitchFamily="34" charset="0"/>
              <a:buChar char="•"/>
            </a:pPr>
            <a:r>
              <a:rPr lang="en-US" sz="3500" dirty="0">
                <a:solidFill>
                  <a:srgbClr val="FFFF00"/>
                </a:solidFill>
                <a:latin typeface="Times New Roman" panose="02020603050405020304" pitchFamily="18" charset="0"/>
                <a:cs typeface="Times New Roman" panose="02020603050405020304" pitchFamily="18" charset="0"/>
              </a:rPr>
              <a:t>Shares are not divisible</a:t>
            </a:r>
          </a:p>
        </p:txBody>
      </p:sp>
      <p:pic>
        <p:nvPicPr>
          <p:cNvPr id="4" name="Picture 3">
            <a:extLst>
              <a:ext uri="{FF2B5EF4-FFF2-40B4-BE49-F238E27FC236}">
                <a16:creationId xmlns:a16="http://schemas.microsoft.com/office/drawing/2014/main" xmlns="" id="{031D3A4C-E1E0-4584-A48D-8E8A81653AF7}"/>
              </a:ext>
            </a:extLst>
          </p:cNvPr>
          <p:cNvPicPr>
            <a:picLocks noChangeAspect="1"/>
          </p:cNvPicPr>
          <p:nvPr/>
        </p:nvPicPr>
        <p:blipFill>
          <a:blip r:embed="rId2"/>
          <a:stretch>
            <a:fillRect/>
          </a:stretch>
        </p:blipFill>
        <p:spPr>
          <a:xfrm>
            <a:off x="6057900" y="1322748"/>
            <a:ext cx="6134100" cy="4212504"/>
          </a:xfrm>
          <a:prstGeom prst="rect">
            <a:avLst/>
          </a:prstGeom>
        </p:spPr>
      </p:pic>
    </p:spTree>
    <p:extLst>
      <p:ext uri="{BB962C8B-B14F-4D97-AF65-F5344CB8AC3E}">
        <p14:creationId xmlns:p14="http://schemas.microsoft.com/office/powerpoint/2010/main" val="14917442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fade">
                                      <p:cBhvr>
                                        <p:cTn id="7" dur="500"/>
                                        <p:tgtEl>
                                          <p:spTgt spid="2">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Effect transition="in" filter="fade">
                                      <p:cBhvr>
                                        <p:cTn id="12" dur="500"/>
                                        <p:tgtEl>
                                          <p:spTgt spid="2">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animEffect transition="in" filter="fade">
                                      <p:cBhvr>
                                        <p:cTn id="17" dur="500"/>
                                        <p:tgtEl>
                                          <p:spTgt spid="2">
                                            <p:txEl>
                                              <p:pRg st="5" end="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
                                            <p:txEl>
                                              <p:pRg st="6" end="6"/>
                                            </p:txEl>
                                          </p:spTgt>
                                        </p:tgtEl>
                                        <p:attrNameLst>
                                          <p:attrName>style.visibility</p:attrName>
                                        </p:attrNameLst>
                                      </p:cBhvr>
                                      <p:to>
                                        <p:strVal val="visible"/>
                                      </p:to>
                                    </p:set>
                                    <p:animEffect transition="in" filter="fade">
                                      <p:cBhvr>
                                        <p:cTn id="2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5686</TotalTime>
  <Words>2540</Words>
  <Application>Microsoft Office PowerPoint</Application>
  <PresentationFormat>Widescreen</PresentationFormat>
  <Paragraphs>531</Paragraphs>
  <Slides>103</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103</vt:i4>
      </vt:variant>
    </vt:vector>
  </HeadingPairs>
  <TitlesOfParts>
    <vt:vector size="109" baseType="lpstr">
      <vt:lpstr>Arial</vt:lpstr>
      <vt:lpstr>Book Antiqua</vt:lpstr>
      <vt:lpstr>Calibri</vt:lpstr>
      <vt:lpstr>Calibri Light</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Dr Ather Azim Khan</dc:creator>
  <cp:lastModifiedBy>Aisha Ismail</cp:lastModifiedBy>
  <cp:revision>87</cp:revision>
  <dcterms:created xsi:type="dcterms:W3CDTF">2021-06-06T09:56:33Z</dcterms:created>
  <dcterms:modified xsi:type="dcterms:W3CDTF">2021-11-15T09:50:46Z</dcterms:modified>
</cp:coreProperties>
</file>