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9"/>
  </p:notesMasterIdLst>
  <p:sldIdLst>
    <p:sldId id="1077" r:id="rId2"/>
    <p:sldId id="1079" r:id="rId3"/>
    <p:sldId id="1080" r:id="rId4"/>
    <p:sldId id="1082" r:id="rId5"/>
    <p:sldId id="1097" r:id="rId6"/>
    <p:sldId id="1083" r:id="rId7"/>
    <p:sldId id="1084" r:id="rId8"/>
    <p:sldId id="1085" r:id="rId9"/>
    <p:sldId id="1087" r:id="rId10"/>
    <p:sldId id="1088" r:id="rId11"/>
    <p:sldId id="1089" r:id="rId12"/>
    <p:sldId id="1091" r:id="rId13"/>
    <p:sldId id="1092" r:id="rId14"/>
    <p:sldId id="1093" r:id="rId15"/>
    <p:sldId id="1095" r:id="rId16"/>
    <p:sldId id="1096" r:id="rId17"/>
    <p:sldId id="1120" r:id="rId18"/>
    <p:sldId id="1122" r:id="rId19"/>
    <p:sldId id="1123" r:id="rId20"/>
    <p:sldId id="1125" r:id="rId21"/>
    <p:sldId id="1126" r:id="rId22"/>
    <p:sldId id="1127" r:id="rId23"/>
    <p:sldId id="1129" r:id="rId24"/>
    <p:sldId id="1111" r:id="rId25"/>
    <p:sldId id="1099" r:id="rId26"/>
    <p:sldId id="1101" r:id="rId27"/>
    <p:sldId id="1130" r:id="rId28"/>
    <p:sldId id="1134" r:id="rId29"/>
    <p:sldId id="1132" r:id="rId30"/>
    <p:sldId id="1104" r:id="rId31"/>
    <p:sldId id="1135" r:id="rId32"/>
    <p:sldId id="1137" r:id="rId33"/>
    <p:sldId id="1138" r:id="rId34"/>
    <p:sldId id="1139" r:id="rId35"/>
    <p:sldId id="1140" r:id="rId36"/>
    <p:sldId id="1142" r:id="rId37"/>
    <p:sldId id="1143" r:id="rId38"/>
    <p:sldId id="1144" r:id="rId39"/>
    <p:sldId id="1146" r:id="rId40"/>
    <p:sldId id="1147" r:id="rId41"/>
    <p:sldId id="1148" r:id="rId42"/>
    <p:sldId id="1150" r:id="rId43"/>
    <p:sldId id="1151" r:id="rId44"/>
    <p:sldId id="1152" r:id="rId45"/>
    <p:sldId id="1153" r:id="rId46"/>
    <p:sldId id="1154" r:id="rId47"/>
    <p:sldId id="1155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9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3F2D-11E7-4028-B978-EDF081564045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EACAE-B5FF-444A-A446-692E4449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657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225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8638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0612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13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4828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1491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7244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0760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545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139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303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6264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8846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9317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15529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640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6481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7196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0829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05955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657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2303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347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5530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2831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1172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5301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48504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3138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2750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8756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5726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106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12984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51198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463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00960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1373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6241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9023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94916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004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016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169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158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566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332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F89D-FE6E-4CE4-8360-6BB55659EC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63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8789-9A45-403D-A11F-68A6CB3AAAE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014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7B7BF-9335-447C-9C7C-D9ADC601914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5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F447A-72A4-42AD-AB1F-0FD46559CA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21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AA6E-9B9B-4512-A415-FC211EC315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444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2F0A-1697-485B-A210-350A1725C82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5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12BA-80FE-499D-A2F9-EF06F0D8D1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505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2EDA-629B-4442-BB48-5B591E6EF42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967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45CC6-1648-4BE7-8A00-44D3576645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665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28EF-9694-47FA-8259-A8895F53C8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50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A34-00E2-4120-9407-5D01335418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298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9E741-2F00-4B41-8DE1-3526AF56DAE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12/24/2021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04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5232" y="3044952"/>
            <a:ext cx="8965816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113: Cash Flow </a:t>
            </a:r>
            <a:r>
              <a:rPr lang="en-US" sz="3200" b="1" dirty="0" smtClean="0">
                <a:solidFill>
                  <a:srgbClr val="C00000"/>
                </a:solidFill>
              </a:rPr>
              <a:t>Analysis-Introduction </a:t>
            </a:r>
            <a:endParaRPr lang="en-US" sz="3200" b="1" dirty="0">
              <a:solidFill>
                <a:srgbClr val="C00000"/>
              </a:solidFill>
            </a:endParaRP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Kozuka Mincho Pro H" panose="02020A00000000000000" pitchFamily="18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220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Cash and Profit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Profit is not cash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Profits but not cash!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Cash but no profit!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Cash flow is the actual movement of cash in and out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Profit is the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difference of revenue and expenses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Flows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and Profits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F97C414-3ED0-4A08-8835-366834B516A5}"/>
              </a:ext>
            </a:extLst>
          </p:cNvPr>
          <p:cNvSpPr/>
          <p:nvPr/>
        </p:nvSpPr>
        <p:spPr>
          <a:xfrm>
            <a:off x="3378416" y="5677442"/>
            <a:ext cx="1118586" cy="550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997318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1405" y="3044952"/>
            <a:ext cx="9929643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116: Sources and Application of Cash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3968438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Sources of Cash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Revenue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Collection from Receivables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Sales of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Borrowing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Loans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Bonds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Equity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Common Shares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Preferred Shares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3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Sources and Application of Cash</a:t>
            </a:r>
          </a:p>
        </p:txBody>
      </p:sp>
    </p:spTree>
    <p:extLst>
      <p:ext uri="{BB962C8B-B14F-4D97-AF65-F5344CB8AC3E}">
        <p14:creationId xmlns:p14="http://schemas.microsoft.com/office/powerpoint/2010/main" val="2785777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Application of Cash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Expenses and Costs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Purchasing Fixed Assets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Payment to Payables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Accrued Expenses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Payment of Liabilities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Dividend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Treasury Stock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Sources and Application of Cash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B3D1CD2-3D32-490E-B6A5-35FC300DBBDD}"/>
              </a:ext>
            </a:extLst>
          </p:cNvPr>
          <p:cNvSpPr/>
          <p:nvPr/>
        </p:nvSpPr>
        <p:spPr>
          <a:xfrm>
            <a:off x="3378417" y="5745682"/>
            <a:ext cx="1118586" cy="550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4231459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281" y="3044952"/>
            <a:ext cx="10522767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117</a:t>
            </a:r>
            <a:r>
              <a:rPr lang="en-US" sz="3200" b="1" dirty="0">
                <a:solidFill>
                  <a:srgbClr val="C00000"/>
                </a:solidFill>
              </a:rPr>
              <a:t>: Cash Flow from Operating Activities-1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279896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Operating Activities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Three parts of a Cash Flow Statement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Operations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Investments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Financing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Operating Activities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Profit and Loss Account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Assets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Liabilities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Operating Activities-1</a:t>
            </a:r>
          </a:p>
        </p:txBody>
      </p:sp>
    </p:spTree>
    <p:extLst>
      <p:ext uri="{BB962C8B-B14F-4D97-AF65-F5344CB8AC3E}">
        <p14:creationId xmlns:p14="http://schemas.microsoft.com/office/powerpoint/2010/main" val="2025115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Calibri" panose="020F0502020204030204" pitchFamily="34" charset="0"/>
              </a:rPr>
              <a:t>Operating Activities Format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Net Income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 Non-cash Expenses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 Decrease in Current Assets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Subtract Increase in Current Assets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 Increase in Current Liabilities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Subtract Decrease in Current Liabilities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Flows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from Operating Activities-1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C78311A-0A2D-4331-866B-6F850D3502A3}"/>
              </a:ext>
            </a:extLst>
          </p:cNvPr>
          <p:cNvSpPr/>
          <p:nvPr/>
        </p:nvSpPr>
        <p:spPr>
          <a:xfrm>
            <a:off x="3392065" y="5663795"/>
            <a:ext cx="1118586" cy="550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4061954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3470" y="3044952"/>
            <a:ext cx="8957578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118: Cash Flow from Operating Activities-2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2480918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Non-Cash Expenses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Depreciation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Amortization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Writing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-off of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Provision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Bad Debts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Provisions for Ex</a:t>
            </a:r>
            <a:r>
              <a:rPr lang="en-US" sz="27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penses</a:t>
            </a:r>
            <a:endParaRPr lang="en-US" sz="27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Effect on Net Profit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Operating Activities-2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86FF1E8-CEEF-482E-BB59-4A40A1CE1B65}"/>
              </a:ext>
            </a:extLst>
          </p:cNvPr>
          <p:cNvSpPr/>
          <p:nvPr/>
        </p:nvSpPr>
        <p:spPr>
          <a:xfrm>
            <a:off x="3446656" y="5704738"/>
            <a:ext cx="1118586" cy="550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095051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7395" y="3044952"/>
            <a:ext cx="9583653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119: Cash Flow from Operating Activities-3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3034378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Cash Flows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Cash Inflows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Revenues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Borrowings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Equity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Cash Outflows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Expenses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Repayments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Dividends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 Analysis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07D8632-57C0-4196-9364-48B71EDA664D}"/>
              </a:ext>
            </a:extLst>
          </p:cNvPr>
          <p:cNvSpPr/>
          <p:nvPr/>
        </p:nvSpPr>
        <p:spPr>
          <a:xfrm>
            <a:off x="3269235" y="5595556"/>
            <a:ext cx="1118586" cy="550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072783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Impact of Current Assets’ Change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Opening and Closing Balances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Changes in Current Assets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Accounts Receivable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Inventories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Prepayments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not consider Cash?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Operating Activities-3</a:t>
            </a:r>
          </a:p>
        </p:txBody>
      </p:sp>
    </p:spTree>
    <p:extLst>
      <p:ext uri="{BB962C8B-B14F-4D97-AF65-F5344CB8AC3E}">
        <p14:creationId xmlns:p14="http://schemas.microsoft.com/office/powerpoint/2010/main" val="3273341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Impact of Current Liabilities’ Change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Changes in Current Liabilities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Accounts Payable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Notes Payable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Accrued Expenses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Short Term Financing?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Operating Activities-3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C324C9B-1A38-4E5A-BA9B-CBC82A60B403}"/>
              </a:ext>
            </a:extLst>
          </p:cNvPr>
          <p:cNvSpPr/>
          <p:nvPr/>
        </p:nvSpPr>
        <p:spPr>
          <a:xfrm>
            <a:off x="3392064" y="5772977"/>
            <a:ext cx="1118586" cy="550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40131926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924" y="3044952"/>
            <a:ext cx="9773124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120</a:t>
            </a:r>
            <a:r>
              <a:rPr lang="en-US" sz="3200" b="1" dirty="0">
                <a:solidFill>
                  <a:srgbClr val="C00000"/>
                </a:solidFill>
              </a:rPr>
              <a:t>: Cash Flow from Operating Activities-4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165992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Example of Operating Activities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Net Income = Rs. 100,000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Depreciation = 20,000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Inc. in Acc. Rec. = 18,000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Decrease in Inv. = 6,000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Inc. in Acc. Pay. = 7,000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Dec. in Accrued Exp. =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5,000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Operating Activities-4</a:t>
            </a:r>
          </a:p>
        </p:txBody>
      </p:sp>
    </p:spTree>
    <p:extLst>
      <p:ext uri="{BB962C8B-B14F-4D97-AF65-F5344CB8AC3E}">
        <p14:creationId xmlns:p14="http://schemas.microsoft.com/office/powerpoint/2010/main" val="19221605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73457"/>
            <a:ext cx="12192000" cy="5984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Flows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from Operating Activities-4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426DE8F-78DC-4CCB-A6D1-F42E167383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96501"/>
              </p:ext>
            </p:extLst>
          </p:nvPr>
        </p:nvGraphicFramePr>
        <p:xfrm>
          <a:off x="541330" y="930460"/>
          <a:ext cx="11141154" cy="49757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88283">
                  <a:extLst>
                    <a:ext uri="{9D8B030D-6E8A-4147-A177-3AD203B41FA5}">
                      <a16:colId xmlns="" xmlns:a16="http://schemas.microsoft.com/office/drawing/2014/main" val="1945554558"/>
                    </a:ext>
                  </a:extLst>
                </a:gridCol>
                <a:gridCol w="2119549">
                  <a:extLst>
                    <a:ext uri="{9D8B030D-6E8A-4147-A177-3AD203B41FA5}">
                      <a16:colId xmlns="" xmlns:a16="http://schemas.microsoft.com/office/drawing/2014/main" val="2798624153"/>
                    </a:ext>
                  </a:extLst>
                </a:gridCol>
                <a:gridCol w="2233322">
                  <a:extLst>
                    <a:ext uri="{9D8B030D-6E8A-4147-A177-3AD203B41FA5}">
                      <a16:colId xmlns="" xmlns:a16="http://schemas.microsoft.com/office/drawing/2014/main" val="3099898630"/>
                    </a:ext>
                  </a:extLst>
                </a:gridCol>
              </a:tblGrid>
              <a:tr h="4554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Cash Flow from Operating Activities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</a:rPr>
                        <a:t>Rs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</a:rPr>
                        <a:t>Rs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42058760"/>
                  </a:ext>
                </a:extLst>
              </a:tr>
              <a:tr h="4554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Net Income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100,000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5417158"/>
                  </a:ext>
                </a:extLst>
              </a:tr>
              <a:tr h="4554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     Add: Deprecation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20,000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481348787"/>
                  </a:ext>
                </a:extLst>
              </a:tr>
              <a:tr h="4554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Current Assets &amp; Liabilities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16106437"/>
                  </a:ext>
                </a:extLst>
              </a:tr>
              <a:tr h="4554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     Increase in Accounts Receivable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(18,000)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45778228"/>
                  </a:ext>
                </a:extLst>
              </a:tr>
              <a:tr h="4554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     Decrease in Inventory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6,000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96902128"/>
                  </a:ext>
                </a:extLst>
              </a:tr>
              <a:tr h="4554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     Increase in Accounts Payable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7,000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69370327"/>
                  </a:ext>
                </a:extLst>
              </a:tr>
              <a:tr h="4554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     Decrease in Accrued Expenses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(5,000)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14080993"/>
                  </a:ext>
                </a:extLst>
              </a:tr>
              <a:tr h="4554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u="sng" dirty="0">
                          <a:effectLst/>
                        </a:rPr>
                        <a:t>10,000</a:t>
                      </a:r>
                      <a:endParaRPr lang="en-US" sz="28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54536526"/>
                  </a:ext>
                </a:extLst>
              </a:tr>
              <a:tr h="8666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Net Cash Inflow from Operating Activities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110,000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85155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6191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3341" y="3044952"/>
            <a:ext cx="9377707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121: Cash Flow from Investing Activities-1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11002244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Investing Activities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Investing Activities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Purchasing a Fixed Asset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Acquiring a Non-Current Asset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Selling a Fixed or Non-Current Asset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Investing Activities-1</a:t>
            </a:r>
          </a:p>
        </p:txBody>
      </p:sp>
    </p:spTree>
    <p:extLst>
      <p:ext uri="{BB962C8B-B14F-4D97-AF65-F5344CB8AC3E}">
        <p14:creationId xmlns:p14="http://schemas.microsoft.com/office/powerpoint/2010/main" val="1119770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Investing Activities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Changes in Fixed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Changes in Accumulated Depreciation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Example: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sz="27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2018	  2019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Net Asset	500	  600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Acc. Dep.	100	  140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3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Cash Outflow = 140*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endParaRPr lang="en-US" sz="3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*600 - 500 + 40 = 140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Investing Activities-1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AE2041F-EA86-48EF-9E1E-B27486AEF9B8}"/>
              </a:ext>
            </a:extLst>
          </p:cNvPr>
          <p:cNvSpPr/>
          <p:nvPr/>
        </p:nvSpPr>
        <p:spPr>
          <a:xfrm>
            <a:off x="3405712" y="5732034"/>
            <a:ext cx="1118586" cy="550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6763218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5059" y="3044952"/>
            <a:ext cx="9525989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122</a:t>
            </a:r>
            <a:r>
              <a:rPr lang="en-US" sz="3200" b="1" dirty="0">
                <a:solidFill>
                  <a:srgbClr val="C00000"/>
                </a:solidFill>
              </a:rPr>
              <a:t>: Cash Flow from Investing Activities-2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31694964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Example of Investing Activities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Purchase of land = Rs. 5,000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Purchase of Build = 4,000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Sale of Equip = 3,000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Sale of Vehicles = 4,500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Increase in Acc. Dep. = 4,000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Buy Long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 </a:t>
            </a:r>
            <a:r>
              <a:rPr lang="en-US" sz="28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Debt (Bond) of other company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 6,000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Sale of Bonds of other Companies = 3,500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Investing Activities-2</a:t>
            </a:r>
          </a:p>
        </p:txBody>
      </p:sp>
    </p:spTree>
    <p:extLst>
      <p:ext uri="{BB962C8B-B14F-4D97-AF65-F5344CB8AC3E}">
        <p14:creationId xmlns:p14="http://schemas.microsoft.com/office/powerpoint/2010/main" val="37624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5805" y="3044952"/>
            <a:ext cx="9015243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114</a:t>
            </a:r>
            <a:r>
              <a:rPr lang="en-US" sz="3200" b="1" dirty="0">
                <a:solidFill>
                  <a:srgbClr val="C00000"/>
                </a:solidFill>
              </a:rPr>
              <a:t>: Statement of Cash Flows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8726897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73457"/>
            <a:ext cx="12192000" cy="5984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Investing Activities-2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D0863C6C-D8AB-4984-A684-4A6C8653E1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377968"/>
              </p:ext>
            </p:extLst>
          </p:nvPr>
        </p:nvGraphicFramePr>
        <p:xfrm>
          <a:off x="949252" y="957242"/>
          <a:ext cx="10296504" cy="47202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47577">
                  <a:extLst>
                    <a:ext uri="{9D8B030D-6E8A-4147-A177-3AD203B41FA5}">
                      <a16:colId xmlns="" xmlns:a16="http://schemas.microsoft.com/office/drawing/2014/main" val="1945554558"/>
                    </a:ext>
                  </a:extLst>
                </a:gridCol>
                <a:gridCol w="2548927">
                  <a:extLst>
                    <a:ext uri="{9D8B030D-6E8A-4147-A177-3AD203B41FA5}">
                      <a16:colId xmlns="" xmlns:a16="http://schemas.microsoft.com/office/drawing/2014/main" val="3099898630"/>
                    </a:ext>
                  </a:extLst>
                </a:gridCol>
              </a:tblGrid>
              <a:tr h="5244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Cash Flow from Investing Activities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</a:rPr>
                        <a:t>Rs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42058760"/>
                  </a:ext>
                </a:extLst>
              </a:tr>
              <a:tr h="5244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Purchase of Land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(5,000)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5417158"/>
                  </a:ext>
                </a:extLst>
              </a:tr>
              <a:tr h="5244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Purchase of Building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u="none" dirty="0">
                          <a:effectLst/>
                        </a:rPr>
                        <a:t>(4,000)</a:t>
                      </a:r>
                      <a:endParaRPr lang="en-US" sz="280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16106437"/>
                  </a:ext>
                </a:extLst>
              </a:tr>
              <a:tr h="5244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Sale of Equipment 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3,000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45778228"/>
                  </a:ext>
                </a:extLst>
              </a:tr>
              <a:tr h="5244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Sales of Vehicles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4,500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22152137"/>
                  </a:ext>
                </a:extLst>
              </a:tr>
              <a:tr h="5244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Increase in Accumulated Depreciation (all assets)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(4,000)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7225622"/>
                  </a:ext>
                </a:extLst>
              </a:tr>
              <a:tr h="5244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Buy Long Term Debt (Bond) of other company 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(6,000)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05195604"/>
                  </a:ext>
                </a:extLst>
              </a:tr>
              <a:tr h="5244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Sale of Bonds of other Companies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3,500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7165274"/>
                  </a:ext>
                </a:extLst>
              </a:tr>
              <a:tr h="5244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Net Cash Outflow from Investing Activities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(8,000)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25508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8897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7697" y="3044952"/>
            <a:ext cx="8603351" cy="69502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</a:t>
            </a:r>
            <a:r>
              <a:rPr lang="en-US" sz="3200" b="1" dirty="0">
                <a:solidFill>
                  <a:srgbClr val="C00000"/>
                </a:solidFill>
              </a:rPr>
              <a:t>c</a:t>
            </a:r>
            <a:r>
              <a:rPr lang="en-US" sz="3200" b="1" dirty="0" smtClean="0">
                <a:solidFill>
                  <a:srgbClr val="C00000"/>
                </a:solidFill>
              </a:rPr>
              <a:t> 123</a:t>
            </a:r>
            <a:r>
              <a:rPr lang="en-US" sz="3200" b="1" dirty="0">
                <a:solidFill>
                  <a:srgbClr val="C00000"/>
                </a:solidFill>
              </a:rPr>
              <a:t>: Cash Flow from Financing Activities-1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32074344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Financing Activities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Sources of Finances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Equity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Debt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Cost of Financing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Dividend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Interest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Financing Activities-1</a:t>
            </a:r>
          </a:p>
        </p:txBody>
      </p:sp>
    </p:spTree>
    <p:extLst>
      <p:ext uri="{BB962C8B-B14F-4D97-AF65-F5344CB8AC3E}">
        <p14:creationId xmlns:p14="http://schemas.microsoft.com/office/powerpoint/2010/main" val="6104085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Financing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Activities-Equity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Issue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Common Shares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Issue of Preferred Shares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Additional Capital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Treasury Stock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Dividend</a:t>
            </a:r>
          </a:p>
          <a:p>
            <a:pPr marL="457200" lvl="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Retained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Earnings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(Retained earnings/ net income are not part of financing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activities because these have already been treated under operating activities)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Reserves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Financing Activities-1</a:t>
            </a:r>
          </a:p>
        </p:txBody>
      </p:sp>
    </p:spTree>
    <p:extLst>
      <p:ext uri="{BB962C8B-B14F-4D97-AF65-F5344CB8AC3E}">
        <p14:creationId xmlns:p14="http://schemas.microsoft.com/office/powerpoint/2010/main" val="9414843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Financing Activities-Debt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Short Term Borrowing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Long Term Borrowing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Bonds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Current Portion of LTD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Lease Payments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Financing Activities-1</a:t>
            </a:r>
          </a:p>
        </p:txBody>
      </p:sp>
    </p:spTree>
    <p:extLst>
      <p:ext uri="{BB962C8B-B14F-4D97-AF65-F5344CB8AC3E}">
        <p14:creationId xmlns:p14="http://schemas.microsoft.com/office/powerpoint/2010/main" val="39881838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5059" y="3044952"/>
            <a:ext cx="9525989" cy="1073967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124</a:t>
            </a:r>
            <a:r>
              <a:rPr lang="en-US" sz="3200" b="1" dirty="0">
                <a:solidFill>
                  <a:srgbClr val="C00000"/>
                </a:solidFill>
              </a:rPr>
              <a:t>: Cash Flow from Financing Activities-2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29854683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Example of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Activities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LT borrowing =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Rs. 40,000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Payment of LTD = 30,000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 borrowing = 15,000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Issue of Bonds = 35,000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Retirement of Bonds = 4,500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Payment of Interest = 3,000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Issue of Com. Shares = 20,000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Purchase of Treasury S. = 5,000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Dividend Paid = 10,000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Profit Earned = 23,000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Financing Activities-2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064624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from </a:t>
            </a:r>
            <a:r>
              <a:rPr lang="en-US" sz="3600" b="1" dirty="0" smtClean="0">
                <a:solidFill>
                  <a:srgbClr val="405EE0"/>
                </a:solidFill>
                <a:latin typeface="Calibri"/>
              </a:rPr>
              <a:t>Financing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Activities-2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D0863C6C-D8AB-4984-A684-4A6C8653E1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075921"/>
              </p:ext>
            </p:extLst>
          </p:nvPr>
        </p:nvGraphicFramePr>
        <p:xfrm>
          <a:off x="976544" y="1118587"/>
          <a:ext cx="9996255" cy="5510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21655">
                  <a:extLst>
                    <a:ext uri="{9D8B030D-6E8A-4147-A177-3AD203B41FA5}">
                      <a16:colId xmlns="" xmlns:a16="http://schemas.microsoft.com/office/drawing/2014/main" val="1945554558"/>
                    </a:ext>
                  </a:extLst>
                </a:gridCol>
                <a:gridCol w="2474600">
                  <a:extLst>
                    <a:ext uri="{9D8B030D-6E8A-4147-A177-3AD203B41FA5}">
                      <a16:colId xmlns="" xmlns:a16="http://schemas.microsoft.com/office/drawing/2014/main" val="3099898630"/>
                    </a:ext>
                  </a:extLst>
                </a:gridCol>
              </a:tblGrid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Cash Flow from </a:t>
                      </a:r>
                      <a:r>
                        <a:rPr lang="en-US" sz="2800" dirty="0" smtClean="0">
                          <a:effectLst/>
                        </a:rPr>
                        <a:t>Financing </a:t>
                      </a:r>
                      <a:r>
                        <a:rPr lang="en-US" sz="2800" dirty="0">
                          <a:effectLst/>
                        </a:rPr>
                        <a:t>Activities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Rs.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42058760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Long Term Borrowing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</a:rPr>
                        <a:t>40,000</a:t>
                      </a:r>
                      <a:endParaRPr lang="en-US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5417158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Payment of Long Term Debt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u="non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(30,000)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16106437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Short Term Borrowing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15,000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45778228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 of Bonds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35,000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22152137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Retirement of Bonds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(4,500)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7225622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Payment of Interest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05195604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 of Common Shares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u="non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20,000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7165274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Purchase of Treasury Stock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(5,000)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25508606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Dividend Paid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(10,000)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61645859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Profit Earned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99809316"/>
                  </a:ext>
                </a:extLst>
              </a:tr>
              <a:tr h="45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 Cash Flow from Financing Activities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60,500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26415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9223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6822" y="3044952"/>
            <a:ext cx="9534226" cy="917448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125</a:t>
            </a:r>
            <a:r>
              <a:rPr lang="en-US" sz="3200" b="1" dirty="0">
                <a:solidFill>
                  <a:srgbClr val="C00000"/>
                </a:solidFill>
              </a:rPr>
              <a:t>: Cash Flow Statement: Direct Method-1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29761977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Example of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Operating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Activities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Cash collected from customers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Cash paid to suppliers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Cash paid to employees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Cash paid for Prepaid Expenses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Interest received/Dividends received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Interest paid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Income taxes paid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Statement: Direct Method-1</a:t>
            </a:r>
          </a:p>
        </p:txBody>
      </p:sp>
    </p:spTree>
    <p:extLst>
      <p:ext uri="{BB962C8B-B14F-4D97-AF65-F5344CB8AC3E}">
        <p14:creationId xmlns:p14="http://schemas.microsoft.com/office/powerpoint/2010/main" val="460168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Cash Flows Statement Methods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Indirect Method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 Method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Statement of Cash Flow</a:t>
            </a:r>
          </a:p>
        </p:txBody>
      </p:sp>
    </p:spTree>
    <p:extLst>
      <p:ext uri="{BB962C8B-B14F-4D97-AF65-F5344CB8AC3E}">
        <p14:creationId xmlns:p14="http://schemas.microsoft.com/office/powerpoint/2010/main" val="27545581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Cash from Customers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Cash Receipts from Customers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Net Sales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Opening Accounts Rec.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Ending Accounts Rec.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Statement: Direct Method-1</a:t>
            </a:r>
          </a:p>
        </p:txBody>
      </p:sp>
    </p:spTree>
    <p:extLst>
      <p:ext uri="{BB962C8B-B14F-4D97-AF65-F5344CB8AC3E}">
        <p14:creationId xmlns:p14="http://schemas.microsoft.com/office/powerpoint/2010/main" val="12699900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Cash to Suppliers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Cash Payments to Suppliers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Purchases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End. Stock − Open Stock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Opening Accounts Payable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Ending Accounts Payable. 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Statement: Direct Method-2</a:t>
            </a:r>
          </a:p>
        </p:txBody>
      </p:sp>
    </p:spTree>
    <p:extLst>
      <p:ext uri="{BB962C8B-B14F-4D97-AF65-F5344CB8AC3E}">
        <p14:creationId xmlns:p14="http://schemas.microsoft.com/office/powerpoint/2010/main" val="28573319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9730" y="3113191"/>
            <a:ext cx="10146285" cy="931587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126: Cash </a:t>
            </a:r>
            <a:r>
              <a:rPr lang="en-US" sz="3200" b="1" dirty="0">
                <a:solidFill>
                  <a:srgbClr val="C00000"/>
                </a:solidFill>
              </a:rPr>
              <a:t>Flow Statement: Direct Method-2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42726454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Cash to Employees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Cash Payments to Employees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Beginning Salaries Payable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Ending Salaries Payable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Salaries Expense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Statement: Direct Method-2</a:t>
            </a:r>
          </a:p>
        </p:txBody>
      </p:sp>
    </p:spTree>
    <p:extLst>
      <p:ext uri="{BB962C8B-B14F-4D97-AF65-F5344CB8AC3E}">
        <p14:creationId xmlns:p14="http://schemas.microsoft.com/office/powerpoint/2010/main" val="3029059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Cash for Prepayments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Cash Payments for Purchase of Prepaid Assets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Ending Prepaid Rent, Prepaid Insurance etc.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Expired Rent, Expired Insurance etc.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Beginning Prepaid Rent, Prepaid Insurance etc.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Statement: Direct Method-2</a:t>
            </a:r>
          </a:p>
        </p:txBody>
      </p:sp>
    </p:spTree>
    <p:extLst>
      <p:ext uri="{BB962C8B-B14F-4D97-AF65-F5344CB8AC3E}">
        <p14:creationId xmlns:p14="http://schemas.microsoft.com/office/powerpoint/2010/main" val="37939838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Interest/Dividend Received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Interest/Dividend Received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Opening Interest/Dividend Receivable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Ending Interest/Dividend Receivable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Interest/Dividend Income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Statement: Direct Method-2</a:t>
            </a:r>
          </a:p>
        </p:txBody>
      </p:sp>
    </p:spTree>
    <p:extLst>
      <p:ext uri="{BB962C8B-B14F-4D97-AF65-F5344CB8AC3E}">
        <p14:creationId xmlns:p14="http://schemas.microsoft.com/office/powerpoint/2010/main" val="40714002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Cash for Interest Payment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Interest Payments =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Beginning Interest Payable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Ending Interest Payable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Interest Expense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Statement: Direct Method-2</a:t>
            </a:r>
          </a:p>
        </p:txBody>
      </p:sp>
    </p:spTree>
    <p:extLst>
      <p:ext uri="{BB962C8B-B14F-4D97-AF65-F5344CB8AC3E}">
        <p14:creationId xmlns:p14="http://schemas.microsoft.com/office/powerpoint/2010/main" val="17125882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Cash for IT Payment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Income Tax Payments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Beginning Income Tax Payable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Ending Income Tax Payable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Income Tax Expense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Statement: Direct Method-2</a:t>
            </a:r>
          </a:p>
        </p:txBody>
      </p:sp>
    </p:spTree>
    <p:extLst>
      <p:ext uri="{BB962C8B-B14F-4D97-AF65-F5344CB8AC3E}">
        <p14:creationId xmlns:p14="http://schemas.microsoft.com/office/powerpoint/2010/main" val="650124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Cash Flows from Operations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Cash Flows from Operating Activities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Profit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Non-Cash Expenses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Changes in Receivables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Changes in Inventory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Changes in Prepayments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Changes in Current Liabilities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3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Statement of Cash Flow</a:t>
            </a:r>
          </a:p>
        </p:txBody>
      </p:sp>
    </p:spTree>
    <p:extLst>
      <p:ext uri="{BB962C8B-B14F-4D97-AF65-F5344CB8AC3E}">
        <p14:creationId xmlns:p14="http://schemas.microsoft.com/office/powerpoint/2010/main" val="3989442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Cash Flows from Investment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Cash Flows from Investment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Fixed Assets Change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Long Term Investments Change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Intangible Assets Change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Statement of Cash Flow</a:t>
            </a:r>
          </a:p>
        </p:txBody>
      </p:sp>
    </p:spTree>
    <p:extLst>
      <p:ext uri="{BB962C8B-B14F-4D97-AF65-F5344CB8AC3E}">
        <p14:creationId xmlns:p14="http://schemas.microsoft.com/office/powerpoint/2010/main" val="1138367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Cash Flows from Financing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Cash Flows from Financing Activities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Loans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Bonds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Share Capital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Dividend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Statement of Cash Flow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D377D9-63F5-42A0-BA50-AC666B47C262}"/>
              </a:ext>
            </a:extLst>
          </p:cNvPr>
          <p:cNvSpPr/>
          <p:nvPr/>
        </p:nvSpPr>
        <p:spPr>
          <a:xfrm>
            <a:off x="3351122" y="5732034"/>
            <a:ext cx="1118586" cy="550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73636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1492" y="3044952"/>
            <a:ext cx="9649556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115: Cash Flows and Profits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Calibri" panose="020F0502020204030204" pitchFamily="34" charset="0"/>
              </a:rPr>
              <a:t>Module 6: Cash Flow Analysis</a:t>
            </a:r>
          </a:p>
        </p:txBody>
      </p:sp>
    </p:spTree>
    <p:extLst>
      <p:ext uri="{BB962C8B-B14F-4D97-AF65-F5344CB8AC3E}">
        <p14:creationId xmlns:p14="http://schemas.microsoft.com/office/powerpoint/2010/main" val="776549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Cash Flows Vs Profits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Profits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Non-Cash Expenses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Changes in Methods of Valuation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Capit</a:t>
            </a:r>
            <a:r>
              <a:rPr lang="en-US" sz="27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alizing</a:t>
            </a: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Expenses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Receivables: Revenue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Payables: Costs and Expenses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3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Cash Flows and Profits</a:t>
            </a:r>
          </a:p>
        </p:txBody>
      </p:sp>
    </p:spTree>
    <p:extLst>
      <p:ext uri="{BB962C8B-B14F-4D97-AF65-F5344CB8AC3E}">
        <p14:creationId xmlns:p14="http://schemas.microsoft.com/office/powerpoint/2010/main" val="112036475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1281</Words>
  <Application>Microsoft Office PowerPoint</Application>
  <PresentationFormat>Widescreen</PresentationFormat>
  <Paragraphs>396</Paragraphs>
  <Slides>47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Calibri</vt:lpstr>
      <vt:lpstr>Calibri Light</vt:lpstr>
      <vt:lpstr>Kozuka Mincho Pro H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 Ismail</cp:lastModifiedBy>
  <cp:revision>57</cp:revision>
  <dcterms:created xsi:type="dcterms:W3CDTF">2020-12-25T12:58:32Z</dcterms:created>
  <dcterms:modified xsi:type="dcterms:W3CDTF">2021-12-24T06:43:51Z</dcterms:modified>
</cp:coreProperties>
</file>