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slides/slide177.xml" ContentType="application/vnd.openxmlformats-officedocument.presentationml.slide+xml"/>
  <Override PartName="/ppt/slides/slide178.xml" ContentType="application/vnd.openxmlformats-officedocument.presentationml.slide+xml"/>
  <Override PartName="/ppt/slides/slide179.xml" ContentType="application/vnd.openxmlformats-officedocument.presentationml.slide+xml"/>
  <Override PartName="/ppt/slides/slide180.xml" ContentType="application/vnd.openxmlformats-officedocument.presentationml.slide+xml"/>
  <Override PartName="/ppt/slides/slide18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93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95.xml" ContentType="application/vnd.openxmlformats-officedocument.presentationml.notesSlide+xml"/>
  <Override PartName="/ppt/notesSlides/notesSlide96.xml" ContentType="application/vnd.openxmlformats-officedocument.presentationml.notesSlide+xml"/>
  <Override PartName="/ppt/notesSlides/notesSlide97.xml" ContentType="application/vnd.openxmlformats-officedocument.presentationml.notesSlide+xml"/>
  <Override PartName="/ppt/notesSlides/notesSlide98.xml" ContentType="application/vnd.openxmlformats-officedocument.presentationml.notesSlide+xml"/>
  <Override PartName="/ppt/notesSlides/notesSlide99.xml" ContentType="application/vnd.openxmlformats-officedocument.presentationml.notesSlide+xml"/>
  <Override PartName="/ppt/notesSlides/notesSlide100.xml" ContentType="application/vnd.openxmlformats-officedocument.presentationml.notesSlide+xml"/>
  <Override PartName="/ppt/notesSlides/notesSlide101.xml" ContentType="application/vnd.openxmlformats-officedocument.presentationml.notesSlide+xml"/>
  <Override PartName="/ppt/notesSlides/notesSlide102.xml" ContentType="application/vnd.openxmlformats-officedocument.presentationml.notesSlide+xml"/>
  <Override PartName="/ppt/notesSlides/notesSlide103.xml" ContentType="application/vnd.openxmlformats-officedocument.presentationml.notesSlide+xml"/>
  <Override PartName="/ppt/notesSlides/notesSlide104.xml" ContentType="application/vnd.openxmlformats-officedocument.presentationml.notesSlide+xml"/>
  <Override PartName="/ppt/notesSlides/notesSlide105.xml" ContentType="application/vnd.openxmlformats-officedocument.presentationml.notesSlide+xml"/>
  <Override PartName="/ppt/notesSlides/notesSlide106.xml" ContentType="application/vnd.openxmlformats-officedocument.presentationml.notesSlide+xml"/>
  <Override PartName="/ppt/notesSlides/notesSlide107.xml" ContentType="application/vnd.openxmlformats-officedocument.presentationml.notesSlide+xml"/>
  <Override PartName="/ppt/notesSlides/notesSlide108.xml" ContentType="application/vnd.openxmlformats-officedocument.presentationml.notesSlide+xml"/>
  <Override PartName="/ppt/notesSlides/notesSlide109.xml" ContentType="application/vnd.openxmlformats-officedocument.presentationml.notesSlide+xml"/>
  <Override PartName="/ppt/notesSlides/notesSlide110.xml" ContentType="application/vnd.openxmlformats-officedocument.presentationml.notesSlide+xml"/>
  <Override PartName="/ppt/notesSlides/notesSlide111.xml" ContentType="application/vnd.openxmlformats-officedocument.presentationml.notesSlide+xml"/>
  <Override PartName="/ppt/notesSlides/notesSlide112.xml" ContentType="application/vnd.openxmlformats-officedocument.presentationml.notesSlide+xml"/>
  <Override PartName="/ppt/notesSlides/notesSlide113.xml" ContentType="application/vnd.openxmlformats-officedocument.presentationml.notesSlide+xml"/>
  <Override PartName="/ppt/notesSlides/notesSlide114.xml" ContentType="application/vnd.openxmlformats-officedocument.presentationml.notesSlide+xml"/>
  <Override PartName="/ppt/notesSlides/notesSlide115.xml" ContentType="application/vnd.openxmlformats-officedocument.presentationml.notesSlide+xml"/>
  <Override PartName="/ppt/notesSlides/notesSlide116.xml" ContentType="application/vnd.openxmlformats-officedocument.presentationml.notesSlide+xml"/>
  <Override PartName="/ppt/notesSlides/notesSlide117.xml" ContentType="application/vnd.openxmlformats-officedocument.presentationml.notesSlide+xml"/>
  <Override PartName="/ppt/notesSlides/notesSlide118.xml" ContentType="application/vnd.openxmlformats-officedocument.presentationml.notesSlide+xml"/>
  <Override PartName="/ppt/notesSlides/notesSlide119.xml" ContentType="application/vnd.openxmlformats-officedocument.presentationml.notesSlide+xml"/>
  <Override PartName="/ppt/notesSlides/notesSlide120.xml" ContentType="application/vnd.openxmlformats-officedocument.presentationml.notesSlide+xml"/>
  <Override PartName="/ppt/notesSlides/notesSlide121.xml" ContentType="application/vnd.openxmlformats-officedocument.presentationml.notesSlide+xml"/>
  <Override PartName="/ppt/notesSlides/notesSlide122.xml" ContentType="application/vnd.openxmlformats-officedocument.presentationml.notesSlide+xml"/>
  <Override PartName="/ppt/notesSlides/notesSlide123.xml" ContentType="application/vnd.openxmlformats-officedocument.presentationml.notesSlide+xml"/>
  <Override PartName="/ppt/notesSlides/notesSlide124.xml" ContentType="application/vnd.openxmlformats-officedocument.presentationml.notesSlide+xml"/>
  <Override PartName="/ppt/notesSlides/notesSlide125.xml" ContentType="application/vnd.openxmlformats-officedocument.presentationml.notesSlide+xml"/>
  <Override PartName="/ppt/notesSlides/notesSlide126.xml" ContentType="application/vnd.openxmlformats-officedocument.presentationml.notesSlide+xml"/>
  <Override PartName="/ppt/notesSlides/notesSlide127.xml" ContentType="application/vnd.openxmlformats-officedocument.presentationml.notesSlide+xml"/>
  <Override PartName="/ppt/notesSlides/notesSlide128.xml" ContentType="application/vnd.openxmlformats-officedocument.presentationml.notesSlide+xml"/>
  <Override PartName="/ppt/notesSlides/notesSlide129.xml" ContentType="application/vnd.openxmlformats-officedocument.presentationml.notesSlide+xml"/>
  <Override PartName="/ppt/notesSlides/notesSlide130.xml" ContentType="application/vnd.openxmlformats-officedocument.presentationml.notesSlide+xml"/>
  <Override PartName="/ppt/notesSlides/notesSlide131.xml" ContentType="application/vnd.openxmlformats-officedocument.presentationml.notesSlide+xml"/>
  <Override PartName="/ppt/notesSlides/notesSlide132.xml" ContentType="application/vnd.openxmlformats-officedocument.presentationml.notesSlide+xml"/>
  <Override PartName="/ppt/notesSlides/notesSlide133.xml" ContentType="application/vnd.openxmlformats-officedocument.presentationml.notesSlide+xml"/>
  <Override PartName="/ppt/notesSlides/notesSlide134.xml" ContentType="application/vnd.openxmlformats-officedocument.presentationml.notesSlide+xml"/>
  <Override PartName="/ppt/notesSlides/notesSlide135.xml" ContentType="application/vnd.openxmlformats-officedocument.presentationml.notesSlide+xml"/>
  <Override PartName="/ppt/notesSlides/notesSlide136.xml" ContentType="application/vnd.openxmlformats-officedocument.presentationml.notesSlide+xml"/>
  <Override PartName="/ppt/notesSlides/notesSlide137.xml" ContentType="application/vnd.openxmlformats-officedocument.presentationml.notesSlide+xml"/>
  <Override PartName="/ppt/notesSlides/notesSlide138.xml" ContentType="application/vnd.openxmlformats-officedocument.presentationml.notesSlide+xml"/>
  <Override PartName="/ppt/notesSlides/notesSlide139.xml" ContentType="application/vnd.openxmlformats-officedocument.presentationml.notesSlide+xml"/>
  <Override PartName="/ppt/notesSlides/notesSlide140.xml" ContentType="application/vnd.openxmlformats-officedocument.presentationml.notesSlide+xml"/>
  <Override PartName="/ppt/notesSlides/notesSlide141.xml" ContentType="application/vnd.openxmlformats-officedocument.presentationml.notesSlide+xml"/>
  <Override PartName="/ppt/notesSlides/notesSlide142.xml" ContentType="application/vnd.openxmlformats-officedocument.presentationml.notesSlide+xml"/>
  <Override PartName="/ppt/notesSlides/notesSlide143.xml" ContentType="application/vnd.openxmlformats-officedocument.presentationml.notesSlide+xml"/>
  <Override PartName="/ppt/notesSlides/notesSlide144.xml" ContentType="application/vnd.openxmlformats-officedocument.presentationml.notesSlide+xml"/>
  <Override PartName="/ppt/notesSlides/notesSlide145.xml" ContentType="application/vnd.openxmlformats-officedocument.presentationml.notesSlide+xml"/>
  <Override PartName="/ppt/notesSlides/notesSlide146.xml" ContentType="application/vnd.openxmlformats-officedocument.presentationml.notesSlide+xml"/>
  <Override PartName="/ppt/notesSlides/notesSlide147.xml" ContentType="application/vnd.openxmlformats-officedocument.presentationml.notesSlide+xml"/>
  <Override PartName="/ppt/notesSlides/notesSlide148.xml" ContentType="application/vnd.openxmlformats-officedocument.presentationml.notesSlide+xml"/>
  <Override PartName="/ppt/notesSlides/notesSlide149.xml" ContentType="application/vnd.openxmlformats-officedocument.presentationml.notesSlide+xml"/>
  <Override PartName="/ppt/notesSlides/notesSlide150.xml" ContentType="application/vnd.openxmlformats-officedocument.presentationml.notesSlide+xml"/>
  <Override PartName="/ppt/notesSlides/notesSlide151.xml" ContentType="application/vnd.openxmlformats-officedocument.presentationml.notesSlide+xml"/>
  <Override PartName="/ppt/notesSlides/notesSlide152.xml" ContentType="application/vnd.openxmlformats-officedocument.presentationml.notesSlide+xml"/>
  <Override PartName="/ppt/notesSlides/notesSlide153.xml" ContentType="application/vnd.openxmlformats-officedocument.presentationml.notesSlide+xml"/>
  <Override PartName="/ppt/notesSlides/notesSlide154.xml" ContentType="application/vnd.openxmlformats-officedocument.presentationml.notesSlide+xml"/>
  <Override PartName="/ppt/notesSlides/notesSlide155.xml" ContentType="application/vnd.openxmlformats-officedocument.presentationml.notesSlide+xml"/>
  <Override PartName="/ppt/notesSlides/notesSlide156.xml" ContentType="application/vnd.openxmlformats-officedocument.presentationml.notesSlide+xml"/>
  <Override PartName="/ppt/notesSlides/notesSlide157.xml" ContentType="application/vnd.openxmlformats-officedocument.presentationml.notesSlide+xml"/>
  <Override PartName="/ppt/notesSlides/notesSlide158.xml" ContentType="application/vnd.openxmlformats-officedocument.presentationml.notesSlide+xml"/>
  <Override PartName="/ppt/notesSlides/notesSlide159.xml" ContentType="application/vnd.openxmlformats-officedocument.presentationml.notesSlide+xml"/>
  <Override PartName="/ppt/notesSlides/notesSlide160.xml" ContentType="application/vnd.openxmlformats-officedocument.presentationml.notesSlide+xml"/>
  <Override PartName="/ppt/notesSlides/notesSlide161.xml" ContentType="application/vnd.openxmlformats-officedocument.presentationml.notesSlide+xml"/>
  <Override PartName="/ppt/notesSlides/notesSlide162.xml" ContentType="application/vnd.openxmlformats-officedocument.presentationml.notesSlide+xml"/>
  <Override PartName="/ppt/notesSlides/notesSlide163.xml" ContentType="application/vnd.openxmlformats-officedocument.presentationml.notesSlide+xml"/>
  <Override PartName="/ppt/notesSlides/notesSlide164.xml" ContentType="application/vnd.openxmlformats-officedocument.presentationml.notesSlide+xml"/>
  <Override PartName="/ppt/notesSlides/notesSlide16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66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67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68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169.xml" ContentType="application/vnd.openxmlformats-officedocument.presentationml.notesSlide+xml"/>
  <Override PartName="/ppt/notesSlides/notesSlide170.xml" ContentType="application/vnd.openxmlformats-officedocument.presentationml.notesSlide+xml"/>
  <Override PartName="/ppt/notesSlides/notesSlide171.xml" ContentType="application/vnd.openxmlformats-officedocument.presentationml.notesSlide+xml"/>
  <Override PartName="/ppt/notesSlides/notesSlide172.xml" ContentType="application/vnd.openxmlformats-officedocument.presentationml.notesSlide+xml"/>
  <Override PartName="/ppt/notesSlides/notesSlide173.xml" ContentType="application/vnd.openxmlformats-officedocument.presentationml.notesSlide+xml"/>
  <Override PartName="/ppt/notesSlides/notesSlide174.xml" ContentType="application/vnd.openxmlformats-officedocument.presentationml.notesSlide+xml"/>
  <Override PartName="/ppt/notesSlides/notesSlide175.xml" ContentType="application/vnd.openxmlformats-officedocument.presentationml.notesSlide+xml"/>
  <Override PartName="/ppt/notesSlides/notesSlide176.xml" ContentType="application/vnd.openxmlformats-officedocument.presentationml.notesSlide+xml"/>
  <Override PartName="/ppt/notesSlides/notesSlide177.xml" ContentType="application/vnd.openxmlformats-officedocument.presentationml.notesSlide+xml"/>
  <Override PartName="/ppt/notesSlides/notesSlide178.xml" ContentType="application/vnd.openxmlformats-officedocument.presentationml.notesSlide+xml"/>
  <Override PartName="/ppt/notesSlides/notesSlide179.xml" ContentType="application/vnd.openxmlformats-officedocument.presentationml.notesSlide+xml"/>
  <Override PartName="/ppt/notesSlides/notesSlide180.xml" ContentType="application/vnd.openxmlformats-officedocument.presentationml.notesSlide+xml"/>
  <Override PartName="/ppt/notesSlides/notesSlide18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3"/>
  </p:notesMasterIdLst>
  <p:sldIdLst>
    <p:sldId id="1056" r:id="rId2"/>
    <p:sldId id="1057" r:id="rId3"/>
    <p:sldId id="1058" r:id="rId4"/>
    <p:sldId id="1059" r:id="rId5"/>
    <p:sldId id="1060" r:id="rId6"/>
    <p:sldId id="1061" r:id="rId7"/>
    <p:sldId id="1062" r:id="rId8"/>
    <p:sldId id="1063" r:id="rId9"/>
    <p:sldId id="1064" r:id="rId10"/>
    <p:sldId id="1065" r:id="rId11"/>
    <p:sldId id="1066" r:id="rId12"/>
    <p:sldId id="1067" r:id="rId13"/>
    <p:sldId id="1068" r:id="rId14"/>
    <p:sldId id="1069" r:id="rId15"/>
    <p:sldId id="1070" r:id="rId16"/>
    <p:sldId id="1071" r:id="rId17"/>
    <p:sldId id="1073" r:id="rId18"/>
    <p:sldId id="1074" r:id="rId19"/>
    <p:sldId id="1076" r:id="rId20"/>
    <p:sldId id="1077" r:id="rId21"/>
    <p:sldId id="1078" r:id="rId22"/>
    <p:sldId id="1080" r:id="rId23"/>
    <p:sldId id="1081" r:id="rId24"/>
    <p:sldId id="1082" r:id="rId25"/>
    <p:sldId id="1084" r:id="rId26"/>
    <p:sldId id="1085" r:id="rId27"/>
    <p:sldId id="1086" r:id="rId28"/>
    <p:sldId id="1087" r:id="rId29"/>
    <p:sldId id="1088" r:id="rId30"/>
    <p:sldId id="1089" r:id="rId31"/>
    <p:sldId id="1090" r:id="rId32"/>
    <p:sldId id="1091" r:id="rId33"/>
    <p:sldId id="1092" r:id="rId34"/>
    <p:sldId id="1094" r:id="rId35"/>
    <p:sldId id="1095" r:id="rId36"/>
    <p:sldId id="1096" r:id="rId37"/>
    <p:sldId id="1097" r:id="rId38"/>
    <p:sldId id="1098" r:id="rId39"/>
    <p:sldId id="1099" r:id="rId40"/>
    <p:sldId id="1100" r:id="rId41"/>
    <p:sldId id="1102" r:id="rId42"/>
    <p:sldId id="1103" r:id="rId43"/>
    <p:sldId id="1104" r:id="rId44"/>
    <p:sldId id="1105" r:id="rId45"/>
    <p:sldId id="1106" r:id="rId46"/>
    <p:sldId id="1107" r:id="rId47"/>
    <p:sldId id="1108" r:id="rId48"/>
    <p:sldId id="1110" r:id="rId49"/>
    <p:sldId id="1111" r:id="rId50"/>
    <p:sldId id="1113" r:id="rId51"/>
    <p:sldId id="1114" r:id="rId52"/>
    <p:sldId id="1115" r:id="rId53"/>
    <p:sldId id="1116" r:id="rId54"/>
    <p:sldId id="1117" r:id="rId55"/>
    <p:sldId id="1119" r:id="rId56"/>
    <p:sldId id="1120" r:id="rId57"/>
    <p:sldId id="1121" r:id="rId58"/>
    <p:sldId id="1122" r:id="rId59"/>
    <p:sldId id="1123" r:id="rId60"/>
    <p:sldId id="1125" r:id="rId61"/>
    <p:sldId id="1126" r:id="rId62"/>
    <p:sldId id="1127" r:id="rId63"/>
    <p:sldId id="1128" r:id="rId64"/>
    <p:sldId id="1129" r:id="rId65"/>
    <p:sldId id="1130" r:id="rId66"/>
    <p:sldId id="918" r:id="rId67"/>
    <p:sldId id="920" r:id="rId68"/>
    <p:sldId id="922" r:id="rId69"/>
    <p:sldId id="923" r:id="rId70"/>
    <p:sldId id="927" r:id="rId71"/>
    <p:sldId id="929" r:id="rId72"/>
    <p:sldId id="930" r:id="rId73"/>
    <p:sldId id="932" r:id="rId74"/>
    <p:sldId id="931" r:id="rId75"/>
    <p:sldId id="933" r:id="rId76"/>
    <p:sldId id="936" r:id="rId77"/>
    <p:sldId id="939" r:id="rId78"/>
    <p:sldId id="937" r:id="rId79"/>
    <p:sldId id="942" r:id="rId80"/>
    <p:sldId id="944" r:id="rId81"/>
    <p:sldId id="947" r:id="rId82"/>
    <p:sldId id="957" r:id="rId83"/>
    <p:sldId id="950" r:id="rId84"/>
    <p:sldId id="952" r:id="rId85"/>
    <p:sldId id="953" r:id="rId86"/>
    <p:sldId id="954" r:id="rId87"/>
    <p:sldId id="948" r:id="rId88"/>
    <p:sldId id="946" r:id="rId89"/>
    <p:sldId id="945" r:id="rId90"/>
    <p:sldId id="955" r:id="rId91"/>
    <p:sldId id="956" r:id="rId92"/>
    <p:sldId id="958" r:id="rId93"/>
    <p:sldId id="959" r:id="rId94"/>
    <p:sldId id="961" r:id="rId95"/>
    <p:sldId id="962" r:id="rId96"/>
    <p:sldId id="963" r:id="rId97"/>
    <p:sldId id="965" r:id="rId98"/>
    <p:sldId id="967" r:id="rId99"/>
    <p:sldId id="968" r:id="rId100"/>
    <p:sldId id="969" r:id="rId101"/>
    <p:sldId id="974" r:id="rId102"/>
    <p:sldId id="972" r:id="rId103"/>
    <p:sldId id="975" r:id="rId104"/>
    <p:sldId id="973" r:id="rId105"/>
    <p:sldId id="976" r:id="rId106"/>
    <p:sldId id="977" r:id="rId107"/>
    <p:sldId id="979" r:id="rId108"/>
    <p:sldId id="981" r:id="rId109"/>
    <p:sldId id="982" r:id="rId110"/>
    <p:sldId id="984" r:id="rId111"/>
    <p:sldId id="985" r:id="rId112"/>
    <p:sldId id="986" r:id="rId113"/>
    <p:sldId id="987" r:id="rId114"/>
    <p:sldId id="988" r:id="rId115"/>
    <p:sldId id="989" r:id="rId116"/>
    <p:sldId id="990" r:id="rId117"/>
    <p:sldId id="991" r:id="rId118"/>
    <p:sldId id="992" r:id="rId119"/>
    <p:sldId id="993" r:id="rId120"/>
    <p:sldId id="994" r:id="rId121"/>
    <p:sldId id="995" r:id="rId122"/>
    <p:sldId id="996" r:id="rId123"/>
    <p:sldId id="997" r:id="rId124"/>
    <p:sldId id="998" r:id="rId125"/>
    <p:sldId id="999" r:id="rId126"/>
    <p:sldId id="1000" r:id="rId127"/>
    <p:sldId id="1001" r:id="rId128"/>
    <p:sldId id="1002" r:id="rId129"/>
    <p:sldId id="1003" r:id="rId130"/>
    <p:sldId id="1004" r:id="rId131"/>
    <p:sldId id="1005" r:id="rId132"/>
    <p:sldId id="1006" r:id="rId133"/>
    <p:sldId id="1007" r:id="rId134"/>
    <p:sldId id="1008" r:id="rId135"/>
    <p:sldId id="1009" r:id="rId136"/>
    <p:sldId id="1010" r:id="rId137"/>
    <p:sldId id="1011" r:id="rId138"/>
    <p:sldId id="1012" r:id="rId139"/>
    <p:sldId id="1013" r:id="rId140"/>
    <p:sldId id="1014" r:id="rId141"/>
    <p:sldId id="1015" r:id="rId142"/>
    <p:sldId id="1016" r:id="rId143"/>
    <p:sldId id="1017" r:id="rId144"/>
    <p:sldId id="1018" r:id="rId145"/>
    <p:sldId id="1019" r:id="rId146"/>
    <p:sldId id="1020" r:id="rId147"/>
    <p:sldId id="1021" r:id="rId148"/>
    <p:sldId id="1022" r:id="rId149"/>
    <p:sldId id="1023" r:id="rId150"/>
    <p:sldId id="1024" r:id="rId151"/>
    <p:sldId id="1025" r:id="rId152"/>
    <p:sldId id="1026" r:id="rId153"/>
    <p:sldId id="1027" r:id="rId154"/>
    <p:sldId id="1028" r:id="rId155"/>
    <p:sldId id="1029" r:id="rId156"/>
    <p:sldId id="1030" r:id="rId157"/>
    <p:sldId id="1031" r:id="rId158"/>
    <p:sldId id="1032" r:id="rId159"/>
    <p:sldId id="1033" r:id="rId160"/>
    <p:sldId id="1034" r:id="rId161"/>
    <p:sldId id="1035" r:id="rId162"/>
    <p:sldId id="1036" r:id="rId163"/>
    <p:sldId id="1037" r:id="rId164"/>
    <p:sldId id="1038" r:id="rId165"/>
    <p:sldId id="1039" r:id="rId166"/>
    <p:sldId id="1040" r:id="rId167"/>
    <p:sldId id="1041" r:id="rId168"/>
    <p:sldId id="1042" r:id="rId169"/>
    <p:sldId id="1043" r:id="rId170"/>
    <p:sldId id="1044" r:id="rId171"/>
    <p:sldId id="1045" r:id="rId172"/>
    <p:sldId id="1046" r:id="rId173"/>
    <p:sldId id="1047" r:id="rId174"/>
    <p:sldId id="1048" r:id="rId175"/>
    <p:sldId id="1049" r:id="rId176"/>
    <p:sldId id="1050" r:id="rId177"/>
    <p:sldId id="1051" r:id="rId178"/>
    <p:sldId id="1052" r:id="rId179"/>
    <p:sldId id="1053" r:id="rId180"/>
    <p:sldId id="1054" r:id="rId181"/>
    <p:sldId id="1055" r:id="rId18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8" d="100"/>
          <a:sy n="78" d="100"/>
        </p:scale>
        <p:origin x="64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38" Type="http://schemas.openxmlformats.org/officeDocument/2006/relationships/slide" Target="slides/slide137.xml"/><Relationship Id="rId154" Type="http://schemas.openxmlformats.org/officeDocument/2006/relationships/slide" Target="slides/slide153.xml"/><Relationship Id="rId159" Type="http://schemas.openxmlformats.org/officeDocument/2006/relationships/slide" Target="slides/slide158.xml"/><Relationship Id="rId175" Type="http://schemas.openxmlformats.org/officeDocument/2006/relationships/slide" Target="slides/slide174.xml"/><Relationship Id="rId170" Type="http://schemas.openxmlformats.org/officeDocument/2006/relationships/slide" Target="slides/slide169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144" Type="http://schemas.openxmlformats.org/officeDocument/2006/relationships/slide" Target="slides/slide143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165" Type="http://schemas.openxmlformats.org/officeDocument/2006/relationships/slide" Target="slides/slide164.xml"/><Relationship Id="rId181" Type="http://schemas.openxmlformats.org/officeDocument/2006/relationships/slide" Target="slides/slide180.xml"/><Relationship Id="rId186" Type="http://schemas.openxmlformats.org/officeDocument/2006/relationships/theme" Target="theme/theme1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55" Type="http://schemas.openxmlformats.org/officeDocument/2006/relationships/slide" Target="slides/slide154.xml"/><Relationship Id="rId171" Type="http://schemas.openxmlformats.org/officeDocument/2006/relationships/slide" Target="slides/slide170.xml"/><Relationship Id="rId176" Type="http://schemas.openxmlformats.org/officeDocument/2006/relationships/slide" Target="slides/slide175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45" Type="http://schemas.openxmlformats.org/officeDocument/2006/relationships/slide" Target="slides/slide144.xml"/><Relationship Id="rId161" Type="http://schemas.openxmlformats.org/officeDocument/2006/relationships/slide" Target="slides/slide160.xml"/><Relationship Id="rId166" Type="http://schemas.openxmlformats.org/officeDocument/2006/relationships/slide" Target="slides/slide165.xml"/><Relationship Id="rId182" Type="http://schemas.openxmlformats.org/officeDocument/2006/relationships/slide" Target="slides/slide181.xml"/><Relationship Id="rId18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51" Type="http://schemas.openxmlformats.org/officeDocument/2006/relationships/slide" Target="slides/slide150.xml"/><Relationship Id="rId156" Type="http://schemas.openxmlformats.org/officeDocument/2006/relationships/slide" Target="slides/slide155.xml"/><Relationship Id="rId177" Type="http://schemas.openxmlformats.org/officeDocument/2006/relationships/slide" Target="slides/slide176.xml"/><Relationship Id="rId172" Type="http://schemas.openxmlformats.org/officeDocument/2006/relationships/slide" Target="slides/slide171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167" Type="http://schemas.openxmlformats.org/officeDocument/2006/relationships/slide" Target="slides/slide166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162" Type="http://schemas.openxmlformats.org/officeDocument/2006/relationships/slide" Target="slides/slide161.xml"/><Relationship Id="rId18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178" Type="http://schemas.openxmlformats.org/officeDocument/2006/relationships/slide" Target="slides/slide177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slide" Target="slides/slide151.xml"/><Relationship Id="rId173" Type="http://schemas.openxmlformats.org/officeDocument/2006/relationships/slide" Target="slides/slide172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slide" Target="slides/slide16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slide" Target="slides/slide162.xml"/><Relationship Id="rId184" Type="http://schemas.openxmlformats.org/officeDocument/2006/relationships/presProps" Target="presProps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74" Type="http://schemas.openxmlformats.org/officeDocument/2006/relationships/slide" Target="slides/slide173.xml"/><Relationship Id="rId179" Type="http://schemas.openxmlformats.org/officeDocument/2006/relationships/slide" Target="slides/slide178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64" Type="http://schemas.openxmlformats.org/officeDocument/2006/relationships/slide" Target="slides/slide163.xml"/><Relationship Id="rId169" Type="http://schemas.openxmlformats.org/officeDocument/2006/relationships/slide" Target="slides/slide168.xml"/><Relationship Id="rId18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80" Type="http://schemas.openxmlformats.org/officeDocument/2006/relationships/slide" Target="slides/slide179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Sheet1!$E$3:$I$3</c:f>
              <c:strCache>
                <c:ptCount val="5"/>
                <c:pt idx="0">
                  <c:v>Year 1</c:v>
                </c:pt>
                <c:pt idx="1">
                  <c:v>Year 2</c:v>
                </c:pt>
                <c:pt idx="2">
                  <c:v>Year 3</c:v>
                </c:pt>
                <c:pt idx="3">
                  <c:v>Year 4</c:v>
                </c:pt>
                <c:pt idx="4">
                  <c:v>Year 5</c:v>
                </c:pt>
              </c:strCache>
            </c:strRef>
          </c:cat>
          <c:val>
            <c:numRef>
              <c:f>Sheet1!$E$4:$I$4</c:f>
              <c:numCache>
                <c:formatCode>General</c:formatCode>
                <c:ptCount val="5"/>
                <c:pt idx="0">
                  <c:v>15</c:v>
                </c:pt>
                <c:pt idx="1">
                  <c:v>18</c:v>
                </c:pt>
                <c:pt idx="2">
                  <c:v>20</c:v>
                </c:pt>
                <c:pt idx="3">
                  <c:v>25</c:v>
                </c:pt>
                <c:pt idx="4">
                  <c:v>28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CAA3-42A0-B366-6C2C1298638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07357280"/>
        <c:axId val="307355320"/>
      </c:barChart>
      <c:catAx>
        <c:axId val="3073572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07355320"/>
        <c:crosses val="autoZero"/>
        <c:auto val="1"/>
        <c:lblAlgn val="ctr"/>
        <c:lblOffset val="100"/>
        <c:noMultiLvlLbl val="0"/>
      </c:catAx>
      <c:valAx>
        <c:axId val="30735532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073572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6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Sheet1!$E$3:$I$3</c:f>
              <c:strCache>
                <c:ptCount val="5"/>
                <c:pt idx="0">
                  <c:v>Year 1</c:v>
                </c:pt>
                <c:pt idx="1">
                  <c:v>Year 2</c:v>
                </c:pt>
                <c:pt idx="2">
                  <c:v>Year 3</c:v>
                </c:pt>
                <c:pt idx="3">
                  <c:v>Year 4</c:v>
                </c:pt>
                <c:pt idx="4">
                  <c:v>Year 5</c:v>
                </c:pt>
              </c:strCache>
            </c:strRef>
          </c:cat>
          <c:val>
            <c:numRef>
              <c:f>Sheet1!$E$6:$I$6</c:f>
              <c:numCache>
                <c:formatCode>General</c:formatCode>
                <c:ptCount val="5"/>
                <c:pt idx="0">
                  <c:v>1.2</c:v>
                </c:pt>
                <c:pt idx="1">
                  <c:v>1.3</c:v>
                </c:pt>
                <c:pt idx="2">
                  <c:v>1.4</c:v>
                </c:pt>
                <c:pt idx="3">
                  <c:v>1.5</c:v>
                </c:pt>
                <c:pt idx="4">
                  <c:v>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69D-459D-BC95-6AAB3041FEB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07357672"/>
        <c:axId val="307359632"/>
      </c:barChart>
      <c:catAx>
        <c:axId val="3073576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07359632"/>
        <c:crosses val="autoZero"/>
        <c:auto val="1"/>
        <c:lblAlgn val="ctr"/>
        <c:lblOffset val="100"/>
        <c:noMultiLvlLbl val="0"/>
      </c:catAx>
      <c:valAx>
        <c:axId val="3073596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073576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7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Sheet1!$E$7:$I$7</c:f>
              <c:strCache>
                <c:ptCount val="5"/>
                <c:pt idx="0">
                  <c:v>Year 1</c:v>
                </c:pt>
                <c:pt idx="1">
                  <c:v>Year 2</c:v>
                </c:pt>
                <c:pt idx="2">
                  <c:v>Year 3</c:v>
                </c:pt>
                <c:pt idx="3">
                  <c:v>Year 4</c:v>
                </c:pt>
                <c:pt idx="4">
                  <c:v>Year 5</c:v>
                </c:pt>
              </c:strCache>
            </c:strRef>
          </c:cat>
          <c:val>
            <c:numRef>
              <c:f>Sheet1!$E$8:$I$8</c:f>
              <c:numCache>
                <c:formatCode>General</c:formatCode>
                <c:ptCount val="5"/>
                <c:pt idx="0">
                  <c:v>100</c:v>
                </c:pt>
                <c:pt idx="1">
                  <c:v>102</c:v>
                </c:pt>
                <c:pt idx="2">
                  <c:v>103</c:v>
                </c:pt>
                <c:pt idx="3">
                  <c:v>103</c:v>
                </c:pt>
                <c:pt idx="4">
                  <c:v>102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EFB-4C08-A41F-80F74AABD21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07361984"/>
        <c:axId val="307360024"/>
      </c:barChart>
      <c:catAx>
        <c:axId val="3073619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7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07360024"/>
        <c:crosses val="autoZero"/>
        <c:auto val="1"/>
        <c:lblAlgn val="ctr"/>
        <c:lblOffset val="100"/>
        <c:noMultiLvlLbl val="0"/>
      </c:catAx>
      <c:valAx>
        <c:axId val="3073600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7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073619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6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Sheet1!$E$9:$I$9</c:f>
              <c:strCache>
                <c:ptCount val="5"/>
                <c:pt idx="0">
                  <c:v>Year 1</c:v>
                </c:pt>
                <c:pt idx="1">
                  <c:v>Year 2</c:v>
                </c:pt>
                <c:pt idx="2">
                  <c:v>Year 3</c:v>
                </c:pt>
                <c:pt idx="3">
                  <c:v>Year 4</c:v>
                </c:pt>
                <c:pt idx="4">
                  <c:v>Year 5</c:v>
                </c:pt>
              </c:strCache>
            </c:strRef>
          </c:cat>
          <c:val>
            <c:numRef>
              <c:f>Sheet1!$E$10:$I$10</c:f>
              <c:numCache>
                <c:formatCode>0%</c:formatCode>
                <c:ptCount val="5"/>
                <c:pt idx="0">
                  <c:v>0.45</c:v>
                </c:pt>
                <c:pt idx="1">
                  <c:v>0.46</c:v>
                </c:pt>
                <c:pt idx="2">
                  <c:v>0.47</c:v>
                </c:pt>
                <c:pt idx="3">
                  <c:v>0.48</c:v>
                </c:pt>
                <c:pt idx="4">
                  <c:v>0.5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459-47CD-B810-880CE5085F4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07360416"/>
        <c:axId val="307355712"/>
      </c:barChart>
      <c:catAx>
        <c:axId val="3073604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7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07355712"/>
        <c:crosses val="autoZero"/>
        <c:auto val="1"/>
        <c:lblAlgn val="ctr"/>
        <c:lblOffset val="100"/>
        <c:noMultiLvlLbl val="0"/>
      </c:catAx>
      <c:valAx>
        <c:axId val="30735571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7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073604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A5E9DB4-577B-481B-9F1B-9A139F0B3737}" type="doc">
      <dgm:prSet loTypeId="urn:microsoft.com/office/officeart/2005/8/layout/cycle1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ED2B985-9C90-4913-BEA5-6F980F80D881}">
      <dgm:prSet phldrT="[Text]"/>
      <dgm:spPr/>
      <dgm:t>
        <a:bodyPr/>
        <a:lstStyle/>
        <a:p>
          <a:pPr algn="ctr"/>
          <a:r>
            <a:rPr lang="en-US" dirty="0"/>
            <a:t>Credit Sales</a:t>
          </a:r>
        </a:p>
      </dgm:t>
    </dgm:pt>
    <dgm:pt modelId="{E4414F6A-4829-43B8-89A6-DF1ED2ED54D5}" type="parTrans" cxnId="{6E8A08C8-AAEE-4CFD-B180-C8EE0BB2E038}">
      <dgm:prSet/>
      <dgm:spPr/>
      <dgm:t>
        <a:bodyPr/>
        <a:lstStyle/>
        <a:p>
          <a:pPr algn="ctr"/>
          <a:endParaRPr lang="en-US"/>
        </a:p>
      </dgm:t>
    </dgm:pt>
    <dgm:pt modelId="{03B6C010-B779-4E7B-B960-CED10F7AA14C}" type="sibTrans" cxnId="{6E8A08C8-AAEE-4CFD-B180-C8EE0BB2E038}">
      <dgm:prSet/>
      <dgm:spPr/>
      <dgm:t>
        <a:bodyPr/>
        <a:lstStyle/>
        <a:p>
          <a:pPr algn="ctr"/>
          <a:endParaRPr lang="en-US"/>
        </a:p>
      </dgm:t>
    </dgm:pt>
    <dgm:pt modelId="{FA428CFB-82E2-4F60-8FA0-E1A4758C48D0}">
      <dgm:prSet phldrT="[Text]"/>
      <dgm:spPr/>
      <dgm:t>
        <a:bodyPr/>
        <a:lstStyle/>
        <a:p>
          <a:pPr algn="ctr"/>
          <a:r>
            <a:rPr lang="en-US" dirty="0"/>
            <a:t>Accounts Receivable</a:t>
          </a:r>
        </a:p>
      </dgm:t>
    </dgm:pt>
    <dgm:pt modelId="{A54A2CF5-9297-4F29-BB80-2D206A12E004}" type="parTrans" cxnId="{803CC898-0E41-4718-A841-D46EC641564F}">
      <dgm:prSet/>
      <dgm:spPr/>
      <dgm:t>
        <a:bodyPr/>
        <a:lstStyle/>
        <a:p>
          <a:pPr algn="ctr"/>
          <a:endParaRPr lang="en-US"/>
        </a:p>
      </dgm:t>
    </dgm:pt>
    <dgm:pt modelId="{98A70191-9AC8-43CE-9B8C-6025366A437B}" type="sibTrans" cxnId="{803CC898-0E41-4718-A841-D46EC641564F}">
      <dgm:prSet/>
      <dgm:spPr/>
      <dgm:t>
        <a:bodyPr/>
        <a:lstStyle/>
        <a:p>
          <a:pPr algn="ctr"/>
          <a:endParaRPr lang="en-US"/>
        </a:p>
      </dgm:t>
    </dgm:pt>
    <dgm:pt modelId="{71DB67C3-CFC9-40DC-AEFC-B20D77696590}">
      <dgm:prSet phldrT="[Text]"/>
      <dgm:spPr/>
      <dgm:t>
        <a:bodyPr/>
        <a:lstStyle/>
        <a:p>
          <a:pPr algn="ctr"/>
          <a:r>
            <a:rPr lang="en-US" dirty="0"/>
            <a:t>Holding Period</a:t>
          </a:r>
        </a:p>
      </dgm:t>
    </dgm:pt>
    <dgm:pt modelId="{CB240766-9FE0-48DE-9502-EE17DE634B0F}" type="parTrans" cxnId="{8928A7D8-931D-46EB-A16C-EC1D7EC5E635}">
      <dgm:prSet/>
      <dgm:spPr/>
      <dgm:t>
        <a:bodyPr/>
        <a:lstStyle/>
        <a:p>
          <a:pPr algn="ctr"/>
          <a:endParaRPr lang="en-US"/>
        </a:p>
      </dgm:t>
    </dgm:pt>
    <dgm:pt modelId="{7EB58BE8-281F-48A3-9087-1E75633178AA}" type="sibTrans" cxnId="{8928A7D8-931D-46EB-A16C-EC1D7EC5E635}">
      <dgm:prSet/>
      <dgm:spPr/>
      <dgm:t>
        <a:bodyPr/>
        <a:lstStyle/>
        <a:p>
          <a:pPr algn="ctr"/>
          <a:endParaRPr lang="en-US"/>
        </a:p>
      </dgm:t>
    </dgm:pt>
    <dgm:pt modelId="{E63132B8-AB2B-4E00-91DD-2515823586B0}">
      <dgm:prSet phldrT="[Text]"/>
      <dgm:spPr/>
      <dgm:t>
        <a:bodyPr/>
        <a:lstStyle/>
        <a:p>
          <a:pPr algn="ctr"/>
          <a:r>
            <a:rPr lang="en-US" dirty="0"/>
            <a:t>Cash</a:t>
          </a:r>
        </a:p>
      </dgm:t>
    </dgm:pt>
    <dgm:pt modelId="{D894B977-AF76-40A7-AC2D-6E1EC519F1FC}" type="parTrans" cxnId="{76E5922F-38F8-4150-9556-0BE8CE304B40}">
      <dgm:prSet/>
      <dgm:spPr/>
      <dgm:t>
        <a:bodyPr/>
        <a:lstStyle/>
        <a:p>
          <a:pPr algn="ctr"/>
          <a:endParaRPr lang="en-US"/>
        </a:p>
      </dgm:t>
    </dgm:pt>
    <dgm:pt modelId="{03536D14-170A-46CE-AFE5-C7F9D80D54E9}" type="sibTrans" cxnId="{76E5922F-38F8-4150-9556-0BE8CE304B40}">
      <dgm:prSet/>
      <dgm:spPr/>
      <dgm:t>
        <a:bodyPr/>
        <a:lstStyle/>
        <a:p>
          <a:pPr algn="ctr"/>
          <a:endParaRPr lang="en-US"/>
        </a:p>
      </dgm:t>
    </dgm:pt>
    <dgm:pt modelId="{656499C0-1EB3-49FD-8BEF-4478B4832C00}" type="pres">
      <dgm:prSet presAssocID="{4A5E9DB4-577B-481B-9F1B-9A139F0B3737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A7711BE-ADE1-4D2C-9D0B-EB94C99CAC89}" type="pres">
      <dgm:prSet presAssocID="{0ED2B985-9C90-4913-BEA5-6F980F80D881}" presName="dummy" presStyleCnt="0"/>
      <dgm:spPr/>
    </dgm:pt>
    <dgm:pt modelId="{A8A13E5E-D9EC-441E-AA56-39B94C4DCA77}" type="pres">
      <dgm:prSet presAssocID="{0ED2B985-9C90-4913-BEA5-6F980F80D881}" presName="node" presStyleLbl="revTx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73255A6-446F-4D36-987D-2AD313ECAF67}" type="pres">
      <dgm:prSet presAssocID="{03B6C010-B779-4E7B-B960-CED10F7AA14C}" presName="sibTrans" presStyleLbl="node1" presStyleIdx="0" presStyleCnt="4"/>
      <dgm:spPr/>
      <dgm:t>
        <a:bodyPr/>
        <a:lstStyle/>
        <a:p>
          <a:endParaRPr lang="en-US"/>
        </a:p>
      </dgm:t>
    </dgm:pt>
    <dgm:pt modelId="{DC495DEA-41C2-4401-90AD-00E661CB9DBB}" type="pres">
      <dgm:prSet presAssocID="{FA428CFB-82E2-4F60-8FA0-E1A4758C48D0}" presName="dummy" presStyleCnt="0"/>
      <dgm:spPr/>
    </dgm:pt>
    <dgm:pt modelId="{74A6AC14-B756-4A88-8825-4E1AF6059BF6}" type="pres">
      <dgm:prSet presAssocID="{FA428CFB-82E2-4F60-8FA0-E1A4758C48D0}" presName="node" presStyleLbl="revTx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D895446-0D3B-4401-874D-B6451B5D74F6}" type="pres">
      <dgm:prSet presAssocID="{98A70191-9AC8-43CE-9B8C-6025366A437B}" presName="sibTrans" presStyleLbl="node1" presStyleIdx="1" presStyleCnt="4"/>
      <dgm:spPr/>
      <dgm:t>
        <a:bodyPr/>
        <a:lstStyle/>
        <a:p>
          <a:endParaRPr lang="en-US"/>
        </a:p>
      </dgm:t>
    </dgm:pt>
    <dgm:pt modelId="{5E901EA2-38B5-4B8A-93A9-97EC0E2BADC2}" type="pres">
      <dgm:prSet presAssocID="{71DB67C3-CFC9-40DC-AEFC-B20D77696590}" presName="dummy" presStyleCnt="0"/>
      <dgm:spPr/>
    </dgm:pt>
    <dgm:pt modelId="{9145A1B4-D604-439E-8E03-6EE8163FED6B}" type="pres">
      <dgm:prSet presAssocID="{71DB67C3-CFC9-40DC-AEFC-B20D77696590}" presName="node" presStyleLbl="revTx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7C8C083-7437-4615-8378-62F72A686AB4}" type="pres">
      <dgm:prSet presAssocID="{7EB58BE8-281F-48A3-9087-1E75633178AA}" presName="sibTrans" presStyleLbl="node1" presStyleIdx="2" presStyleCnt="4"/>
      <dgm:spPr/>
      <dgm:t>
        <a:bodyPr/>
        <a:lstStyle/>
        <a:p>
          <a:endParaRPr lang="en-US"/>
        </a:p>
      </dgm:t>
    </dgm:pt>
    <dgm:pt modelId="{D6C94523-5818-4394-8EC3-CB5C5A5402C0}" type="pres">
      <dgm:prSet presAssocID="{E63132B8-AB2B-4E00-91DD-2515823586B0}" presName="dummy" presStyleCnt="0"/>
      <dgm:spPr/>
    </dgm:pt>
    <dgm:pt modelId="{FFEB7C59-8306-4EA6-B2CB-809FF0033FCD}" type="pres">
      <dgm:prSet presAssocID="{E63132B8-AB2B-4E00-91DD-2515823586B0}" presName="node" presStyleLbl="revTx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0147FFD-C53B-4AB8-B1A0-AC41E7C0B1FF}" type="pres">
      <dgm:prSet presAssocID="{03536D14-170A-46CE-AFE5-C7F9D80D54E9}" presName="sibTrans" presStyleLbl="node1" presStyleIdx="3" presStyleCnt="4"/>
      <dgm:spPr/>
      <dgm:t>
        <a:bodyPr/>
        <a:lstStyle/>
        <a:p>
          <a:endParaRPr lang="en-US"/>
        </a:p>
      </dgm:t>
    </dgm:pt>
  </dgm:ptLst>
  <dgm:cxnLst>
    <dgm:cxn modelId="{803CC898-0E41-4718-A841-D46EC641564F}" srcId="{4A5E9DB4-577B-481B-9F1B-9A139F0B3737}" destId="{FA428CFB-82E2-4F60-8FA0-E1A4758C48D0}" srcOrd="1" destOrd="0" parTransId="{A54A2CF5-9297-4F29-BB80-2D206A12E004}" sibTransId="{98A70191-9AC8-43CE-9B8C-6025366A437B}"/>
    <dgm:cxn modelId="{BBC3B633-112E-43A1-A662-D7A4943A7AD2}" type="presOf" srcId="{98A70191-9AC8-43CE-9B8C-6025366A437B}" destId="{CD895446-0D3B-4401-874D-B6451B5D74F6}" srcOrd="0" destOrd="0" presId="urn:microsoft.com/office/officeart/2005/8/layout/cycle1"/>
    <dgm:cxn modelId="{5C51EB19-AF64-4A64-A516-DEA2983C5463}" type="presOf" srcId="{71DB67C3-CFC9-40DC-AEFC-B20D77696590}" destId="{9145A1B4-D604-439E-8E03-6EE8163FED6B}" srcOrd="0" destOrd="0" presId="urn:microsoft.com/office/officeart/2005/8/layout/cycle1"/>
    <dgm:cxn modelId="{93C9D877-CD97-42A9-86A9-0024E8F476A2}" type="presOf" srcId="{7EB58BE8-281F-48A3-9087-1E75633178AA}" destId="{37C8C083-7437-4615-8378-62F72A686AB4}" srcOrd="0" destOrd="0" presId="urn:microsoft.com/office/officeart/2005/8/layout/cycle1"/>
    <dgm:cxn modelId="{31E6BB79-A044-4A33-9758-788C96460474}" type="presOf" srcId="{0ED2B985-9C90-4913-BEA5-6F980F80D881}" destId="{A8A13E5E-D9EC-441E-AA56-39B94C4DCA77}" srcOrd="0" destOrd="0" presId="urn:microsoft.com/office/officeart/2005/8/layout/cycle1"/>
    <dgm:cxn modelId="{8928A7D8-931D-46EB-A16C-EC1D7EC5E635}" srcId="{4A5E9DB4-577B-481B-9F1B-9A139F0B3737}" destId="{71DB67C3-CFC9-40DC-AEFC-B20D77696590}" srcOrd="2" destOrd="0" parTransId="{CB240766-9FE0-48DE-9502-EE17DE634B0F}" sibTransId="{7EB58BE8-281F-48A3-9087-1E75633178AA}"/>
    <dgm:cxn modelId="{A7FA9D1E-0583-49F1-BCC0-FE86EEA20B87}" type="presOf" srcId="{03B6C010-B779-4E7B-B960-CED10F7AA14C}" destId="{C73255A6-446F-4D36-987D-2AD313ECAF67}" srcOrd="0" destOrd="0" presId="urn:microsoft.com/office/officeart/2005/8/layout/cycle1"/>
    <dgm:cxn modelId="{76E5922F-38F8-4150-9556-0BE8CE304B40}" srcId="{4A5E9DB4-577B-481B-9F1B-9A139F0B3737}" destId="{E63132B8-AB2B-4E00-91DD-2515823586B0}" srcOrd="3" destOrd="0" parTransId="{D894B977-AF76-40A7-AC2D-6E1EC519F1FC}" sibTransId="{03536D14-170A-46CE-AFE5-C7F9D80D54E9}"/>
    <dgm:cxn modelId="{6E8A08C8-AAEE-4CFD-B180-C8EE0BB2E038}" srcId="{4A5E9DB4-577B-481B-9F1B-9A139F0B3737}" destId="{0ED2B985-9C90-4913-BEA5-6F980F80D881}" srcOrd="0" destOrd="0" parTransId="{E4414F6A-4829-43B8-89A6-DF1ED2ED54D5}" sibTransId="{03B6C010-B779-4E7B-B960-CED10F7AA14C}"/>
    <dgm:cxn modelId="{DF53212A-17C7-4E46-BB0E-5E6AD38099B8}" type="presOf" srcId="{03536D14-170A-46CE-AFE5-C7F9D80D54E9}" destId="{80147FFD-C53B-4AB8-B1A0-AC41E7C0B1FF}" srcOrd="0" destOrd="0" presId="urn:microsoft.com/office/officeart/2005/8/layout/cycle1"/>
    <dgm:cxn modelId="{E4AB8696-AF9B-486F-8549-0C7D6219A6A3}" type="presOf" srcId="{FA428CFB-82E2-4F60-8FA0-E1A4758C48D0}" destId="{74A6AC14-B756-4A88-8825-4E1AF6059BF6}" srcOrd="0" destOrd="0" presId="urn:microsoft.com/office/officeart/2005/8/layout/cycle1"/>
    <dgm:cxn modelId="{3C9C016F-C451-42D0-8E60-67CBA65BCF1D}" type="presOf" srcId="{4A5E9DB4-577B-481B-9F1B-9A139F0B3737}" destId="{656499C0-1EB3-49FD-8BEF-4478B4832C00}" srcOrd="0" destOrd="0" presId="urn:microsoft.com/office/officeart/2005/8/layout/cycle1"/>
    <dgm:cxn modelId="{27021223-9761-44AD-AA0F-20C84EC46E4E}" type="presOf" srcId="{E63132B8-AB2B-4E00-91DD-2515823586B0}" destId="{FFEB7C59-8306-4EA6-B2CB-809FF0033FCD}" srcOrd="0" destOrd="0" presId="urn:microsoft.com/office/officeart/2005/8/layout/cycle1"/>
    <dgm:cxn modelId="{D9610653-4561-48D3-B868-5FF6E61A3A2B}" type="presParOf" srcId="{656499C0-1EB3-49FD-8BEF-4478B4832C00}" destId="{6A7711BE-ADE1-4D2C-9D0B-EB94C99CAC89}" srcOrd="0" destOrd="0" presId="urn:microsoft.com/office/officeart/2005/8/layout/cycle1"/>
    <dgm:cxn modelId="{1E80DBD8-E7E1-4DAF-ACE6-C659AD36102B}" type="presParOf" srcId="{656499C0-1EB3-49FD-8BEF-4478B4832C00}" destId="{A8A13E5E-D9EC-441E-AA56-39B94C4DCA77}" srcOrd="1" destOrd="0" presId="urn:microsoft.com/office/officeart/2005/8/layout/cycle1"/>
    <dgm:cxn modelId="{8B5A551C-022D-451B-A9A1-347ABCFD7F5C}" type="presParOf" srcId="{656499C0-1EB3-49FD-8BEF-4478B4832C00}" destId="{C73255A6-446F-4D36-987D-2AD313ECAF67}" srcOrd="2" destOrd="0" presId="urn:microsoft.com/office/officeart/2005/8/layout/cycle1"/>
    <dgm:cxn modelId="{162E238A-E9C5-44A5-B865-C951BA7BCD4F}" type="presParOf" srcId="{656499C0-1EB3-49FD-8BEF-4478B4832C00}" destId="{DC495DEA-41C2-4401-90AD-00E661CB9DBB}" srcOrd="3" destOrd="0" presId="urn:microsoft.com/office/officeart/2005/8/layout/cycle1"/>
    <dgm:cxn modelId="{7CB49EC1-B4C7-42B3-89B5-D25B5A969C8E}" type="presParOf" srcId="{656499C0-1EB3-49FD-8BEF-4478B4832C00}" destId="{74A6AC14-B756-4A88-8825-4E1AF6059BF6}" srcOrd="4" destOrd="0" presId="urn:microsoft.com/office/officeart/2005/8/layout/cycle1"/>
    <dgm:cxn modelId="{751360AA-D9CE-43A2-A854-1DC1F2BAED81}" type="presParOf" srcId="{656499C0-1EB3-49FD-8BEF-4478B4832C00}" destId="{CD895446-0D3B-4401-874D-B6451B5D74F6}" srcOrd="5" destOrd="0" presId="urn:microsoft.com/office/officeart/2005/8/layout/cycle1"/>
    <dgm:cxn modelId="{7BFE562D-A048-4425-BC69-85BD1A70783E}" type="presParOf" srcId="{656499C0-1EB3-49FD-8BEF-4478B4832C00}" destId="{5E901EA2-38B5-4B8A-93A9-97EC0E2BADC2}" srcOrd="6" destOrd="0" presId="urn:microsoft.com/office/officeart/2005/8/layout/cycle1"/>
    <dgm:cxn modelId="{D3F43590-1D30-44EF-BA8A-2C2E06085694}" type="presParOf" srcId="{656499C0-1EB3-49FD-8BEF-4478B4832C00}" destId="{9145A1B4-D604-439E-8E03-6EE8163FED6B}" srcOrd="7" destOrd="0" presId="urn:microsoft.com/office/officeart/2005/8/layout/cycle1"/>
    <dgm:cxn modelId="{9D3D8383-0F05-4B87-81A3-BEAE9103C53E}" type="presParOf" srcId="{656499C0-1EB3-49FD-8BEF-4478B4832C00}" destId="{37C8C083-7437-4615-8378-62F72A686AB4}" srcOrd="8" destOrd="0" presId="urn:microsoft.com/office/officeart/2005/8/layout/cycle1"/>
    <dgm:cxn modelId="{9DEEFD13-8843-4EE0-9ABE-48A5FA06D20F}" type="presParOf" srcId="{656499C0-1EB3-49FD-8BEF-4478B4832C00}" destId="{D6C94523-5818-4394-8EC3-CB5C5A5402C0}" srcOrd="9" destOrd="0" presId="urn:microsoft.com/office/officeart/2005/8/layout/cycle1"/>
    <dgm:cxn modelId="{3DF5A4DE-33A1-4493-AFFE-0D7E3421F39D}" type="presParOf" srcId="{656499C0-1EB3-49FD-8BEF-4478B4832C00}" destId="{FFEB7C59-8306-4EA6-B2CB-809FF0033FCD}" srcOrd="10" destOrd="0" presId="urn:microsoft.com/office/officeart/2005/8/layout/cycle1"/>
    <dgm:cxn modelId="{15CB72B2-AC8A-4CC4-A010-8E98EAC133E2}" type="presParOf" srcId="{656499C0-1EB3-49FD-8BEF-4478B4832C00}" destId="{80147FFD-C53B-4AB8-B1A0-AC41E7C0B1FF}" srcOrd="11" destOrd="0" presId="urn:microsoft.com/office/officeart/2005/8/layout/cycle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A5E9DB4-577B-481B-9F1B-9A139F0B3737}" type="doc">
      <dgm:prSet loTypeId="urn:microsoft.com/office/officeart/2005/8/layout/cycle1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ED2B985-9C90-4913-BEA5-6F980F80D881}">
      <dgm:prSet phldrT="[Text]"/>
      <dgm:spPr/>
      <dgm:t>
        <a:bodyPr/>
        <a:lstStyle/>
        <a:p>
          <a:pPr algn="ctr"/>
          <a:r>
            <a:rPr lang="en-US" dirty="0"/>
            <a:t>Purchase of Goods</a:t>
          </a:r>
        </a:p>
      </dgm:t>
    </dgm:pt>
    <dgm:pt modelId="{E4414F6A-4829-43B8-89A6-DF1ED2ED54D5}" type="parTrans" cxnId="{6E8A08C8-AAEE-4CFD-B180-C8EE0BB2E038}">
      <dgm:prSet/>
      <dgm:spPr/>
      <dgm:t>
        <a:bodyPr/>
        <a:lstStyle/>
        <a:p>
          <a:pPr algn="ctr"/>
          <a:endParaRPr lang="en-US"/>
        </a:p>
      </dgm:t>
    </dgm:pt>
    <dgm:pt modelId="{03B6C010-B779-4E7B-B960-CED10F7AA14C}" type="sibTrans" cxnId="{6E8A08C8-AAEE-4CFD-B180-C8EE0BB2E038}">
      <dgm:prSet/>
      <dgm:spPr/>
      <dgm:t>
        <a:bodyPr/>
        <a:lstStyle/>
        <a:p>
          <a:pPr algn="ctr"/>
          <a:endParaRPr lang="en-US"/>
        </a:p>
      </dgm:t>
    </dgm:pt>
    <dgm:pt modelId="{FA428CFB-82E2-4F60-8FA0-E1A4758C48D0}">
      <dgm:prSet phldrT="[Text]"/>
      <dgm:spPr/>
      <dgm:t>
        <a:bodyPr/>
        <a:lstStyle/>
        <a:p>
          <a:pPr algn="ctr"/>
          <a:r>
            <a:rPr lang="en-US" dirty="0"/>
            <a:t>Holding Period</a:t>
          </a:r>
        </a:p>
      </dgm:t>
    </dgm:pt>
    <dgm:pt modelId="{A54A2CF5-9297-4F29-BB80-2D206A12E004}" type="parTrans" cxnId="{803CC898-0E41-4718-A841-D46EC641564F}">
      <dgm:prSet/>
      <dgm:spPr/>
      <dgm:t>
        <a:bodyPr/>
        <a:lstStyle/>
        <a:p>
          <a:pPr algn="ctr"/>
          <a:endParaRPr lang="en-US"/>
        </a:p>
      </dgm:t>
    </dgm:pt>
    <dgm:pt modelId="{98A70191-9AC8-43CE-9B8C-6025366A437B}" type="sibTrans" cxnId="{803CC898-0E41-4718-A841-D46EC641564F}">
      <dgm:prSet/>
      <dgm:spPr/>
      <dgm:t>
        <a:bodyPr/>
        <a:lstStyle/>
        <a:p>
          <a:pPr algn="ctr"/>
          <a:endParaRPr lang="en-US"/>
        </a:p>
      </dgm:t>
    </dgm:pt>
    <dgm:pt modelId="{71DB67C3-CFC9-40DC-AEFC-B20D77696590}">
      <dgm:prSet phldrT="[Text]"/>
      <dgm:spPr/>
      <dgm:t>
        <a:bodyPr/>
        <a:lstStyle/>
        <a:p>
          <a:pPr algn="ctr"/>
          <a:r>
            <a:rPr lang="en-US" dirty="0"/>
            <a:t>Sale of Goods</a:t>
          </a:r>
        </a:p>
      </dgm:t>
    </dgm:pt>
    <dgm:pt modelId="{CB240766-9FE0-48DE-9502-EE17DE634B0F}" type="parTrans" cxnId="{8928A7D8-931D-46EB-A16C-EC1D7EC5E635}">
      <dgm:prSet/>
      <dgm:spPr/>
      <dgm:t>
        <a:bodyPr/>
        <a:lstStyle/>
        <a:p>
          <a:pPr algn="ctr"/>
          <a:endParaRPr lang="en-US"/>
        </a:p>
      </dgm:t>
    </dgm:pt>
    <dgm:pt modelId="{7EB58BE8-281F-48A3-9087-1E75633178AA}" type="sibTrans" cxnId="{8928A7D8-931D-46EB-A16C-EC1D7EC5E635}">
      <dgm:prSet/>
      <dgm:spPr/>
      <dgm:t>
        <a:bodyPr/>
        <a:lstStyle/>
        <a:p>
          <a:pPr algn="ctr"/>
          <a:endParaRPr lang="en-US"/>
        </a:p>
      </dgm:t>
    </dgm:pt>
    <dgm:pt modelId="{E63132B8-AB2B-4E00-91DD-2515823586B0}">
      <dgm:prSet phldrT="[Text]"/>
      <dgm:spPr/>
      <dgm:t>
        <a:bodyPr/>
        <a:lstStyle/>
        <a:p>
          <a:pPr algn="ctr"/>
          <a:r>
            <a:rPr lang="en-US" dirty="0"/>
            <a:t>Accounts Receivables</a:t>
          </a:r>
        </a:p>
      </dgm:t>
    </dgm:pt>
    <dgm:pt modelId="{D894B977-AF76-40A7-AC2D-6E1EC519F1FC}" type="parTrans" cxnId="{76E5922F-38F8-4150-9556-0BE8CE304B40}">
      <dgm:prSet/>
      <dgm:spPr/>
      <dgm:t>
        <a:bodyPr/>
        <a:lstStyle/>
        <a:p>
          <a:pPr algn="ctr"/>
          <a:endParaRPr lang="en-US"/>
        </a:p>
      </dgm:t>
    </dgm:pt>
    <dgm:pt modelId="{03536D14-170A-46CE-AFE5-C7F9D80D54E9}" type="sibTrans" cxnId="{76E5922F-38F8-4150-9556-0BE8CE304B40}">
      <dgm:prSet/>
      <dgm:spPr/>
      <dgm:t>
        <a:bodyPr/>
        <a:lstStyle/>
        <a:p>
          <a:pPr algn="ctr"/>
          <a:endParaRPr lang="en-US"/>
        </a:p>
      </dgm:t>
    </dgm:pt>
    <dgm:pt modelId="{656499C0-1EB3-49FD-8BEF-4478B4832C00}" type="pres">
      <dgm:prSet presAssocID="{4A5E9DB4-577B-481B-9F1B-9A139F0B3737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A7711BE-ADE1-4D2C-9D0B-EB94C99CAC89}" type="pres">
      <dgm:prSet presAssocID="{0ED2B985-9C90-4913-BEA5-6F980F80D881}" presName="dummy" presStyleCnt="0"/>
      <dgm:spPr/>
    </dgm:pt>
    <dgm:pt modelId="{A8A13E5E-D9EC-441E-AA56-39B94C4DCA77}" type="pres">
      <dgm:prSet presAssocID="{0ED2B985-9C90-4913-BEA5-6F980F80D881}" presName="node" presStyleLbl="revTx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73255A6-446F-4D36-987D-2AD313ECAF67}" type="pres">
      <dgm:prSet presAssocID="{03B6C010-B779-4E7B-B960-CED10F7AA14C}" presName="sibTrans" presStyleLbl="node1" presStyleIdx="0" presStyleCnt="4"/>
      <dgm:spPr/>
      <dgm:t>
        <a:bodyPr/>
        <a:lstStyle/>
        <a:p>
          <a:endParaRPr lang="en-US"/>
        </a:p>
      </dgm:t>
    </dgm:pt>
    <dgm:pt modelId="{DC495DEA-41C2-4401-90AD-00E661CB9DBB}" type="pres">
      <dgm:prSet presAssocID="{FA428CFB-82E2-4F60-8FA0-E1A4758C48D0}" presName="dummy" presStyleCnt="0"/>
      <dgm:spPr/>
    </dgm:pt>
    <dgm:pt modelId="{74A6AC14-B756-4A88-8825-4E1AF6059BF6}" type="pres">
      <dgm:prSet presAssocID="{FA428CFB-82E2-4F60-8FA0-E1A4758C48D0}" presName="node" presStyleLbl="revTx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D895446-0D3B-4401-874D-B6451B5D74F6}" type="pres">
      <dgm:prSet presAssocID="{98A70191-9AC8-43CE-9B8C-6025366A437B}" presName="sibTrans" presStyleLbl="node1" presStyleIdx="1" presStyleCnt="4"/>
      <dgm:spPr/>
      <dgm:t>
        <a:bodyPr/>
        <a:lstStyle/>
        <a:p>
          <a:endParaRPr lang="en-US"/>
        </a:p>
      </dgm:t>
    </dgm:pt>
    <dgm:pt modelId="{5E901EA2-38B5-4B8A-93A9-97EC0E2BADC2}" type="pres">
      <dgm:prSet presAssocID="{71DB67C3-CFC9-40DC-AEFC-B20D77696590}" presName="dummy" presStyleCnt="0"/>
      <dgm:spPr/>
    </dgm:pt>
    <dgm:pt modelId="{9145A1B4-D604-439E-8E03-6EE8163FED6B}" type="pres">
      <dgm:prSet presAssocID="{71DB67C3-CFC9-40DC-AEFC-B20D77696590}" presName="node" presStyleLbl="revTx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7C8C083-7437-4615-8378-62F72A686AB4}" type="pres">
      <dgm:prSet presAssocID="{7EB58BE8-281F-48A3-9087-1E75633178AA}" presName="sibTrans" presStyleLbl="node1" presStyleIdx="2" presStyleCnt="4"/>
      <dgm:spPr/>
      <dgm:t>
        <a:bodyPr/>
        <a:lstStyle/>
        <a:p>
          <a:endParaRPr lang="en-US"/>
        </a:p>
      </dgm:t>
    </dgm:pt>
    <dgm:pt modelId="{D6C94523-5818-4394-8EC3-CB5C5A5402C0}" type="pres">
      <dgm:prSet presAssocID="{E63132B8-AB2B-4E00-91DD-2515823586B0}" presName="dummy" presStyleCnt="0"/>
      <dgm:spPr/>
    </dgm:pt>
    <dgm:pt modelId="{FFEB7C59-8306-4EA6-B2CB-809FF0033FCD}" type="pres">
      <dgm:prSet presAssocID="{E63132B8-AB2B-4E00-91DD-2515823586B0}" presName="node" presStyleLbl="revTx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0147FFD-C53B-4AB8-B1A0-AC41E7C0B1FF}" type="pres">
      <dgm:prSet presAssocID="{03536D14-170A-46CE-AFE5-C7F9D80D54E9}" presName="sibTrans" presStyleLbl="node1" presStyleIdx="3" presStyleCnt="4"/>
      <dgm:spPr/>
      <dgm:t>
        <a:bodyPr/>
        <a:lstStyle/>
        <a:p>
          <a:endParaRPr lang="en-US"/>
        </a:p>
      </dgm:t>
    </dgm:pt>
  </dgm:ptLst>
  <dgm:cxnLst>
    <dgm:cxn modelId="{803CC898-0E41-4718-A841-D46EC641564F}" srcId="{4A5E9DB4-577B-481B-9F1B-9A139F0B3737}" destId="{FA428CFB-82E2-4F60-8FA0-E1A4758C48D0}" srcOrd="1" destOrd="0" parTransId="{A54A2CF5-9297-4F29-BB80-2D206A12E004}" sibTransId="{98A70191-9AC8-43CE-9B8C-6025366A437B}"/>
    <dgm:cxn modelId="{51D1FE6D-6AA9-4692-B2F5-4460E9BC5901}" type="presOf" srcId="{03B6C010-B779-4E7B-B960-CED10F7AA14C}" destId="{C73255A6-446F-4D36-987D-2AD313ECAF67}" srcOrd="0" destOrd="0" presId="urn:microsoft.com/office/officeart/2005/8/layout/cycle1"/>
    <dgm:cxn modelId="{D6E5D518-CF3E-427A-8C7F-64D98B70708A}" type="presOf" srcId="{71DB67C3-CFC9-40DC-AEFC-B20D77696590}" destId="{9145A1B4-D604-439E-8E03-6EE8163FED6B}" srcOrd="0" destOrd="0" presId="urn:microsoft.com/office/officeart/2005/8/layout/cycle1"/>
    <dgm:cxn modelId="{77C81C34-09F9-4942-A39F-7532DEA547E3}" type="presOf" srcId="{98A70191-9AC8-43CE-9B8C-6025366A437B}" destId="{CD895446-0D3B-4401-874D-B6451B5D74F6}" srcOrd="0" destOrd="0" presId="urn:microsoft.com/office/officeart/2005/8/layout/cycle1"/>
    <dgm:cxn modelId="{68073F2C-F33F-4B0A-BA13-08AD3BF609AC}" type="presOf" srcId="{E63132B8-AB2B-4E00-91DD-2515823586B0}" destId="{FFEB7C59-8306-4EA6-B2CB-809FF0033FCD}" srcOrd="0" destOrd="0" presId="urn:microsoft.com/office/officeart/2005/8/layout/cycle1"/>
    <dgm:cxn modelId="{8928A7D8-931D-46EB-A16C-EC1D7EC5E635}" srcId="{4A5E9DB4-577B-481B-9F1B-9A139F0B3737}" destId="{71DB67C3-CFC9-40DC-AEFC-B20D77696590}" srcOrd="2" destOrd="0" parTransId="{CB240766-9FE0-48DE-9502-EE17DE634B0F}" sibTransId="{7EB58BE8-281F-48A3-9087-1E75633178AA}"/>
    <dgm:cxn modelId="{E77ABBFA-AF6B-42F8-8CCA-9C91CCE7FC48}" type="presOf" srcId="{FA428CFB-82E2-4F60-8FA0-E1A4758C48D0}" destId="{74A6AC14-B756-4A88-8825-4E1AF6059BF6}" srcOrd="0" destOrd="0" presId="urn:microsoft.com/office/officeart/2005/8/layout/cycle1"/>
    <dgm:cxn modelId="{B81F9DB5-8628-4CBA-BCFB-C12AF36BEBFB}" type="presOf" srcId="{0ED2B985-9C90-4913-BEA5-6F980F80D881}" destId="{A8A13E5E-D9EC-441E-AA56-39B94C4DCA77}" srcOrd="0" destOrd="0" presId="urn:microsoft.com/office/officeart/2005/8/layout/cycle1"/>
    <dgm:cxn modelId="{D53E6028-CA6C-4641-8469-5D75D3A52BC9}" type="presOf" srcId="{4A5E9DB4-577B-481B-9F1B-9A139F0B3737}" destId="{656499C0-1EB3-49FD-8BEF-4478B4832C00}" srcOrd="0" destOrd="0" presId="urn:microsoft.com/office/officeart/2005/8/layout/cycle1"/>
    <dgm:cxn modelId="{76E5922F-38F8-4150-9556-0BE8CE304B40}" srcId="{4A5E9DB4-577B-481B-9F1B-9A139F0B3737}" destId="{E63132B8-AB2B-4E00-91DD-2515823586B0}" srcOrd="3" destOrd="0" parTransId="{D894B977-AF76-40A7-AC2D-6E1EC519F1FC}" sibTransId="{03536D14-170A-46CE-AFE5-C7F9D80D54E9}"/>
    <dgm:cxn modelId="{6E8A08C8-AAEE-4CFD-B180-C8EE0BB2E038}" srcId="{4A5E9DB4-577B-481B-9F1B-9A139F0B3737}" destId="{0ED2B985-9C90-4913-BEA5-6F980F80D881}" srcOrd="0" destOrd="0" parTransId="{E4414F6A-4829-43B8-89A6-DF1ED2ED54D5}" sibTransId="{03B6C010-B779-4E7B-B960-CED10F7AA14C}"/>
    <dgm:cxn modelId="{CDFEB2EF-189F-428A-B31E-36E8402430C4}" type="presOf" srcId="{7EB58BE8-281F-48A3-9087-1E75633178AA}" destId="{37C8C083-7437-4615-8378-62F72A686AB4}" srcOrd="0" destOrd="0" presId="urn:microsoft.com/office/officeart/2005/8/layout/cycle1"/>
    <dgm:cxn modelId="{9799D54B-18B9-40AE-8A0A-4BF1C1F0C9EA}" type="presOf" srcId="{03536D14-170A-46CE-AFE5-C7F9D80D54E9}" destId="{80147FFD-C53B-4AB8-B1A0-AC41E7C0B1FF}" srcOrd="0" destOrd="0" presId="urn:microsoft.com/office/officeart/2005/8/layout/cycle1"/>
    <dgm:cxn modelId="{4BBE536D-644D-416D-A559-E85BB18235CA}" type="presParOf" srcId="{656499C0-1EB3-49FD-8BEF-4478B4832C00}" destId="{6A7711BE-ADE1-4D2C-9D0B-EB94C99CAC89}" srcOrd="0" destOrd="0" presId="urn:microsoft.com/office/officeart/2005/8/layout/cycle1"/>
    <dgm:cxn modelId="{86CA22B8-2807-4A8F-97C8-D2E380949881}" type="presParOf" srcId="{656499C0-1EB3-49FD-8BEF-4478B4832C00}" destId="{A8A13E5E-D9EC-441E-AA56-39B94C4DCA77}" srcOrd="1" destOrd="0" presId="urn:microsoft.com/office/officeart/2005/8/layout/cycle1"/>
    <dgm:cxn modelId="{9A5A8D66-6F7D-463B-9CEF-DF926D6942CF}" type="presParOf" srcId="{656499C0-1EB3-49FD-8BEF-4478B4832C00}" destId="{C73255A6-446F-4D36-987D-2AD313ECAF67}" srcOrd="2" destOrd="0" presId="urn:microsoft.com/office/officeart/2005/8/layout/cycle1"/>
    <dgm:cxn modelId="{37FC81B9-9943-47D2-AF0F-65E0F18CF2E4}" type="presParOf" srcId="{656499C0-1EB3-49FD-8BEF-4478B4832C00}" destId="{DC495DEA-41C2-4401-90AD-00E661CB9DBB}" srcOrd="3" destOrd="0" presId="urn:microsoft.com/office/officeart/2005/8/layout/cycle1"/>
    <dgm:cxn modelId="{5A9B1C79-3CC8-4428-925C-201DB90694EF}" type="presParOf" srcId="{656499C0-1EB3-49FD-8BEF-4478B4832C00}" destId="{74A6AC14-B756-4A88-8825-4E1AF6059BF6}" srcOrd="4" destOrd="0" presId="urn:microsoft.com/office/officeart/2005/8/layout/cycle1"/>
    <dgm:cxn modelId="{149E368D-AEC0-484E-B526-2CB82E942E69}" type="presParOf" srcId="{656499C0-1EB3-49FD-8BEF-4478B4832C00}" destId="{CD895446-0D3B-4401-874D-B6451B5D74F6}" srcOrd="5" destOrd="0" presId="urn:microsoft.com/office/officeart/2005/8/layout/cycle1"/>
    <dgm:cxn modelId="{20D83EAB-B2ED-44FA-B92C-817F748F4F02}" type="presParOf" srcId="{656499C0-1EB3-49FD-8BEF-4478B4832C00}" destId="{5E901EA2-38B5-4B8A-93A9-97EC0E2BADC2}" srcOrd="6" destOrd="0" presId="urn:microsoft.com/office/officeart/2005/8/layout/cycle1"/>
    <dgm:cxn modelId="{4A5171E0-53F2-4F0E-80AB-2218DC275DAC}" type="presParOf" srcId="{656499C0-1EB3-49FD-8BEF-4478B4832C00}" destId="{9145A1B4-D604-439E-8E03-6EE8163FED6B}" srcOrd="7" destOrd="0" presId="urn:microsoft.com/office/officeart/2005/8/layout/cycle1"/>
    <dgm:cxn modelId="{4AB329D4-C291-446C-A412-547156BD17DC}" type="presParOf" srcId="{656499C0-1EB3-49FD-8BEF-4478B4832C00}" destId="{37C8C083-7437-4615-8378-62F72A686AB4}" srcOrd="8" destOrd="0" presId="urn:microsoft.com/office/officeart/2005/8/layout/cycle1"/>
    <dgm:cxn modelId="{BE200851-5CA6-4DFE-8F83-AA14D876F4E4}" type="presParOf" srcId="{656499C0-1EB3-49FD-8BEF-4478B4832C00}" destId="{D6C94523-5818-4394-8EC3-CB5C5A5402C0}" srcOrd="9" destOrd="0" presId="urn:microsoft.com/office/officeart/2005/8/layout/cycle1"/>
    <dgm:cxn modelId="{35A96789-0664-4CA8-92ED-6B9E2FDDE48C}" type="presParOf" srcId="{656499C0-1EB3-49FD-8BEF-4478B4832C00}" destId="{FFEB7C59-8306-4EA6-B2CB-809FF0033FCD}" srcOrd="10" destOrd="0" presId="urn:microsoft.com/office/officeart/2005/8/layout/cycle1"/>
    <dgm:cxn modelId="{C0F13648-B1E8-495C-8FE6-7E6437BD0CF5}" type="presParOf" srcId="{656499C0-1EB3-49FD-8BEF-4478B4832C00}" destId="{80147FFD-C53B-4AB8-B1A0-AC41E7C0B1FF}" srcOrd="11" destOrd="0" presId="urn:microsoft.com/office/officeart/2005/8/layout/cycle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A5E9DB4-577B-481B-9F1B-9A139F0B3737}" type="doc">
      <dgm:prSet loTypeId="urn:microsoft.com/office/officeart/2005/8/layout/cycle1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ED2B985-9C90-4913-BEA5-6F980F80D881}">
      <dgm:prSet phldrT="[Text]"/>
      <dgm:spPr/>
      <dgm:t>
        <a:bodyPr/>
        <a:lstStyle/>
        <a:p>
          <a:pPr algn="ctr"/>
          <a:r>
            <a:rPr lang="en-US" dirty="0"/>
            <a:t>Purchase of Goods on Credit</a:t>
          </a:r>
        </a:p>
      </dgm:t>
    </dgm:pt>
    <dgm:pt modelId="{E4414F6A-4829-43B8-89A6-DF1ED2ED54D5}" type="parTrans" cxnId="{6E8A08C8-AAEE-4CFD-B180-C8EE0BB2E038}">
      <dgm:prSet/>
      <dgm:spPr/>
      <dgm:t>
        <a:bodyPr/>
        <a:lstStyle/>
        <a:p>
          <a:pPr algn="ctr"/>
          <a:endParaRPr lang="en-US"/>
        </a:p>
      </dgm:t>
    </dgm:pt>
    <dgm:pt modelId="{03B6C010-B779-4E7B-B960-CED10F7AA14C}" type="sibTrans" cxnId="{6E8A08C8-AAEE-4CFD-B180-C8EE0BB2E038}">
      <dgm:prSet/>
      <dgm:spPr/>
      <dgm:t>
        <a:bodyPr/>
        <a:lstStyle/>
        <a:p>
          <a:pPr algn="ctr"/>
          <a:endParaRPr lang="en-US"/>
        </a:p>
      </dgm:t>
    </dgm:pt>
    <dgm:pt modelId="{FA428CFB-82E2-4F60-8FA0-E1A4758C48D0}">
      <dgm:prSet phldrT="[Text]"/>
      <dgm:spPr/>
      <dgm:t>
        <a:bodyPr/>
        <a:lstStyle/>
        <a:p>
          <a:pPr algn="ctr"/>
          <a:r>
            <a:rPr lang="en-US" dirty="0"/>
            <a:t>Accounts Payable</a:t>
          </a:r>
        </a:p>
      </dgm:t>
    </dgm:pt>
    <dgm:pt modelId="{A54A2CF5-9297-4F29-BB80-2D206A12E004}" type="parTrans" cxnId="{803CC898-0E41-4718-A841-D46EC641564F}">
      <dgm:prSet/>
      <dgm:spPr/>
      <dgm:t>
        <a:bodyPr/>
        <a:lstStyle/>
        <a:p>
          <a:pPr algn="ctr"/>
          <a:endParaRPr lang="en-US"/>
        </a:p>
      </dgm:t>
    </dgm:pt>
    <dgm:pt modelId="{98A70191-9AC8-43CE-9B8C-6025366A437B}" type="sibTrans" cxnId="{803CC898-0E41-4718-A841-D46EC641564F}">
      <dgm:prSet/>
      <dgm:spPr/>
      <dgm:t>
        <a:bodyPr/>
        <a:lstStyle/>
        <a:p>
          <a:pPr algn="ctr"/>
          <a:endParaRPr lang="en-US"/>
        </a:p>
      </dgm:t>
    </dgm:pt>
    <dgm:pt modelId="{71DB67C3-CFC9-40DC-AEFC-B20D77696590}">
      <dgm:prSet phldrT="[Text]"/>
      <dgm:spPr/>
      <dgm:t>
        <a:bodyPr/>
        <a:lstStyle/>
        <a:p>
          <a:pPr algn="ctr"/>
          <a:r>
            <a:rPr lang="en-US" dirty="0"/>
            <a:t>Credit Period</a:t>
          </a:r>
        </a:p>
      </dgm:t>
    </dgm:pt>
    <dgm:pt modelId="{CB240766-9FE0-48DE-9502-EE17DE634B0F}" type="parTrans" cxnId="{8928A7D8-931D-46EB-A16C-EC1D7EC5E635}">
      <dgm:prSet/>
      <dgm:spPr/>
      <dgm:t>
        <a:bodyPr/>
        <a:lstStyle/>
        <a:p>
          <a:pPr algn="ctr"/>
          <a:endParaRPr lang="en-US"/>
        </a:p>
      </dgm:t>
    </dgm:pt>
    <dgm:pt modelId="{7EB58BE8-281F-48A3-9087-1E75633178AA}" type="sibTrans" cxnId="{8928A7D8-931D-46EB-A16C-EC1D7EC5E635}">
      <dgm:prSet/>
      <dgm:spPr/>
      <dgm:t>
        <a:bodyPr/>
        <a:lstStyle/>
        <a:p>
          <a:pPr algn="ctr"/>
          <a:endParaRPr lang="en-US"/>
        </a:p>
      </dgm:t>
    </dgm:pt>
    <dgm:pt modelId="{E63132B8-AB2B-4E00-91DD-2515823586B0}">
      <dgm:prSet phldrT="[Text]"/>
      <dgm:spPr/>
      <dgm:t>
        <a:bodyPr/>
        <a:lstStyle/>
        <a:p>
          <a:pPr algn="ctr"/>
          <a:r>
            <a:rPr lang="en-US" dirty="0"/>
            <a:t>Cash Paid</a:t>
          </a:r>
        </a:p>
      </dgm:t>
    </dgm:pt>
    <dgm:pt modelId="{D894B977-AF76-40A7-AC2D-6E1EC519F1FC}" type="parTrans" cxnId="{76E5922F-38F8-4150-9556-0BE8CE304B40}">
      <dgm:prSet/>
      <dgm:spPr/>
      <dgm:t>
        <a:bodyPr/>
        <a:lstStyle/>
        <a:p>
          <a:pPr algn="ctr"/>
          <a:endParaRPr lang="en-US"/>
        </a:p>
      </dgm:t>
    </dgm:pt>
    <dgm:pt modelId="{03536D14-170A-46CE-AFE5-C7F9D80D54E9}" type="sibTrans" cxnId="{76E5922F-38F8-4150-9556-0BE8CE304B40}">
      <dgm:prSet/>
      <dgm:spPr/>
      <dgm:t>
        <a:bodyPr/>
        <a:lstStyle/>
        <a:p>
          <a:pPr algn="ctr"/>
          <a:endParaRPr lang="en-US"/>
        </a:p>
      </dgm:t>
    </dgm:pt>
    <dgm:pt modelId="{656499C0-1EB3-49FD-8BEF-4478B4832C00}" type="pres">
      <dgm:prSet presAssocID="{4A5E9DB4-577B-481B-9F1B-9A139F0B3737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A7711BE-ADE1-4D2C-9D0B-EB94C99CAC89}" type="pres">
      <dgm:prSet presAssocID="{0ED2B985-9C90-4913-BEA5-6F980F80D881}" presName="dummy" presStyleCnt="0"/>
      <dgm:spPr/>
    </dgm:pt>
    <dgm:pt modelId="{A8A13E5E-D9EC-441E-AA56-39B94C4DCA77}" type="pres">
      <dgm:prSet presAssocID="{0ED2B985-9C90-4913-BEA5-6F980F80D881}" presName="node" presStyleLbl="revTx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73255A6-446F-4D36-987D-2AD313ECAF67}" type="pres">
      <dgm:prSet presAssocID="{03B6C010-B779-4E7B-B960-CED10F7AA14C}" presName="sibTrans" presStyleLbl="node1" presStyleIdx="0" presStyleCnt="4"/>
      <dgm:spPr/>
      <dgm:t>
        <a:bodyPr/>
        <a:lstStyle/>
        <a:p>
          <a:endParaRPr lang="en-US"/>
        </a:p>
      </dgm:t>
    </dgm:pt>
    <dgm:pt modelId="{DC495DEA-41C2-4401-90AD-00E661CB9DBB}" type="pres">
      <dgm:prSet presAssocID="{FA428CFB-82E2-4F60-8FA0-E1A4758C48D0}" presName="dummy" presStyleCnt="0"/>
      <dgm:spPr/>
    </dgm:pt>
    <dgm:pt modelId="{74A6AC14-B756-4A88-8825-4E1AF6059BF6}" type="pres">
      <dgm:prSet presAssocID="{FA428CFB-82E2-4F60-8FA0-E1A4758C48D0}" presName="node" presStyleLbl="revTx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D895446-0D3B-4401-874D-B6451B5D74F6}" type="pres">
      <dgm:prSet presAssocID="{98A70191-9AC8-43CE-9B8C-6025366A437B}" presName="sibTrans" presStyleLbl="node1" presStyleIdx="1" presStyleCnt="4"/>
      <dgm:spPr/>
      <dgm:t>
        <a:bodyPr/>
        <a:lstStyle/>
        <a:p>
          <a:endParaRPr lang="en-US"/>
        </a:p>
      </dgm:t>
    </dgm:pt>
    <dgm:pt modelId="{5E901EA2-38B5-4B8A-93A9-97EC0E2BADC2}" type="pres">
      <dgm:prSet presAssocID="{71DB67C3-CFC9-40DC-AEFC-B20D77696590}" presName="dummy" presStyleCnt="0"/>
      <dgm:spPr/>
    </dgm:pt>
    <dgm:pt modelId="{9145A1B4-D604-439E-8E03-6EE8163FED6B}" type="pres">
      <dgm:prSet presAssocID="{71DB67C3-CFC9-40DC-AEFC-B20D77696590}" presName="node" presStyleLbl="revTx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7C8C083-7437-4615-8378-62F72A686AB4}" type="pres">
      <dgm:prSet presAssocID="{7EB58BE8-281F-48A3-9087-1E75633178AA}" presName="sibTrans" presStyleLbl="node1" presStyleIdx="2" presStyleCnt="4"/>
      <dgm:spPr/>
      <dgm:t>
        <a:bodyPr/>
        <a:lstStyle/>
        <a:p>
          <a:endParaRPr lang="en-US"/>
        </a:p>
      </dgm:t>
    </dgm:pt>
    <dgm:pt modelId="{D6C94523-5818-4394-8EC3-CB5C5A5402C0}" type="pres">
      <dgm:prSet presAssocID="{E63132B8-AB2B-4E00-91DD-2515823586B0}" presName="dummy" presStyleCnt="0"/>
      <dgm:spPr/>
    </dgm:pt>
    <dgm:pt modelId="{FFEB7C59-8306-4EA6-B2CB-809FF0033FCD}" type="pres">
      <dgm:prSet presAssocID="{E63132B8-AB2B-4E00-91DD-2515823586B0}" presName="node" presStyleLbl="revTx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0147FFD-C53B-4AB8-B1A0-AC41E7C0B1FF}" type="pres">
      <dgm:prSet presAssocID="{03536D14-170A-46CE-AFE5-C7F9D80D54E9}" presName="sibTrans" presStyleLbl="node1" presStyleIdx="3" presStyleCnt="4"/>
      <dgm:spPr/>
      <dgm:t>
        <a:bodyPr/>
        <a:lstStyle/>
        <a:p>
          <a:endParaRPr lang="en-US"/>
        </a:p>
      </dgm:t>
    </dgm:pt>
  </dgm:ptLst>
  <dgm:cxnLst>
    <dgm:cxn modelId="{803CC898-0E41-4718-A841-D46EC641564F}" srcId="{4A5E9DB4-577B-481B-9F1B-9A139F0B3737}" destId="{FA428CFB-82E2-4F60-8FA0-E1A4758C48D0}" srcOrd="1" destOrd="0" parTransId="{A54A2CF5-9297-4F29-BB80-2D206A12E004}" sibTransId="{98A70191-9AC8-43CE-9B8C-6025366A437B}"/>
    <dgm:cxn modelId="{39891324-AA94-4575-8D75-3899C4D4D892}" type="presOf" srcId="{FA428CFB-82E2-4F60-8FA0-E1A4758C48D0}" destId="{74A6AC14-B756-4A88-8825-4E1AF6059BF6}" srcOrd="0" destOrd="0" presId="urn:microsoft.com/office/officeart/2005/8/layout/cycle1"/>
    <dgm:cxn modelId="{DDB54BD1-3945-43A1-AC61-FCF885DBCE3C}" type="presOf" srcId="{71DB67C3-CFC9-40DC-AEFC-B20D77696590}" destId="{9145A1B4-D604-439E-8E03-6EE8163FED6B}" srcOrd="0" destOrd="0" presId="urn:microsoft.com/office/officeart/2005/8/layout/cycle1"/>
    <dgm:cxn modelId="{E8851E41-6A43-4C5A-BAB5-E49356122E02}" type="presOf" srcId="{E63132B8-AB2B-4E00-91DD-2515823586B0}" destId="{FFEB7C59-8306-4EA6-B2CB-809FF0033FCD}" srcOrd="0" destOrd="0" presId="urn:microsoft.com/office/officeart/2005/8/layout/cycle1"/>
    <dgm:cxn modelId="{2741F5AA-85EE-4585-9522-ED01E150532F}" type="presOf" srcId="{98A70191-9AC8-43CE-9B8C-6025366A437B}" destId="{CD895446-0D3B-4401-874D-B6451B5D74F6}" srcOrd="0" destOrd="0" presId="urn:microsoft.com/office/officeart/2005/8/layout/cycle1"/>
    <dgm:cxn modelId="{E31C1DE5-8D37-4A83-81B9-A8E8A5C3B6A2}" type="presOf" srcId="{7EB58BE8-281F-48A3-9087-1E75633178AA}" destId="{37C8C083-7437-4615-8378-62F72A686AB4}" srcOrd="0" destOrd="0" presId="urn:microsoft.com/office/officeart/2005/8/layout/cycle1"/>
    <dgm:cxn modelId="{3BBFBF42-5696-4241-AACD-D37916593E1D}" type="presOf" srcId="{0ED2B985-9C90-4913-BEA5-6F980F80D881}" destId="{A8A13E5E-D9EC-441E-AA56-39B94C4DCA77}" srcOrd="0" destOrd="0" presId="urn:microsoft.com/office/officeart/2005/8/layout/cycle1"/>
    <dgm:cxn modelId="{8928A7D8-931D-46EB-A16C-EC1D7EC5E635}" srcId="{4A5E9DB4-577B-481B-9F1B-9A139F0B3737}" destId="{71DB67C3-CFC9-40DC-AEFC-B20D77696590}" srcOrd="2" destOrd="0" parTransId="{CB240766-9FE0-48DE-9502-EE17DE634B0F}" sibTransId="{7EB58BE8-281F-48A3-9087-1E75633178AA}"/>
    <dgm:cxn modelId="{2C3018E9-C6E0-407C-90BC-082572D17028}" type="presOf" srcId="{4A5E9DB4-577B-481B-9F1B-9A139F0B3737}" destId="{656499C0-1EB3-49FD-8BEF-4478B4832C00}" srcOrd="0" destOrd="0" presId="urn:microsoft.com/office/officeart/2005/8/layout/cycle1"/>
    <dgm:cxn modelId="{76E5922F-38F8-4150-9556-0BE8CE304B40}" srcId="{4A5E9DB4-577B-481B-9F1B-9A139F0B3737}" destId="{E63132B8-AB2B-4E00-91DD-2515823586B0}" srcOrd="3" destOrd="0" parTransId="{D894B977-AF76-40A7-AC2D-6E1EC519F1FC}" sibTransId="{03536D14-170A-46CE-AFE5-C7F9D80D54E9}"/>
    <dgm:cxn modelId="{6E8A08C8-AAEE-4CFD-B180-C8EE0BB2E038}" srcId="{4A5E9DB4-577B-481B-9F1B-9A139F0B3737}" destId="{0ED2B985-9C90-4913-BEA5-6F980F80D881}" srcOrd="0" destOrd="0" parTransId="{E4414F6A-4829-43B8-89A6-DF1ED2ED54D5}" sibTransId="{03B6C010-B779-4E7B-B960-CED10F7AA14C}"/>
    <dgm:cxn modelId="{B86DF387-B59C-4C6D-A011-B508E3E6CFEF}" type="presOf" srcId="{03B6C010-B779-4E7B-B960-CED10F7AA14C}" destId="{C73255A6-446F-4D36-987D-2AD313ECAF67}" srcOrd="0" destOrd="0" presId="urn:microsoft.com/office/officeart/2005/8/layout/cycle1"/>
    <dgm:cxn modelId="{1AC65638-8D44-42A8-BD60-C45EB6B60880}" type="presOf" srcId="{03536D14-170A-46CE-AFE5-C7F9D80D54E9}" destId="{80147FFD-C53B-4AB8-B1A0-AC41E7C0B1FF}" srcOrd="0" destOrd="0" presId="urn:microsoft.com/office/officeart/2005/8/layout/cycle1"/>
    <dgm:cxn modelId="{7A806F3F-A791-4541-A415-A4567B936AEA}" type="presParOf" srcId="{656499C0-1EB3-49FD-8BEF-4478B4832C00}" destId="{6A7711BE-ADE1-4D2C-9D0B-EB94C99CAC89}" srcOrd="0" destOrd="0" presId="urn:microsoft.com/office/officeart/2005/8/layout/cycle1"/>
    <dgm:cxn modelId="{AB8BE06C-F2F6-44E9-BF3B-0C744DE15811}" type="presParOf" srcId="{656499C0-1EB3-49FD-8BEF-4478B4832C00}" destId="{A8A13E5E-D9EC-441E-AA56-39B94C4DCA77}" srcOrd="1" destOrd="0" presId="urn:microsoft.com/office/officeart/2005/8/layout/cycle1"/>
    <dgm:cxn modelId="{A9EAB364-8AB0-44B5-B241-A9A390A6CDEC}" type="presParOf" srcId="{656499C0-1EB3-49FD-8BEF-4478B4832C00}" destId="{C73255A6-446F-4D36-987D-2AD313ECAF67}" srcOrd="2" destOrd="0" presId="urn:microsoft.com/office/officeart/2005/8/layout/cycle1"/>
    <dgm:cxn modelId="{14565DD1-E943-4488-8456-6CE6DBDA7829}" type="presParOf" srcId="{656499C0-1EB3-49FD-8BEF-4478B4832C00}" destId="{DC495DEA-41C2-4401-90AD-00E661CB9DBB}" srcOrd="3" destOrd="0" presId="urn:microsoft.com/office/officeart/2005/8/layout/cycle1"/>
    <dgm:cxn modelId="{00B84B00-9C4D-43C5-BDB9-7A07427D91A2}" type="presParOf" srcId="{656499C0-1EB3-49FD-8BEF-4478B4832C00}" destId="{74A6AC14-B756-4A88-8825-4E1AF6059BF6}" srcOrd="4" destOrd="0" presId="urn:microsoft.com/office/officeart/2005/8/layout/cycle1"/>
    <dgm:cxn modelId="{785D70F6-46B7-4A3B-94DC-492E064622AA}" type="presParOf" srcId="{656499C0-1EB3-49FD-8BEF-4478B4832C00}" destId="{CD895446-0D3B-4401-874D-B6451B5D74F6}" srcOrd="5" destOrd="0" presId="urn:microsoft.com/office/officeart/2005/8/layout/cycle1"/>
    <dgm:cxn modelId="{7A3E4D1D-9494-4217-9038-A427FBB35A2B}" type="presParOf" srcId="{656499C0-1EB3-49FD-8BEF-4478B4832C00}" destId="{5E901EA2-38B5-4B8A-93A9-97EC0E2BADC2}" srcOrd="6" destOrd="0" presId="urn:microsoft.com/office/officeart/2005/8/layout/cycle1"/>
    <dgm:cxn modelId="{048977F4-EFD4-4D03-BB02-A3591116594E}" type="presParOf" srcId="{656499C0-1EB3-49FD-8BEF-4478B4832C00}" destId="{9145A1B4-D604-439E-8E03-6EE8163FED6B}" srcOrd="7" destOrd="0" presId="urn:microsoft.com/office/officeart/2005/8/layout/cycle1"/>
    <dgm:cxn modelId="{91E3A9CB-58FB-4A33-9CEF-60EF83FD1E6D}" type="presParOf" srcId="{656499C0-1EB3-49FD-8BEF-4478B4832C00}" destId="{37C8C083-7437-4615-8378-62F72A686AB4}" srcOrd="8" destOrd="0" presId="urn:microsoft.com/office/officeart/2005/8/layout/cycle1"/>
    <dgm:cxn modelId="{707BC175-0900-4104-89B3-BCDED0F1B184}" type="presParOf" srcId="{656499C0-1EB3-49FD-8BEF-4478B4832C00}" destId="{D6C94523-5818-4394-8EC3-CB5C5A5402C0}" srcOrd="9" destOrd="0" presId="urn:microsoft.com/office/officeart/2005/8/layout/cycle1"/>
    <dgm:cxn modelId="{84092797-5578-4479-8DAB-3AB313B00863}" type="presParOf" srcId="{656499C0-1EB3-49FD-8BEF-4478B4832C00}" destId="{FFEB7C59-8306-4EA6-B2CB-809FF0033FCD}" srcOrd="10" destOrd="0" presId="urn:microsoft.com/office/officeart/2005/8/layout/cycle1"/>
    <dgm:cxn modelId="{1068F260-C19C-4C35-9106-8EAA4817A047}" type="presParOf" srcId="{656499C0-1EB3-49FD-8BEF-4478B4832C00}" destId="{80147FFD-C53B-4AB8-B1A0-AC41E7C0B1FF}" srcOrd="11" destOrd="0" presId="urn:microsoft.com/office/officeart/2005/8/layout/cycle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8A13E5E-D9EC-441E-AA56-39B94C4DCA77}">
      <dsp:nvSpPr>
        <dsp:cNvPr id="0" name=""/>
        <dsp:cNvSpPr/>
      </dsp:nvSpPr>
      <dsp:spPr>
        <a:xfrm>
          <a:off x="2708340" y="634932"/>
          <a:ext cx="1537144" cy="15371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/>
            <a:t>Credit Sales</a:t>
          </a:r>
        </a:p>
      </dsp:txBody>
      <dsp:txXfrm>
        <a:off x="2708340" y="634932"/>
        <a:ext cx="1537144" cy="1537144"/>
      </dsp:txXfrm>
    </dsp:sp>
    <dsp:sp modelId="{C73255A6-446F-4D36-987D-2AD313ECAF67}">
      <dsp:nvSpPr>
        <dsp:cNvPr id="0" name=""/>
        <dsp:cNvSpPr/>
      </dsp:nvSpPr>
      <dsp:spPr>
        <a:xfrm>
          <a:off x="-359" y="537890"/>
          <a:ext cx="4342885" cy="4342885"/>
        </a:xfrm>
        <a:prstGeom prst="circularArrow">
          <a:avLst>
            <a:gd name="adj1" fmla="val 6902"/>
            <a:gd name="adj2" fmla="val 465342"/>
            <a:gd name="adj3" fmla="val 549458"/>
            <a:gd name="adj4" fmla="val 20585200"/>
            <a:gd name="adj5" fmla="val 8052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4A6AC14-B756-4A88-8825-4E1AF6059BF6}">
      <dsp:nvSpPr>
        <dsp:cNvPr id="0" name=""/>
        <dsp:cNvSpPr/>
      </dsp:nvSpPr>
      <dsp:spPr>
        <a:xfrm>
          <a:off x="2708340" y="3246590"/>
          <a:ext cx="1537144" cy="15371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/>
            <a:t>Accounts Receivable</a:t>
          </a:r>
        </a:p>
      </dsp:txBody>
      <dsp:txXfrm>
        <a:off x="2708340" y="3246590"/>
        <a:ext cx="1537144" cy="1537144"/>
      </dsp:txXfrm>
    </dsp:sp>
    <dsp:sp modelId="{CD895446-0D3B-4401-874D-B6451B5D74F6}">
      <dsp:nvSpPr>
        <dsp:cNvPr id="0" name=""/>
        <dsp:cNvSpPr/>
      </dsp:nvSpPr>
      <dsp:spPr>
        <a:xfrm>
          <a:off x="-359" y="537890"/>
          <a:ext cx="4342885" cy="4342885"/>
        </a:xfrm>
        <a:prstGeom prst="circularArrow">
          <a:avLst>
            <a:gd name="adj1" fmla="val 6902"/>
            <a:gd name="adj2" fmla="val 465342"/>
            <a:gd name="adj3" fmla="val 5949458"/>
            <a:gd name="adj4" fmla="val 4385200"/>
            <a:gd name="adj5" fmla="val 8052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145A1B4-D604-439E-8E03-6EE8163FED6B}">
      <dsp:nvSpPr>
        <dsp:cNvPr id="0" name=""/>
        <dsp:cNvSpPr/>
      </dsp:nvSpPr>
      <dsp:spPr>
        <a:xfrm>
          <a:off x="96682" y="3246590"/>
          <a:ext cx="1537144" cy="15371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/>
            <a:t>Holding Period</a:t>
          </a:r>
        </a:p>
      </dsp:txBody>
      <dsp:txXfrm>
        <a:off x="96682" y="3246590"/>
        <a:ext cx="1537144" cy="1537144"/>
      </dsp:txXfrm>
    </dsp:sp>
    <dsp:sp modelId="{37C8C083-7437-4615-8378-62F72A686AB4}">
      <dsp:nvSpPr>
        <dsp:cNvPr id="0" name=""/>
        <dsp:cNvSpPr/>
      </dsp:nvSpPr>
      <dsp:spPr>
        <a:xfrm>
          <a:off x="-359" y="537890"/>
          <a:ext cx="4342885" cy="4342885"/>
        </a:xfrm>
        <a:prstGeom prst="circularArrow">
          <a:avLst>
            <a:gd name="adj1" fmla="val 6902"/>
            <a:gd name="adj2" fmla="val 465342"/>
            <a:gd name="adj3" fmla="val 11349458"/>
            <a:gd name="adj4" fmla="val 9785200"/>
            <a:gd name="adj5" fmla="val 8052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FEB7C59-8306-4EA6-B2CB-809FF0033FCD}">
      <dsp:nvSpPr>
        <dsp:cNvPr id="0" name=""/>
        <dsp:cNvSpPr/>
      </dsp:nvSpPr>
      <dsp:spPr>
        <a:xfrm>
          <a:off x="96682" y="634932"/>
          <a:ext cx="1537144" cy="15371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/>
            <a:t>Cash</a:t>
          </a:r>
        </a:p>
      </dsp:txBody>
      <dsp:txXfrm>
        <a:off x="96682" y="634932"/>
        <a:ext cx="1537144" cy="1537144"/>
      </dsp:txXfrm>
    </dsp:sp>
    <dsp:sp modelId="{80147FFD-C53B-4AB8-B1A0-AC41E7C0B1FF}">
      <dsp:nvSpPr>
        <dsp:cNvPr id="0" name=""/>
        <dsp:cNvSpPr/>
      </dsp:nvSpPr>
      <dsp:spPr>
        <a:xfrm>
          <a:off x="-359" y="537890"/>
          <a:ext cx="4342885" cy="4342885"/>
        </a:xfrm>
        <a:prstGeom prst="circularArrow">
          <a:avLst>
            <a:gd name="adj1" fmla="val 6902"/>
            <a:gd name="adj2" fmla="val 465342"/>
            <a:gd name="adj3" fmla="val 16749458"/>
            <a:gd name="adj4" fmla="val 15185200"/>
            <a:gd name="adj5" fmla="val 8052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8A13E5E-D9EC-441E-AA56-39B94C4DCA77}">
      <dsp:nvSpPr>
        <dsp:cNvPr id="0" name=""/>
        <dsp:cNvSpPr/>
      </dsp:nvSpPr>
      <dsp:spPr>
        <a:xfrm>
          <a:off x="2708340" y="634932"/>
          <a:ext cx="1537144" cy="15371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/>
            <a:t>Purchase of Goods</a:t>
          </a:r>
        </a:p>
      </dsp:txBody>
      <dsp:txXfrm>
        <a:off x="2708340" y="634932"/>
        <a:ext cx="1537144" cy="1537144"/>
      </dsp:txXfrm>
    </dsp:sp>
    <dsp:sp modelId="{C73255A6-446F-4D36-987D-2AD313ECAF67}">
      <dsp:nvSpPr>
        <dsp:cNvPr id="0" name=""/>
        <dsp:cNvSpPr/>
      </dsp:nvSpPr>
      <dsp:spPr>
        <a:xfrm>
          <a:off x="-359" y="537890"/>
          <a:ext cx="4342885" cy="4342885"/>
        </a:xfrm>
        <a:prstGeom prst="circularArrow">
          <a:avLst>
            <a:gd name="adj1" fmla="val 6902"/>
            <a:gd name="adj2" fmla="val 465342"/>
            <a:gd name="adj3" fmla="val 549458"/>
            <a:gd name="adj4" fmla="val 20585200"/>
            <a:gd name="adj5" fmla="val 8052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4A6AC14-B756-4A88-8825-4E1AF6059BF6}">
      <dsp:nvSpPr>
        <dsp:cNvPr id="0" name=""/>
        <dsp:cNvSpPr/>
      </dsp:nvSpPr>
      <dsp:spPr>
        <a:xfrm>
          <a:off x="2708340" y="3246590"/>
          <a:ext cx="1537144" cy="15371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/>
            <a:t>Holding Period</a:t>
          </a:r>
        </a:p>
      </dsp:txBody>
      <dsp:txXfrm>
        <a:off x="2708340" y="3246590"/>
        <a:ext cx="1537144" cy="1537144"/>
      </dsp:txXfrm>
    </dsp:sp>
    <dsp:sp modelId="{CD895446-0D3B-4401-874D-B6451B5D74F6}">
      <dsp:nvSpPr>
        <dsp:cNvPr id="0" name=""/>
        <dsp:cNvSpPr/>
      </dsp:nvSpPr>
      <dsp:spPr>
        <a:xfrm>
          <a:off x="-359" y="537890"/>
          <a:ext cx="4342885" cy="4342885"/>
        </a:xfrm>
        <a:prstGeom prst="circularArrow">
          <a:avLst>
            <a:gd name="adj1" fmla="val 6902"/>
            <a:gd name="adj2" fmla="val 465342"/>
            <a:gd name="adj3" fmla="val 5949458"/>
            <a:gd name="adj4" fmla="val 4385200"/>
            <a:gd name="adj5" fmla="val 8052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145A1B4-D604-439E-8E03-6EE8163FED6B}">
      <dsp:nvSpPr>
        <dsp:cNvPr id="0" name=""/>
        <dsp:cNvSpPr/>
      </dsp:nvSpPr>
      <dsp:spPr>
        <a:xfrm>
          <a:off x="96682" y="3246590"/>
          <a:ext cx="1537144" cy="15371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/>
            <a:t>Sale of Goods</a:t>
          </a:r>
        </a:p>
      </dsp:txBody>
      <dsp:txXfrm>
        <a:off x="96682" y="3246590"/>
        <a:ext cx="1537144" cy="1537144"/>
      </dsp:txXfrm>
    </dsp:sp>
    <dsp:sp modelId="{37C8C083-7437-4615-8378-62F72A686AB4}">
      <dsp:nvSpPr>
        <dsp:cNvPr id="0" name=""/>
        <dsp:cNvSpPr/>
      </dsp:nvSpPr>
      <dsp:spPr>
        <a:xfrm>
          <a:off x="-359" y="537890"/>
          <a:ext cx="4342885" cy="4342885"/>
        </a:xfrm>
        <a:prstGeom prst="circularArrow">
          <a:avLst>
            <a:gd name="adj1" fmla="val 6902"/>
            <a:gd name="adj2" fmla="val 465342"/>
            <a:gd name="adj3" fmla="val 11349458"/>
            <a:gd name="adj4" fmla="val 9785200"/>
            <a:gd name="adj5" fmla="val 8052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FEB7C59-8306-4EA6-B2CB-809FF0033FCD}">
      <dsp:nvSpPr>
        <dsp:cNvPr id="0" name=""/>
        <dsp:cNvSpPr/>
      </dsp:nvSpPr>
      <dsp:spPr>
        <a:xfrm>
          <a:off x="96682" y="634932"/>
          <a:ext cx="1537144" cy="15371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/>
            <a:t>Accounts Receivables</a:t>
          </a:r>
        </a:p>
      </dsp:txBody>
      <dsp:txXfrm>
        <a:off x="96682" y="634932"/>
        <a:ext cx="1537144" cy="1537144"/>
      </dsp:txXfrm>
    </dsp:sp>
    <dsp:sp modelId="{80147FFD-C53B-4AB8-B1A0-AC41E7C0B1FF}">
      <dsp:nvSpPr>
        <dsp:cNvPr id="0" name=""/>
        <dsp:cNvSpPr/>
      </dsp:nvSpPr>
      <dsp:spPr>
        <a:xfrm>
          <a:off x="-359" y="537890"/>
          <a:ext cx="4342885" cy="4342885"/>
        </a:xfrm>
        <a:prstGeom prst="circularArrow">
          <a:avLst>
            <a:gd name="adj1" fmla="val 6902"/>
            <a:gd name="adj2" fmla="val 465342"/>
            <a:gd name="adj3" fmla="val 16749458"/>
            <a:gd name="adj4" fmla="val 15185200"/>
            <a:gd name="adj5" fmla="val 8052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8A13E5E-D9EC-441E-AA56-39B94C4DCA77}">
      <dsp:nvSpPr>
        <dsp:cNvPr id="0" name=""/>
        <dsp:cNvSpPr/>
      </dsp:nvSpPr>
      <dsp:spPr>
        <a:xfrm>
          <a:off x="2708340" y="634932"/>
          <a:ext cx="1537144" cy="15371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/>
            <a:t>Purchase of Goods on Credit</a:t>
          </a:r>
        </a:p>
      </dsp:txBody>
      <dsp:txXfrm>
        <a:off x="2708340" y="634932"/>
        <a:ext cx="1537144" cy="1537144"/>
      </dsp:txXfrm>
    </dsp:sp>
    <dsp:sp modelId="{C73255A6-446F-4D36-987D-2AD313ECAF67}">
      <dsp:nvSpPr>
        <dsp:cNvPr id="0" name=""/>
        <dsp:cNvSpPr/>
      </dsp:nvSpPr>
      <dsp:spPr>
        <a:xfrm>
          <a:off x="-359" y="537890"/>
          <a:ext cx="4342885" cy="4342885"/>
        </a:xfrm>
        <a:prstGeom prst="circularArrow">
          <a:avLst>
            <a:gd name="adj1" fmla="val 6902"/>
            <a:gd name="adj2" fmla="val 465342"/>
            <a:gd name="adj3" fmla="val 549458"/>
            <a:gd name="adj4" fmla="val 20585200"/>
            <a:gd name="adj5" fmla="val 8052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4A6AC14-B756-4A88-8825-4E1AF6059BF6}">
      <dsp:nvSpPr>
        <dsp:cNvPr id="0" name=""/>
        <dsp:cNvSpPr/>
      </dsp:nvSpPr>
      <dsp:spPr>
        <a:xfrm>
          <a:off x="2708340" y="3246590"/>
          <a:ext cx="1537144" cy="15371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/>
            <a:t>Accounts Payable</a:t>
          </a:r>
        </a:p>
      </dsp:txBody>
      <dsp:txXfrm>
        <a:off x="2708340" y="3246590"/>
        <a:ext cx="1537144" cy="1537144"/>
      </dsp:txXfrm>
    </dsp:sp>
    <dsp:sp modelId="{CD895446-0D3B-4401-874D-B6451B5D74F6}">
      <dsp:nvSpPr>
        <dsp:cNvPr id="0" name=""/>
        <dsp:cNvSpPr/>
      </dsp:nvSpPr>
      <dsp:spPr>
        <a:xfrm>
          <a:off x="-359" y="537890"/>
          <a:ext cx="4342885" cy="4342885"/>
        </a:xfrm>
        <a:prstGeom prst="circularArrow">
          <a:avLst>
            <a:gd name="adj1" fmla="val 6902"/>
            <a:gd name="adj2" fmla="val 465342"/>
            <a:gd name="adj3" fmla="val 5949458"/>
            <a:gd name="adj4" fmla="val 4385200"/>
            <a:gd name="adj5" fmla="val 8052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145A1B4-D604-439E-8E03-6EE8163FED6B}">
      <dsp:nvSpPr>
        <dsp:cNvPr id="0" name=""/>
        <dsp:cNvSpPr/>
      </dsp:nvSpPr>
      <dsp:spPr>
        <a:xfrm>
          <a:off x="96682" y="3246590"/>
          <a:ext cx="1537144" cy="15371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/>
            <a:t>Credit Period</a:t>
          </a:r>
        </a:p>
      </dsp:txBody>
      <dsp:txXfrm>
        <a:off x="96682" y="3246590"/>
        <a:ext cx="1537144" cy="1537144"/>
      </dsp:txXfrm>
    </dsp:sp>
    <dsp:sp modelId="{37C8C083-7437-4615-8378-62F72A686AB4}">
      <dsp:nvSpPr>
        <dsp:cNvPr id="0" name=""/>
        <dsp:cNvSpPr/>
      </dsp:nvSpPr>
      <dsp:spPr>
        <a:xfrm>
          <a:off x="-359" y="537890"/>
          <a:ext cx="4342885" cy="4342885"/>
        </a:xfrm>
        <a:prstGeom prst="circularArrow">
          <a:avLst>
            <a:gd name="adj1" fmla="val 6902"/>
            <a:gd name="adj2" fmla="val 465342"/>
            <a:gd name="adj3" fmla="val 11349458"/>
            <a:gd name="adj4" fmla="val 9785200"/>
            <a:gd name="adj5" fmla="val 8052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FEB7C59-8306-4EA6-B2CB-809FF0033FCD}">
      <dsp:nvSpPr>
        <dsp:cNvPr id="0" name=""/>
        <dsp:cNvSpPr/>
      </dsp:nvSpPr>
      <dsp:spPr>
        <a:xfrm>
          <a:off x="96682" y="634932"/>
          <a:ext cx="1537144" cy="15371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/>
            <a:t>Cash Paid</a:t>
          </a:r>
        </a:p>
      </dsp:txBody>
      <dsp:txXfrm>
        <a:off x="96682" y="634932"/>
        <a:ext cx="1537144" cy="1537144"/>
      </dsp:txXfrm>
    </dsp:sp>
    <dsp:sp modelId="{80147FFD-C53B-4AB8-B1A0-AC41E7C0B1FF}">
      <dsp:nvSpPr>
        <dsp:cNvPr id="0" name=""/>
        <dsp:cNvSpPr/>
      </dsp:nvSpPr>
      <dsp:spPr>
        <a:xfrm>
          <a:off x="-359" y="537890"/>
          <a:ext cx="4342885" cy="4342885"/>
        </a:xfrm>
        <a:prstGeom prst="circularArrow">
          <a:avLst>
            <a:gd name="adj1" fmla="val 6902"/>
            <a:gd name="adj2" fmla="val 465342"/>
            <a:gd name="adj3" fmla="val 16749458"/>
            <a:gd name="adj4" fmla="val 15185200"/>
            <a:gd name="adj5" fmla="val 8052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1">
  <dgm:title val=""/>
  <dgm:desc val=""/>
  <dgm:catLst>
    <dgm:cat type="cycle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alg type="cycle">
          <dgm:param type="stAng" val="0"/>
          <dgm:param type="spanAng" val="360"/>
        </dgm:alg>
      </dgm:if>
      <dgm:else name="Name2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hoose name="Name3">
      <dgm:if name="Name4" func="var" arg="dir" op="equ" val="norm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if>
      <dgm:else name="Name5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 fact="-1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else>
    </dgm:choose>
    <dgm:ruleLst>
      <dgm:rule type="diam" val="INF" fact="NaN" max="NaN"/>
    </dgm:ruleLst>
    <dgm:forEach name="nodesForEach" axis="ch" ptType="node">
      <dgm:choose name="Name6">
        <dgm:if name="Name7" axis="par ch" ptType="doc node" func="cnt" op="gt" val="1">
          <dgm:layoutNode name="dummy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</dgm:if>
        <dgm:else name="Name8"/>
      </dgm:choose>
      <dgm:layoutNode name="node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Name11" axis="followSib" ptType="sibTrans" hideLastTrans="0" cnt="1">
            <dgm:layoutNode name="sibTrans" styleLbl="node1">
              <dgm:alg type="conn"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begPad"/>
                <dgm:constr type="endPad"/>
              </dgm:constrLst>
              <dgm:ruleLst/>
            </dgm:layoutNode>
          </dgm:forEach>
        </dgm:if>
        <dgm:else name="Name12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1">
  <dgm:title val=""/>
  <dgm:desc val=""/>
  <dgm:catLst>
    <dgm:cat type="cycle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alg type="cycle">
          <dgm:param type="stAng" val="0"/>
          <dgm:param type="spanAng" val="360"/>
        </dgm:alg>
      </dgm:if>
      <dgm:else name="Name2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hoose name="Name3">
      <dgm:if name="Name4" func="var" arg="dir" op="equ" val="norm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if>
      <dgm:else name="Name5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 fact="-1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else>
    </dgm:choose>
    <dgm:ruleLst>
      <dgm:rule type="diam" val="INF" fact="NaN" max="NaN"/>
    </dgm:ruleLst>
    <dgm:forEach name="nodesForEach" axis="ch" ptType="node">
      <dgm:choose name="Name6">
        <dgm:if name="Name7" axis="par ch" ptType="doc node" func="cnt" op="gt" val="1">
          <dgm:layoutNode name="dummy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</dgm:if>
        <dgm:else name="Name8"/>
      </dgm:choose>
      <dgm:layoutNode name="node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Name11" axis="followSib" ptType="sibTrans" hideLastTrans="0" cnt="1">
            <dgm:layoutNode name="sibTrans" styleLbl="node1">
              <dgm:alg type="conn"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begPad"/>
                <dgm:constr type="endPad"/>
              </dgm:constrLst>
              <dgm:ruleLst/>
            </dgm:layoutNode>
          </dgm:forEach>
        </dgm:if>
        <dgm:else name="Name12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1">
  <dgm:title val=""/>
  <dgm:desc val=""/>
  <dgm:catLst>
    <dgm:cat type="cycle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alg type="cycle">
          <dgm:param type="stAng" val="0"/>
          <dgm:param type="spanAng" val="360"/>
        </dgm:alg>
      </dgm:if>
      <dgm:else name="Name2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hoose name="Name3">
      <dgm:if name="Name4" func="var" arg="dir" op="equ" val="norm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if>
      <dgm:else name="Name5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 fact="-1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else>
    </dgm:choose>
    <dgm:ruleLst>
      <dgm:rule type="diam" val="INF" fact="NaN" max="NaN"/>
    </dgm:ruleLst>
    <dgm:forEach name="nodesForEach" axis="ch" ptType="node">
      <dgm:choose name="Name6">
        <dgm:if name="Name7" axis="par ch" ptType="doc node" func="cnt" op="gt" val="1">
          <dgm:layoutNode name="dummy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</dgm:if>
        <dgm:else name="Name8"/>
      </dgm:choose>
      <dgm:layoutNode name="node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Name11" axis="followSib" ptType="sibTrans" hideLastTrans="0" cnt="1">
            <dgm:layoutNode name="sibTrans" styleLbl="node1">
              <dgm:alg type="conn"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begPad"/>
                <dgm:constr type="endPad"/>
              </dgm:constrLst>
              <dgm:ruleLst/>
            </dgm:layoutNode>
          </dgm:forEach>
        </dgm:if>
        <dgm:else name="Name12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5B2DFE-A162-4925-B356-813855905907}" type="datetimeFigureOut">
              <a:rPr lang="en-US" smtClean="0"/>
              <a:t>12/17/2021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098734-2E66-4C0E-AE7E-2C70C97A9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7988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1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1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1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10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10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10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10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10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1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1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1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1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4.xml"/><Relationship Id="rId1" Type="http://schemas.openxmlformats.org/officeDocument/2006/relationships/notesMaster" Target="../notesMasters/notesMaster1.xml"/></Relationships>
</file>

<file path=ppt/notesSlides/_rels/notesSlide1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5.xml"/><Relationship Id="rId1" Type="http://schemas.openxmlformats.org/officeDocument/2006/relationships/notesMaster" Target="../notesMasters/notesMaster1.xml"/></Relationships>
</file>

<file path=ppt/notesSlides/_rels/notesSlide1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6.xml"/><Relationship Id="rId1" Type="http://schemas.openxmlformats.org/officeDocument/2006/relationships/notesMaster" Target="../notesMasters/notesMaster1.xml"/></Relationships>
</file>

<file path=ppt/notesSlides/_rels/notesSlide1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7.xml"/><Relationship Id="rId1" Type="http://schemas.openxmlformats.org/officeDocument/2006/relationships/notesMaster" Target="../notesMasters/notesMaster1.xml"/></Relationships>
</file>

<file path=ppt/notesSlides/_rels/notesSlide1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8.xml"/><Relationship Id="rId1" Type="http://schemas.openxmlformats.org/officeDocument/2006/relationships/notesMaster" Target="../notesMasters/notesMaster1.xml"/></Relationships>
</file>

<file path=ppt/notesSlides/_rels/notesSlide1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0.xml"/><Relationship Id="rId1" Type="http://schemas.openxmlformats.org/officeDocument/2006/relationships/notesMaster" Target="../notesMasters/notesMaster1.xml"/></Relationships>
</file>

<file path=ppt/notesSlides/_rels/notesSlide1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1.xml"/><Relationship Id="rId1" Type="http://schemas.openxmlformats.org/officeDocument/2006/relationships/notesMaster" Target="../notesMasters/notesMaster1.xml"/></Relationships>
</file>

<file path=ppt/notesSlides/_rels/notesSlide1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2.xml"/><Relationship Id="rId1" Type="http://schemas.openxmlformats.org/officeDocument/2006/relationships/notesMaster" Target="../notesMasters/notesMaster1.xml"/></Relationships>
</file>

<file path=ppt/notesSlides/_rels/notesSlide1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3.xml"/><Relationship Id="rId1" Type="http://schemas.openxmlformats.org/officeDocument/2006/relationships/notesMaster" Target="../notesMasters/notesMaster1.xml"/></Relationships>
</file>

<file path=ppt/notesSlides/_rels/notesSlide1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4.xml"/><Relationship Id="rId1" Type="http://schemas.openxmlformats.org/officeDocument/2006/relationships/notesMaster" Target="../notesMasters/notesMaster1.xml"/></Relationships>
</file>

<file path=ppt/notesSlides/_rels/notesSlide1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5.xml"/><Relationship Id="rId1" Type="http://schemas.openxmlformats.org/officeDocument/2006/relationships/notesMaster" Target="../notesMasters/notesMaster1.xml"/></Relationships>
</file>

<file path=ppt/notesSlides/_rels/notesSlide1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6.xml"/><Relationship Id="rId1" Type="http://schemas.openxmlformats.org/officeDocument/2006/relationships/notesMaster" Target="../notesMasters/notesMaster1.xml"/></Relationships>
</file>

<file path=ppt/notesSlides/_rels/notesSlide1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7.xml"/><Relationship Id="rId1" Type="http://schemas.openxmlformats.org/officeDocument/2006/relationships/notesMaster" Target="../notesMasters/notesMaster1.xml"/></Relationships>
</file>

<file path=ppt/notesSlides/_rels/notesSlide1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8.xml"/><Relationship Id="rId1" Type="http://schemas.openxmlformats.org/officeDocument/2006/relationships/notesMaster" Target="../notesMasters/notesMaster1.xml"/></Relationships>
</file>

<file path=ppt/notesSlides/_rels/notesSlide1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0.xml"/><Relationship Id="rId1" Type="http://schemas.openxmlformats.org/officeDocument/2006/relationships/notesMaster" Target="../notesMasters/notesMaster1.xml"/></Relationships>
</file>

<file path=ppt/notesSlides/_rels/notesSlide1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1.xml"/><Relationship Id="rId1" Type="http://schemas.openxmlformats.org/officeDocument/2006/relationships/notesMaster" Target="../notesMasters/notesMaster1.xml"/></Relationships>
</file>

<file path=ppt/notesSlides/_rels/notesSlide1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2.xml"/><Relationship Id="rId1" Type="http://schemas.openxmlformats.org/officeDocument/2006/relationships/notesMaster" Target="../notesMasters/notesMaster1.xml"/></Relationships>
</file>

<file path=ppt/notesSlides/_rels/notesSlide1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3.xml"/><Relationship Id="rId1" Type="http://schemas.openxmlformats.org/officeDocument/2006/relationships/notesMaster" Target="../notesMasters/notesMaster1.xml"/></Relationships>
</file>

<file path=ppt/notesSlides/_rels/notesSlide1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4.xml"/><Relationship Id="rId1" Type="http://schemas.openxmlformats.org/officeDocument/2006/relationships/notesMaster" Target="../notesMasters/notesMaster1.xml"/></Relationships>
</file>

<file path=ppt/notesSlides/_rels/notesSlide1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5.xml"/><Relationship Id="rId1" Type="http://schemas.openxmlformats.org/officeDocument/2006/relationships/notesMaster" Target="../notesMasters/notesMaster1.xml"/></Relationships>
</file>

<file path=ppt/notesSlides/_rels/notesSlide1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6.xml"/><Relationship Id="rId1" Type="http://schemas.openxmlformats.org/officeDocument/2006/relationships/notesMaster" Target="../notesMasters/notesMaster1.xml"/></Relationships>
</file>

<file path=ppt/notesSlides/_rels/notesSlide1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7.xml"/><Relationship Id="rId1" Type="http://schemas.openxmlformats.org/officeDocument/2006/relationships/notesMaster" Target="../notesMasters/notesMaster1.xml"/></Relationships>
</file>

<file path=ppt/notesSlides/_rels/notesSlide1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8.xml"/><Relationship Id="rId1" Type="http://schemas.openxmlformats.org/officeDocument/2006/relationships/notesMaster" Target="../notesMasters/notesMaster1.xml"/></Relationships>
</file>

<file path=ppt/notesSlides/_rels/notesSlide1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0.xml"/><Relationship Id="rId1" Type="http://schemas.openxmlformats.org/officeDocument/2006/relationships/notesMaster" Target="../notesMasters/notesMaster1.xml"/></Relationships>
</file>

<file path=ppt/notesSlides/_rels/notesSlide1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1.xml"/><Relationship Id="rId1" Type="http://schemas.openxmlformats.org/officeDocument/2006/relationships/notesMaster" Target="../notesMasters/notesMaster1.xml"/></Relationships>
</file>

<file path=ppt/notesSlides/_rels/notesSlide1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2.xml"/><Relationship Id="rId1" Type="http://schemas.openxmlformats.org/officeDocument/2006/relationships/notesMaster" Target="../notesMasters/notesMaster1.xml"/></Relationships>
</file>

<file path=ppt/notesSlides/_rels/notesSlide1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3.xml"/><Relationship Id="rId1" Type="http://schemas.openxmlformats.org/officeDocument/2006/relationships/notesMaster" Target="../notesMasters/notesMaster1.xml"/></Relationships>
</file>

<file path=ppt/notesSlides/_rels/notesSlide1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4.xml"/><Relationship Id="rId1" Type="http://schemas.openxmlformats.org/officeDocument/2006/relationships/notesMaster" Target="../notesMasters/notesMaster1.xml"/></Relationships>
</file>

<file path=ppt/notesSlides/_rels/notesSlide1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5.xml"/><Relationship Id="rId1" Type="http://schemas.openxmlformats.org/officeDocument/2006/relationships/notesMaster" Target="../notesMasters/notesMaster1.xml"/></Relationships>
</file>

<file path=ppt/notesSlides/_rels/notesSlide1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6.xml"/><Relationship Id="rId1" Type="http://schemas.openxmlformats.org/officeDocument/2006/relationships/notesMaster" Target="../notesMasters/notesMaster1.xml"/></Relationships>
</file>

<file path=ppt/notesSlides/_rels/notesSlide1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7.xml"/><Relationship Id="rId1" Type="http://schemas.openxmlformats.org/officeDocument/2006/relationships/notesMaster" Target="../notesMasters/notesMaster1.xml"/></Relationships>
</file>

<file path=ppt/notesSlides/_rels/notesSlide1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8.xml"/><Relationship Id="rId1" Type="http://schemas.openxmlformats.org/officeDocument/2006/relationships/notesMaster" Target="../notesMasters/notesMaster1.xml"/></Relationships>
</file>

<file path=ppt/notesSlides/_rels/notesSlide1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0.xml"/><Relationship Id="rId1" Type="http://schemas.openxmlformats.org/officeDocument/2006/relationships/notesMaster" Target="../notesMasters/notesMaster1.xml"/></Relationships>
</file>

<file path=ppt/notesSlides/_rels/notesSlide1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1.xml"/><Relationship Id="rId1" Type="http://schemas.openxmlformats.org/officeDocument/2006/relationships/notesMaster" Target="../notesMasters/notesMaster1.xml"/></Relationships>
</file>

<file path=ppt/notesSlides/_rels/notesSlide1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2.xml"/><Relationship Id="rId1" Type="http://schemas.openxmlformats.org/officeDocument/2006/relationships/notesMaster" Target="../notesMasters/notesMaster1.xml"/></Relationships>
</file>

<file path=ppt/notesSlides/_rels/notesSlide1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3.xml"/><Relationship Id="rId1" Type="http://schemas.openxmlformats.org/officeDocument/2006/relationships/notesMaster" Target="../notesMasters/notesMaster1.xml"/></Relationships>
</file>

<file path=ppt/notesSlides/_rels/notesSlide1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4.xml"/><Relationship Id="rId1" Type="http://schemas.openxmlformats.org/officeDocument/2006/relationships/notesMaster" Target="../notesMasters/notesMaster1.xml"/></Relationships>
</file>

<file path=ppt/notesSlides/_rels/notesSlide1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5.xml"/><Relationship Id="rId1" Type="http://schemas.openxmlformats.org/officeDocument/2006/relationships/notesMaster" Target="../notesMasters/notesMaster1.xml"/></Relationships>
</file>

<file path=ppt/notesSlides/_rels/notesSlide1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6.xml"/><Relationship Id="rId1" Type="http://schemas.openxmlformats.org/officeDocument/2006/relationships/notesMaster" Target="../notesMasters/notesMaster1.xml"/></Relationships>
</file>

<file path=ppt/notesSlides/_rels/notesSlide1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7.xml"/><Relationship Id="rId1" Type="http://schemas.openxmlformats.org/officeDocument/2006/relationships/notesMaster" Target="../notesMasters/notesMaster1.xml"/></Relationships>
</file>

<file path=ppt/notesSlides/_rels/notesSlide1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8.xml"/><Relationship Id="rId1" Type="http://schemas.openxmlformats.org/officeDocument/2006/relationships/notesMaster" Target="../notesMasters/notesMaster1.xml"/></Relationships>
</file>

<file path=ppt/notesSlides/_rels/notesSlide1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0.xml"/><Relationship Id="rId1" Type="http://schemas.openxmlformats.org/officeDocument/2006/relationships/notesMaster" Target="../notesMasters/notesMaster1.xml"/></Relationships>
</file>

<file path=ppt/notesSlides/_rels/notesSlide1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1.xml"/><Relationship Id="rId1" Type="http://schemas.openxmlformats.org/officeDocument/2006/relationships/notesMaster" Target="../notesMasters/notesMaster1.xml"/></Relationships>
</file>

<file path=ppt/notesSlides/_rels/notesSlide1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2.xml"/><Relationship Id="rId1" Type="http://schemas.openxmlformats.org/officeDocument/2006/relationships/notesMaster" Target="../notesMasters/notesMaster1.xml"/></Relationships>
</file>

<file path=ppt/notesSlides/_rels/notesSlide1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3.xml"/><Relationship Id="rId1" Type="http://schemas.openxmlformats.org/officeDocument/2006/relationships/notesMaster" Target="../notesMasters/notesMaster1.xml"/></Relationships>
</file>

<file path=ppt/notesSlides/_rels/notesSlide1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4.xml"/><Relationship Id="rId1" Type="http://schemas.openxmlformats.org/officeDocument/2006/relationships/notesMaster" Target="../notesMasters/notesMaster1.xml"/></Relationships>
</file>

<file path=ppt/notesSlides/_rels/notesSlide1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5.xml"/><Relationship Id="rId1" Type="http://schemas.openxmlformats.org/officeDocument/2006/relationships/notesMaster" Target="../notesMasters/notesMaster1.xml"/></Relationships>
</file>

<file path=ppt/notesSlides/_rels/notesSlide1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6.xml"/><Relationship Id="rId1" Type="http://schemas.openxmlformats.org/officeDocument/2006/relationships/notesMaster" Target="../notesMasters/notesMaster1.xml"/></Relationships>
</file>

<file path=ppt/notesSlides/_rels/notesSlide1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7.xml"/><Relationship Id="rId1" Type="http://schemas.openxmlformats.org/officeDocument/2006/relationships/notesMaster" Target="../notesMasters/notesMaster1.xml"/></Relationships>
</file>

<file path=ppt/notesSlides/_rels/notesSlide1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8.xml"/><Relationship Id="rId1" Type="http://schemas.openxmlformats.org/officeDocument/2006/relationships/notesMaster" Target="../notesMasters/notesMaster1.xml"/></Relationships>
</file>

<file path=ppt/notesSlides/_rels/notesSlide1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0.xml"/><Relationship Id="rId1" Type="http://schemas.openxmlformats.org/officeDocument/2006/relationships/notesMaster" Target="../notesMasters/notesMaster1.xml"/></Relationships>
</file>

<file path=ppt/notesSlides/_rels/notesSlide1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1.xml"/><Relationship Id="rId1" Type="http://schemas.openxmlformats.org/officeDocument/2006/relationships/notesMaster" Target="../notesMasters/notesMaster1.xml"/></Relationships>
</file>

<file path=ppt/notesSlides/_rels/notesSlide1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2.xml"/><Relationship Id="rId1" Type="http://schemas.openxmlformats.org/officeDocument/2006/relationships/notesMaster" Target="../notesMasters/notesMaster1.xml"/></Relationships>
</file>

<file path=ppt/notesSlides/_rels/notesSlide1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3.xml"/><Relationship Id="rId1" Type="http://schemas.openxmlformats.org/officeDocument/2006/relationships/notesMaster" Target="../notesMasters/notesMaster1.xml"/></Relationships>
</file>

<file path=ppt/notesSlides/_rels/notesSlide1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4.xml"/><Relationship Id="rId1" Type="http://schemas.openxmlformats.org/officeDocument/2006/relationships/notesMaster" Target="../notesMasters/notesMaster1.xml"/></Relationships>
</file>

<file path=ppt/notesSlides/_rels/notesSlide1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5.xml"/><Relationship Id="rId1" Type="http://schemas.openxmlformats.org/officeDocument/2006/relationships/notesMaster" Target="../notesMasters/notesMaster1.xml"/></Relationships>
</file>

<file path=ppt/notesSlides/_rels/notesSlide1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6.xml"/><Relationship Id="rId1" Type="http://schemas.openxmlformats.org/officeDocument/2006/relationships/notesMaster" Target="../notesMasters/notesMaster1.xml"/></Relationships>
</file>

<file path=ppt/notesSlides/_rels/notesSlide1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7.xml"/><Relationship Id="rId1" Type="http://schemas.openxmlformats.org/officeDocument/2006/relationships/notesMaster" Target="../notesMasters/notesMaster1.xml"/></Relationships>
</file>

<file path=ppt/notesSlides/_rels/notesSlide1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8.xml"/><Relationship Id="rId1" Type="http://schemas.openxmlformats.org/officeDocument/2006/relationships/notesMaster" Target="../notesMasters/notesMaster1.xml"/></Relationships>
</file>

<file path=ppt/notesSlides/_rels/notesSlide1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0.xml"/><Relationship Id="rId1" Type="http://schemas.openxmlformats.org/officeDocument/2006/relationships/notesMaster" Target="../notesMasters/notesMaster1.xml"/></Relationships>
</file>

<file path=ppt/notesSlides/_rels/notesSlide1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960494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4140932"/>
      </p:ext>
    </p:extLst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1154462"/>
      </p:ext>
    </p:extLst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4823547"/>
      </p:ext>
    </p:extLst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1968653"/>
      </p:ext>
    </p:extLst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43215157"/>
      </p:ext>
    </p:extLst>
  </p:cSld>
  <p:clrMapOvr>
    <a:masterClrMapping/>
  </p:clrMapOvr>
</p:notes>
</file>

<file path=ppt/notesSlides/notesSlide10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22398567"/>
      </p:ext>
    </p:extLst>
  </p:cSld>
  <p:clrMapOvr>
    <a:masterClrMapping/>
  </p:clrMapOvr>
</p:notes>
</file>

<file path=ppt/notesSlides/notesSlide10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409839"/>
      </p:ext>
    </p:extLst>
  </p:cSld>
  <p:clrMapOvr>
    <a:masterClrMapping/>
  </p:clrMapOvr>
</p:notes>
</file>

<file path=ppt/notesSlides/notesSlide10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77386464"/>
      </p:ext>
    </p:extLst>
  </p:cSld>
  <p:clrMapOvr>
    <a:masterClrMapping/>
  </p:clrMapOvr>
</p:notes>
</file>

<file path=ppt/notesSlides/notesSlide10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51072734"/>
      </p:ext>
    </p:extLst>
  </p:cSld>
  <p:clrMapOvr>
    <a:masterClrMapping/>
  </p:clrMapOvr>
</p:notes>
</file>

<file path=ppt/notesSlides/notesSlide10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4460475"/>
      </p:ext>
    </p:extLst>
  </p:cSld>
  <p:clrMapOvr>
    <a:masterClrMapping/>
  </p:clrMapOvr>
</p:notes>
</file>

<file path=ppt/notesSlides/notesSlide10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004690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2774715"/>
      </p:ext>
    </p:extLst>
  </p:cSld>
  <p:clrMapOvr>
    <a:masterClrMapping/>
  </p:clrMapOvr>
</p:notes>
</file>

<file path=ppt/notesSlides/notesSlide1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60560473"/>
      </p:ext>
    </p:extLst>
  </p:cSld>
  <p:clrMapOvr>
    <a:masterClrMapping/>
  </p:clrMapOvr>
</p:notes>
</file>

<file path=ppt/notesSlides/notesSlide1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1353552"/>
      </p:ext>
    </p:extLst>
  </p:cSld>
  <p:clrMapOvr>
    <a:masterClrMapping/>
  </p:clrMapOvr>
</p:notes>
</file>

<file path=ppt/notesSlides/notesSlide1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80805784"/>
      </p:ext>
    </p:extLst>
  </p:cSld>
  <p:clrMapOvr>
    <a:masterClrMapping/>
  </p:clrMapOvr>
</p:notes>
</file>

<file path=ppt/notesSlides/notesSlide1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70040725"/>
      </p:ext>
    </p:extLst>
  </p:cSld>
  <p:clrMapOvr>
    <a:masterClrMapping/>
  </p:clrMapOvr>
</p:notes>
</file>

<file path=ppt/notesSlides/notesSlide1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977682"/>
      </p:ext>
    </p:extLst>
  </p:cSld>
  <p:clrMapOvr>
    <a:masterClrMapping/>
  </p:clrMapOvr>
</p:notes>
</file>

<file path=ppt/notesSlides/notesSlide1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644543"/>
      </p:ext>
    </p:extLst>
  </p:cSld>
  <p:clrMapOvr>
    <a:masterClrMapping/>
  </p:clrMapOvr>
</p:notes>
</file>

<file path=ppt/notesSlides/notesSlide1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99946807"/>
      </p:ext>
    </p:extLst>
  </p:cSld>
  <p:clrMapOvr>
    <a:masterClrMapping/>
  </p:clrMapOvr>
</p:notes>
</file>

<file path=ppt/notesSlides/notesSlide1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16786297"/>
      </p:ext>
    </p:extLst>
  </p:cSld>
  <p:clrMapOvr>
    <a:masterClrMapping/>
  </p:clrMapOvr>
</p:notes>
</file>

<file path=ppt/notesSlides/notesSlide1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6206102"/>
      </p:ext>
    </p:extLst>
  </p:cSld>
  <p:clrMapOvr>
    <a:masterClrMapping/>
  </p:clrMapOvr>
</p:notes>
</file>

<file path=ppt/notesSlides/notesSlide1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6043897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9228393"/>
      </p:ext>
    </p:extLst>
  </p:cSld>
  <p:clrMapOvr>
    <a:masterClrMapping/>
  </p:clrMapOvr>
</p:notes>
</file>

<file path=ppt/notesSlides/notesSlide1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5635623"/>
      </p:ext>
    </p:extLst>
  </p:cSld>
  <p:clrMapOvr>
    <a:masterClrMapping/>
  </p:clrMapOvr>
</p:notes>
</file>

<file path=ppt/notesSlides/notesSlide1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00669461"/>
      </p:ext>
    </p:extLst>
  </p:cSld>
  <p:clrMapOvr>
    <a:masterClrMapping/>
  </p:clrMapOvr>
</p:notes>
</file>

<file path=ppt/notesSlides/notesSlide1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1575619"/>
      </p:ext>
    </p:extLst>
  </p:cSld>
  <p:clrMapOvr>
    <a:masterClrMapping/>
  </p:clrMapOvr>
</p:notes>
</file>

<file path=ppt/notesSlides/notesSlide1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1591161"/>
      </p:ext>
    </p:extLst>
  </p:cSld>
  <p:clrMapOvr>
    <a:masterClrMapping/>
  </p:clrMapOvr>
</p:notes>
</file>

<file path=ppt/notesSlides/notesSlide1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80540650"/>
      </p:ext>
    </p:extLst>
  </p:cSld>
  <p:clrMapOvr>
    <a:masterClrMapping/>
  </p:clrMapOvr>
</p:notes>
</file>

<file path=ppt/notesSlides/notesSlide1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49908437"/>
      </p:ext>
    </p:extLst>
  </p:cSld>
  <p:clrMapOvr>
    <a:masterClrMapping/>
  </p:clrMapOvr>
</p:notes>
</file>

<file path=ppt/notesSlides/notesSlide1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23054519"/>
      </p:ext>
    </p:extLst>
  </p:cSld>
  <p:clrMapOvr>
    <a:masterClrMapping/>
  </p:clrMapOvr>
</p:notes>
</file>

<file path=ppt/notesSlides/notesSlide1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19287521"/>
      </p:ext>
    </p:extLst>
  </p:cSld>
  <p:clrMapOvr>
    <a:masterClrMapping/>
  </p:clrMapOvr>
</p:notes>
</file>

<file path=ppt/notesSlides/notesSlide1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3663776"/>
      </p:ext>
    </p:extLst>
  </p:cSld>
  <p:clrMapOvr>
    <a:masterClrMapping/>
  </p:clrMapOvr>
</p:notes>
</file>

<file path=ppt/notesSlides/notesSlide1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3474854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9645336"/>
      </p:ext>
    </p:extLst>
  </p:cSld>
  <p:clrMapOvr>
    <a:masterClrMapping/>
  </p:clrMapOvr>
</p:notes>
</file>

<file path=ppt/notesSlides/notesSlide1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58505295"/>
      </p:ext>
    </p:extLst>
  </p:cSld>
  <p:clrMapOvr>
    <a:masterClrMapping/>
  </p:clrMapOvr>
</p:notes>
</file>

<file path=ppt/notesSlides/notesSlide1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97161861"/>
      </p:ext>
    </p:extLst>
  </p:cSld>
  <p:clrMapOvr>
    <a:masterClrMapping/>
  </p:clrMapOvr>
</p:notes>
</file>

<file path=ppt/notesSlides/notesSlide1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50710548"/>
      </p:ext>
    </p:extLst>
  </p:cSld>
  <p:clrMapOvr>
    <a:masterClrMapping/>
  </p:clrMapOvr>
</p:notes>
</file>

<file path=ppt/notesSlides/notesSlide1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74928366"/>
      </p:ext>
    </p:extLst>
  </p:cSld>
  <p:clrMapOvr>
    <a:masterClrMapping/>
  </p:clrMapOvr>
</p:notes>
</file>

<file path=ppt/notesSlides/notesSlide1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3835677"/>
      </p:ext>
    </p:extLst>
  </p:cSld>
  <p:clrMapOvr>
    <a:masterClrMapping/>
  </p:clrMapOvr>
</p:notes>
</file>

<file path=ppt/notesSlides/notesSlide1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5017641"/>
      </p:ext>
    </p:extLst>
  </p:cSld>
  <p:clrMapOvr>
    <a:masterClrMapping/>
  </p:clrMapOvr>
</p:notes>
</file>

<file path=ppt/notesSlides/notesSlide1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2856501"/>
      </p:ext>
    </p:extLst>
  </p:cSld>
  <p:clrMapOvr>
    <a:masterClrMapping/>
  </p:clrMapOvr>
</p:notes>
</file>

<file path=ppt/notesSlides/notesSlide1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4443493"/>
      </p:ext>
    </p:extLst>
  </p:cSld>
  <p:clrMapOvr>
    <a:masterClrMapping/>
  </p:clrMapOvr>
</p:notes>
</file>

<file path=ppt/notesSlides/notesSlide1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90063594"/>
      </p:ext>
    </p:extLst>
  </p:cSld>
  <p:clrMapOvr>
    <a:masterClrMapping/>
  </p:clrMapOvr>
</p:notes>
</file>

<file path=ppt/notesSlides/notesSlide1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389046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81858154"/>
      </p:ext>
    </p:extLst>
  </p:cSld>
  <p:clrMapOvr>
    <a:masterClrMapping/>
  </p:clrMapOvr>
</p:notes>
</file>

<file path=ppt/notesSlides/notesSlide1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10132190"/>
      </p:ext>
    </p:extLst>
  </p:cSld>
  <p:clrMapOvr>
    <a:masterClrMapping/>
  </p:clrMapOvr>
</p:notes>
</file>

<file path=ppt/notesSlides/notesSlide1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7067882"/>
      </p:ext>
    </p:extLst>
  </p:cSld>
  <p:clrMapOvr>
    <a:masterClrMapping/>
  </p:clrMapOvr>
</p:notes>
</file>

<file path=ppt/notesSlides/notesSlide1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2335658"/>
      </p:ext>
    </p:extLst>
  </p:cSld>
  <p:clrMapOvr>
    <a:masterClrMapping/>
  </p:clrMapOvr>
</p:notes>
</file>

<file path=ppt/notesSlides/notesSlide1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221966"/>
      </p:ext>
    </p:extLst>
  </p:cSld>
  <p:clrMapOvr>
    <a:masterClrMapping/>
  </p:clrMapOvr>
</p:notes>
</file>

<file path=ppt/notesSlides/notesSlide1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2713551"/>
      </p:ext>
    </p:extLst>
  </p:cSld>
  <p:clrMapOvr>
    <a:masterClrMapping/>
  </p:clrMapOvr>
</p:notes>
</file>

<file path=ppt/notesSlides/notesSlide1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30278700"/>
      </p:ext>
    </p:extLst>
  </p:cSld>
  <p:clrMapOvr>
    <a:masterClrMapping/>
  </p:clrMapOvr>
</p:notes>
</file>

<file path=ppt/notesSlides/notesSlide1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8241020"/>
      </p:ext>
    </p:extLst>
  </p:cSld>
  <p:clrMapOvr>
    <a:masterClrMapping/>
  </p:clrMapOvr>
</p:notes>
</file>

<file path=ppt/notesSlides/notesSlide1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03135765"/>
      </p:ext>
    </p:extLst>
  </p:cSld>
  <p:clrMapOvr>
    <a:masterClrMapping/>
  </p:clrMapOvr>
</p:notes>
</file>

<file path=ppt/notesSlides/notesSlide1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81652509"/>
      </p:ext>
    </p:extLst>
  </p:cSld>
  <p:clrMapOvr>
    <a:masterClrMapping/>
  </p:clrMapOvr>
</p:notes>
</file>

<file path=ppt/notesSlides/notesSlide1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686261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8384915"/>
      </p:ext>
    </p:extLst>
  </p:cSld>
  <p:clrMapOvr>
    <a:masterClrMapping/>
  </p:clrMapOvr>
</p:notes>
</file>

<file path=ppt/notesSlides/notesSlide1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49582811"/>
      </p:ext>
    </p:extLst>
  </p:cSld>
  <p:clrMapOvr>
    <a:masterClrMapping/>
  </p:clrMapOvr>
</p:notes>
</file>

<file path=ppt/notesSlides/notesSlide1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0834310"/>
      </p:ext>
    </p:extLst>
  </p:cSld>
  <p:clrMapOvr>
    <a:masterClrMapping/>
  </p:clrMapOvr>
</p:notes>
</file>

<file path=ppt/notesSlides/notesSlide1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8725950"/>
      </p:ext>
    </p:extLst>
  </p:cSld>
  <p:clrMapOvr>
    <a:masterClrMapping/>
  </p:clrMapOvr>
</p:notes>
</file>

<file path=ppt/notesSlides/notesSlide1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83639320"/>
      </p:ext>
    </p:extLst>
  </p:cSld>
  <p:clrMapOvr>
    <a:masterClrMapping/>
  </p:clrMapOvr>
</p:notes>
</file>

<file path=ppt/notesSlides/notesSlide1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94330040"/>
      </p:ext>
    </p:extLst>
  </p:cSld>
  <p:clrMapOvr>
    <a:masterClrMapping/>
  </p:clrMapOvr>
</p:notes>
</file>

<file path=ppt/notesSlides/notesSlide1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09941055"/>
      </p:ext>
    </p:extLst>
  </p:cSld>
  <p:clrMapOvr>
    <a:masterClrMapping/>
  </p:clrMapOvr>
</p:notes>
</file>

<file path=ppt/notesSlides/notesSlide1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51724590"/>
      </p:ext>
    </p:extLst>
  </p:cSld>
  <p:clrMapOvr>
    <a:masterClrMapping/>
  </p:clrMapOvr>
</p:notes>
</file>

<file path=ppt/notesSlides/notesSlide1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72712883"/>
      </p:ext>
    </p:extLst>
  </p:cSld>
  <p:clrMapOvr>
    <a:masterClrMapping/>
  </p:clrMapOvr>
</p:notes>
</file>

<file path=ppt/notesSlides/notesSlide1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550424"/>
      </p:ext>
    </p:extLst>
  </p:cSld>
  <p:clrMapOvr>
    <a:masterClrMapping/>
  </p:clrMapOvr>
</p:notes>
</file>

<file path=ppt/notesSlides/notesSlide1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530441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28554129"/>
      </p:ext>
    </p:extLst>
  </p:cSld>
  <p:clrMapOvr>
    <a:masterClrMapping/>
  </p:clrMapOvr>
</p:notes>
</file>

<file path=ppt/notesSlides/notesSlide1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85689762"/>
      </p:ext>
    </p:extLst>
  </p:cSld>
  <p:clrMapOvr>
    <a:masterClrMapping/>
  </p:clrMapOvr>
</p:notes>
</file>

<file path=ppt/notesSlides/notesSlide1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1821239"/>
      </p:ext>
    </p:extLst>
  </p:cSld>
  <p:clrMapOvr>
    <a:masterClrMapping/>
  </p:clrMapOvr>
</p:notes>
</file>

<file path=ppt/notesSlides/notesSlide1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7616207"/>
      </p:ext>
    </p:extLst>
  </p:cSld>
  <p:clrMapOvr>
    <a:masterClrMapping/>
  </p:clrMapOvr>
</p:notes>
</file>

<file path=ppt/notesSlides/notesSlide1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9552689"/>
      </p:ext>
    </p:extLst>
  </p:cSld>
  <p:clrMapOvr>
    <a:masterClrMapping/>
  </p:clrMapOvr>
</p:notes>
</file>

<file path=ppt/notesSlides/notesSlide1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9517616"/>
      </p:ext>
    </p:extLst>
  </p:cSld>
  <p:clrMapOvr>
    <a:masterClrMapping/>
  </p:clrMapOvr>
</p:notes>
</file>

<file path=ppt/notesSlides/notesSlide1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13442264"/>
      </p:ext>
    </p:extLst>
  </p:cSld>
  <p:clrMapOvr>
    <a:masterClrMapping/>
  </p:clrMapOvr>
</p:notes>
</file>

<file path=ppt/notesSlides/notesSlide1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5580757"/>
      </p:ext>
    </p:extLst>
  </p:cSld>
  <p:clrMapOvr>
    <a:masterClrMapping/>
  </p:clrMapOvr>
</p:notes>
</file>

<file path=ppt/notesSlides/notesSlide1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00198490"/>
      </p:ext>
    </p:extLst>
  </p:cSld>
  <p:clrMapOvr>
    <a:masterClrMapping/>
  </p:clrMapOvr>
</p:notes>
</file>

<file path=ppt/notesSlides/notesSlide1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8251312"/>
      </p:ext>
    </p:extLst>
  </p:cSld>
  <p:clrMapOvr>
    <a:masterClrMapping/>
  </p:clrMapOvr>
</p:notes>
</file>

<file path=ppt/notesSlides/notesSlide1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6692103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89754247"/>
      </p:ext>
    </p:extLst>
  </p:cSld>
  <p:clrMapOvr>
    <a:masterClrMapping/>
  </p:clrMapOvr>
</p:notes>
</file>

<file path=ppt/notesSlides/notesSlide1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62194822"/>
      </p:ext>
    </p:extLst>
  </p:cSld>
  <p:clrMapOvr>
    <a:masterClrMapping/>
  </p:clrMapOvr>
</p:notes>
</file>

<file path=ppt/notesSlides/notesSlide1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95238555"/>
      </p:ext>
    </p:extLst>
  </p:cSld>
  <p:clrMapOvr>
    <a:masterClrMapping/>
  </p:clrMapOvr>
</p:notes>
</file>

<file path=ppt/notesSlides/notesSlide1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7038378"/>
      </p:ext>
    </p:extLst>
  </p:cSld>
  <p:clrMapOvr>
    <a:masterClrMapping/>
  </p:clrMapOvr>
</p:notes>
</file>

<file path=ppt/notesSlides/notesSlide1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01870327"/>
      </p:ext>
    </p:extLst>
  </p:cSld>
  <p:clrMapOvr>
    <a:masterClrMapping/>
  </p:clrMapOvr>
</p:notes>
</file>

<file path=ppt/notesSlides/notesSlide1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51070354"/>
      </p:ext>
    </p:extLst>
  </p:cSld>
  <p:clrMapOvr>
    <a:masterClrMapping/>
  </p:clrMapOvr>
</p:notes>
</file>

<file path=ppt/notesSlides/notesSlide1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93017497"/>
      </p:ext>
    </p:extLst>
  </p:cSld>
  <p:clrMapOvr>
    <a:masterClrMapping/>
  </p:clrMapOvr>
</p:notes>
</file>

<file path=ppt/notesSlides/notesSlide1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0864341"/>
      </p:ext>
    </p:extLst>
  </p:cSld>
  <p:clrMapOvr>
    <a:masterClrMapping/>
  </p:clrMapOvr>
</p:notes>
</file>

<file path=ppt/notesSlides/notesSlide1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1808222"/>
      </p:ext>
    </p:extLst>
  </p:cSld>
  <p:clrMapOvr>
    <a:masterClrMapping/>
  </p:clrMapOvr>
</p:notes>
</file>

<file path=ppt/notesSlides/notesSlide1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8095805"/>
      </p:ext>
    </p:extLst>
  </p:cSld>
  <p:clrMapOvr>
    <a:masterClrMapping/>
  </p:clrMapOvr>
</p:notes>
</file>

<file path=ppt/notesSlides/notesSlide1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8046663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7386977"/>
      </p:ext>
    </p:extLst>
  </p:cSld>
  <p:clrMapOvr>
    <a:masterClrMapping/>
  </p:clrMapOvr>
</p:notes>
</file>

<file path=ppt/notesSlides/notesSlide1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1791877"/>
      </p:ext>
    </p:extLst>
  </p:cSld>
  <p:clrMapOvr>
    <a:masterClrMapping/>
  </p:clrMapOvr>
</p:notes>
</file>

<file path=ppt/notesSlides/notesSlide1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3774095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22318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58512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625090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2411085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6422495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331205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8619784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648285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8411759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0478758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8753309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60991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8220933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061957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516003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6220641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081835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347982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05207184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960084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64716876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32793138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497311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3012522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726733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36034055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2552942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6584013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7512744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27918944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93539966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6428019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2429792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09378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21644286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7384695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201658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79636697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778635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26848325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87874497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17039854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15702430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4352121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595334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59613570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4082309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92488536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21289433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18057052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1986717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63096945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77477680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8627684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29102991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669215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77573447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58834720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4290975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9736117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94154281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52422134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21354715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5304996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97514847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23570985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50510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1162636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4479608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45537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19962659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837832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9417794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64762239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35637374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0841125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9836564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618803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0652941"/>
      </p:ext>
    </p:extLst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0061660"/>
      </p:ext>
    </p:extLst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0612813"/>
      </p:ext>
    </p:extLst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0232571"/>
      </p:ext>
    </p:extLst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4560798"/>
      </p:ext>
    </p:extLst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68115540"/>
      </p:ext>
    </p:extLst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0295881"/>
      </p:ext>
    </p:extLst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65569832"/>
      </p:ext>
    </p:extLst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96976904"/>
      </p:ext>
    </p:extLst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81842406"/>
      </p:ext>
    </p:extLst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70498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DF89D-FE6E-4CE4-8360-6BB55659EC5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12/17/2021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DBA-1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7C0A55-C350-4F4E-B850-E0E145B8BB8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66039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388789-9A45-403D-A11F-68A6CB3AAAE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12/17/2021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DBA-1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7C0A55-C350-4F4E-B850-E0E145B8BB8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62603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7B7BF-9335-447C-9C7C-D9ADC601914D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12/17/2021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DBA-1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7C0A55-C350-4F4E-B850-E0E145B8BB8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08523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F447A-72A4-42AD-AB1F-0FD46559CA9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12/17/2021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DBA-1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7C0A55-C350-4F4E-B850-E0E145B8BB8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33306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8AA6E-9B9B-4512-A415-FC211EC3159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12/17/2021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DBA-1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7C0A55-C350-4F4E-B850-E0E145B8BB8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14414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6B2F0A-1697-485B-A210-350A1725C82B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12/17/2021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DBA-1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7C0A55-C350-4F4E-B850-E0E145B8BB8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22185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412BA-80FE-499D-A2F9-EF06F0D8D10D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12/17/2021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DBA-1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7C0A55-C350-4F4E-B850-E0E145B8BB8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21114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F2EDA-629B-4442-BB48-5B591E6EF42C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12/17/2021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DBA-1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7C0A55-C350-4F4E-B850-E0E145B8BB8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86681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45CC6-1648-4BE7-8A00-44D3576645DF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12/17/2021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DBA-1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7C0A55-C350-4F4E-B850-E0E145B8BB8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35828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128EF-9694-47FA-8259-A8895F53C85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12/17/2021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DBA-1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7C0A55-C350-4F4E-B850-E0E145B8BB8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18409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AFA34-00E2-4120-9407-5D013354183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12/17/2021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DBA-1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7C0A55-C350-4F4E-B850-E0E145B8BB8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46238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59E741-2F00-4B41-8DE1-3526AF56DAEA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12/17/2021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DBA-1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7C0A55-C350-4F4E-B850-E0E145B8BB8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82075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0.xml"/><Relationship Id="rId1" Type="http://schemas.openxmlformats.org/officeDocument/2006/relationships/slideLayout" Target="../slideLayouts/slideLayout1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1.xml"/><Relationship Id="rId1" Type="http://schemas.openxmlformats.org/officeDocument/2006/relationships/slideLayout" Target="../slideLayouts/slideLayout1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2.xml"/><Relationship Id="rId1" Type="http://schemas.openxmlformats.org/officeDocument/2006/relationships/slideLayout" Target="../slideLayouts/slideLayout1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3.xml"/><Relationship Id="rId1" Type="http://schemas.openxmlformats.org/officeDocument/2006/relationships/slideLayout" Target="../slideLayouts/slideLayout1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4.xml"/><Relationship Id="rId1" Type="http://schemas.openxmlformats.org/officeDocument/2006/relationships/slideLayout" Target="../slideLayouts/slideLayout1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5.xml"/><Relationship Id="rId1" Type="http://schemas.openxmlformats.org/officeDocument/2006/relationships/slideLayout" Target="../slideLayouts/slideLayout1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6.xml"/><Relationship Id="rId1" Type="http://schemas.openxmlformats.org/officeDocument/2006/relationships/slideLayout" Target="../slideLayouts/slideLayout1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7.xml"/><Relationship Id="rId1" Type="http://schemas.openxmlformats.org/officeDocument/2006/relationships/slideLayout" Target="../slideLayouts/slideLayout1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8.xml"/><Relationship Id="rId1" Type="http://schemas.openxmlformats.org/officeDocument/2006/relationships/slideLayout" Target="../slideLayouts/slideLayout1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0.xml"/><Relationship Id="rId1" Type="http://schemas.openxmlformats.org/officeDocument/2006/relationships/slideLayout" Target="../slideLayouts/slideLayout1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1.xml"/><Relationship Id="rId1" Type="http://schemas.openxmlformats.org/officeDocument/2006/relationships/slideLayout" Target="../slideLayouts/slideLayout1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2.xml"/><Relationship Id="rId1" Type="http://schemas.openxmlformats.org/officeDocument/2006/relationships/slideLayout" Target="../slideLayouts/slideLayout1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3.xml"/><Relationship Id="rId1" Type="http://schemas.openxmlformats.org/officeDocument/2006/relationships/slideLayout" Target="../slideLayouts/slideLayout1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4.xml"/><Relationship Id="rId1" Type="http://schemas.openxmlformats.org/officeDocument/2006/relationships/slideLayout" Target="../slideLayouts/slideLayout1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5.xml"/><Relationship Id="rId1" Type="http://schemas.openxmlformats.org/officeDocument/2006/relationships/slideLayout" Target="../slideLayouts/slideLayout1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6.xml"/><Relationship Id="rId1" Type="http://schemas.openxmlformats.org/officeDocument/2006/relationships/slideLayout" Target="../slideLayouts/slideLayout1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7.xml"/><Relationship Id="rId1" Type="http://schemas.openxmlformats.org/officeDocument/2006/relationships/slideLayout" Target="../slideLayouts/slideLayout1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8.xml"/><Relationship Id="rId1" Type="http://schemas.openxmlformats.org/officeDocument/2006/relationships/slideLayout" Target="../slideLayouts/slideLayout1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9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0.xml"/><Relationship Id="rId1" Type="http://schemas.openxmlformats.org/officeDocument/2006/relationships/slideLayout" Target="../slideLayouts/slideLayout1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1.xml"/><Relationship Id="rId1" Type="http://schemas.openxmlformats.org/officeDocument/2006/relationships/slideLayout" Target="../slideLayouts/slideLayout1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2.xml"/><Relationship Id="rId1" Type="http://schemas.openxmlformats.org/officeDocument/2006/relationships/slideLayout" Target="../slideLayouts/slideLayout1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3.xml"/><Relationship Id="rId1" Type="http://schemas.openxmlformats.org/officeDocument/2006/relationships/slideLayout" Target="../slideLayouts/slideLayout1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4.xml"/><Relationship Id="rId1" Type="http://schemas.openxmlformats.org/officeDocument/2006/relationships/slideLayout" Target="../slideLayouts/slideLayout1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5.xml"/><Relationship Id="rId1" Type="http://schemas.openxmlformats.org/officeDocument/2006/relationships/slideLayout" Target="../slideLayouts/slideLayout1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6.xml"/><Relationship Id="rId1" Type="http://schemas.openxmlformats.org/officeDocument/2006/relationships/slideLayout" Target="../slideLayouts/slideLayout1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7.xml"/><Relationship Id="rId1" Type="http://schemas.openxmlformats.org/officeDocument/2006/relationships/slideLayout" Target="../slideLayouts/slideLayout1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8.xml"/><Relationship Id="rId1" Type="http://schemas.openxmlformats.org/officeDocument/2006/relationships/slideLayout" Target="../slideLayouts/slideLayout1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9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0.xml"/><Relationship Id="rId1" Type="http://schemas.openxmlformats.org/officeDocument/2006/relationships/slideLayout" Target="../slideLayouts/slideLayout1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1.xml"/><Relationship Id="rId1" Type="http://schemas.openxmlformats.org/officeDocument/2006/relationships/slideLayout" Target="../slideLayouts/slideLayout1.xm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2.xml"/><Relationship Id="rId1" Type="http://schemas.openxmlformats.org/officeDocument/2006/relationships/slideLayout" Target="../slideLayouts/slideLayout1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3.xml"/><Relationship Id="rId1" Type="http://schemas.openxmlformats.org/officeDocument/2006/relationships/slideLayout" Target="../slideLayouts/slideLayout1.xml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4.xml"/><Relationship Id="rId1" Type="http://schemas.openxmlformats.org/officeDocument/2006/relationships/slideLayout" Target="../slideLayouts/slideLayout1.xml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5.xml"/><Relationship Id="rId1" Type="http://schemas.openxmlformats.org/officeDocument/2006/relationships/slideLayout" Target="../slideLayouts/slideLayout1.xml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6.xml"/><Relationship Id="rId1" Type="http://schemas.openxmlformats.org/officeDocument/2006/relationships/slideLayout" Target="../slideLayouts/slideLayout1.xml"/></Relationships>
</file>

<file path=ppt/slides/_rels/slide1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7.xml"/><Relationship Id="rId1" Type="http://schemas.openxmlformats.org/officeDocument/2006/relationships/slideLayout" Target="../slideLayouts/slideLayout1.xml"/></Relationships>
</file>

<file path=ppt/slides/_rels/slide1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8.xml"/><Relationship Id="rId1" Type="http://schemas.openxmlformats.org/officeDocument/2006/relationships/slideLayout" Target="../slideLayouts/slideLayout1.xml"/></Relationships>
</file>

<file path=ppt/slides/_rels/slide1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9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0.xml"/><Relationship Id="rId1" Type="http://schemas.openxmlformats.org/officeDocument/2006/relationships/slideLayout" Target="../slideLayouts/slideLayout1.xml"/></Relationships>
</file>

<file path=ppt/slides/_rels/slide1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1.xml"/><Relationship Id="rId1" Type="http://schemas.openxmlformats.org/officeDocument/2006/relationships/slideLayout" Target="../slideLayouts/slideLayout1.xml"/></Relationships>
</file>

<file path=ppt/slides/_rels/slide1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2.xml"/><Relationship Id="rId1" Type="http://schemas.openxmlformats.org/officeDocument/2006/relationships/slideLayout" Target="../slideLayouts/slideLayout1.xml"/></Relationships>
</file>

<file path=ppt/slides/_rels/slide1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3.xml"/><Relationship Id="rId1" Type="http://schemas.openxmlformats.org/officeDocument/2006/relationships/slideLayout" Target="../slideLayouts/slideLayout1.xml"/></Relationships>
</file>

<file path=ppt/slides/_rels/slide1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4.xml"/><Relationship Id="rId1" Type="http://schemas.openxmlformats.org/officeDocument/2006/relationships/slideLayout" Target="../slideLayouts/slideLayout1.xml"/></Relationships>
</file>

<file path=ppt/slides/_rels/slide1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5.xml"/><Relationship Id="rId1" Type="http://schemas.openxmlformats.org/officeDocument/2006/relationships/slideLayout" Target="../slideLayouts/slideLayout1.xml"/></Relationships>
</file>

<file path=ppt/slides/_rels/slide1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6.xml"/><Relationship Id="rId1" Type="http://schemas.openxmlformats.org/officeDocument/2006/relationships/slideLayout" Target="../slideLayouts/slideLayout1.xml"/></Relationships>
</file>

<file path=ppt/slides/_rels/slide1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7.xml"/><Relationship Id="rId1" Type="http://schemas.openxmlformats.org/officeDocument/2006/relationships/slideLayout" Target="../slideLayouts/slideLayout1.xml"/></Relationships>
</file>

<file path=ppt/slides/_rels/slide1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8.xml"/><Relationship Id="rId1" Type="http://schemas.openxmlformats.org/officeDocument/2006/relationships/slideLayout" Target="../slideLayouts/slideLayout1.xml"/></Relationships>
</file>

<file path=ppt/slides/_rels/slide1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9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0.xml"/><Relationship Id="rId1" Type="http://schemas.openxmlformats.org/officeDocument/2006/relationships/slideLayout" Target="../slideLayouts/slideLayout1.xml"/></Relationships>
</file>

<file path=ppt/slides/_rels/slide1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1.xml"/><Relationship Id="rId1" Type="http://schemas.openxmlformats.org/officeDocument/2006/relationships/slideLayout" Target="../slideLayouts/slideLayout1.xml"/></Relationships>
</file>

<file path=ppt/slides/_rels/slide1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2.xml"/><Relationship Id="rId1" Type="http://schemas.openxmlformats.org/officeDocument/2006/relationships/slideLayout" Target="../slideLayouts/slideLayout1.xml"/></Relationships>
</file>

<file path=ppt/slides/_rels/slide1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3.xml"/><Relationship Id="rId1" Type="http://schemas.openxmlformats.org/officeDocument/2006/relationships/slideLayout" Target="../slideLayouts/slideLayout1.xml"/></Relationships>
</file>

<file path=ppt/slides/_rels/slide1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4.xml"/><Relationship Id="rId1" Type="http://schemas.openxmlformats.org/officeDocument/2006/relationships/slideLayout" Target="../slideLayouts/slideLayout1.xml"/></Relationships>
</file>

<file path=ppt/slides/_rels/slide1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5.xml"/><Relationship Id="rId1" Type="http://schemas.openxmlformats.org/officeDocument/2006/relationships/slideLayout" Target="../slideLayouts/slideLayout1.xml"/></Relationships>
</file>

<file path=ppt/slides/_rels/slide1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6.xml"/><Relationship Id="rId1" Type="http://schemas.openxmlformats.org/officeDocument/2006/relationships/slideLayout" Target="../slideLayouts/slideLayout1.xml"/></Relationships>
</file>

<file path=ppt/slides/_rels/slide1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7.xml"/><Relationship Id="rId1" Type="http://schemas.openxmlformats.org/officeDocument/2006/relationships/slideLayout" Target="../slideLayouts/slideLayout1.xml"/></Relationships>
</file>

<file path=ppt/slides/_rels/slide1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8.xml"/><Relationship Id="rId1" Type="http://schemas.openxmlformats.org/officeDocument/2006/relationships/slideLayout" Target="../slideLayouts/slideLayout1.xml"/></Relationships>
</file>

<file path=ppt/slides/_rels/slide1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9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0.xml"/><Relationship Id="rId1" Type="http://schemas.openxmlformats.org/officeDocument/2006/relationships/slideLayout" Target="../slideLayouts/slideLayout1.xml"/></Relationships>
</file>

<file path=ppt/slides/_rels/slide1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1.xml"/><Relationship Id="rId1" Type="http://schemas.openxmlformats.org/officeDocument/2006/relationships/slideLayout" Target="../slideLayouts/slideLayout1.xml"/></Relationships>
</file>

<file path=ppt/slides/_rels/slide1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2.xml"/><Relationship Id="rId1" Type="http://schemas.openxmlformats.org/officeDocument/2006/relationships/slideLayout" Target="../slideLayouts/slideLayout1.xml"/></Relationships>
</file>

<file path=ppt/slides/_rels/slide1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3.xml"/><Relationship Id="rId1" Type="http://schemas.openxmlformats.org/officeDocument/2006/relationships/slideLayout" Target="../slideLayouts/slideLayout1.xml"/></Relationships>
</file>

<file path=ppt/slides/_rels/slide1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4.xml"/><Relationship Id="rId1" Type="http://schemas.openxmlformats.org/officeDocument/2006/relationships/slideLayout" Target="../slideLayouts/slideLayout1.xml"/></Relationships>
</file>

<file path=ppt/slides/_rels/slide16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65.xml"/><Relationship Id="rId1" Type="http://schemas.openxmlformats.org/officeDocument/2006/relationships/slideLayout" Target="../slideLayouts/slideLayout1.xml"/></Relationships>
</file>

<file path=ppt/slides/_rels/slide16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66.xml"/><Relationship Id="rId1" Type="http://schemas.openxmlformats.org/officeDocument/2006/relationships/slideLayout" Target="../slideLayouts/slideLayout1.xml"/></Relationships>
</file>

<file path=ppt/slides/_rels/slide16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67.xml"/><Relationship Id="rId1" Type="http://schemas.openxmlformats.org/officeDocument/2006/relationships/slideLayout" Target="../slideLayouts/slideLayout1.xml"/></Relationships>
</file>

<file path=ppt/slides/_rels/slide16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168.xml"/><Relationship Id="rId1" Type="http://schemas.openxmlformats.org/officeDocument/2006/relationships/slideLayout" Target="../slideLayouts/slideLayout1.xml"/></Relationships>
</file>

<file path=ppt/slides/_rels/slide1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9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0.xml"/><Relationship Id="rId1" Type="http://schemas.openxmlformats.org/officeDocument/2006/relationships/slideLayout" Target="../slideLayouts/slideLayout1.xml"/></Relationships>
</file>

<file path=ppt/slides/_rels/slide1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1.xml"/><Relationship Id="rId1" Type="http://schemas.openxmlformats.org/officeDocument/2006/relationships/slideLayout" Target="../slideLayouts/slideLayout1.xml"/></Relationships>
</file>

<file path=ppt/slides/_rels/slide1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2.xml"/><Relationship Id="rId1" Type="http://schemas.openxmlformats.org/officeDocument/2006/relationships/slideLayout" Target="../slideLayouts/slideLayout1.xml"/></Relationships>
</file>

<file path=ppt/slides/_rels/slide1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3.xml"/><Relationship Id="rId1" Type="http://schemas.openxmlformats.org/officeDocument/2006/relationships/slideLayout" Target="../slideLayouts/slideLayout1.xml"/></Relationships>
</file>

<file path=ppt/slides/_rels/slide1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4.xml"/><Relationship Id="rId1" Type="http://schemas.openxmlformats.org/officeDocument/2006/relationships/slideLayout" Target="../slideLayouts/slideLayout1.xml"/></Relationships>
</file>

<file path=ppt/slides/_rels/slide1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5.xml"/><Relationship Id="rId1" Type="http://schemas.openxmlformats.org/officeDocument/2006/relationships/slideLayout" Target="../slideLayouts/slideLayout1.xml"/></Relationships>
</file>

<file path=ppt/slides/_rels/slide1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6.xml"/><Relationship Id="rId1" Type="http://schemas.openxmlformats.org/officeDocument/2006/relationships/slideLayout" Target="../slideLayouts/slideLayout1.xml"/></Relationships>
</file>

<file path=ppt/slides/_rels/slide1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7.xml"/><Relationship Id="rId1" Type="http://schemas.openxmlformats.org/officeDocument/2006/relationships/slideLayout" Target="../slideLayouts/slideLayout1.xml"/></Relationships>
</file>

<file path=ppt/slides/_rels/slide1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8.xml"/><Relationship Id="rId1" Type="http://schemas.openxmlformats.org/officeDocument/2006/relationships/slideLayout" Target="../slideLayouts/slideLayout1.xml"/></Relationships>
</file>

<file path=ppt/slides/_rels/slide1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9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8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0.xml"/><Relationship Id="rId1" Type="http://schemas.openxmlformats.org/officeDocument/2006/relationships/slideLayout" Target="../slideLayouts/slideLayout1.xml"/></Relationships>
</file>

<file path=ppt/slides/_rels/slide1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1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1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1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1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1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1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1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1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1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1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7.xml"/><Relationship Id="rId1" Type="http://schemas.openxmlformats.org/officeDocument/2006/relationships/slideLayout" Target="../slideLayouts/slideLayout1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8.xml"/><Relationship Id="rId1" Type="http://schemas.openxmlformats.org/officeDocument/2006/relationships/slideLayout" Target="../slideLayouts/slideLayout1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3870" y="3044952"/>
            <a:ext cx="9567178" cy="966875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</a:rPr>
              <a:t>Topic 073</a:t>
            </a:r>
            <a:r>
              <a:rPr lang="en-US" sz="3200" b="1" dirty="0">
                <a:solidFill>
                  <a:srgbClr val="C00000"/>
                </a:solidFill>
              </a:rPr>
              <a:t>: Introduction to Financial Statements-1</a:t>
            </a:r>
          </a:p>
          <a:p>
            <a:endParaRPr lang="en-US" sz="3200" b="1" dirty="0">
              <a:solidFill>
                <a:srgbClr val="C00000"/>
              </a:solidFill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5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Kozuka Mincho Pro H" panose="02020A00000000000000" pitchFamily="18" charset="-128"/>
                <a:cs typeface="Arial" panose="020B0604020202020204" pitchFamily="34" charset="0"/>
              </a:rPr>
              <a:t>Module 5: Financial Analysis</a:t>
            </a:r>
            <a:r>
              <a:rPr kumimoji="0" lang="en-US" sz="3500" b="1" i="0" u="none" strike="noStrike" kern="1200" cap="none" spc="0" normalizeH="0" noProof="0" dirty="0" smtClean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Kozuka Mincho Pro H" panose="02020A00000000000000" pitchFamily="18" charset="-128"/>
                <a:cs typeface="Arial" panose="020B0604020202020204" pitchFamily="34" charset="0"/>
              </a:rPr>
              <a:t> Tools</a:t>
            </a:r>
            <a:endParaRPr kumimoji="0" lang="en-US" sz="35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/>
              <a:ea typeface="Kozuka Mincho Pro H" panose="02020A00000000000000" pitchFamily="18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2208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Statement of Changes in Owners’ Equity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+mj-lt"/>
              <a:buAutoNum type="arabicPeriod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Parts of Shareholders’ Equity</a:t>
            </a:r>
          </a:p>
          <a:p>
            <a:pPr marL="971550" lvl="1" indent="-51435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+mj-lt"/>
              <a:buAutoNum type="arabicPeriod"/>
              <a:defRPr/>
            </a:pPr>
            <a:r>
              <a:rPr lang="en-US" sz="24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Issued, Subscribed, and Paid up Capital</a:t>
            </a:r>
          </a:p>
          <a:p>
            <a:pPr marL="971550" lvl="1" indent="-51435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+mj-lt"/>
              <a:buAutoNum type="arabicPeriod"/>
              <a:defRPr/>
            </a:pPr>
            <a:r>
              <a:rPr lang="en-US" sz="24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Additional Capital (Share Premium)</a:t>
            </a:r>
          </a:p>
          <a:p>
            <a:pPr marL="971550" lvl="1" indent="-51435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+mj-lt"/>
              <a:buAutoNum type="arabicPeriod"/>
              <a:defRPr/>
            </a:pPr>
            <a:r>
              <a:rPr lang="en-US" sz="24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Reserves (General and Specific)</a:t>
            </a:r>
          </a:p>
          <a:p>
            <a:pPr marL="971550" lvl="1" indent="-51435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+mj-lt"/>
              <a:buAutoNum type="arabicPeriod"/>
              <a:defRPr/>
            </a:pPr>
            <a:r>
              <a:rPr lang="en-US" sz="24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Retained Profits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+mj-lt"/>
              <a:buAutoNum type="arabicPeriod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Dividend Declared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+mj-lt"/>
              <a:buAutoNum type="arabicPeriod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Profit Earned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+mj-lt"/>
              <a:buAutoNum type="arabicPeriod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Adjustments</a:t>
            </a: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Introduction to Financial Statements-3</a:t>
            </a:r>
          </a:p>
        </p:txBody>
      </p:sp>
    </p:spTree>
    <p:extLst>
      <p:ext uri="{BB962C8B-B14F-4D97-AF65-F5344CB8AC3E}">
        <p14:creationId xmlns:p14="http://schemas.microsoft.com/office/powerpoint/2010/main" val="3230557632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02724" y="3044952"/>
            <a:ext cx="9468324" cy="2334916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</a:rPr>
              <a:t>Topic 96</a:t>
            </a:r>
            <a:r>
              <a:rPr lang="en-US" sz="3200" b="1" dirty="0">
                <a:solidFill>
                  <a:srgbClr val="C00000"/>
                </a:solidFill>
              </a:rPr>
              <a:t>: Profitability Analysis-3</a:t>
            </a:r>
          </a:p>
          <a:p>
            <a:endParaRPr lang="en-US" sz="3200" b="1" dirty="0">
              <a:solidFill>
                <a:srgbClr val="C00000"/>
              </a:solidFill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defRPr/>
            </a:pPr>
            <a:r>
              <a:rPr lang="en-US" sz="3500" b="1" dirty="0">
                <a:solidFill>
                  <a:srgbClr val="405EE0"/>
                </a:solidFill>
                <a:latin typeface="Calibri"/>
                <a:ea typeface="Kozuka Mincho Pro H" panose="02020A00000000000000" pitchFamily="18" charset="-128"/>
                <a:cs typeface="Arial" panose="020B0604020202020204" pitchFamily="34" charset="0"/>
              </a:rPr>
              <a:t>Module 5: Financial Analysis Tools</a:t>
            </a:r>
          </a:p>
        </p:txBody>
      </p:sp>
    </p:spTree>
    <p:extLst>
      <p:ext uri="{BB962C8B-B14F-4D97-AF65-F5344CB8AC3E}">
        <p14:creationId xmlns:p14="http://schemas.microsoft.com/office/powerpoint/2010/main" val="2582057902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Profitability Ratios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Example:</a:t>
            </a:r>
          </a:p>
          <a:p>
            <a:pPr marL="914400" marR="0" lvl="1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Sales = Rs. 100,000</a:t>
            </a:r>
          </a:p>
          <a:p>
            <a:pPr marL="914400" marR="0" lvl="1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Gross Profit = Rs. 40,000</a:t>
            </a:r>
          </a:p>
          <a:p>
            <a:pPr marL="914400" marR="0" lvl="1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PBT = Rs. 10,000</a:t>
            </a:r>
          </a:p>
          <a:p>
            <a:pPr marL="914400" marR="0" lvl="1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Income Tax Rate = 30%</a:t>
            </a:r>
          </a:p>
          <a:p>
            <a:pPr marL="914400" marR="0" lvl="1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PAT = Rs. 7,000</a:t>
            </a:r>
          </a:p>
          <a:p>
            <a:pPr marL="914400" marR="0" lvl="1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Interest = Rs. 5,000</a:t>
            </a:r>
          </a:p>
          <a:p>
            <a:pPr marL="914400" marR="0" lvl="1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Depreciation and Amortization = Rs. 11,000</a:t>
            </a:r>
          </a:p>
          <a:p>
            <a:pPr marL="914400" marR="0" lvl="1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Equity = Rs. 80,000</a:t>
            </a:r>
          </a:p>
          <a:p>
            <a:pPr marL="914400" marR="0" lvl="1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Total Assets = Rs. 120,000</a:t>
            </a:r>
          </a:p>
          <a:p>
            <a:pPr marL="914400" marR="0" lvl="1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Profitability Leverage Analysis-3</a:t>
            </a:r>
          </a:p>
        </p:txBody>
      </p:sp>
    </p:spTree>
    <p:extLst>
      <p:ext uri="{BB962C8B-B14F-4D97-AF65-F5344CB8AC3E}">
        <p14:creationId xmlns:p14="http://schemas.microsoft.com/office/powerpoint/2010/main" val="4089625306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Profitability Ratios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3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Gross Profit Margin</a:t>
            </a:r>
          </a:p>
          <a:p>
            <a:pPr marL="914400" marR="0" lvl="1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Gross Profit/Sales</a:t>
            </a:r>
          </a:p>
          <a:p>
            <a:pPr marL="914400" marR="0" lvl="1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40,000/100,000</a:t>
            </a:r>
          </a:p>
          <a:p>
            <a:pPr marL="914400" marR="0" lvl="1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0.4 or 40%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3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Net Profit Margin</a:t>
            </a:r>
          </a:p>
          <a:p>
            <a:pPr marL="914400" marR="0" lvl="1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PAT/Sales</a:t>
            </a:r>
          </a:p>
          <a:p>
            <a:pPr marL="914400" marR="0" lvl="1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7,000/100,000</a:t>
            </a:r>
          </a:p>
          <a:p>
            <a:pPr marL="914400" marR="0" lvl="1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0.07 or 7%</a:t>
            </a:r>
          </a:p>
          <a:p>
            <a:pPr marL="914400" marR="0" lvl="1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Profitability Leverage Analysis-3</a:t>
            </a:r>
          </a:p>
        </p:txBody>
      </p:sp>
    </p:spTree>
    <p:extLst>
      <p:ext uri="{BB962C8B-B14F-4D97-AF65-F5344CB8AC3E}">
        <p14:creationId xmlns:p14="http://schemas.microsoft.com/office/powerpoint/2010/main" val="1850209261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Profitability Ratios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3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EBITDA Margin</a:t>
            </a:r>
          </a:p>
          <a:p>
            <a:pPr marL="914400" marR="0" lvl="1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EBITDA/Sales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914400" marR="0" lvl="1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EBITDA = PBT + Interest + Depreciation and Amortization</a:t>
            </a:r>
          </a:p>
          <a:p>
            <a:pPr marL="914400" marR="0" lvl="1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EBITDA = 10000 + 5000 +11000</a:t>
            </a:r>
          </a:p>
          <a:p>
            <a:pPr marL="914400" marR="0" lvl="1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EBITDA = 26,000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7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EBITDA Margin = 26000/100000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7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EBITDA Margin = 0.26 or 26%</a:t>
            </a: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Profitability Leverage Analysis-3</a:t>
            </a:r>
          </a:p>
        </p:txBody>
      </p:sp>
    </p:spTree>
    <p:extLst>
      <p:ext uri="{BB962C8B-B14F-4D97-AF65-F5344CB8AC3E}">
        <p14:creationId xmlns:p14="http://schemas.microsoft.com/office/powerpoint/2010/main" val="3057766594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Profitability Ratios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3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Return on Assets</a:t>
            </a:r>
          </a:p>
          <a:p>
            <a:pPr marL="914400" marR="0" lvl="1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PAT/Total Assets</a:t>
            </a:r>
          </a:p>
          <a:p>
            <a:pPr marL="914400" marR="0" lvl="1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7000/120000</a:t>
            </a:r>
          </a:p>
          <a:p>
            <a:pPr marL="914400" marR="0" lvl="1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0.058333 or 5.833%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3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Return on Equity</a:t>
            </a:r>
          </a:p>
          <a:p>
            <a:pPr marL="914400" marR="0" lvl="1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PAT/Equity</a:t>
            </a:r>
          </a:p>
          <a:p>
            <a:pPr marL="914400" marR="0" lvl="1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7000/80000</a:t>
            </a:r>
          </a:p>
          <a:p>
            <a:pPr marL="914400" marR="0" lvl="1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0.0875 or 8.75%</a:t>
            </a: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Profitability Leverage Analysis-3</a:t>
            </a:r>
          </a:p>
        </p:txBody>
      </p:sp>
    </p:spTree>
    <p:extLst>
      <p:ext uri="{BB962C8B-B14F-4D97-AF65-F5344CB8AC3E}">
        <p14:creationId xmlns:p14="http://schemas.microsoft.com/office/powerpoint/2010/main" val="1636752281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Profitability Ratios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3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Return on Capital Employed</a:t>
            </a:r>
          </a:p>
          <a:p>
            <a:pPr marL="914400" marR="0" lvl="1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kumimoji="0" lang="en-US" sz="2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PBT+Interest</a:t>
            </a:r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)/Total Investment</a:t>
            </a:r>
          </a:p>
          <a:p>
            <a:pPr marL="914400" marR="0" lvl="1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(10000+5000)/120000</a:t>
            </a:r>
          </a:p>
          <a:p>
            <a:pPr marL="914400" marR="0" lvl="1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15000/120000</a:t>
            </a:r>
          </a:p>
          <a:p>
            <a:pPr marL="914400" marR="0" lvl="1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0.125 or 12.5%</a:t>
            </a:r>
          </a:p>
          <a:p>
            <a:pPr marL="914400" marR="0" lvl="1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Profitability Leverage Analysis-3</a:t>
            </a:r>
          </a:p>
        </p:txBody>
      </p:sp>
    </p:spTree>
    <p:extLst>
      <p:ext uri="{BB962C8B-B14F-4D97-AF65-F5344CB8AC3E}">
        <p14:creationId xmlns:p14="http://schemas.microsoft.com/office/powerpoint/2010/main" val="127693475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97924" y="3044952"/>
            <a:ext cx="9773124" cy="2334916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</a:rPr>
              <a:t>Topic 97</a:t>
            </a:r>
            <a:r>
              <a:rPr lang="en-US" sz="3200" b="1" dirty="0">
                <a:solidFill>
                  <a:srgbClr val="C00000"/>
                </a:solidFill>
              </a:rPr>
              <a:t>: Market Ratios-1</a:t>
            </a:r>
          </a:p>
          <a:p>
            <a:endParaRPr lang="en-US" sz="3200" b="1" dirty="0">
              <a:solidFill>
                <a:srgbClr val="C00000"/>
              </a:solidFill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defRPr/>
            </a:pPr>
            <a:r>
              <a:rPr lang="en-US" sz="3500" b="1" dirty="0">
                <a:solidFill>
                  <a:srgbClr val="405EE0"/>
                </a:solidFill>
                <a:latin typeface="Calibri"/>
                <a:ea typeface="Kozuka Mincho Pro H" panose="02020A00000000000000" pitchFamily="18" charset="-128"/>
                <a:cs typeface="Arial" panose="020B0604020202020204" pitchFamily="34" charset="0"/>
              </a:rPr>
              <a:t>Module 5: Financial Analysis Tools</a:t>
            </a:r>
          </a:p>
        </p:txBody>
      </p:sp>
    </p:spTree>
    <p:extLst>
      <p:ext uri="{BB962C8B-B14F-4D97-AF65-F5344CB8AC3E}">
        <p14:creationId xmlns:p14="http://schemas.microsoft.com/office/powerpoint/2010/main" val="1286776464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Market Analysis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Stock Exchange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Market Price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Factors that affect Market Price</a:t>
            </a:r>
          </a:p>
          <a:p>
            <a:pPr marL="914400" marR="0" lvl="1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Book Value</a:t>
            </a:r>
          </a:p>
          <a:p>
            <a:pPr marL="914400" marR="0" lvl="1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Growth</a:t>
            </a:r>
          </a:p>
          <a:p>
            <a:pPr marL="914400" marR="0" lvl="1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External Factors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Earnings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Dividend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Yield</a:t>
            </a:r>
          </a:p>
          <a:p>
            <a:pPr marL="914400" marR="0" lvl="1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Market Ratios-1</a:t>
            </a:r>
          </a:p>
        </p:txBody>
      </p:sp>
    </p:spTree>
    <p:extLst>
      <p:ext uri="{BB962C8B-B14F-4D97-AF65-F5344CB8AC3E}">
        <p14:creationId xmlns:p14="http://schemas.microsoft.com/office/powerpoint/2010/main" val="661406680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Market Analysis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Earnings per Share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Dividend per Share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Dividend Payout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Retention Ratio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Earning Yield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Dividend Yield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Market Value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Market Value per Share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Book Value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Book Value per Share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Price Earning Ratio</a:t>
            </a: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Market Ratios-1</a:t>
            </a:r>
          </a:p>
        </p:txBody>
      </p:sp>
    </p:spTree>
    <p:extLst>
      <p:ext uri="{BB962C8B-B14F-4D97-AF65-F5344CB8AC3E}">
        <p14:creationId xmlns:p14="http://schemas.microsoft.com/office/powerpoint/2010/main" val="908781394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044952"/>
            <a:ext cx="9147048" cy="2334916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</a:rPr>
              <a:t>Topic 98</a:t>
            </a:r>
            <a:r>
              <a:rPr lang="en-US" sz="3200" b="1" dirty="0">
                <a:solidFill>
                  <a:srgbClr val="C00000"/>
                </a:solidFill>
              </a:rPr>
              <a:t>: Market Ratios-2</a:t>
            </a:r>
          </a:p>
          <a:p>
            <a:endParaRPr lang="en-US" sz="3200" b="1" dirty="0">
              <a:solidFill>
                <a:srgbClr val="C00000"/>
              </a:solidFill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defRPr/>
            </a:pPr>
            <a:r>
              <a:rPr lang="en-US" sz="3500" b="1" dirty="0">
                <a:solidFill>
                  <a:srgbClr val="405EE0"/>
                </a:solidFill>
                <a:latin typeface="Calibri"/>
                <a:ea typeface="Kozuka Mincho Pro H" panose="02020A00000000000000" pitchFamily="18" charset="-128"/>
                <a:cs typeface="Arial" panose="020B0604020202020204" pitchFamily="34" charset="0"/>
              </a:rPr>
              <a:t>Module 5: Financial Analysis Tools</a:t>
            </a:r>
          </a:p>
        </p:txBody>
      </p:sp>
    </p:spTree>
    <p:extLst>
      <p:ext uri="{BB962C8B-B14F-4D97-AF65-F5344CB8AC3E}">
        <p14:creationId xmlns:p14="http://schemas.microsoft.com/office/powerpoint/2010/main" val="9658470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5059" y="3044952"/>
            <a:ext cx="9525989" cy="1181059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</a:rPr>
              <a:t>Topic </a:t>
            </a:r>
            <a:r>
              <a:rPr lang="en-US" sz="3200" b="1" dirty="0">
                <a:solidFill>
                  <a:srgbClr val="C00000"/>
                </a:solidFill>
              </a:rPr>
              <a:t>076: Financial Analysis Introduction</a:t>
            </a:r>
          </a:p>
          <a:p>
            <a:r>
              <a:rPr lang="en-US" sz="3200" b="1" dirty="0" smtClean="0">
                <a:solidFill>
                  <a:srgbClr val="C00000"/>
                </a:solidFill>
              </a:rPr>
              <a:t> </a:t>
            </a:r>
            <a:endParaRPr lang="en-US" sz="3200" b="1" dirty="0">
              <a:solidFill>
                <a:srgbClr val="C00000"/>
              </a:solidFill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defRPr/>
            </a:pPr>
            <a:r>
              <a:rPr lang="en-US" sz="3500" b="1" dirty="0">
                <a:solidFill>
                  <a:srgbClr val="405EE0"/>
                </a:solidFill>
                <a:latin typeface="Calibri"/>
                <a:ea typeface="Kozuka Mincho Pro H" panose="02020A00000000000000" pitchFamily="18" charset="-128"/>
                <a:cs typeface="Arial" panose="020B0604020202020204" pitchFamily="34" charset="0"/>
              </a:rPr>
              <a:t>Module 5: Financial Analysis Tools</a:t>
            </a:r>
          </a:p>
        </p:txBody>
      </p:sp>
    </p:spTree>
    <p:extLst>
      <p:ext uri="{BB962C8B-B14F-4D97-AF65-F5344CB8AC3E}">
        <p14:creationId xmlns:p14="http://schemas.microsoft.com/office/powerpoint/2010/main" val="969551561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Earnings per Share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Earnings per Share-EPS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Outstanding Shares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Formula</a:t>
            </a:r>
          </a:p>
          <a:p>
            <a:pPr marL="914400" marR="0" lvl="1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PAT/No. of Shares-NOS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Example</a:t>
            </a:r>
          </a:p>
          <a:p>
            <a:pPr marL="914400" marR="0" lvl="1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PAT = Rs. 100,000</a:t>
            </a:r>
          </a:p>
          <a:p>
            <a:pPr marL="914400" marR="0" lvl="1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NOS = 200,000 shares</a:t>
            </a:r>
          </a:p>
          <a:p>
            <a:pPr marL="914400" marR="0" lvl="1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EPS = 100000/200000 </a:t>
            </a:r>
          </a:p>
          <a:p>
            <a:pPr marL="914400" marR="0" lvl="1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EPS = Rs. 0.5 per share</a:t>
            </a: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Market Ratios-2</a:t>
            </a:r>
          </a:p>
        </p:txBody>
      </p:sp>
    </p:spTree>
    <p:extLst>
      <p:ext uri="{BB962C8B-B14F-4D97-AF65-F5344CB8AC3E}">
        <p14:creationId xmlns:p14="http://schemas.microsoft.com/office/powerpoint/2010/main" val="745088258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Dividend per Share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Dividend per Share-DPS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Dividend Declared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Dividend Paid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Formula</a:t>
            </a:r>
          </a:p>
          <a:p>
            <a:pPr marL="914400" marR="0" lvl="1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Dividend Declared/NOS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Example</a:t>
            </a:r>
          </a:p>
          <a:p>
            <a:pPr marL="914400" marR="0" lvl="1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Dividend Declared = Rs. 500,000</a:t>
            </a:r>
          </a:p>
          <a:p>
            <a:pPr marL="914400" marR="0" lvl="1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NOS = 200,000 shares</a:t>
            </a:r>
          </a:p>
          <a:p>
            <a:pPr marL="914400" marR="0" lvl="1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DPS = 500000/200000 </a:t>
            </a:r>
          </a:p>
          <a:p>
            <a:pPr marL="914400" marR="0" lvl="1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DPS = Rs. 2.5 per share</a:t>
            </a: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Market Ratios-2</a:t>
            </a:r>
          </a:p>
        </p:txBody>
      </p:sp>
    </p:spTree>
    <p:extLst>
      <p:ext uri="{BB962C8B-B14F-4D97-AF65-F5344CB8AC3E}">
        <p14:creationId xmlns:p14="http://schemas.microsoft.com/office/powerpoint/2010/main" val="1878018925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Dividend Payout Ratio-DPO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Dividend per Share-DPS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Earnings per Share-EPS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Formula</a:t>
            </a:r>
          </a:p>
          <a:p>
            <a:pPr marL="914400" marR="0" lvl="1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DPS/EPS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Example</a:t>
            </a:r>
          </a:p>
          <a:p>
            <a:pPr marL="914400" marR="0" lvl="1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DPS = Rs. 2.5</a:t>
            </a:r>
          </a:p>
          <a:p>
            <a:pPr marL="914400" marR="0" lvl="1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EPS = Rs. 5.0</a:t>
            </a:r>
          </a:p>
          <a:p>
            <a:pPr marL="914400" marR="0" lvl="1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DPO = 2.5/5.0 </a:t>
            </a:r>
          </a:p>
          <a:p>
            <a:pPr marL="914400" marR="0" lvl="1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DPO = 0.5 time or 50%</a:t>
            </a: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Market Ratios-2</a:t>
            </a:r>
          </a:p>
        </p:txBody>
      </p:sp>
    </p:spTree>
    <p:extLst>
      <p:ext uri="{BB962C8B-B14F-4D97-AF65-F5344CB8AC3E}">
        <p14:creationId xmlns:p14="http://schemas.microsoft.com/office/powerpoint/2010/main" val="1924141169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Retention/Plough back Ratio-RR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Earnings per Share-EPS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Retention per share = EPS - DPS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Formula</a:t>
            </a:r>
          </a:p>
          <a:p>
            <a:pPr marL="914400" marR="0" lvl="1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Retention/EPS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Example</a:t>
            </a:r>
          </a:p>
          <a:p>
            <a:pPr marL="914400" marR="0" lvl="1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DPS = Rs. 2.0</a:t>
            </a:r>
          </a:p>
          <a:p>
            <a:pPr marL="914400" marR="0" lvl="1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EPS = Rs. 5.0</a:t>
            </a:r>
          </a:p>
          <a:p>
            <a:pPr marL="914400" marR="0" lvl="1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Retention = 5 – 2 = 3 </a:t>
            </a:r>
          </a:p>
          <a:p>
            <a:pPr marL="914400" marR="0" lvl="1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RR = 3/5 = 0.6 or 60%</a:t>
            </a: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Market Ratios-2</a:t>
            </a:r>
          </a:p>
        </p:txBody>
      </p:sp>
    </p:spTree>
    <p:extLst>
      <p:ext uri="{BB962C8B-B14F-4D97-AF65-F5344CB8AC3E}">
        <p14:creationId xmlns:p14="http://schemas.microsoft.com/office/powerpoint/2010/main" val="986121044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08454" y="3044952"/>
            <a:ext cx="9962594" cy="2334916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</a:rPr>
              <a:t>Topic 99</a:t>
            </a:r>
            <a:r>
              <a:rPr lang="en-US" sz="3200" b="1" dirty="0">
                <a:solidFill>
                  <a:srgbClr val="C00000"/>
                </a:solidFill>
              </a:rPr>
              <a:t>: Market Ratios-3</a:t>
            </a:r>
          </a:p>
          <a:p>
            <a:endParaRPr lang="en-US" sz="3200" b="1" dirty="0">
              <a:solidFill>
                <a:srgbClr val="C00000"/>
              </a:solidFill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defRPr/>
            </a:pPr>
            <a:r>
              <a:rPr lang="en-US" sz="3500" b="1" dirty="0">
                <a:solidFill>
                  <a:srgbClr val="405EE0"/>
                </a:solidFill>
                <a:latin typeface="Calibri"/>
                <a:ea typeface="Kozuka Mincho Pro H" panose="02020A00000000000000" pitchFamily="18" charset="-128"/>
                <a:cs typeface="Arial" panose="020B0604020202020204" pitchFamily="34" charset="0"/>
              </a:rPr>
              <a:t>Module 5: Financial Analysis Tools</a:t>
            </a:r>
          </a:p>
        </p:txBody>
      </p:sp>
    </p:spTree>
    <p:extLst>
      <p:ext uri="{BB962C8B-B14F-4D97-AF65-F5344CB8AC3E}">
        <p14:creationId xmlns:p14="http://schemas.microsoft.com/office/powerpoint/2010/main" val="3523881829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Earning Yield-EY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Concept of Yield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Earnings per Share-EPS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Stock Price per Share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Sources of Data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Formula: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28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defRPr/>
            </a:pPr>
            <a:r>
              <a:rPr lang="en-US" sz="27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</a:t>
            </a:r>
            <a:r>
              <a:rPr kumimoji="0" lang="en-US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EY = (EPS/Price per Share)x100</a:t>
            </a: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Market Ratios-3</a:t>
            </a:r>
          </a:p>
        </p:txBody>
      </p:sp>
    </p:spTree>
    <p:extLst>
      <p:ext uri="{BB962C8B-B14F-4D97-AF65-F5344CB8AC3E}">
        <p14:creationId xmlns:p14="http://schemas.microsoft.com/office/powerpoint/2010/main" val="179817023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Earning Yield-EY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Example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Co. A: EPS = Rs. 10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Co. A: Price per Share = Rs. 50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Co. B: EPS = Rs. 15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Co. B: Price per Share = Rs. 100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Solution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EY Co. A = 10/50 = 0.2 or 20%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EY Co. B = 15/100 = 0.15 or 15%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Market Ratios-3</a:t>
            </a:r>
          </a:p>
        </p:txBody>
      </p:sp>
    </p:spTree>
    <p:extLst>
      <p:ext uri="{BB962C8B-B14F-4D97-AF65-F5344CB8AC3E}">
        <p14:creationId xmlns:p14="http://schemas.microsoft.com/office/powerpoint/2010/main" val="96268322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Dividend Yield-DY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Dividend declared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Dividend per share-DPS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Stock price per share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Sources of data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Formula: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28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DY = (DPS/Price per Share) x 100</a:t>
            </a: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Market Ratios-3</a:t>
            </a:r>
          </a:p>
        </p:txBody>
      </p:sp>
    </p:spTree>
    <p:extLst>
      <p:ext uri="{BB962C8B-B14F-4D97-AF65-F5344CB8AC3E}">
        <p14:creationId xmlns:p14="http://schemas.microsoft.com/office/powerpoint/2010/main" val="594478188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Dividend Yield-DY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Example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Co. A: DPS = Rs. 5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Co. A: Price per Share = Rs. 100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Co. B: DPS = Rs. 10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Co. B: Price per Share = Rs. 100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Solution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DY Co. A = 5/100 = 0.05 or 5%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DY Co. B = 10/100 = 0.10 or 10%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Market Ratios-3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A1AE76AA-C0FA-4C6B-8BFF-703FA4687507}"/>
              </a:ext>
            </a:extLst>
          </p:cNvPr>
          <p:cNvSpPr/>
          <p:nvPr/>
        </p:nvSpPr>
        <p:spPr>
          <a:xfrm>
            <a:off x="3142695" y="5856215"/>
            <a:ext cx="1136342" cy="390617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END</a:t>
            </a:r>
          </a:p>
        </p:txBody>
      </p:sp>
    </p:spTree>
    <p:extLst>
      <p:ext uri="{BB962C8B-B14F-4D97-AF65-F5344CB8AC3E}">
        <p14:creationId xmlns:p14="http://schemas.microsoft.com/office/powerpoint/2010/main" val="738124489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20346" y="3044952"/>
            <a:ext cx="9550702" cy="2334916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</a:rPr>
              <a:t>Topic 100</a:t>
            </a:r>
            <a:r>
              <a:rPr lang="en-US" sz="3200" b="1" dirty="0">
                <a:solidFill>
                  <a:srgbClr val="C00000"/>
                </a:solidFill>
              </a:rPr>
              <a:t>: Market Ratios-4</a:t>
            </a:r>
          </a:p>
          <a:p>
            <a:endParaRPr lang="en-US" sz="3200" b="1" dirty="0">
              <a:solidFill>
                <a:srgbClr val="C00000"/>
              </a:solidFill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defRPr/>
            </a:pPr>
            <a:r>
              <a:rPr lang="en-US" sz="3500" b="1" dirty="0">
                <a:solidFill>
                  <a:srgbClr val="405EE0"/>
                </a:solidFill>
                <a:latin typeface="Calibri"/>
                <a:ea typeface="Kozuka Mincho Pro H" panose="02020A00000000000000" pitchFamily="18" charset="-128"/>
                <a:cs typeface="Arial" panose="020B0604020202020204" pitchFamily="34" charset="0"/>
              </a:rPr>
              <a:t>Module 5: Financial Analysis Tools</a:t>
            </a:r>
          </a:p>
        </p:txBody>
      </p:sp>
    </p:spTree>
    <p:extLst>
      <p:ext uri="{BB962C8B-B14F-4D97-AF65-F5344CB8AC3E}">
        <p14:creationId xmlns:p14="http://schemas.microsoft.com/office/powerpoint/2010/main" val="15408625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Financial Analysis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+mj-lt"/>
              <a:buAutoNum type="arabicPeriod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+mj-lt"/>
              <a:buAutoNum type="arabicPeriod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Definition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+mj-lt"/>
              <a:buAutoNum type="arabicPeriod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Data for Financial Analysis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+mj-lt"/>
              <a:buAutoNum type="arabicPeriod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Absolute Analysis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+mj-lt"/>
              <a:buAutoNum type="arabicPeriod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Relative Analysis</a:t>
            </a: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Financial Analysis Introduction</a:t>
            </a:r>
          </a:p>
        </p:txBody>
      </p:sp>
    </p:spTree>
    <p:extLst>
      <p:ext uri="{BB962C8B-B14F-4D97-AF65-F5344CB8AC3E}">
        <p14:creationId xmlns:p14="http://schemas.microsoft.com/office/powerpoint/2010/main" val="70079851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Book Value-BV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Concept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Relevance to Market Price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Shareholders’ Equity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Outstanding Shares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Treasury Stock</a:t>
            </a: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Market Ratios-4</a:t>
            </a:r>
          </a:p>
        </p:txBody>
      </p:sp>
    </p:spTree>
    <p:extLst>
      <p:ext uri="{BB962C8B-B14F-4D97-AF65-F5344CB8AC3E}">
        <p14:creationId xmlns:p14="http://schemas.microsoft.com/office/powerpoint/2010/main" val="1262348592"/>
      </p:ext>
    </p:extLst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Book Value-BV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Formula: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tabLst/>
              <a:defRPr/>
            </a:pPr>
            <a:endParaRPr lang="en-US" sz="28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BV = (Shareholders’ Equity/Number of Outstanding Shares)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Market Ratios-4</a:t>
            </a:r>
          </a:p>
        </p:txBody>
      </p:sp>
    </p:spTree>
    <p:extLst>
      <p:ext uri="{BB962C8B-B14F-4D97-AF65-F5344CB8AC3E}">
        <p14:creationId xmlns:p14="http://schemas.microsoft.com/office/powerpoint/2010/main" val="1080450879"/>
      </p:ext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Book Value-BV</a:t>
            </a: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Example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Co. A: Equity = Rs. 100,000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Co. A: No. of Shares = 5,000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Co. B: Equity = Rs. 200,000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Co. B: No. of Shares = 8,000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Solution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BV Co. A = 100000/5000 = Rs. 20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BV Co. B = 200000/8000 = Rs. 25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Market Ratios-4</a:t>
            </a:r>
          </a:p>
        </p:txBody>
      </p:sp>
    </p:spTree>
    <p:extLst>
      <p:ext uri="{BB962C8B-B14F-4D97-AF65-F5344CB8AC3E}">
        <p14:creationId xmlns:p14="http://schemas.microsoft.com/office/powerpoint/2010/main" val="2109816898"/>
      </p:ext>
    </p:extLst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Price Earnings Ratio</a:t>
            </a: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Price per Share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Earnings per Share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What does it show?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Why doe</a:t>
            </a: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 it change?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Formula: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tabLst/>
              <a:defRPr/>
            </a:pPr>
            <a:endParaRPr lang="en-US" sz="28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P/E Ratio = Price/EPS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Market Ratios-4</a:t>
            </a:r>
          </a:p>
        </p:txBody>
      </p:sp>
    </p:spTree>
    <p:extLst>
      <p:ext uri="{BB962C8B-B14F-4D97-AF65-F5344CB8AC3E}">
        <p14:creationId xmlns:p14="http://schemas.microsoft.com/office/powerpoint/2010/main" val="2646689728"/>
      </p:ext>
    </p:extLst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Price Earnings Ratio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Example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Co. A: Price = Rs. 100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Co. A: EPS = Rs. 10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Co. B: Price = Rs. 200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Co. B: EPS = Rs. 10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Solution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P/E Co. A = 100/10 = 10 times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P/E Co. B = 200/10 = 20 times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Market Ratios-4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0DBDD254-3681-4EEB-B043-63469842D6D6}"/>
              </a:ext>
            </a:extLst>
          </p:cNvPr>
          <p:cNvSpPr/>
          <p:nvPr/>
        </p:nvSpPr>
        <p:spPr>
          <a:xfrm>
            <a:off x="3223522" y="5745708"/>
            <a:ext cx="1136342" cy="390617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END</a:t>
            </a:r>
          </a:p>
        </p:txBody>
      </p:sp>
    </p:spTree>
    <p:extLst>
      <p:ext uri="{BB962C8B-B14F-4D97-AF65-F5344CB8AC3E}">
        <p14:creationId xmlns:p14="http://schemas.microsoft.com/office/powerpoint/2010/main" val="2086755409"/>
      </p:ext>
    </p:extLst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43696" y="3044952"/>
            <a:ext cx="10127351" cy="2334916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</a:rPr>
              <a:t>Topic </a:t>
            </a:r>
            <a:r>
              <a:rPr lang="en-US" sz="3200" b="1" dirty="0">
                <a:solidFill>
                  <a:srgbClr val="C00000"/>
                </a:solidFill>
              </a:rPr>
              <a:t>101: Index Analysis-1</a:t>
            </a:r>
          </a:p>
          <a:p>
            <a:r>
              <a:rPr lang="en-US" sz="3200" b="1" dirty="0" smtClean="0">
                <a:solidFill>
                  <a:srgbClr val="C00000"/>
                </a:solidFill>
              </a:rPr>
              <a:t>  </a:t>
            </a:r>
            <a:endParaRPr lang="en-US" sz="3200" b="1" dirty="0">
              <a:solidFill>
                <a:srgbClr val="C00000"/>
              </a:solidFill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defRPr/>
            </a:pPr>
            <a:r>
              <a:rPr lang="en-US" sz="3500" b="1" dirty="0">
                <a:solidFill>
                  <a:srgbClr val="405EE0"/>
                </a:solidFill>
                <a:latin typeface="Calibri"/>
                <a:ea typeface="Kozuka Mincho Pro H" panose="02020A00000000000000" pitchFamily="18" charset="-128"/>
                <a:cs typeface="Arial" panose="020B0604020202020204" pitchFamily="34" charset="0"/>
              </a:rPr>
              <a:t>Module 5: Financial Analysis Tools</a:t>
            </a:r>
          </a:p>
        </p:txBody>
      </p:sp>
    </p:spTree>
    <p:extLst>
      <p:ext uri="{BB962C8B-B14F-4D97-AF65-F5344CB8AC3E}">
        <p14:creationId xmlns:p14="http://schemas.microsoft.com/office/powerpoint/2010/main" val="1696576551"/>
      </p:ext>
    </p:extLst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Index Analysis</a:t>
            </a: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Index Numbers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Current Value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Base Value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Current and Base Years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Converting to Base-100</a:t>
            </a: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Index Analysis-1</a:t>
            </a:r>
          </a:p>
        </p:txBody>
      </p:sp>
    </p:spTree>
    <p:extLst>
      <p:ext uri="{BB962C8B-B14F-4D97-AF65-F5344CB8AC3E}">
        <p14:creationId xmlns:p14="http://schemas.microsoft.com/office/powerpoint/2010/main" val="3841235277"/>
      </p:ext>
    </p:extLst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Index Analysis</a:t>
            </a: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Profit and Loss Account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Balance Sheet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dirty="0">
                <a:solidFill>
                  <a:srgbClr val="405EE0"/>
                </a:solidFill>
                <a:latin typeface="Calibri"/>
              </a:rPr>
              <a:t>Index Analysis-1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889708708"/>
      </p:ext>
    </p:extLst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Formula of Indexing</a:t>
            </a: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Formula: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Converting to Base-100 = </a:t>
            </a:r>
            <a:r>
              <a:rPr lang="en-US" sz="2800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{Each Item of Current Year /Same Item of Base Year} x 100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Index Analysis-1</a:t>
            </a:r>
          </a:p>
        </p:txBody>
      </p:sp>
    </p:spTree>
    <p:extLst>
      <p:ext uri="{BB962C8B-B14F-4D97-AF65-F5344CB8AC3E}">
        <p14:creationId xmlns:p14="http://schemas.microsoft.com/office/powerpoint/2010/main" val="836060052"/>
      </p:ext>
    </p:extLst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Indexing a Value</a:t>
            </a: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Example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Base Year = 2010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Current Year = 2019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Sales of Base </a:t>
            </a: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Year = Rs. 400,000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Sales of Current Year = Rs. 560,000</a:t>
            </a:r>
          </a:p>
          <a:p>
            <a:pPr marL="457200" indent="-457200" algn="l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chemeClr val="tx1"/>
                </a:solidFill>
              </a:rPr>
              <a:t>{Sales of 2019 /Sales of 2010} x 100</a:t>
            </a:r>
          </a:p>
          <a:p>
            <a:pPr marL="457200" indent="-457200" algn="l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chemeClr val="tx1"/>
                </a:solidFill>
              </a:rPr>
              <a:t>{560,000/400,000} x 100 = 140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Index Analysis-1</a:t>
            </a:r>
          </a:p>
        </p:txBody>
      </p:sp>
    </p:spTree>
    <p:extLst>
      <p:ext uri="{BB962C8B-B14F-4D97-AF65-F5344CB8AC3E}">
        <p14:creationId xmlns:p14="http://schemas.microsoft.com/office/powerpoint/2010/main" val="10195581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Relative Analysis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+mj-lt"/>
              <a:buAutoNum type="arabicPeriod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+mj-lt"/>
              <a:buAutoNum type="arabicPeriod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Ratio Analysis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+mj-lt"/>
              <a:buAutoNum type="arabicPeriod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Index Analysis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+mj-lt"/>
              <a:buAutoNum type="arabicPeriod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Differential Analysis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+mj-lt"/>
              <a:buAutoNum type="arabicPeriod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Common Size Analysis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+mj-lt"/>
              <a:buAutoNum type="arabicPeriod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Trend Analysis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+mj-lt"/>
              <a:buAutoNum type="arabicPeriod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Risk Analysis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+mj-lt"/>
              <a:buAutoNum type="arabicPeriod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Financial Analysis Introduction</a:t>
            </a:r>
          </a:p>
        </p:txBody>
      </p:sp>
    </p:spTree>
    <p:extLst>
      <p:ext uri="{BB962C8B-B14F-4D97-AF65-F5344CB8AC3E}">
        <p14:creationId xmlns:p14="http://schemas.microsoft.com/office/powerpoint/2010/main" val="2618428055"/>
      </p:ext>
    </p:extLst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Indexing a Value</a:t>
            </a: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l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800" dirty="0">
                <a:cs typeface="Times New Roman" panose="02020603050405020304" pitchFamily="18" charset="0"/>
              </a:rPr>
              <a:t>Sales</a:t>
            </a:r>
          </a:p>
          <a:p>
            <a:pPr marL="285750" indent="-285750" algn="l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800" dirty="0">
                <a:cs typeface="Times New Roman" panose="02020603050405020304" pitchFamily="18" charset="0"/>
              </a:rPr>
              <a:t>Cost of Goods Sold</a:t>
            </a:r>
          </a:p>
          <a:p>
            <a:pPr marL="285750" indent="-285750" algn="l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800" dirty="0">
                <a:cs typeface="Times New Roman" panose="02020603050405020304" pitchFamily="18" charset="0"/>
              </a:rPr>
              <a:t>Gross Profit</a:t>
            </a:r>
          </a:p>
          <a:p>
            <a:pPr marL="285750" indent="-285750" algn="l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800" dirty="0">
                <a:cs typeface="Times New Roman" panose="02020603050405020304" pitchFamily="18" charset="0"/>
              </a:rPr>
              <a:t>Operating Expenses</a:t>
            </a:r>
          </a:p>
          <a:p>
            <a:pPr marL="285750" indent="-285750" algn="l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800" dirty="0">
                <a:cs typeface="Times New Roman" panose="02020603050405020304" pitchFamily="18" charset="0"/>
              </a:rPr>
              <a:t>Extraordinary Items</a:t>
            </a:r>
          </a:p>
          <a:p>
            <a:pPr marL="285750" indent="-285750" algn="l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800" dirty="0">
                <a:cs typeface="Times New Roman" panose="02020603050405020304" pitchFamily="18" charset="0"/>
              </a:rPr>
              <a:t>Profit before Tax</a:t>
            </a:r>
          </a:p>
          <a:p>
            <a:pPr marL="285750" indent="-285750" algn="l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800" dirty="0">
                <a:cs typeface="Times New Roman" panose="02020603050405020304" pitchFamily="18" charset="0"/>
              </a:rPr>
              <a:t>Profit after Tax</a:t>
            </a:r>
            <a:endParaRPr lang="en-US" sz="2000" dirty="0"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Index Analysis-1</a:t>
            </a:r>
          </a:p>
        </p:txBody>
      </p:sp>
    </p:spTree>
    <p:extLst>
      <p:ext uri="{BB962C8B-B14F-4D97-AF65-F5344CB8AC3E}">
        <p14:creationId xmlns:p14="http://schemas.microsoft.com/office/powerpoint/2010/main" val="1087914927"/>
      </p:ext>
    </p:extLst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846161"/>
            <a:ext cx="12188952" cy="60118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Index Analysis-1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="" xmlns:a16="http://schemas.microsoft.com/office/drawing/2014/main" id="{1B2EF8BE-08E9-4D67-BE66-5D8729F50B15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00500" y="1076325"/>
          <a:ext cx="5705049" cy="3268187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2475777">
                  <a:extLst>
                    <a:ext uri="{9D8B030D-6E8A-4147-A177-3AD203B41FA5}">
                      <a16:colId xmlns="" xmlns:a16="http://schemas.microsoft.com/office/drawing/2014/main" val="993671591"/>
                    </a:ext>
                  </a:extLst>
                </a:gridCol>
                <a:gridCol w="1614636">
                  <a:extLst>
                    <a:ext uri="{9D8B030D-6E8A-4147-A177-3AD203B41FA5}">
                      <a16:colId xmlns="" xmlns:a16="http://schemas.microsoft.com/office/drawing/2014/main" val="2381229287"/>
                    </a:ext>
                  </a:extLst>
                </a:gridCol>
                <a:gridCol w="1614636">
                  <a:extLst>
                    <a:ext uri="{9D8B030D-6E8A-4147-A177-3AD203B41FA5}">
                      <a16:colId xmlns="" xmlns:a16="http://schemas.microsoft.com/office/drawing/2014/main" val="1985045814"/>
                    </a:ext>
                  </a:extLst>
                </a:gridCol>
              </a:tblGrid>
              <a:tr h="406407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u="none" strike="noStrike" dirty="0">
                          <a:effectLst/>
                        </a:rPr>
                        <a:t> 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u="none" strike="noStrike" dirty="0">
                          <a:effectLst/>
                        </a:rPr>
                        <a:t>2010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u="none" strike="noStrike" dirty="0">
                          <a:effectLst/>
                        </a:rPr>
                        <a:t>2019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="" xmlns:a16="http://schemas.microsoft.com/office/drawing/2014/main" val="1149866403"/>
                  </a:ext>
                </a:extLst>
              </a:tr>
              <a:tr h="406407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u="none" strike="noStrike" dirty="0">
                          <a:effectLst/>
                        </a:rPr>
                        <a:t>Sales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 dirty="0">
                          <a:effectLst/>
                        </a:rPr>
                        <a:t>       165,000 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 dirty="0">
                          <a:effectLst/>
                        </a:rPr>
                        <a:t>       186,000 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="" xmlns:a16="http://schemas.microsoft.com/office/drawing/2014/main" val="1948788993"/>
                  </a:ext>
                </a:extLst>
              </a:tr>
              <a:tr h="406407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u="none" strike="noStrike" dirty="0">
                          <a:effectLst/>
                        </a:rPr>
                        <a:t>COGS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 dirty="0">
                          <a:effectLst/>
                        </a:rPr>
                        <a:t>          94,000 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 dirty="0">
                          <a:effectLst/>
                        </a:rPr>
                        <a:t>       121,000 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="" xmlns:a16="http://schemas.microsoft.com/office/drawing/2014/main" val="2060283261"/>
                  </a:ext>
                </a:extLst>
              </a:tr>
              <a:tr h="406407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u="none" strike="noStrike" dirty="0">
                          <a:effectLst/>
                        </a:rPr>
                        <a:t>Gross Profit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 dirty="0">
                          <a:effectLst/>
                        </a:rPr>
                        <a:t>          71,000 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 dirty="0">
                          <a:effectLst/>
                        </a:rPr>
                        <a:t>          65,000 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="" xmlns:a16="http://schemas.microsoft.com/office/drawing/2014/main" val="1850666806"/>
                  </a:ext>
                </a:extLst>
              </a:tr>
              <a:tr h="406407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u="none" strike="noStrike" dirty="0">
                          <a:effectLst/>
                        </a:rPr>
                        <a:t>Operating Expenses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 dirty="0">
                          <a:effectLst/>
                        </a:rPr>
                        <a:t>          38,000 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 dirty="0">
                          <a:effectLst/>
                        </a:rPr>
                        <a:t>          41,000 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="" xmlns:a16="http://schemas.microsoft.com/office/drawing/2014/main" val="1875544375"/>
                  </a:ext>
                </a:extLst>
              </a:tr>
              <a:tr h="406407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u="none" strike="noStrike">
                          <a:effectLst/>
                        </a:rPr>
                        <a:t>PBT</a:t>
                      </a:r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 dirty="0">
                          <a:effectLst/>
                        </a:rPr>
                        <a:t>          33,000 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 dirty="0">
                          <a:effectLst/>
                        </a:rPr>
                        <a:t>          24,000 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="" xmlns:a16="http://schemas.microsoft.com/office/drawing/2014/main" val="2652323563"/>
                  </a:ext>
                </a:extLst>
              </a:tr>
              <a:tr h="406407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u="none" strike="noStrike">
                          <a:effectLst/>
                        </a:rPr>
                        <a:t>Income Tax</a:t>
                      </a:r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 dirty="0">
                          <a:effectLst/>
                        </a:rPr>
                        <a:t>            9,900 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 dirty="0">
                          <a:effectLst/>
                        </a:rPr>
                        <a:t>            7,200 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="" xmlns:a16="http://schemas.microsoft.com/office/drawing/2014/main" val="185896626"/>
                  </a:ext>
                </a:extLst>
              </a:tr>
              <a:tr h="423338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u="none" strike="noStrike" dirty="0">
                          <a:effectLst/>
                        </a:rPr>
                        <a:t>PAT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>
                          <a:effectLst/>
                        </a:rPr>
                        <a:t>          23,100 </a:t>
                      </a:r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 dirty="0">
                          <a:effectLst/>
                        </a:rPr>
                        <a:t>          16,800 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="" xmlns:a16="http://schemas.microsoft.com/office/drawing/2014/main" val="2659840362"/>
                  </a:ext>
                </a:extLst>
              </a:tr>
            </a:tbl>
          </a:graphicData>
        </a:graphic>
      </p:graphicFrame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192E01AE-FD60-4165-8B0D-22BFB78BD982}"/>
              </a:ext>
            </a:extLst>
          </p:cNvPr>
          <p:cNvSpPr/>
          <p:nvPr/>
        </p:nvSpPr>
        <p:spPr>
          <a:xfrm>
            <a:off x="1085850" y="4601282"/>
            <a:ext cx="4181475" cy="96202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Profit &amp; Loss Account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="" xmlns:a16="http://schemas.microsoft.com/office/drawing/2014/main" id="{F8890156-88C9-43FD-804B-37C257330C86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415106" y="2398760"/>
          <a:ext cx="5480054" cy="3268189"/>
        </p:xfrm>
        <a:graphic>
          <a:graphicData uri="http://schemas.openxmlformats.org/drawingml/2006/table">
            <a:tbl>
              <a:tblPr>
                <a:tableStyleId>{284E427A-3D55-4303-BF80-6455036E1DE7}</a:tableStyleId>
              </a:tblPr>
              <a:tblGrid>
                <a:gridCol w="2681728">
                  <a:extLst>
                    <a:ext uri="{9D8B030D-6E8A-4147-A177-3AD203B41FA5}">
                      <a16:colId xmlns="" xmlns:a16="http://schemas.microsoft.com/office/drawing/2014/main" val="1705421280"/>
                    </a:ext>
                  </a:extLst>
                </a:gridCol>
                <a:gridCol w="1399163">
                  <a:extLst>
                    <a:ext uri="{9D8B030D-6E8A-4147-A177-3AD203B41FA5}">
                      <a16:colId xmlns="" xmlns:a16="http://schemas.microsoft.com/office/drawing/2014/main" val="2464091930"/>
                    </a:ext>
                  </a:extLst>
                </a:gridCol>
                <a:gridCol w="1399163">
                  <a:extLst>
                    <a:ext uri="{9D8B030D-6E8A-4147-A177-3AD203B41FA5}">
                      <a16:colId xmlns="" xmlns:a16="http://schemas.microsoft.com/office/drawing/2014/main" val="4246671317"/>
                    </a:ext>
                  </a:extLst>
                </a:gridCol>
              </a:tblGrid>
              <a:tr h="406407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u="none" strike="noStrike" dirty="0">
                          <a:effectLst/>
                        </a:rPr>
                        <a:t> 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u="none" strike="noStrike" dirty="0">
                          <a:effectLst/>
                        </a:rPr>
                        <a:t>2010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u="none" strike="noStrike" dirty="0">
                          <a:effectLst/>
                        </a:rPr>
                        <a:t>2019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="" xmlns:a16="http://schemas.microsoft.com/office/drawing/2014/main" val="3727984791"/>
                  </a:ext>
                </a:extLst>
              </a:tr>
              <a:tr h="406407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u="none" strike="noStrike" dirty="0">
                          <a:effectLst/>
                        </a:rPr>
                        <a:t>Sales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 dirty="0">
                          <a:effectLst/>
                        </a:rPr>
                        <a:t>100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 dirty="0">
                          <a:effectLst/>
                        </a:rPr>
                        <a:t>112.73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="" xmlns:a16="http://schemas.microsoft.com/office/drawing/2014/main" val="92302599"/>
                  </a:ext>
                </a:extLst>
              </a:tr>
              <a:tr h="406407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u="none" strike="noStrike" dirty="0">
                          <a:effectLst/>
                        </a:rPr>
                        <a:t>COGS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 dirty="0">
                          <a:effectLst/>
                        </a:rPr>
                        <a:t>100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 dirty="0">
                          <a:effectLst/>
                        </a:rPr>
                        <a:t>128.72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="" xmlns:a16="http://schemas.microsoft.com/office/drawing/2014/main" val="1749636677"/>
                  </a:ext>
                </a:extLst>
              </a:tr>
              <a:tr h="406407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u="none" strike="noStrike" dirty="0">
                          <a:effectLst/>
                        </a:rPr>
                        <a:t>Gross Profit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>
                          <a:effectLst/>
                        </a:rPr>
                        <a:t>100</a:t>
                      </a:r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 dirty="0">
                          <a:effectLst/>
                        </a:rPr>
                        <a:t>91.55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="" xmlns:a16="http://schemas.microsoft.com/office/drawing/2014/main" val="3374777699"/>
                  </a:ext>
                </a:extLst>
              </a:tr>
              <a:tr h="406407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u="none" strike="noStrike" dirty="0">
                          <a:effectLst/>
                        </a:rPr>
                        <a:t>Operating Expenses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>
                          <a:effectLst/>
                        </a:rPr>
                        <a:t>100</a:t>
                      </a:r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 dirty="0">
                          <a:effectLst/>
                        </a:rPr>
                        <a:t>107.89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="" xmlns:a16="http://schemas.microsoft.com/office/drawing/2014/main" val="3488092403"/>
                  </a:ext>
                </a:extLst>
              </a:tr>
              <a:tr h="406407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u="none" strike="noStrike" dirty="0">
                          <a:effectLst/>
                        </a:rPr>
                        <a:t>PBT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>
                          <a:effectLst/>
                        </a:rPr>
                        <a:t>100</a:t>
                      </a:r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 dirty="0">
                          <a:effectLst/>
                        </a:rPr>
                        <a:t>72.73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="" xmlns:a16="http://schemas.microsoft.com/office/drawing/2014/main" val="4131367165"/>
                  </a:ext>
                </a:extLst>
              </a:tr>
              <a:tr h="406407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u="none" strike="noStrike" dirty="0">
                          <a:effectLst/>
                        </a:rPr>
                        <a:t>Income Tax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 dirty="0">
                          <a:effectLst/>
                        </a:rPr>
                        <a:t>100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 dirty="0">
                          <a:effectLst/>
                        </a:rPr>
                        <a:t>72.73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="" xmlns:a16="http://schemas.microsoft.com/office/drawing/2014/main" val="655984569"/>
                  </a:ext>
                </a:extLst>
              </a:tr>
              <a:tr h="423340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u="none" strike="noStrike">
                          <a:effectLst/>
                        </a:rPr>
                        <a:t>PAT</a:t>
                      </a:r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 dirty="0">
                          <a:effectLst/>
                        </a:rPr>
                        <a:t>100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 dirty="0">
                          <a:effectLst/>
                        </a:rPr>
                        <a:t>72.73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="" xmlns:a16="http://schemas.microsoft.com/office/drawing/2014/main" val="2147419498"/>
                  </a:ext>
                </a:extLst>
              </a:tr>
            </a:tbl>
          </a:graphicData>
        </a:graphic>
      </p:graphicFrame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67197E34-2ECF-4F96-A0FF-52BCEC9678EC}"/>
              </a:ext>
            </a:extLst>
          </p:cNvPr>
          <p:cNvSpPr/>
          <p:nvPr/>
        </p:nvSpPr>
        <p:spPr>
          <a:xfrm>
            <a:off x="6953250" y="1371600"/>
            <a:ext cx="4514850" cy="96202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tx1"/>
                </a:solidFill>
              </a:rPr>
              <a:t>Indexed Profit &amp; Loss Account</a:t>
            </a:r>
          </a:p>
        </p:txBody>
      </p:sp>
    </p:spTree>
    <p:extLst>
      <p:ext uri="{BB962C8B-B14F-4D97-AF65-F5344CB8AC3E}">
        <p14:creationId xmlns:p14="http://schemas.microsoft.com/office/powerpoint/2010/main" val="177856827"/>
      </p:ext>
    </p:extLst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65405" y="3044952"/>
            <a:ext cx="8405643" cy="1601189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</a:rPr>
              <a:t>Topic 102</a:t>
            </a:r>
            <a:r>
              <a:rPr lang="en-US" sz="3200" b="1" dirty="0">
                <a:solidFill>
                  <a:srgbClr val="C00000"/>
                </a:solidFill>
              </a:rPr>
              <a:t>: Index Analysis-2</a:t>
            </a:r>
          </a:p>
          <a:p>
            <a:endParaRPr lang="en-US" sz="3200" b="1" dirty="0">
              <a:solidFill>
                <a:srgbClr val="C00000"/>
              </a:solidFill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defRPr/>
            </a:pPr>
            <a:r>
              <a:rPr lang="en-US" sz="3500" b="1" dirty="0">
                <a:solidFill>
                  <a:srgbClr val="405EE0"/>
                </a:solidFill>
                <a:latin typeface="Calibri"/>
                <a:ea typeface="Kozuka Mincho Pro H" panose="02020A00000000000000" pitchFamily="18" charset="-128"/>
                <a:cs typeface="Arial" panose="020B0604020202020204" pitchFamily="34" charset="0"/>
              </a:rPr>
              <a:t>Module 5: Financial Analysis Tools</a:t>
            </a:r>
          </a:p>
        </p:txBody>
      </p:sp>
    </p:spTree>
    <p:extLst>
      <p:ext uri="{BB962C8B-B14F-4D97-AF65-F5344CB8AC3E}">
        <p14:creationId xmlns:p14="http://schemas.microsoft.com/office/powerpoint/2010/main" val="2484581767"/>
      </p:ext>
    </p:extLst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Index Analysis</a:t>
            </a: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Horizontal Analysis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Vertical Analysis</a:t>
            </a: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Index Analysis-2</a:t>
            </a:r>
          </a:p>
        </p:txBody>
      </p:sp>
    </p:spTree>
    <p:extLst>
      <p:ext uri="{BB962C8B-B14F-4D97-AF65-F5344CB8AC3E}">
        <p14:creationId xmlns:p14="http://schemas.microsoft.com/office/powerpoint/2010/main" val="1679869187"/>
      </p:ext>
    </p:extLst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Formula Index Analysis: Balance Sheet</a:t>
            </a: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Converting to Base-100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{Each Item of Balance Sheet of Current Year/ Each Item of Balance Sheet of Base Year} x 100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dirty="0">
                <a:solidFill>
                  <a:srgbClr val="405EE0"/>
                </a:solidFill>
                <a:latin typeface="Calibri"/>
              </a:rPr>
              <a:t>Index Analysis-2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19578162"/>
      </p:ext>
    </p:extLst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Indexing Balance Sheet Items</a:t>
            </a: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Example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Base Year = 2010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Current Year = 2019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Stock Base </a:t>
            </a: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Year = Rs. 400,000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Stock Current Year = Rs. 560,000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Solution: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 algn="l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chemeClr val="tx1"/>
                </a:solidFill>
              </a:rPr>
              <a:t>{Stock of 2019/Stock of 2010} x 100</a:t>
            </a:r>
          </a:p>
          <a:p>
            <a:pPr marL="457200" indent="-457200" algn="l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chemeClr val="tx1"/>
                </a:solidFill>
              </a:rPr>
              <a:t>{400,000/450,000} x 100 = 88.88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Index Analysis-2</a:t>
            </a:r>
          </a:p>
        </p:txBody>
      </p:sp>
    </p:spTree>
    <p:extLst>
      <p:ext uri="{BB962C8B-B14F-4D97-AF65-F5344CB8AC3E}">
        <p14:creationId xmlns:p14="http://schemas.microsoft.com/office/powerpoint/2010/main" val="107052497"/>
      </p:ext>
    </p:extLst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cs typeface="Arial" panose="020B0604020202020204" pitchFamily="34" charset="0"/>
              </a:rPr>
              <a:t>Indexing a Value</a:t>
            </a: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l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800" dirty="0">
                <a:cs typeface="Times New Roman" panose="02020603050405020304" pitchFamily="18" charset="0"/>
              </a:rPr>
              <a:t>Total Assets/Investment</a:t>
            </a:r>
          </a:p>
          <a:p>
            <a:pPr marL="285750" indent="-285750" algn="l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800" dirty="0">
                <a:cs typeface="Times New Roman" panose="02020603050405020304" pitchFamily="18" charset="0"/>
              </a:rPr>
              <a:t>Operating Fixed Assets</a:t>
            </a:r>
          </a:p>
          <a:p>
            <a:pPr marL="285750" indent="-285750" algn="l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800" dirty="0">
                <a:cs typeface="Times New Roman" panose="02020603050405020304" pitchFamily="18" charset="0"/>
              </a:rPr>
              <a:t>Current Assets</a:t>
            </a:r>
          </a:p>
          <a:p>
            <a:pPr marL="285750" indent="-285750" algn="l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800" dirty="0">
                <a:cs typeface="Times New Roman" panose="02020603050405020304" pitchFamily="18" charset="0"/>
              </a:rPr>
              <a:t>Long term Liabilities</a:t>
            </a:r>
          </a:p>
          <a:p>
            <a:pPr marL="285750" indent="-285750" algn="l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800" dirty="0">
                <a:cs typeface="Times New Roman" panose="02020603050405020304" pitchFamily="18" charset="0"/>
              </a:rPr>
              <a:t>Current Liabilities</a:t>
            </a:r>
          </a:p>
          <a:p>
            <a:pPr marL="285750" indent="-285750" algn="l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800" dirty="0">
                <a:cs typeface="Times New Roman" panose="02020603050405020304" pitchFamily="18" charset="0"/>
              </a:rPr>
              <a:t>Shareholders’ Equity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Index Analysis-2</a:t>
            </a:r>
          </a:p>
        </p:txBody>
      </p:sp>
    </p:spTree>
    <p:extLst>
      <p:ext uri="{BB962C8B-B14F-4D97-AF65-F5344CB8AC3E}">
        <p14:creationId xmlns:p14="http://schemas.microsoft.com/office/powerpoint/2010/main" val="1073638147"/>
      </p:ext>
    </p:extLst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846161"/>
            <a:ext cx="12188952" cy="60118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Index Analysis-2</a:t>
            </a:r>
          </a:p>
        </p:txBody>
      </p:sp>
      <p:graphicFrame>
        <p:nvGraphicFramePr>
          <p:cNvPr id="10" name="Table 9">
            <a:extLst>
              <a:ext uri="{FF2B5EF4-FFF2-40B4-BE49-F238E27FC236}">
                <a16:creationId xmlns="" xmlns:a16="http://schemas.microsoft.com/office/drawing/2014/main" id="{F22D21DD-4803-4027-A6DE-ECCBBF33A583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474728" y="892209"/>
          <a:ext cx="5619748" cy="3581403"/>
        </p:xfrm>
        <a:graphic>
          <a:graphicData uri="http://schemas.openxmlformats.org/drawingml/2006/table">
            <a:tbl>
              <a:tblPr>
                <a:gradFill rotWithShape="1">
                  <a:gsLst>
                    <a:gs pos="0">
                      <a:srgbClr val="5B9BD5">
                        <a:lumMod val="110000"/>
                        <a:satMod val="105000"/>
                        <a:tint val="67000"/>
                      </a:srgbClr>
                    </a:gs>
                    <a:gs pos="50000">
                      <a:srgbClr val="5B9BD5">
                        <a:lumMod val="105000"/>
                        <a:satMod val="103000"/>
                        <a:tint val="73000"/>
                      </a:srgbClr>
                    </a:gs>
                    <a:gs pos="100000">
                      <a:srgbClr val="5B9BD5">
                        <a:lumMod val="105000"/>
                        <a:satMod val="109000"/>
                        <a:tint val="81000"/>
                      </a:srgbClr>
                    </a:gs>
                  </a:gsLst>
                  <a:lin ang="5400000" scaled="0"/>
                </a:gradFill>
                <a:effectLst/>
              </a:tblPr>
              <a:tblGrid>
                <a:gridCol w="2844564">
                  <a:extLst>
                    <a:ext uri="{9D8B030D-6E8A-4147-A177-3AD203B41FA5}">
                      <a16:colId xmlns="" xmlns:a16="http://schemas.microsoft.com/office/drawing/2014/main" val="2851300486"/>
                    </a:ext>
                  </a:extLst>
                </a:gridCol>
                <a:gridCol w="1387592">
                  <a:extLst>
                    <a:ext uri="{9D8B030D-6E8A-4147-A177-3AD203B41FA5}">
                      <a16:colId xmlns="" xmlns:a16="http://schemas.microsoft.com/office/drawing/2014/main" val="1633636429"/>
                    </a:ext>
                  </a:extLst>
                </a:gridCol>
                <a:gridCol w="1387592">
                  <a:extLst>
                    <a:ext uri="{9D8B030D-6E8A-4147-A177-3AD203B41FA5}">
                      <a16:colId xmlns="" xmlns:a16="http://schemas.microsoft.com/office/drawing/2014/main" val="3336899336"/>
                    </a:ext>
                  </a:extLst>
                </a:gridCol>
              </a:tblGrid>
              <a:tr h="51162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b"/>
                      <a:endParaRPr lang="en-US" sz="200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5B9BD5"/>
                      </a:solidFill>
                      <a:prstDash val="solid"/>
                      <a:miter lim="800000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miter lim="800000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miter lim="800000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b"/>
                      <a:r>
                        <a:rPr lang="en-US" sz="2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2010 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5B9BD5"/>
                      </a:solidFill>
                      <a:prstDash val="solid"/>
                      <a:miter lim="800000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miter lim="800000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miter lim="800000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b"/>
                      <a:r>
                        <a:rPr lang="en-US" sz="2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2019 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5B9BD5"/>
                      </a:solidFill>
                      <a:prstDash val="solid"/>
                      <a:miter lim="800000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miter lim="800000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miter lim="800000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254597609"/>
                  </a:ext>
                </a:extLst>
              </a:tr>
              <a:tr h="51162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b"/>
                      <a:r>
                        <a:rPr lang="en-US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Inventories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5B9BD5"/>
                      </a:solidFill>
                      <a:prstDash val="solid"/>
                      <a:miter lim="800000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miter lim="800000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miter lim="800000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b"/>
                      <a:r>
                        <a:rPr lang="en-US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1,000 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5B9BD5"/>
                      </a:solidFill>
                      <a:prstDash val="solid"/>
                      <a:miter lim="800000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miter lim="800000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miter lim="800000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b"/>
                      <a:r>
                        <a:rPr lang="en-US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1,400 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5B9BD5"/>
                      </a:solidFill>
                      <a:prstDash val="solid"/>
                      <a:miter lim="800000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miter lim="800000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miter lim="800000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396846960"/>
                  </a:ext>
                </a:extLst>
              </a:tr>
              <a:tr h="51162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b"/>
                      <a:r>
                        <a:rPr lang="en-US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Accounts Receivable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5B9BD5"/>
                      </a:solidFill>
                      <a:prstDash val="solid"/>
                      <a:miter lim="800000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miter lim="800000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miter lim="800000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b"/>
                      <a:r>
                        <a:rPr lang="en-US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2,000 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5B9BD5"/>
                      </a:solidFill>
                      <a:prstDash val="solid"/>
                      <a:miter lim="800000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miter lim="800000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miter lim="800000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b"/>
                      <a:r>
                        <a:rPr lang="en-US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2,400 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5B9BD5"/>
                      </a:solidFill>
                      <a:prstDash val="solid"/>
                      <a:miter lim="800000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miter lim="800000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miter lim="800000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823762737"/>
                  </a:ext>
                </a:extLst>
              </a:tr>
              <a:tr h="51162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b"/>
                      <a:r>
                        <a:rPr lang="en-US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Prepayments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5B9BD5"/>
                      </a:solidFill>
                      <a:prstDash val="solid"/>
                      <a:miter lim="800000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miter lim="800000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miter lim="800000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b"/>
                      <a:r>
                        <a:rPr lang="en-US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500 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5B9BD5"/>
                      </a:solidFill>
                      <a:prstDash val="solid"/>
                      <a:miter lim="800000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miter lim="800000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miter lim="800000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b"/>
                      <a:r>
                        <a:rPr lang="en-US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600 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5B9BD5"/>
                      </a:solidFill>
                      <a:prstDash val="solid"/>
                      <a:miter lim="800000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miter lim="800000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miter lim="800000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137621801"/>
                  </a:ext>
                </a:extLst>
              </a:tr>
              <a:tr h="51162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b"/>
                      <a:r>
                        <a:rPr lang="en-US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Bank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5B9BD5"/>
                      </a:solidFill>
                      <a:prstDash val="solid"/>
                      <a:miter lim="800000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miter lim="800000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miter lim="800000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b"/>
                      <a:r>
                        <a:rPr lang="en-US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800 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5B9BD5"/>
                      </a:solidFill>
                      <a:prstDash val="solid"/>
                      <a:miter lim="800000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miter lim="800000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miter lim="800000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b"/>
                      <a:r>
                        <a:rPr lang="en-US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600 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5B9BD5"/>
                      </a:solidFill>
                      <a:prstDash val="solid"/>
                      <a:miter lim="800000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miter lim="800000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miter lim="800000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573623278"/>
                  </a:ext>
                </a:extLst>
              </a:tr>
              <a:tr h="51162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b"/>
                      <a:r>
                        <a:rPr lang="en-US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Fixed Assets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5B9BD5"/>
                      </a:solidFill>
                      <a:prstDash val="solid"/>
                      <a:miter lim="800000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miter lim="800000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miter lim="800000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b"/>
                      <a:r>
                        <a:rPr lang="en-US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15,000 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5B9BD5"/>
                      </a:solidFill>
                      <a:prstDash val="solid"/>
                      <a:miter lim="800000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miter lim="800000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miter lim="800000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b"/>
                      <a:r>
                        <a:rPr lang="en-US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16,000 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5B9BD5"/>
                      </a:solidFill>
                      <a:prstDash val="solid"/>
                      <a:miter lim="800000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miter lim="800000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miter lim="800000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022545786"/>
                  </a:ext>
                </a:extLst>
              </a:tr>
              <a:tr h="51162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b"/>
                      <a:r>
                        <a:rPr lang="en-US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Accumulated Depreciation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5B9BD5"/>
                      </a:solidFill>
                      <a:prstDash val="solid"/>
                      <a:miter lim="800000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miter lim="800000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miter lim="800000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b"/>
                      <a:r>
                        <a:rPr lang="en-US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3,000 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5B9BD5"/>
                      </a:solidFill>
                      <a:prstDash val="solid"/>
                      <a:miter lim="800000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miter lim="800000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miter lim="800000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b"/>
                      <a:r>
                        <a:rPr lang="en-US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4,200 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5B9BD5"/>
                      </a:solidFill>
                      <a:prstDash val="solid"/>
                      <a:miter lim="800000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miter lim="800000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miter lim="800000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839942939"/>
                  </a:ext>
                </a:extLst>
              </a:tr>
            </a:tbl>
          </a:graphicData>
        </a:graphic>
      </p:graphicFrame>
      <p:sp>
        <p:nvSpPr>
          <p:cNvPr id="11" name="Rectangle 10">
            <a:extLst>
              <a:ext uri="{FF2B5EF4-FFF2-40B4-BE49-F238E27FC236}">
                <a16:creationId xmlns="" xmlns:a16="http://schemas.microsoft.com/office/drawing/2014/main" id="{F9100BA9-9766-4EE5-86B1-811F08CA2D52}"/>
              </a:ext>
            </a:extLst>
          </p:cNvPr>
          <p:cNvSpPr/>
          <p:nvPr/>
        </p:nvSpPr>
        <p:spPr>
          <a:xfrm>
            <a:off x="429590" y="4516607"/>
            <a:ext cx="4181475" cy="96202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Assets </a:t>
            </a:r>
          </a:p>
          <a:p>
            <a:pPr algn="ctr"/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Balance Sheet</a:t>
            </a:r>
          </a:p>
        </p:txBody>
      </p:sp>
      <p:graphicFrame>
        <p:nvGraphicFramePr>
          <p:cNvPr id="13" name="Table 12">
            <a:extLst>
              <a:ext uri="{FF2B5EF4-FFF2-40B4-BE49-F238E27FC236}">
                <a16:creationId xmlns="" xmlns:a16="http://schemas.microsoft.com/office/drawing/2014/main" id="{789A7B34-2F17-49E8-B593-32BDBDC3AB83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323574" y="1955164"/>
          <a:ext cx="5255581" cy="3267073"/>
        </p:xfrm>
        <a:graphic>
          <a:graphicData uri="http://schemas.openxmlformats.org/drawingml/2006/table">
            <a:tbl>
              <a:tblPr>
                <a:tableStyleId>{284E427A-3D55-4303-BF80-6455036E1DE7}</a:tableStyleId>
              </a:tblPr>
              <a:tblGrid>
                <a:gridCol w="2951765">
                  <a:extLst>
                    <a:ext uri="{9D8B030D-6E8A-4147-A177-3AD203B41FA5}">
                      <a16:colId xmlns="" xmlns:a16="http://schemas.microsoft.com/office/drawing/2014/main" val="25670446"/>
                    </a:ext>
                  </a:extLst>
                </a:gridCol>
                <a:gridCol w="1151908">
                  <a:extLst>
                    <a:ext uri="{9D8B030D-6E8A-4147-A177-3AD203B41FA5}">
                      <a16:colId xmlns="" xmlns:a16="http://schemas.microsoft.com/office/drawing/2014/main" val="157271642"/>
                    </a:ext>
                  </a:extLst>
                </a:gridCol>
                <a:gridCol w="1151908">
                  <a:extLst>
                    <a:ext uri="{9D8B030D-6E8A-4147-A177-3AD203B41FA5}">
                      <a16:colId xmlns="" xmlns:a16="http://schemas.microsoft.com/office/drawing/2014/main" val="550793605"/>
                    </a:ext>
                  </a:extLst>
                </a:gridCol>
              </a:tblGrid>
              <a:tr h="463963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2010 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2019 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="" xmlns:a16="http://schemas.microsoft.com/office/drawing/2014/main" val="1896336569"/>
                  </a:ext>
                </a:extLst>
              </a:tr>
              <a:tr h="463963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Inventories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100 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140 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="" xmlns:a16="http://schemas.microsoft.com/office/drawing/2014/main" val="1961699182"/>
                  </a:ext>
                </a:extLst>
              </a:tr>
              <a:tr h="463963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Accounts Receivable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100 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120 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="" xmlns:a16="http://schemas.microsoft.com/office/drawing/2014/main" val="3469934161"/>
                  </a:ext>
                </a:extLst>
              </a:tr>
              <a:tr h="463963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Prepayments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100 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120 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="" xmlns:a16="http://schemas.microsoft.com/office/drawing/2014/main" val="96070819"/>
                  </a:ext>
                </a:extLst>
              </a:tr>
              <a:tr h="463963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Bank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100 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75 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="" xmlns:a16="http://schemas.microsoft.com/office/drawing/2014/main" val="881249944"/>
                  </a:ext>
                </a:extLst>
              </a:tr>
              <a:tr h="463963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Fixed Assets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100 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107 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="" xmlns:a16="http://schemas.microsoft.com/office/drawing/2014/main" val="2563635343"/>
                  </a:ext>
                </a:extLst>
              </a:tr>
              <a:tr h="48329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Accumulated Depreciation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100 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140 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="" xmlns:a16="http://schemas.microsoft.com/office/drawing/2014/main" val="11080666"/>
                  </a:ext>
                </a:extLst>
              </a:tr>
            </a:tbl>
          </a:graphicData>
        </a:graphic>
      </p:graphicFrame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9F58DB9D-9849-4345-8B60-69823030F348}"/>
              </a:ext>
            </a:extLst>
          </p:cNvPr>
          <p:cNvSpPr/>
          <p:nvPr/>
        </p:nvSpPr>
        <p:spPr>
          <a:xfrm>
            <a:off x="6953249" y="905857"/>
            <a:ext cx="4514850" cy="962025"/>
          </a:xfrm>
          <a:prstGeom prst="rect">
            <a:avLst/>
          </a:prstGeom>
          <a:solidFill>
            <a:srgbClr val="ED7D31">
              <a:lumMod val="60000"/>
              <a:lumOff val="40000"/>
            </a:srgbClr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Indexed Balance Sheet Assets</a:t>
            </a:r>
          </a:p>
        </p:txBody>
      </p:sp>
    </p:spTree>
    <p:extLst>
      <p:ext uri="{BB962C8B-B14F-4D97-AF65-F5344CB8AC3E}">
        <p14:creationId xmlns:p14="http://schemas.microsoft.com/office/powerpoint/2010/main" val="2816369811"/>
      </p:ext>
    </p:extLst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5059" y="3044952"/>
            <a:ext cx="9525989" cy="2334916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</a:rPr>
              <a:t>Topic </a:t>
            </a:r>
            <a:r>
              <a:rPr lang="en-US" sz="3200" b="1" dirty="0">
                <a:solidFill>
                  <a:srgbClr val="C00000"/>
                </a:solidFill>
              </a:rPr>
              <a:t>103: Common Size Analysis of Balance Sheet-1</a:t>
            </a:r>
          </a:p>
          <a:p>
            <a:r>
              <a:rPr lang="en-US" sz="3200" b="1" dirty="0" smtClean="0">
                <a:solidFill>
                  <a:srgbClr val="C00000"/>
                </a:solidFill>
              </a:rPr>
              <a:t> </a:t>
            </a:r>
            <a:endParaRPr lang="en-US" sz="3200" b="1" dirty="0">
              <a:solidFill>
                <a:srgbClr val="C00000"/>
              </a:solidFill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defRPr/>
            </a:pPr>
            <a:r>
              <a:rPr lang="en-US" sz="3500" b="1" dirty="0">
                <a:solidFill>
                  <a:srgbClr val="405EE0"/>
                </a:solidFill>
                <a:latin typeface="Calibri"/>
                <a:ea typeface="Kozuka Mincho Pro H" panose="02020A00000000000000" pitchFamily="18" charset="-128"/>
                <a:cs typeface="Arial" panose="020B0604020202020204" pitchFamily="34" charset="0"/>
              </a:rPr>
              <a:t>Module 5: Financial Analysis Tools</a:t>
            </a:r>
          </a:p>
        </p:txBody>
      </p:sp>
    </p:spTree>
    <p:extLst>
      <p:ext uri="{BB962C8B-B14F-4D97-AF65-F5344CB8AC3E}">
        <p14:creationId xmlns:p14="http://schemas.microsoft.com/office/powerpoint/2010/main" val="2929797610"/>
      </p:ext>
    </p:extLst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Common Size Analysis</a:t>
            </a: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Percentage of a Base Value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Base Value of P </a:t>
            </a: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&amp; L Account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Base Value of Balance Sheet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Vertical Analysis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Why </a:t>
            </a: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Perform Common Size Analysis?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Common Size Analysis of Balance Sheet-1</a:t>
            </a:r>
          </a:p>
        </p:txBody>
      </p:sp>
    </p:spTree>
    <p:extLst>
      <p:ext uri="{BB962C8B-B14F-4D97-AF65-F5344CB8AC3E}">
        <p14:creationId xmlns:p14="http://schemas.microsoft.com/office/powerpoint/2010/main" val="26277616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7654" y="3044952"/>
            <a:ext cx="8743394" cy="1296389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</a:rPr>
              <a:t>Topic </a:t>
            </a:r>
            <a:r>
              <a:rPr lang="en-US" sz="3200" b="1" dirty="0">
                <a:solidFill>
                  <a:srgbClr val="C00000"/>
                </a:solidFill>
              </a:rPr>
              <a:t>077: Relative Analysis using Ratios</a:t>
            </a:r>
          </a:p>
          <a:p>
            <a:r>
              <a:rPr lang="en-US" sz="3200" b="1" dirty="0" smtClean="0">
                <a:solidFill>
                  <a:srgbClr val="C00000"/>
                </a:solidFill>
              </a:rPr>
              <a:t> </a:t>
            </a:r>
            <a:endParaRPr lang="en-US" sz="3200" b="1" dirty="0">
              <a:solidFill>
                <a:srgbClr val="C00000"/>
              </a:solidFill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defRPr/>
            </a:pPr>
            <a:r>
              <a:rPr lang="en-US" sz="3500" b="1" dirty="0">
                <a:solidFill>
                  <a:srgbClr val="405EE0"/>
                </a:solidFill>
                <a:latin typeface="Calibri"/>
                <a:ea typeface="Kozuka Mincho Pro H" panose="02020A00000000000000" pitchFamily="18" charset="-128"/>
                <a:cs typeface="Arial" panose="020B0604020202020204" pitchFamily="34" charset="0"/>
              </a:rPr>
              <a:t>Module 5: Financial Analysis Tools</a:t>
            </a:r>
          </a:p>
        </p:txBody>
      </p:sp>
    </p:spTree>
    <p:extLst>
      <p:ext uri="{BB962C8B-B14F-4D97-AF65-F5344CB8AC3E}">
        <p14:creationId xmlns:p14="http://schemas.microsoft.com/office/powerpoint/2010/main" val="760561465"/>
      </p:ext>
    </p:extLst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Formula Common Size Analysis: Balance Sheet</a:t>
            </a: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Base of Balance Sheet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Converting to Base as Percentage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{Each Asset/Total Assets} x 100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Common Size Analysis of Balance Sheet-1</a:t>
            </a:r>
          </a:p>
        </p:txBody>
      </p:sp>
    </p:spTree>
    <p:extLst>
      <p:ext uri="{BB962C8B-B14F-4D97-AF65-F5344CB8AC3E}">
        <p14:creationId xmlns:p14="http://schemas.microsoft.com/office/powerpoint/2010/main" val="945918650"/>
      </p:ext>
    </p:extLst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b="1" dirty="0">
                <a:solidFill>
                  <a:srgbClr val="C00000"/>
                </a:solidFill>
                <a:latin typeface="Calibri"/>
                <a:cs typeface="Arial" panose="020B0604020202020204" pitchFamily="34" charset="0"/>
              </a:rPr>
              <a:t>The Formula</a:t>
            </a: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 algn="l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800" b="1" dirty="0"/>
              <a:t>{Each Asset/Total Assets} x 100</a:t>
            </a:r>
          </a:p>
          <a:p>
            <a:pPr marL="457200" indent="-457200" algn="l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800" b="1" dirty="0"/>
              <a:t>{Each Liability/Total Assets} x 100</a:t>
            </a:r>
          </a:p>
          <a:p>
            <a:pPr marL="457200" indent="-457200" algn="l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800" b="1" dirty="0"/>
              <a:t>{Each Item of Equity/Total Assets} x 100</a:t>
            </a:r>
          </a:p>
          <a:p>
            <a:pPr marL="457200" indent="-457200" algn="l">
              <a:buClr>
                <a:srgbClr val="C00000"/>
              </a:buClr>
              <a:buFont typeface="Arial" panose="020B0604020202020204" pitchFamily="34" charset="0"/>
              <a:buChar char="•"/>
            </a:pPr>
            <a:endParaRPr lang="en-US" sz="2800" b="1" dirty="0">
              <a:solidFill>
                <a:schemeClr val="accent5">
                  <a:lumMod val="50000"/>
                </a:schemeClr>
              </a:solidFill>
            </a:endParaRPr>
          </a:p>
          <a:p>
            <a:pPr marL="457200" indent="-457200" algn="l">
              <a:buFont typeface="Arial" panose="020B0604020202020204" pitchFamily="34" charset="0"/>
              <a:buChar char="•"/>
            </a:pPr>
            <a:endParaRPr lang="en-US" sz="2800" b="1" dirty="0">
              <a:solidFill>
                <a:schemeClr val="accent5">
                  <a:lumMod val="50000"/>
                </a:schemeClr>
              </a:solidFill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dirty="0">
                <a:solidFill>
                  <a:srgbClr val="405EE0"/>
                </a:solidFill>
                <a:latin typeface="Calibri"/>
              </a:rPr>
              <a:t>Common Size Analysis of Balance Sheet-1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928D2372-E923-4A6F-8EB2-7215C0DC90FE}"/>
              </a:ext>
            </a:extLst>
          </p:cNvPr>
          <p:cNvSpPr/>
          <p:nvPr/>
        </p:nvSpPr>
        <p:spPr>
          <a:xfrm>
            <a:off x="3248167" y="5777110"/>
            <a:ext cx="1136342" cy="390617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END</a:t>
            </a:r>
          </a:p>
        </p:txBody>
      </p:sp>
    </p:spTree>
    <p:extLst>
      <p:ext uri="{BB962C8B-B14F-4D97-AF65-F5344CB8AC3E}">
        <p14:creationId xmlns:p14="http://schemas.microsoft.com/office/powerpoint/2010/main" val="4006292766"/>
      </p:ext>
    </p:extLst>
  </p:cSld>
  <p:clrMapOvr>
    <a:masterClrMapping/>
  </p:clrMapOvr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5103" y="3044952"/>
            <a:ext cx="9385945" cy="2334916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</a:rPr>
              <a:t>Topic 104</a:t>
            </a:r>
            <a:r>
              <a:rPr lang="en-US" sz="3200" b="1" dirty="0">
                <a:solidFill>
                  <a:srgbClr val="C00000"/>
                </a:solidFill>
              </a:rPr>
              <a:t>: Common Size Analysis of Balance Sheet-2</a:t>
            </a:r>
          </a:p>
          <a:p>
            <a:endParaRPr lang="en-US" sz="3200" b="1" dirty="0">
              <a:solidFill>
                <a:srgbClr val="C00000"/>
              </a:solidFill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defRPr/>
            </a:pPr>
            <a:r>
              <a:rPr lang="en-US" sz="3500" b="1" dirty="0">
                <a:solidFill>
                  <a:srgbClr val="405EE0"/>
                </a:solidFill>
                <a:latin typeface="Calibri"/>
                <a:ea typeface="Kozuka Mincho Pro H" panose="02020A00000000000000" pitchFamily="18" charset="-128"/>
                <a:cs typeface="Arial" panose="020B0604020202020204" pitchFamily="34" charset="0"/>
              </a:rPr>
              <a:t>Module 5: Financial Analysis Tools</a:t>
            </a:r>
          </a:p>
        </p:txBody>
      </p:sp>
    </p:spTree>
    <p:extLst>
      <p:ext uri="{BB962C8B-B14F-4D97-AF65-F5344CB8AC3E}">
        <p14:creationId xmlns:p14="http://schemas.microsoft.com/office/powerpoint/2010/main" val="2424242158"/>
      </p:ext>
    </p:extLst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Using Commons Size Analysis</a:t>
            </a: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Comparison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Trending the Statements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dirty="0">
                <a:solidFill>
                  <a:srgbClr val="405EE0"/>
                </a:solidFill>
                <a:latin typeface="Calibri"/>
              </a:rPr>
              <a:t>Common Size Analysis of Balance Sheet-2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690991201"/>
      </p:ext>
    </p:extLst>
  </p:cSld>
  <p:clrMapOvr>
    <a:masterClrMapping/>
  </p:clrMapOvr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Application of Common Size Analysis</a:t>
            </a: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Profit and Loss Account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Balance Sheet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Cash Flow Statement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Owners’ Equity</a:t>
            </a: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dirty="0">
                <a:solidFill>
                  <a:srgbClr val="405EE0"/>
                </a:solidFill>
                <a:latin typeface="Calibri"/>
              </a:rPr>
              <a:t>Common Size Analysis of Balance Sheet-2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591680700"/>
      </p:ext>
    </p:extLst>
  </p:cSld>
  <p:clrMapOvr>
    <a:masterClrMapping/>
  </p:clrMapOvr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846161"/>
            <a:ext cx="12188952" cy="60118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dirty="0">
                <a:solidFill>
                  <a:srgbClr val="405EE0"/>
                </a:solidFill>
                <a:latin typeface="Calibri"/>
              </a:rPr>
              <a:t>Common Size Analysis of Balance Sheet-2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="" xmlns:a16="http://schemas.microsoft.com/office/drawing/2014/main" id="{A35F0C2B-D94B-4B3C-ABEA-E8497F6FEF7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97536" y="995094"/>
          <a:ext cx="10793879" cy="451860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463569">
                  <a:extLst>
                    <a:ext uri="{9D8B030D-6E8A-4147-A177-3AD203B41FA5}">
                      <a16:colId xmlns="" xmlns:a16="http://schemas.microsoft.com/office/drawing/2014/main" val="1432214485"/>
                    </a:ext>
                  </a:extLst>
                </a:gridCol>
                <a:gridCol w="2665155">
                  <a:extLst>
                    <a:ext uri="{9D8B030D-6E8A-4147-A177-3AD203B41FA5}">
                      <a16:colId xmlns="" xmlns:a16="http://schemas.microsoft.com/office/drawing/2014/main" val="2914358818"/>
                    </a:ext>
                  </a:extLst>
                </a:gridCol>
                <a:gridCol w="2665155">
                  <a:extLst>
                    <a:ext uri="{9D8B030D-6E8A-4147-A177-3AD203B41FA5}">
                      <a16:colId xmlns="" xmlns:a16="http://schemas.microsoft.com/office/drawing/2014/main" val="2529609021"/>
                    </a:ext>
                  </a:extLst>
                </a:gridCol>
              </a:tblGrid>
              <a:tr h="561899">
                <a:tc>
                  <a:txBody>
                    <a:bodyPr/>
                    <a:lstStyle/>
                    <a:p>
                      <a:pPr algn="l" fontAlgn="b"/>
                      <a:r>
                        <a:rPr lang="en-US" sz="3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3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2,019 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% 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="" xmlns:a16="http://schemas.microsoft.com/office/drawing/2014/main" val="1956735481"/>
                  </a:ext>
                </a:extLst>
              </a:tr>
              <a:tr h="561899">
                <a:tc>
                  <a:txBody>
                    <a:bodyPr/>
                    <a:lstStyle/>
                    <a:p>
                      <a:pPr algn="l" fontAlgn="b"/>
                      <a:r>
                        <a:rPr lang="en-US" sz="3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Inventories</a:t>
                      </a:r>
                      <a:endParaRPr lang="en-US" sz="3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1,000 </a:t>
                      </a:r>
                      <a:endParaRPr lang="en-US" sz="3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4 </a:t>
                      </a:r>
                      <a:endParaRPr lang="en-US" sz="3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="" xmlns:a16="http://schemas.microsoft.com/office/drawing/2014/main" val="1263610402"/>
                  </a:ext>
                </a:extLst>
              </a:tr>
              <a:tr h="561899">
                <a:tc>
                  <a:txBody>
                    <a:bodyPr/>
                    <a:lstStyle/>
                    <a:p>
                      <a:pPr algn="l" fontAlgn="b"/>
                      <a:r>
                        <a:rPr lang="en-US" sz="3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Accounts Receivable</a:t>
                      </a:r>
                      <a:endParaRPr lang="en-US" sz="3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2,000 </a:t>
                      </a:r>
                      <a:endParaRPr lang="en-US" sz="3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8 </a:t>
                      </a:r>
                      <a:endParaRPr lang="en-US" sz="3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="" xmlns:a16="http://schemas.microsoft.com/office/drawing/2014/main" val="1271877464"/>
                  </a:ext>
                </a:extLst>
              </a:tr>
              <a:tr h="561899">
                <a:tc>
                  <a:txBody>
                    <a:bodyPr/>
                    <a:lstStyle/>
                    <a:p>
                      <a:pPr algn="l" fontAlgn="b"/>
                      <a:r>
                        <a:rPr lang="en-US" sz="3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Prepayments</a:t>
                      </a:r>
                      <a:endParaRPr lang="en-US" sz="3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500 </a:t>
                      </a:r>
                      <a:endParaRPr lang="en-US" sz="3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2 </a:t>
                      </a:r>
                      <a:endParaRPr lang="en-US" sz="3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="" xmlns:a16="http://schemas.microsoft.com/office/drawing/2014/main" val="244461003"/>
                  </a:ext>
                </a:extLst>
              </a:tr>
              <a:tr h="561899">
                <a:tc>
                  <a:txBody>
                    <a:bodyPr/>
                    <a:lstStyle/>
                    <a:p>
                      <a:pPr algn="l" fontAlgn="b"/>
                      <a:r>
                        <a:rPr lang="en-US" sz="3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Bank</a:t>
                      </a:r>
                      <a:endParaRPr lang="en-US" sz="3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800 </a:t>
                      </a:r>
                      <a:endParaRPr lang="en-US" sz="3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3 </a:t>
                      </a:r>
                      <a:endParaRPr lang="en-US" sz="3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="" xmlns:a16="http://schemas.microsoft.com/office/drawing/2014/main" val="1868481467"/>
                  </a:ext>
                </a:extLst>
              </a:tr>
              <a:tr h="561899">
                <a:tc>
                  <a:txBody>
                    <a:bodyPr/>
                    <a:lstStyle/>
                    <a:p>
                      <a:pPr algn="l" fontAlgn="b"/>
                      <a:r>
                        <a:rPr lang="en-US" sz="3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Fixed Assets</a:t>
                      </a:r>
                      <a:endParaRPr lang="en-US" sz="3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15,000 </a:t>
                      </a:r>
                      <a:endParaRPr lang="en-US" sz="3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62 </a:t>
                      </a:r>
                      <a:endParaRPr lang="en-US" sz="3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="" xmlns:a16="http://schemas.microsoft.com/office/drawing/2014/main" val="1007837995"/>
                  </a:ext>
                </a:extLst>
              </a:tr>
              <a:tr h="561899">
                <a:tc>
                  <a:txBody>
                    <a:bodyPr/>
                    <a:lstStyle/>
                    <a:p>
                      <a:pPr algn="l" fontAlgn="b"/>
                      <a:r>
                        <a:rPr lang="en-US" sz="3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Accumulated Depreciation</a:t>
                      </a:r>
                      <a:endParaRPr lang="en-US" sz="3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3,000 </a:t>
                      </a:r>
                      <a:endParaRPr lang="en-US" sz="3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12 </a:t>
                      </a:r>
                      <a:endParaRPr lang="en-US" sz="3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="" xmlns:a16="http://schemas.microsoft.com/office/drawing/2014/main" val="3806617519"/>
                  </a:ext>
                </a:extLst>
              </a:tr>
              <a:tr h="585310">
                <a:tc>
                  <a:txBody>
                    <a:bodyPr/>
                    <a:lstStyle/>
                    <a:p>
                      <a:pPr algn="l" fontAlgn="b"/>
                      <a:r>
                        <a:rPr lang="en-US" sz="3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Total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24,310 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100 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="" xmlns:a16="http://schemas.microsoft.com/office/drawing/2014/main" val="32457462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61407827"/>
      </p:ext>
    </p:extLst>
  </p:cSld>
  <p:clrMapOvr>
    <a:masterClrMapping/>
  </p:clrMapOvr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846161"/>
            <a:ext cx="12188952" cy="60118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dirty="0">
                <a:solidFill>
                  <a:srgbClr val="405EE0"/>
                </a:solidFill>
                <a:latin typeface="Calibri"/>
              </a:rPr>
              <a:t>Common Size Analysis of Balance Sheet-2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="" xmlns:a16="http://schemas.microsoft.com/office/drawing/2014/main" id="{A35F0C2B-D94B-4B3C-ABEA-E8497F6FEF7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570993" y="926849"/>
          <a:ext cx="9046965" cy="44500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579329">
                  <a:extLst>
                    <a:ext uri="{9D8B030D-6E8A-4147-A177-3AD203B41FA5}">
                      <a16:colId xmlns="" xmlns:a16="http://schemas.microsoft.com/office/drawing/2014/main" val="1432214485"/>
                    </a:ext>
                  </a:extLst>
                </a:gridCol>
                <a:gridCol w="2233818">
                  <a:extLst>
                    <a:ext uri="{9D8B030D-6E8A-4147-A177-3AD203B41FA5}">
                      <a16:colId xmlns="" xmlns:a16="http://schemas.microsoft.com/office/drawing/2014/main" val="2914358818"/>
                    </a:ext>
                  </a:extLst>
                </a:gridCol>
                <a:gridCol w="2233818">
                  <a:extLst>
                    <a:ext uri="{9D8B030D-6E8A-4147-A177-3AD203B41FA5}">
                      <a16:colId xmlns="" xmlns:a16="http://schemas.microsoft.com/office/drawing/2014/main" val="2529609021"/>
                    </a:ext>
                  </a:extLst>
                </a:gridCol>
              </a:tblGrid>
              <a:tr h="432918">
                <a:tc>
                  <a:txBody>
                    <a:bodyPr/>
                    <a:lstStyle/>
                    <a:p>
                      <a:pPr algn="l" fontAlgn="b"/>
                      <a:r>
                        <a:rPr lang="en-US" sz="3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3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2,019 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% 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="" xmlns:a16="http://schemas.microsoft.com/office/drawing/2014/main" val="1956735481"/>
                  </a:ext>
                </a:extLst>
              </a:tr>
              <a:tr h="432918">
                <a:tc>
                  <a:txBody>
                    <a:bodyPr/>
                    <a:lstStyle/>
                    <a:p>
                      <a:pPr algn="l" fontAlgn="b"/>
                      <a:r>
                        <a:rPr lang="en-US" sz="3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Accounts Payable</a:t>
                      </a:r>
                      <a:endParaRPr lang="en-US" sz="3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500 </a:t>
                      </a:r>
                      <a:endParaRPr lang="en-US" sz="3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2% </a:t>
                      </a:r>
                      <a:endParaRPr lang="en-US" sz="3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="" xmlns:a16="http://schemas.microsoft.com/office/drawing/2014/main" val="1263610402"/>
                  </a:ext>
                </a:extLst>
              </a:tr>
              <a:tr h="432918">
                <a:tc>
                  <a:txBody>
                    <a:bodyPr/>
                    <a:lstStyle/>
                    <a:p>
                      <a:pPr algn="l" fontAlgn="b"/>
                      <a:r>
                        <a:rPr lang="en-US" sz="3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Notes Payable</a:t>
                      </a:r>
                      <a:endParaRPr lang="en-US" sz="3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1,000 </a:t>
                      </a:r>
                      <a:endParaRPr lang="en-US" sz="3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4%</a:t>
                      </a:r>
                      <a:endParaRPr lang="en-US" sz="3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="" xmlns:a16="http://schemas.microsoft.com/office/drawing/2014/main" val="1271877464"/>
                  </a:ext>
                </a:extLst>
              </a:tr>
              <a:tr h="432918">
                <a:tc>
                  <a:txBody>
                    <a:bodyPr/>
                    <a:lstStyle/>
                    <a:p>
                      <a:pPr algn="l" fontAlgn="b"/>
                      <a:r>
                        <a:rPr lang="en-US" sz="3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Accrued Expenses</a:t>
                      </a:r>
                      <a:endParaRPr lang="en-US" sz="3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1,300 </a:t>
                      </a:r>
                      <a:endParaRPr lang="en-US" sz="3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5% </a:t>
                      </a:r>
                      <a:endParaRPr lang="en-US" sz="3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="" xmlns:a16="http://schemas.microsoft.com/office/drawing/2014/main" val="244461003"/>
                  </a:ext>
                </a:extLst>
              </a:tr>
              <a:tr h="432918">
                <a:tc>
                  <a:txBody>
                    <a:bodyPr/>
                    <a:lstStyle/>
                    <a:p>
                      <a:pPr algn="l" fontAlgn="b"/>
                      <a:r>
                        <a:rPr lang="en-US" sz="3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Loan Payable</a:t>
                      </a:r>
                      <a:endParaRPr lang="en-US" sz="3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3,000 </a:t>
                      </a:r>
                      <a:endParaRPr lang="en-US" sz="3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12%</a:t>
                      </a:r>
                      <a:endParaRPr lang="en-US" sz="3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="" xmlns:a16="http://schemas.microsoft.com/office/drawing/2014/main" val="1868481467"/>
                  </a:ext>
                </a:extLst>
              </a:tr>
              <a:tr h="432918">
                <a:tc>
                  <a:txBody>
                    <a:bodyPr/>
                    <a:lstStyle/>
                    <a:p>
                      <a:pPr algn="l" fontAlgn="b"/>
                      <a:r>
                        <a:rPr lang="en-US" sz="3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Bonds Payable</a:t>
                      </a:r>
                      <a:endParaRPr lang="en-US" sz="3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4,000 </a:t>
                      </a:r>
                      <a:endParaRPr lang="en-US" sz="3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17%</a:t>
                      </a:r>
                      <a:endParaRPr lang="en-US" sz="3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="" xmlns:a16="http://schemas.microsoft.com/office/drawing/2014/main" val="1007837995"/>
                  </a:ext>
                </a:extLst>
              </a:tr>
              <a:tr h="432918">
                <a:tc>
                  <a:txBody>
                    <a:bodyPr/>
                    <a:lstStyle/>
                    <a:p>
                      <a:pPr algn="l" fontAlgn="b"/>
                      <a:r>
                        <a:rPr lang="en-US" sz="3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Lease Payable</a:t>
                      </a:r>
                      <a:endParaRPr lang="en-US" sz="3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3,000 </a:t>
                      </a:r>
                      <a:endParaRPr lang="en-US" sz="3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12%</a:t>
                      </a:r>
                      <a:endParaRPr lang="en-US" sz="3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="" xmlns:a16="http://schemas.microsoft.com/office/drawing/2014/main" val="3806617519"/>
                  </a:ext>
                </a:extLst>
              </a:tr>
              <a:tr h="450955">
                <a:tc>
                  <a:txBody>
                    <a:bodyPr/>
                    <a:lstStyle/>
                    <a:p>
                      <a:pPr algn="l" fontAlgn="b"/>
                      <a:r>
                        <a:rPr lang="en-US" sz="3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Total (Assets)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24,310 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="" xmlns:a16="http://schemas.microsoft.com/office/drawing/2014/main" val="32457462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61389088"/>
      </p:ext>
    </p:extLst>
  </p:cSld>
  <p:clrMapOvr>
    <a:masterClrMapping/>
  </p:clrMapOvr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846161"/>
            <a:ext cx="12188952" cy="60118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dirty="0">
                <a:solidFill>
                  <a:srgbClr val="405EE0"/>
                </a:solidFill>
                <a:latin typeface="Calibri"/>
              </a:rPr>
              <a:t>Common Size Analysis of Balance Sheet-2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="" xmlns:a16="http://schemas.microsoft.com/office/drawing/2014/main" id="{A35F0C2B-D94B-4B3C-ABEA-E8497F6FEF7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989816" y="1127463"/>
          <a:ext cx="10209319" cy="397517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167681">
                  <a:extLst>
                    <a:ext uri="{9D8B030D-6E8A-4147-A177-3AD203B41FA5}">
                      <a16:colId xmlns="" xmlns:a16="http://schemas.microsoft.com/office/drawing/2014/main" val="1432214485"/>
                    </a:ext>
                  </a:extLst>
                </a:gridCol>
                <a:gridCol w="2520819">
                  <a:extLst>
                    <a:ext uri="{9D8B030D-6E8A-4147-A177-3AD203B41FA5}">
                      <a16:colId xmlns="" xmlns:a16="http://schemas.microsoft.com/office/drawing/2014/main" val="2914358818"/>
                    </a:ext>
                  </a:extLst>
                </a:gridCol>
                <a:gridCol w="2520819">
                  <a:extLst>
                    <a:ext uri="{9D8B030D-6E8A-4147-A177-3AD203B41FA5}">
                      <a16:colId xmlns="" xmlns:a16="http://schemas.microsoft.com/office/drawing/2014/main" val="2529609021"/>
                    </a:ext>
                  </a:extLst>
                </a:gridCol>
              </a:tblGrid>
              <a:tr h="657960">
                <a:tc>
                  <a:txBody>
                    <a:bodyPr/>
                    <a:lstStyle/>
                    <a:p>
                      <a:pPr algn="l" fontAlgn="b"/>
                      <a:r>
                        <a:rPr lang="en-US" sz="3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3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2,019 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% 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="" xmlns:a16="http://schemas.microsoft.com/office/drawing/2014/main" val="1956735481"/>
                  </a:ext>
                </a:extLst>
              </a:tr>
              <a:tr h="657960">
                <a:tc>
                  <a:txBody>
                    <a:bodyPr/>
                    <a:lstStyle/>
                    <a:p>
                      <a:pPr algn="l" fontAlgn="b"/>
                      <a:r>
                        <a:rPr lang="en-US" sz="3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Common Share Capital</a:t>
                      </a:r>
                      <a:endParaRPr lang="en-US" sz="3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5,000 </a:t>
                      </a:r>
                      <a:endParaRPr lang="en-US" sz="3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20% </a:t>
                      </a:r>
                      <a:endParaRPr lang="en-US" sz="3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="" xmlns:a16="http://schemas.microsoft.com/office/drawing/2014/main" val="1263610402"/>
                  </a:ext>
                </a:extLst>
              </a:tr>
              <a:tr h="657960">
                <a:tc>
                  <a:txBody>
                    <a:bodyPr/>
                    <a:lstStyle/>
                    <a:p>
                      <a:pPr algn="l" fontAlgn="b"/>
                      <a:r>
                        <a:rPr lang="en-US" sz="3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Share Premium Account</a:t>
                      </a:r>
                      <a:endParaRPr lang="en-US" sz="3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1,000 </a:t>
                      </a:r>
                      <a:endParaRPr lang="en-US" sz="3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4%</a:t>
                      </a:r>
                      <a:endParaRPr lang="en-US" sz="3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="" xmlns:a16="http://schemas.microsoft.com/office/drawing/2014/main" val="1271877464"/>
                  </a:ext>
                </a:extLst>
              </a:tr>
              <a:tr h="657960">
                <a:tc>
                  <a:txBody>
                    <a:bodyPr/>
                    <a:lstStyle/>
                    <a:p>
                      <a:pPr algn="l" fontAlgn="b"/>
                      <a:r>
                        <a:rPr lang="en-US" sz="3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Retained Earnings</a:t>
                      </a:r>
                      <a:endParaRPr lang="en-US" sz="3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4,300 </a:t>
                      </a:r>
                      <a:endParaRPr lang="en-US" sz="3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18% </a:t>
                      </a:r>
                      <a:endParaRPr lang="en-US" sz="3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="" xmlns:a16="http://schemas.microsoft.com/office/drawing/2014/main" val="244461003"/>
                  </a:ext>
                </a:extLst>
              </a:tr>
              <a:tr h="657960">
                <a:tc>
                  <a:txBody>
                    <a:bodyPr/>
                    <a:lstStyle/>
                    <a:p>
                      <a:pPr algn="l" fontAlgn="b"/>
                      <a:r>
                        <a:rPr lang="en-US" sz="3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Reserves</a:t>
                      </a:r>
                      <a:endParaRPr lang="en-US" sz="3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1,210 </a:t>
                      </a:r>
                      <a:endParaRPr lang="en-US" sz="3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5%</a:t>
                      </a:r>
                      <a:endParaRPr lang="en-US" sz="3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="" xmlns:a16="http://schemas.microsoft.com/office/drawing/2014/main" val="1868481467"/>
                  </a:ext>
                </a:extLst>
              </a:tr>
              <a:tr h="685374">
                <a:tc>
                  <a:txBody>
                    <a:bodyPr/>
                    <a:lstStyle/>
                    <a:p>
                      <a:pPr algn="l" fontAlgn="b"/>
                      <a:r>
                        <a:rPr lang="en-US" sz="3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Total (Assets)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24,310 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="" xmlns:a16="http://schemas.microsoft.com/office/drawing/2014/main" val="32457462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41560608"/>
      </p:ext>
    </p:extLst>
  </p:cSld>
  <p:clrMapOvr>
    <a:masterClrMapping/>
  </p:clrMapOvr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7038" y="3044952"/>
            <a:ext cx="8834010" cy="2334916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C00000"/>
                </a:solidFill>
              </a:rPr>
              <a:t>Module 105: Common Size Analysis of Profit and Loss Account-1</a:t>
            </a:r>
          </a:p>
          <a:p>
            <a:r>
              <a:rPr lang="en-US" sz="3200" b="1" dirty="0" smtClean="0">
                <a:solidFill>
                  <a:srgbClr val="C00000"/>
                </a:solidFill>
              </a:rPr>
              <a:t> </a:t>
            </a:r>
            <a:endParaRPr lang="en-US" sz="3200" b="1" dirty="0">
              <a:solidFill>
                <a:srgbClr val="C00000"/>
              </a:solidFill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defRPr/>
            </a:pPr>
            <a:r>
              <a:rPr lang="en-US" sz="3500" b="1" dirty="0">
                <a:solidFill>
                  <a:srgbClr val="405EE0"/>
                </a:solidFill>
                <a:latin typeface="Calibri"/>
                <a:ea typeface="Kozuka Mincho Pro H" panose="02020A00000000000000" pitchFamily="18" charset="-128"/>
                <a:cs typeface="Arial" panose="020B0604020202020204" pitchFamily="34" charset="0"/>
              </a:rPr>
              <a:t>Module 5: Financial Analysis Tools</a:t>
            </a:r>
          </a:p>
        </p:txBody>
      </p:sp>
    </p:spTree>
    <p:extLst>
      <p:ext uri="{BB962C8B-B14F-4D97-AF65-F5344CB8AC3E}">
        <p14:creationId xmlns:p14="http://schemas.microsoft.com/office/powerpoint/2010/main" val="4294644735"/>
      </p:ext>
    </p:extLst>
  </p:cSld>
  <p:clrMapOvr>
    <a:masterClrMapping/>
  </p:clrMapOvr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Formula Common Size Analysis: P&amp;L </a:t>
            </a:r>
            <a:r>
              <a:rPr lang="en-US" sz="2800" b="1" dirty="0">
                <a:solidFill>
                  <a:srgbClr val="C00000"/>
                </a:solidFill>
                <a:latin typeface="Calibri"/>
                <a:cs typeface="Arial" panose="020B0604020202020204" pitchFamily="34" charset="0"/>
              </a:rPr>
              <a:t>Account</a:t>
            </a: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Base of Profit and Loss Account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Converting to Base as Percentage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{Each Item of P&amp;L Account/Sales} x 100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dirty="0">
                <a:solidFill>
                  <a:srgbClr val="405EE0"/>
                </a:solidFill>
                <a:latin typeface="Calibri"/>
              </a:rPr>
              <a:t>Common Size Analysis of Profit and Loss Account-1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36336572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Ratios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+mj-lt"/>
              <a:buAutoNum type="arabicPeriod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+mj-lt"/>
              <a:buAutoNum type="arabicPeriod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Ratios Definition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+mj-lt"/>
              <a:buAutoNum type="arabicPeriod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Financial Ratios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+mj-lt"/>
              <a:buAutoNum type="arabicPeriod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How Ratios Help?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+mj-lt"/>
              <a:buAutoNum type="arabicPeriod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Why Relative Analysis?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+mj-lt"/>
              <a:buAutoNum type="arabicPeriod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Who Should do Ratio Analysis?</a:t>
            </a: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Financial Analysis Introduction</a:t>
            </a:r>
          </a:p>
        </p:txBody>
      </p:sp>
    </p:spTree>
    <p:extLst>
      <p:ext uri="{BB962C8B-B14F-4D97-AF65-F5344CB8AC3E}">
        <p14:creationId xmlns:p14="http://schemas.microsoft.com/office/powerpoint/2010/main" val="1760692763"/>
      </p:ext>
    </p:extLst>
  </p:cSld>
  <p:clrMapOvr>
    <a:masterClrMapping/>
  </p:clrMapOvr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846161"/>
            <a:ext cx="12188952" cy="60118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dirty="0">
                <a:solidFill>
                  <a:srgbClr val="405EE0"/>
                </a:solidFill>
                <a:latin typeface="Calibri"/>
              </a:rPr>
              <a:t>Common Size Analysis of Profit and Loss Account-1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9D0DB209-CCE1-4FC7-8491-0054406449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7231" y="931289"/>
            <a:ext cx="8634490" cy="459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8970890"/>
      </p:ext>
    </p:extLst>
  </p:cSld>
  <p:clrMapOvr>
    <a:masterClrMapping/>
  </p:clrMapOvr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846161"/>
            <a:ext cx="12188952" cy="60118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dirty="0">
                <a:solidFill>
                  <a:srgbClr val="405EE0"/>
                </a:solidFill>
                <a:latin typeface="Calibri"/>
              </a:rPr>
              <a:t>Common Size Analysis of Profit and Loss Account-1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="" xmlns:a16="http://schemas.microsoft.com/office/drawing/2014/main" id="{95434034-A928-4EA4-8875-CC97E24E5D09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779929" y="994562"/>
          <a:ext cx="8629094" cy="4705163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4222748">
                  <a:extLst>
                    <a:ext uri="{9D8B030D-6E8A-4147-A177-3AD203B41FA5}">
                      <a16:colId xmlns="" xmlns:a16="http://schemas.microsoft.com/office/drawing/2014/main" val="448117614"/>
                    </a:ext>
                  </a:extLst>
                </a:gridCol>
                <a:gridCol w="2203173">
                  <a:extLst>
                    <a:ext uri="{9D8B030D-6E8A-4147-A177-3AD203B41FA5}">
                      <a16:colId xmlns="" xmlns:a16="http://schemas.microsoft.com/office/drawing/2014/main" val="2737564737"/>
                    </a:ext>
                  </a:extLst>
                </a:gridCol>
                <a:gridCol w="2203173">
                  <a:extLst>
                    <a:ext uri="{9D8B030D-6E8A-4147-A177-3AD203B41FA5}">
                      <a16:colId xmlns="" xmlns:a16="http://schemas.microsoft.com/office/drawing/2014/main" val="1242126467"/>
                    </a:ext>
                  </a:extLst>
                </a:gridCol>
              </a:tblGrid>
              <a:tr h="585098">
                <a:tc>
                  <a:txBody>
                    <a:bodyPr/>
                    <a:lstStyle/>
                    <a:p>
                      <a:pPr algn="l" fontAlgn="b"/>
                      <a:r>
                        <a:rPr lang="en-US" sz="3200" u="none" strike="noStrike" dirty="0">
                          <a:effectLst/>
                        </a:rPr>
                        <a:t> </a:t>
                      </a:r>
                      <a:endParaRPr lang="en-US" sz="3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u="none" strike="noStrike" dirty="0">
                          <a:effectLst/>
                        </a:rPr>
                        <a:t>2010</a:t>
                      </a:r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u="none" strike="noStrike" dirty="0">
                          <a:effectLst/>
                        </a:rPr>
                        <a:t>%</a:t>
                      </a:r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="" xmlns:a16="http://schemas.microsoft.com/office/drawing/2014/main" val="16725893"/>
                  </a:ext>
                </a:extLst>
              </a:tr>
              <a:tr h="585098">
                <a:tc>
                  <a:txBody>
                    <a:bodyPr/>
                    <a:lstStyle/>
                    <a:p>
                      <a:pPr algn="l" fontAlgn="b"/>
                      <a:r>
                        <a:rPr lang="en-US" sz="3200" u="none" strike="noStrike" dirty="0">
                          <a:effectLst/>
                        </a:rPr>
                        <a:t>Sales</a:t>
                      </a:r>
                      <a:endParaRPr lang="en-US" sz="3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u="none" strike="noStrike" dirty="0">
                          <a:effectLst/>
                        </a:rPr>
                        <a:t>  165,000 </a:t>
                      </a:r>
                      <a:endParaRPr lang="en-US" sz="3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u="none" strike="noStrike">
                          <a:effectLst/>
                        </a:rPr>
                        <a:t>          100 </a:t>
                      </a:r>
                      <a:endParaRPr lang="en-US" sz="3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="" xmlns:a16="http://schemas.microsoft.com/office/drawing/2014/main" val="4141014399"/>
                  </a:ext>
                </a:extLst>
              </a:tr>
              <a:tr h="585098">
                <a:tc>
                  <a:txBody>
                    <a:bodyPr/>
                    <a:lstStyle/>
                    <a:p>
                      <a:pPr algn="l" fontAlgn="b"/>
                      <a:r>
                        <a:rPr lang="en-US" sz="3200" u="none" strike="noStrike" dirty="0">
                          <a:effectLst/>
                        </a:rPr>
                        <a:t>COGS</a:t>
                      </a:r>
                      <a:endParaRPr lang="en-US" sz="3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u="none" strike="noStrike" dirty="0">
                          <a:effectLst/>
                        </a:rPr>
                        <a:t>     94,000 </a:t>
                      </a:r>
                      <a:endParaRPr lang="en-US" sz="3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u="none" strike="noStrike" dirty="0">
                          <a:effectLst/>
                        </a:rPr>
                        <a:t>            57 </a:t>
                      </a:r>
                      <a:endParaRPr lang="en-US" sz="3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="" xmlns:a16="http://schemas.microsoft.com/office/drawing/2014/main" val="1044438856"/>
                  </a:ext>
                </a:extLst>
              </a:tr>
              <a:tr h="585098">
                <a:tc>
                  <a:txBody>
                    <a:bodyPr/>
                    <a:lstStyle/>
                    <a:p>
                      <a:pPr algn="l" fontAlgn="b"/>
                      <a:r>
                        <a:rPr lang="en-US" sz="3200" u="none" strike="noStrike" dirty="0">
                          <a:effectLst/>
                        </a:rPr>
                        <a:t>Gross Profit</a:t>
                      </a:r>
                      <a:endParaRPr lang="en-US" sz="3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u="none" strike="noStrike">
                          <a:effectLst/>
                        </a:rPr>
                        <a:t>     71,000 </a:t>
                      </a:r>
                      <a:endParaRPr lang="en-US" sz="3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u="none" strike="noStrike" dirty="0">
                          <a:effectLst/>
                        </a:rPr>
                        <a:t>            43 </a:t>
                      </a:r>
                      <a:endParaRPr lang="en-US" sz="3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="" xmlns:a16="http://schemas.microsoft.com/office/drawing/2014/main" val="948672590"/>
                  </a:ext>
                </a:extLst>
              </a:tr>
              <a:tr h="585098">
                <a:tc>
                  <a:txBody>
                    <a:bodyPr/>
                    <a:lstStyle/>
                    <a:p>
                      <a:pPr algn="l" fontAlgn="b"/>
                      <a:r>
                        <a:rPr lang="en-US" sz="3200" u="none" strike="noStrike">
                          <a:effectLst/>
                        </a:rPr>
                        <a:t>Operating Expenses</a:t>
                      </a:r>
                      <a:endParaRPr lang="en-US" sz="3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u="none" strike="noStrike">
                          <a:effectLst/>
                        </a:rPr>
                        <a:t>     38,000 </a:t>
                      </a:r>
                      <a:endParaRPr lang="en-US" sz="3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u="none" strike="noStrike" dirty="0">
                          <a:effectLst/>
                        </a:rPr>
                        <a:t>            23 </a:t>
                      </a:r>
                      <a:endParaRPr lang="en-US" sz="3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="" xmlns:a16="http://schemas.microsoft.com/office/drawing/2014/main" val="3998095195"/>
                  </a:ext>
                </a:extLst>
              </a:tr>
              <a:tr h="585098">
                <a:tc>
                  <a:txBody>
                    <a:bodyPr/>
                    <a:lstStyle/>
                    <a:p>
                      <a:pPr algn="l" fontAlgn="b"/>
                      <a:r>
                        <a:rPr lang="en-US" sz="3200" u="none" strike="noStrike">
                          <a:effectLst/>
                        </a:rPr>
                        <a:t>PBT</a:t>
                      </a:r>
                      <a:endParaRPr lang="en-US" sz="3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u="none" strike="noStrike">
                          <a:effectLst/>
                        </a:rPr>
                        <a:t>     33,000 </a:t>
                      </a:r>
                      <a:endParaRPr lang="en-US" sz="3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u="none" strike="noStrike" dirty="0">
                          <a:effectLst/>
                        </a:rPr>
                        <a:t>            20 </a:t>
                      </a:r>
                      <a:endParaRPr lang="en-US" sz="3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="" xmlns:a16="http://schemas.microsoft.com/office/drawing/2014/main" val="3741636364"/>
                  </a:ext>
                </a:extLst>
              </a:tr>
              <a:tr h="585098">
                <a:tc>
                  <a:txBody>
                    <a:bodyPr/>
                    <a:lstStyle/>
                    <a:p>
                      <a:pPr algn="l" fontAlgn="b"/>
                      <a:r>
                        <a:rPr lang="en-US" sz="3200" u="none" strike="noStrike">
                          <a:effectLst/>
                        </a:rPr>
                        <a:t>Income Tax</a:t>
                      </a:r>
                      <a:endParaRPr lang="en-US" sz="3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u="none" strike="noStrike">
                          <a:effectLst/>
                        </a:rPr>
                        <a:t>       9,900 </a:t>
                      </a:r>
                      <a:endParaRPr lang="en-US" sz="3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u="none" strike="noStrike" dirty="0">
                          <a:effectLst/>
                        </a:rPr>
                        <a:t>               6 </a:t>
                      </a:r>
                      <a:endParaRPr lang="en-US" sz="3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="" xmlns:a16="http://schemas.microsoft.com/office/drawing/2014/main" val="463461465"/>
                  </a:ext>
                </a:extLst>
              </a:tr>
              <a:tr h="609477">
                <a:tc>
                  <a:txBody>
                    <a:bodyPr/>
                    <a:lstStyle/>
                    <a:p>
                      <a:pPr algn="l" fontAlgn="b"/>
                      <a:r>
                        <a:rPr lang="en-US" sz="3200" u="none" strike="noStrike">
                          <a:effectLst/>
                        </a:rPr>
                        <a:t>PAT</a:t>
                      </a:r>
                      <a:endParaRPr lang="en-US" sz="3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u="none" strike="noStrike" dirty="0">
                          <a:effectLst/>
                        </a:rPr>
                        <a:t>     23,100 </a:t>
                      </a:r>
                      <a:endParaRPr lang="en-US" sz="3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u="none" strike="noStrike" dirty="0">
                          <a:effectLst/>
                        </a:rPr>
                        <a:t>            14 </a:t>
                      </a:r>
                      <a:endParaRPr lang="en-US" sz="3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="" xmlns:a16="http://schemas.microsoft.com/office/drawing/2014/main" val="16176360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907594"/>
      </p:ext>
    </p:extLst>
  </p:cSld>
  <p:clrMapOvr>
    <a:masterClrMapping/>
  </p:clrMapOvr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68627" y="3044952"/>
            <a:ext cx="9402421" cy="2334916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C00000"/>
                </a:solidFill>
              </a:rPr>
              <a:t>Topic 106: Common Size Analysis of Profit and Loss Account-2</a:t>
            </a:r>
          </a:p>
          <a:p>
            <a:endParaRPr lang="en-US" sz="3200" b="1" dirty="0">
              <a:solidFill>
                <a:srgbClr val="C00000"/>
              </a:solidFill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defRPr/>
            </a:pPr>
            <a:r>
              <a:rPr lang="en-US" sz="3500" b="1" dirty="0">
                <a:solidFill>
                  <a:srgbClr val="405EE0"/>
                </a:solidFill>
                <a:latin typeface="Calibri"/>
                <a:ea typeface="Kozuka Mincho Pro H" panose="02020A00000000000000" pitchFamily="18" charset="-128"/>
                <a:cs typeface="Arial" panose="020B0604020202020204" pitchFamily="34" charset="0"/>
              </a:rPr>
              <a:t>Module 5: Financial Analysis Tools</a:t>
            </a:r>
          </a:p>
        </p:txBody>
      </p:sp>
    </p:spTree>
    <p:extLst>
      <p:ext uri="{BB962C8B-B14F-4D97-AF65-F5344CB8AC3E}">
        <p14:creationId xmlns:p14="http://schemas.microsoft.com/office/powerpoint/2010/main" val="842778358"/>
      </p:ext>
    </p:extLst>
  </p:cSld>
  <p:clrMapOvr>
    <a:masterClrMapping/>
  </p:clrMapOvr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Formula Common Size Analysis: P&amp;L </a:t>
            </a:r>
            <a:r>
              <a:rPr lang="en-US" sz="2800" b="1" dirty="0">
                <a:solidFill>
                  <a:srgbClr val="C00000"/>
                </a:solidFill>
                <a:latin typeface="Calibri"/>
                <a:cs typeface="Arial" panose="020B0604020202020204" pitchFamily="34" charset="0"/>
              </a:rPr>
              <a:t>Account</a:t>
            </a: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Base of Profit and Loss Account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Converting to Base as Percentage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{Each Item of P&amp;L Account/Sales} x 100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dirty="0">
                <a:solidFill>
                  <a:srgbClr val="405EE0"/>
                </a:solidFill>
                <a:latin typeface="Calibri"/>
              </a:rPr>
              <a:t>Common Size Analysis of Profit and Loss Account-2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526140822"/>
      </p:ext>
    </p:extLst>
  </p:cSld>
  <p:clrMapOvr>
    <a:masterClrMapping/>
  </p:clrMapOvr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846161"/>
            <a:ext cx="12188952" cy="60118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dirty="0">
                <a:solidFill>
                  <a:srgbClr val="405EE0"/>
                </a:solidFill>
                <a:latin typeface="Calibri"/>
              </a:rPr>
              <a:t>Common Size Analysis of Profit and Loss Account-2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="" xmlns:a16="http://schemas.microsoft.com/office/drawing/2014/main" id="{64FB55B2-23F6-4A8D-9238-15D7A37568B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171495" y="2367552"/>
          <a:ext cx="7845963" cy="3467100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3569913">
                  <a:extLst>
                    <a:ext uri="{9D8B030D-6E8A-4147-A177-3AD203B41FA5}">
                      <a16:colId xmlns="" xmlns:a16="http://schemas.microsoft.com/office/drawing/2014/main" val="1420729355"/>
                    </a:ext>
                  </a:extLst>
                </a:gridCol>
                <a:gridCol w="2393019">
                  <a:extLst>
                    <a:ext uri="{9D8B030D-6E8A-4147-A177-3AD203B41FA5}">
                      <a16:colId xmlns="" xmlns:a16="http://schemas.microsoft.com/office/drawing/2014/main" val="1732902778"/>
                    </a:ext>
                  </a:extLst>
                </a:gridCol>
                <a:gridCol w="1883031">
                  <a:extLst>
                    <a:ext uri="{9D8B030D-6E8A-4147-A177-3AD203B41FA5}">
                      <a16:colId xmlns="" xmlns:a16="http://schemas.microsoft.com/office/drawing/2014/main" val="3926318406"/>
                    </a:ext>
                  </a:extLst>
                </a:gridCol>
              </a:tblGrid>
              <a:tr h="462294">
                <a:tc>
                  <a:txBody>
                    <a:bodyPr/>
                    <a:lstStyle/>
                    <a:p>
                      <a:pPr algn="l" fontAlgn="b"/>
                      <a:r>
                        <a:rPr lang="en-US" sz="3200" u="none" strike="noStrike" dirty="0">
                          <a:effectLst/>
                        </a:rPr>
                        <a:t> </a:t>
                      </a:r>
                      <a:endParaRPr lang="en-US" sz="3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u="none" strike="noStrike" dirty="0">
                          <a:effectLst/>
                        </a:rPr>
                        <a:t>2010</a:t>
                      </a:r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u="none" strike="noStrike" dirty="0">
                          <a:effectLst/>
                        </a:rPr>
                        <a:t>%</a:t>
                      </a:r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="" xmlns:a16="http://schemas.microsoft.com/office/drawing/2014/main" val="3264370283"/>
                  </a:ext>
                </a:extLst>
              </a:tr>
              <a:tr h="462294">
                <a:tc>
                  <a:txBody>
                    <a:bodyPr/>
                    <a:lstStyle/>
                    <a:p>
                      <a:pPr algn="l" fontAlgn="b"/>
                      <a:r>
                        <a:rPr lang="en-US" sz="3200" u="none" strike="noStrike" dirty="0">
                          <a:effectLst/>
                        </a:rPr>
                        <a:t>Sales</a:t>
                      </a:r>
                      <a:endParaRPr lang="en-US" sz="3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200" u="none" strike="noStrike" dirty="0">
                          <a:effectLst/>
                        </a:rPr>
                        <a:t>        350,000 </a:t>
                      </a:r>
                      <a:endParaRPr lang="en-US" sz="3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u="none" strike="noStrike">
                          <a:effectLst/>
                        </a:rPr>
                        <a:t>100.00</a:t>
                      </a:r>
                      <a:endParaRPr lang="en-US" sz="3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="" xmlns:a16="http://schemas.microsoft.com/office/drawing/2014/main" val="2785646254"/>
                  </a:ext>
                </a:extLst>
              </a:tr>
              <a:tr h="462294">
                <a:tc>
                  <a:txBody>
                    <a:bodyPr/>
                    <a:lstStyle/>
                    <a:p>
                      <a:pPr algn="l" fontAlgn="b"/>
                      <a:r>
                        <a:rPr lang="en-US" sz="3200" u="none" strike="noStrike" dirty="0">
                          <a:effectLst/>
                        </a:rPr>
                        <a:t>Opening Inventory</a:t>
                      </a:r>
                      <a:endParaRPr lang="en-US" sz="3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200" u="none" strike="noStrike" dirty="0">
                          <a:effectLst/>
                        </a:rPr>
                        <a:t>          40,000 </a:t>
                      </a:r>
                      <a:endParaRPr lang="en-US" sz="3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u="none" strike="noStrike">
                          <a:effectLst/>
                        </a:rPr>
                        <a:t>11.43</a:t>
                      </a:r>
                      <a:endParaRPr lang="en-US" sz="3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="" xmlns:a16="http://schemas.microsoft.com/office/drawing/2014/main" val="3225448879"/>
                  </a:ext>
                </a:extLst>
              </a:tr>
              <a:tr h="462294">
                <a:tc>
                  <a:txBody>
                    <a:bodyPr/>
                    <a:lstStyle/>
                    <a:p>
                      <a:pPr algn="l" fontAlgn="b"/>
                      <a:r>
                        <a:rPr lang="en-US" sz="3200" u="none" strike="noStrike">
                          <a:effectLst/>
                        </a:rPr>
                        <a:t>Purchases</a:t>
                      </a:r>
                      <a:endParaRPr lang="en-US" sz="3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200" u="none" strike="noStrike" dirty="0">
                          <a:effectLst/>
                        </a:rPr>
                        <a:t>        180,000 </a:t>
                      </a:r>
                      <a:endParaRPr lang="en-US" sz="3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u="none" strike="noStrike">
                          <a:effectLst/>
                        </a:rPr>
                        <a:t>51.43</a:t>
                      </a:r>
                      <a:endParaRPr lang="en-US" sz="3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="" xmlns:a16="http://schemas.microsoft.com/office/drawing/2014/main" val="2123481105"/>
                  </a:ext>
                </a:extLst>
              </a:tr>
              <a:tr h="462294">
                <a:tc>
                  <a:txBody>
                    <a:bodyPr/>
                    <a:lstStyle/>
                    <a:p>
                      <a:pPr algn="l" fontAlgn="b"/>
                      <a:r>
                        <a:rPr lang="en-US" sz="3200" u="none" strike="noStrike">
                          <a:effectLst/>
                        </a:rPr>
                        <a:t>Purchases Returns</a:t>
                      </a:r>
                      <a:endParaRPr lang="en-US" sz="3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200" u="none" strike="noStrike" dirty="0">
                          <a:effectLst/>
                        </a:rPr>
                        <a:t>          10,000 </a:t>
                      </a:r>
                      <a:endParaRPr lang="en-US" sz="3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u="none" strike="noStrike" dirty="0">
                          <a:effectLst/>
                        </a:rPr>
                        <a:t>2.86</a:t>
                      </a:r>
                      <a:endParaRPr lang="en-US" sz="3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="" xmlns:a16="http://schemas.microsoft.com/office/drawing/2014/main" val="3357272655"/>
                  </a:ext>
                </a:extLst>
              </a:tr>
              <a:tr h="462294">
                <a:tc>
                  <a:txBody>
                    <a:bodyPr/>
                    <a:lstStyle/>
                    <a:p>
                      <a:pPr algn="l" fontAlgn="b"/>
                      <a:r>
                        <a:rPr lang="en-US" sz="3200" u="none" strike="noStrike">
                          <a:effectLst/>
                        </a:rPr>
                        <a:t>Closing Inventory</a:t>
                      </a:r>
                      <a:endParaRPr lang="en-US" sz="3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200" u="none" strike="noStrike">
                          <a:effectLst/>
                        </a:rPr>
                        <a:t>          10,000 </a:t>
                      </a:r>
                      <a:endParaRPr lang="en-US" sz="3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u="none" strike="noStrike" dirty="0">
                          <a:effectLst/>
                        </a:rPr>
                        <a:t>2.86</a:t>
                      </a:r>
                      <a:endParaRPr lang="en-US" sz="3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="" xmlns:a16="http://schemas.microsoft.com/office/drawing/2014/main" val="3456232451"/>
                  </a:ext>
                </a:extLst>
              </a:tr>
              <a:tr h="481556">
                <a:tc>
                  <a:txBody>
                    <a:bodyPr/>
                    <a:lstStyle/>
                    <a:p>
                      <a:pPr algn="l" fontAlgn="b"/>
                      <a:r>
                        <a:rPr lang="en-US" sz="3200" u="none" strike="noStrike" dirty="0">
                          <a:effectLst/>
                        </a:rPr>
                        <a:t>COGS</a:t>
                      </a:r>
                      <a:endParaRPr lang="en-US" sz="3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200" u="none" strike="noStrike" dirty="0">
                          <a:effectLst/>
                        </a:rPr>
                        <a:t>        200,000 </a:t>
                      </a:r>
                      <a:endParaRPr lang="en-US" sz="3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u="none" strike="noStrike" dirty="0">
                          <a:effectLst/>
                        </a:rPr>
                        <a:t>57.14</a:t>
                      </a:r>
                      <a:endParaRPr lang="en-US" sz="3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="" xmlns:a16="http://schemas.microsoft.com/office/drawing/2014/main" val="1855620551"/>
                  </a:ext>
                </a:extLst>
              </a:tr>
            </a:tbl>
          </a:graphicData>
        </a:graphic>
      </p:graphicFrame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9FCFC853-1156-4C07-B510-BB7E7F55FE58}"/>
              </a:ext>
            </a:extLst>
          </p:cNvPr>
          <p:cNvSpPr/>
          <p:nvPr/>
        </p:nvSpPr>
        <p:spPr>
          <a:xfrm>
            <a:off x="2738717" y="861134"/>
            <a:ext cx="6711518" cy="13937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Common Size Analysis COGS</a:t>
            </a:r>
          </a:p>
        </p:txBody>
      </p:sp>
    </p:spTree>
    <p:extLst>
      <p:ext uri="{BB962C8B-B14F-4D97-AF65-F5344CB8AC3E}">
        <p14:creationId xmlns:p14="http://schemas.microsoft.com/office/powerpoint/2010/main" val="229137427"/>
      </p:ext>
    </p:extLst>
  </p:cSld>
  <p:clrMapOvr>
    <a:masterClrMapping/>
  </p:clrMapOvr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846161"/>
            <a:ext cx="12188952" cy="60118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dirty="0">
                <a:solidFill>
                  <a:srgbClr val="405EE0"/>
                </a:solidFill>
                <a:latin typeface="Calibri"/>
              </a:rPr>
              <a:t>Common Size Analysis of Profit and Loss Account-2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="" xmlns:a16="http://schemas.microsoft.com/office/drawing/2014/main" id="{DF36F144-C961-4E93-AF1B-DD9E64597C2A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504721" y="908966"/>
          <a:ext cx="9179510" cy="4190263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4176677">
                  <a:extLst>
                    <a:ext uri="{9D8B030D-6E8A-4147-A177-3AD203B41FA5}">
                      <a16:colId xmlns="" xmlns:a16="http://schemas.microsoft.com/office/drawing/2014/main" val="1420729355"/>
                    </a:ext>
                  </a:extLst>
                </a:gridCol>
                <a:gridCol w="2799751">
                  <a:extLst>
                    <a:ext uri="{9D8B030D-6E8A-4147-A177-3AD203B41FA5}">
                      <a16:colId xmlns="" xmlns:a16="http://schemas.microsoft.com/office/drawing/2014/main" val="1732902778"/>
                    </a:ext>
                  </a:extLst>
                </a:gridCol>
                <a:gridCol w="2203082">
                  <a:extLst>
                    <a:ext uri="{9D8B030D-6E8A-4147-A177-3AD203B41FA5}">
                      <a16:colId xmlns="" xmlns:a16="http://schemas.microsoft.com/office/drawing/2014/main" val="3926318406"/>
                    </a:ext>
                  </a:extLst>
                </a:gridCol>
              </a:tblGrid>
              <a:tr h="595067">
                <a:tc>
                  <a:txBody>
                    <a:bodyPr/>
                    <a:lstStyle/>
                    <a:p>
                      <a:pPr algn="l" fontAlgn="b"/>
                      <a:r>
                        <a:rPr lang="en-US" sz="3200" u="none" strike="noStrike" dirty="0">
                          <a:effectLst/>
                        </a:rPr>
                        <a:t> </a:t>
                      </a:r>
                      <a:endParaRPr lang="en-US" sz="3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u="none" strike="noStrike" dirty="0">
                          <a:effectLst/>
                        </a:rPr>
                        <a:t>2010</a:t>
                      </a:r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u="none" strike="noStrike" dirty="0">
                          <a:effectLst/>
                        </a:rPr>
                        <a:t>%</a:t>
                      </a:r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="" xmlns:a16="http://schemas.microsoft.com/office/drawing/2014/main" val="3264370283"/>
                  </a:ext>
                </a:extLst>
              </a:tr>
              <a:tr h="595067">
                <a:tc>
                  <a:txBody>
                    <a:bodyPr/>
                    <a:lstStyle/>
                    <a:p>
                      <a:pPr algn="l" fontAlgn="b"/>
                      <a:r>
                        <a:rPr lang="en-US" sz="3200" u="none" strike="noStrike" dirty="0">
                          <a:effectLst/>
                        </a:rPr>
                        <a:t>Sales</a:t>
                      </a:r>
                      <a:endParaRPr lang="en-US" sz="3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u="none" strike="noStrike" dirty="0">
                          <a:effectLst/>
                        </a:rPr>
                        <a:t>        350,000 </a:t>
                      </a:r>
                      <a:endParaRPr lang="en-US" sz="3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3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100</a:t>
                      </a:r>
                      <a:endParaRPr lang="en-US" sz="3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="" xmlns:a16="http://schemas.microsoft.com/office/drawing/2014/main" val="2785646254"/>
                  </a:ext>
                </a:extLst>
              </a:tr>
              <a:tr h="595067">
                <a:tc>
                  <a:txBody>
                    <a:bodyPr/>
                    <a:lstStyle/>
                    <a:p>
                      <a:pPr algn="l" fontAlgn="b"/>
                      <a:r>
                        <a:rPr lang="en-US" sz="3200" b="1" u="none" strike="noStrike" dirty="0">
                          <a:effectLst/>
                        </a:rPr>
                        <a:t>Operating Expenses</a:t>
                      </a:r>
                      <a:endParaRPr lang="en-US" sz="32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u="none" strike="noStrike" dirty="0">
                          <a:effectLst/>
                        </a:rPr>
                        <a:t>          145,000 </a:t>
                      </a:r>
                      <a:endParaRPr lang="en-US" sz="32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32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57.14</a:t>
                      </a:r>
                      <a:endParaRPr lang="en-US" sz="32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="" xmlns:a16="http://schemas.microsoft.com/office/drawing/2014/main" val="3225448879"/>
                  </a:ext>
                </a:extLst>
              </a:tr>
              <a:tr h="595067">
                <a:tc>
                  <a:txBody>
                    <a:bodyPr/>
                    <a:lstStyle/>
                    <a:p>
                      <a:pPr algn="l" fontAlgn="b"/>
                      <a:r>
                        <a:rPr lang="en-US" sz="3200" u="none" strike="noStrike" dirty="0">
                          <a:effectLst/>
                        </a:rPr>
                        <a:t>Marketing Expenses</a:t>
                      </a:r>
                      <a:endParaRPr lang="en-US" sz="3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u="none" strike="noStrike" dirty="0">
                          <a:effectLst/>
                        </a:rPr>
                        <a:t>          60,000</a:t>
                      </a:r>
                      <a:endParaRPr lang="en-US" sz="3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32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22.86</a:t>
                      </a:r>
                      <a:endParaRPr lang="en-US" sz="32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="" xmlns:a16="http://schemas.microsoft.com/office/drawing/2014/main" val="2123481105"/>
                  </a:ext>
                </a:extLst>
              </a:tr>
              <a:tr h="595067">
                <a:tc>
                  <a:txBody>
                    <a:bodyPr/>
                    <a:lstStyle/>
                    <a:p>
                      <a:pPr algn="l" fontAlgn="b"/>
                      <a:r>
                        <a:rPr lang="en-US" sz="3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Admin. Expenses</a:t>
                      </a:r>
                      <a:endParaRPr lang="en-US" sz="3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u="none" strike="noStrike" dirty="0">
                          <a:effectLst/>
                        </a:rPr>
                        <a:t>          45,000 </a:t>
                      </a:r>
                      <a:endParaRPr lang="en-US" sz="3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32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17.14</a:t>
                      </a:r>
                      <a:endParaRPr lang="en-US" sz="32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="" xmlns:a16="http://schemas.microsoft.com/office/drawing/2014/main" val="3357272655"/>
                  </a:ext>
                </a:extLst>
              </a:tr>
              <a:tr h="595067">
                <a:tc>
                  <a:txBody>
                    <a:bodyPr/>
                    <a:lstStyle/>
                    <a:p>
                      <a:pPr algn="l" fontAlgn="b"/>
                      <a:r>
                        <a:rPr lang="en-US" sz="3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General Expenses</a:t>
                      </a:r>
                      <a:endParaRPr lang="en-US" sz="3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u="none" strike="noStrike" dirty="0">
                          <a:effectLst/>
                        </a:rPr>
                        <a:t>          10,000 </a:t>
                      </a:r>
                      <a:endParaRPr lang="en-US" sz="3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32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5.71</a:t>
                      </a:r>
                      <a:endParaRPr lang="en-US" sz="32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="" xmlns:a16="http://schemas.microsoft.com/office/drawing/2014/main" val="3456232451"/>
                  </a:ext>
                </a:extLst>
              </a:tr>
              <a:tr h="619861">
                <a:tc>
                  <a:txBody>
                    <a:bodyPr/>
                    <a:lstStyle/>
                    <a:p>
                      <a:pPr algn="l" fontAlgn="b"/>
                      <a:r>
                        <a:rPr lang="en-US" sz="3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Financial Expenses</a:t>
                      </a:r>
                      <a:endParaRPr lang="en-US" sz="3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u="none" strike="noStrike" dirty="0">
                          <a:effectLst/>
                        </a:rPr>
                        <a:t>          30,000 </a:t>
                      </a:r>
                      <a:endParaRPr lang="en-US" sz="3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32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11.43</a:t>
                      </a:r>
                      <a:endParaRPr lang="en-US" sz="32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="" xmlns:a16="http://schemas.microsoft.com/office/drawing/2014/main" val="18556205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14419622"/>
      </p:ext>
    </p:extLst>
  </p:cSld>
  <p:clrMapOvr>
    <a:masterClrMapping/>
  </p:clrMapOvr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846161"/>
            <a:ext cx="12188952" cy="60118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dirty="0">
                <a:solidFill>
                  <a:srgbClr val="405EE0"/>
                </a:solidFill>
                <a:latin typeface="Calibri"/>
              </a:rPr>
              <a:t>Common Size Analysis of Profit and Loss Account-2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="" xmlns:a16="http://schemas.microsoft.com/office/drawing/2014/main" id="{DF36F144-C961-4E93-AF1B-DD9E64597C2A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504721" y="1864310"/>
          <a:ext cx="9179510" cy="2975335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4176677">
                  <a:extLst>
                    <a:ext uri="{9D8B030D-6E8A-4147-A177-3AD203B41FA5}">
                      <a16:colId xmlns="" xmlns:a16="http://schemas.microsoft.com/office/drawing/2014/main" val="1420729355"/>
                    </a:ext>
                  </a:extLst>
                </a:gridCol>
                <a:gridCol w="2799751">
                  <a:extLst>
                    <a:ext uri="{9D8B030D-6E8A-4147-A177-3AD203B41FA5}">
                      <a16:colId xmlns="" xmlns:a16="http://schemas.microsoft.com/office/drawing/2014/main" val="1732902778"/>
                    </a:ext>
                  </a:extLst>
                </a:gridCol>
                <a:gridCol w="2203082">
                  <a:extLst>
                    <a:ext uri="{9D8B030D-6E8A-4147-A177-3AD203B41FA5}">
                      <a16:colId xmlns="" xmlns:a16="http://schemas.microsoft.com/office/drawing/2014/main" val="3926318406"/>
                    </a:ext>
                  </a:extLst>
                </a:gridCol>
              </a:tblGrid>
              <a:tr h="595067">
                <a:tc>
                  <a:txBody>
                    <a:bodyPr/>
                    <a:lstStyle/>
                    <a:p>
                      <a:pPr algn="l" fontAlgn="b"/>
                      <a:r>
                        <a:rPr lang="en-US" sz="3200" u="none" strike="noStrike" dirty="0">
                          <a:effectLst/>
                        </a:rPr>
                        <a:t> </a:t>
                      </a:r>
                      <a:endParaRPr lang="en-US" sz="3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u="none" strike="noStrike" dirty="0">
                          <a:effectLst/>
                        </a:rPr>
                        <a:t>2010</a:t>
                      </a:r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u="none" strike="noStrike" dirty="0">
                          <a:effectLst/>
                        </a:rPr>
                        <a:t>%</a:t>
                      </a:r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="" xmlns:a16="http://schemas.microsoft.com/office/drawing/2014/main" val="3264370283"/>
                  </a:ext>
                </a:extLst>
              </a:tr>
              <a:tr h="595067">
                <a:tc>
                  <a:txBody>
                    <a:bodyPr/>
                    <a:lstStyle/>
                    <a:p>
                      <a:pPr algn="l" fontAlgn="b"/>
                      <a:r>
                        <a:rPr lang="en-US" sz="3200" b="1" u="none" strike="noStrike" dirty="0">
                          <a:effectLst/>
                        </a:rPr>
                        <a:t>Sales</a:t>
                      </a:r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u="none" strike="noStrike" dirty="0">
                          <a:effectLst/>
                        </a:rPr>
                        <a:t>        350,000 </a:t>
                      </a:r>
                      <a:endParaRPr lang="en-US" sz="3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3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100</a:t>
                      </a:r>
                      <a:endParaRPr lang="en-US" sz="3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="" xmlns:a16="http://schemas.microsoft.com/office/drawing/2014/main" val="2785646254"/>
                  </a:ext>
                </a:extLst>
              </a:tr>
              <a:tr h="595067">
                <a:tc>
                  <a:txBody>
                    <a:bodyPr/>
                    <a:lstStyle/>
                    <a:p>
                      <a:pPr algn="l" fontAlgn="b"/>
                      <a:r>
                        <a:rPr lang="en-US" sz="3200" b="0" u="none" strike="noStrike" dirty="0">
                          <a:effectLst/>
                        </a:rPr>
                        <a:t>Profit before Tax</a:t>
                      </a:r>
                      <a:endParaRPr lang="en-US" sz="32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u="none" strike="noStrike" dirty="0">
                          <a:effectLst/>
                        </a:rPr>
                        <a:t>          200,000 </a:t>
                      </a:r>
                      <a:endParaRPr lang="en-US" sz="32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32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57.14</a:t>
                      </a:r>
                      <a:endParaRPr lang="en-US" sz="32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="" xmlns:a16="http://schemas.microsoft.com/office/drawing/2014/main" val="3225448879"/>
                  </a:ext>
                </a:extLst>
              </a:tr>
              <a:tr h="595067">
                <a:tc>
                  <a:txBody>
                    <a:bodyPr/>
                    <a:lstStyle/>
                    <a:p>
                      <a:pPr algn="l" fontAlgn="b"/>
                      <a:r>
                        <a:rPr lang="en-US" sz="3200" u="none" strike="noStrike" dirty="0">
                          <a:effectLst/>
                        </a:rPr>
                        <a:t>Income Tax</a:t>
                      </a:r>
                      <a:endParaRPr lang="en-US" sz="3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u="none" strike="noStrike" dirty="0">
                          <a:effectLst/>
                        </a:rPr>
                        <a:t>          80,000</a:t>
                      </a:r>
                      <a:endParaRPr lang="en-US" sz="3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32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22.86</a:t>
                      </a:r>
                      <a:endParaRPr lang="en-US" sz="32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="" xmlns:a16="http://schemas.microsoft.com/office/drawing/2014/main" val="2123481105"/>
                  </a:ext>
                </a:extLst>
              </a:tr>
              <a:tr h="595067">
                <a:tc>
                  <a:txBody>
                    <a:bodyPr/>
                    <a:lstStyle/>
                    <a:p>
                      <a:pPr algn="l" fontAlgn="b"/>
                      <a:r>
                        <a:rPr lang="en-US" sz="3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Profit after Tax</a:t>
                      </a:r>
                      <a:endParaRPr lang="en-US" sz="3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u="none" strike="noStrike" dirty="0">
                          <a:effectLst/>
                        </a:rPr>
                        <a:t>          60,000 </a:t>
                      </a:r>
                      <a:endParaRPr lang="en-US" sz="3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32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17.14</a:t>
                      </a:r>
                      <a:endParaRPr lang="en-US" sz="32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="" xmlns:a16="http://schemas.microsoft.com/office/drawing/2014/main" val="33572726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2438863"/>
      </p:ext>
    </p:extLst>
  </p:cSld>
  <p:clrMapOvr>
    <a:masterClrMapping/>
  </p:clrMapOvr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46422" y="3044952"/>
            <a:ext cx="8924626" cy="2334916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</a:rPr>
              <a:t>Topic </a:t>
            </a:r>
            <a:r>
              <a:rPr lang="en-US" sz="3200" b="1" dirty="0">
                <a:solidFill>
                  <a:srgbClr val="C00000"/>
                </a:solidFill>
              </a:rPr>
              <a:t>107: Trend Analysis-1</a:t>
            </a:r>
          </a:p>
          <a:p>
            <a:r>
              <a:rPr lang="en-US" sz="3200" b="1" dirty="0" smtClean="0">
                <a:solidFill>
                  <a:srgbClr val="C00000"/>
                </a:solidFill>
              </a:rPr>
              <a:t> </a:t>
            </a:r>
            <a:endParaRPr lang="en-US" sz="3200" b="1" dirty="0">
              <a:solidFill>
                <a:srgbClr val="C00000"/>
              </a:solidFill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defRPr/>
            </a:pPr>
            <a:r>
              <a:rPr lang="en-US" sz="3500" b="1" dirty="0">
                <a:solidFill>
                  <a:srgbClr val="405EE0"/>
                </a:solidFill>
                <a:latin typeface="Calibri"/>
                <a:ea typeface="Kozuka Mincho Pro H" panose="02020A00000000000000" pitchFamily="18" charset="-128"/>
                <a:cs typeface="Arial" panose="020B0604020202020204" pitchFamily="34" charset="0"/>
              </a:rPr>
              <a:t>Module 5: Financial Analysis Tools</a:t>
            </a:r>
          </a:p>
        </p:txBody>
      </p:sp>
    </p:spTree>
    <p:extLst>
      <p:ext uri="{BB962C8B-B14F-4D97-AF65-F5344CB8AC3E}">
        <p14:creationId xmlns:p14="http://schemas.microsoft.com/office/powerpoint/2010/main" val="1009854440"/>
      </p:ext>
    </p:extLst>
  </p:cSld>
  <p:clrMapOvr>
    <a:masterClrMapping/>
  </p:clrMapOvr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Trend Analysis</a:t>
            </a: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Trends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Graphs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Time Period of Trends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Upward and Downward Trends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Methods of </a:t>
            </a: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Performing Trend Analysis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dirty="0">
                <a:solidFill>
                  <a:srgbClr val="405EE0"/>
                </a:solidFill>
                <a:latin typeface="Calibri"/>
              </a:rPr>
              <a:t>Trend Analysis-1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778881910"/>
      </p:ext>
    </p:extLst>
  </p:cSld>
  <p:clrMapOvr>
    <a:masterClrMapping/>
  </p:clrMapOvr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Types of Trend Analysis</a:t>
            </a: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Trend </a:t>
            </a: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Analysis of Ratios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Trend Analysis</a:t>
            </a: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of Indexed Statements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Trend Analysis of Financial Statements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Trends of Common Sized Statements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dirty="0">
                <a:solidFill>
                  <a:srgbClr val="405EE0"/>
                </a:solidFill>
                <a:latin typeface="Calibri"/>
              </a:rPr>
              <a:t>Trend Analysis-1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DC737671-7613-42CC-8421-13B49F308134}"/>
              </a:ext>
            </a:extLst>
          </p:cNvPr>
          <p:cNvSpPr/>
          <p:nvPr/>
        </p:nvSpPr>
        <p:spPr>
          <a:xfrm>
            <a:off x="3320381" y="5846011"/>
            <a:ext cx="1136342" cy="390617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END</a:t>
            </a:r>
          </a:p>
        </p:txBody>
      </p:sp>
    </p:spTree>
    <p:extLst>
      <p:ext uri="{BB962C8B-B14F-4D97-AF65-F5344CB8AC3E}">
        <p14:creationId xmlns:p14="http://schemas.microsoft.com/office/powerpoint/2010/main" val="344163924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8919" y="3044952"/>
            <a:ext cx="10362129" cy="970994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</a:rPr>
              <a:t>Topic 78</a:t>
            </a:r>
            <a:r>
              <a:rPr lang="en-US" sz="3200" b="1" dirty="0">
                <a:solidFill>
                  <a:srgbClr val="C00000"/>
                </a:solidFill>
              </a:rPr>
              <a:t>: Types of Ratios</a:t>
            </a:r>
          </a:p>
          <a:p>
            <a:endParaRPr lang="en-US" sz="3200" b="1" dirty="0">
              <a:solidFill>
                <a:srgbClr val="C00000"/>
              </a:solidFill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defRPr/>
            </a:pPr>
            <a:r>
              <a:rPr lang="en-US" sz="3500" b="1" dirty="0">
                <a:solidFill>
                  <a:srgbClr val="405EE0"/>
                </a:solidFill>
                <a:latin typeface="Calibri"/>
                <a:ea typeface="Kozuka Mincho Pro H" panose="02020A00000000000000" pitchFamily="18" charset="-128"/>
                <a:cs typeface="Arial" panose="020B0604020202020204" pitchFamily="34" charset="0"/>
              </a:rPr>
              <a:t>Module 5: Financial Analysis Tools</a:t>
            </a:r>
          </a:p>
        </p:txBody>
      </p:sp>
    </p:spTree>
    <p:extLst>
      <p:ext uri="{BB962C8B-B14F-4D97-AF65-F5344CB8AC3E}">
        <p14:creationId xmlns:p14="http://schemas.microsoft.com/office/powerpoint/2010/main" val="67936617"/>
      </p:ext>
    </p:extLst>
  </p:cSld>
  <p:clrMapOvr>
    <a:masterClrMapping/>
  </p:clrMapOvr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323070" y="3044952"/>
            <a:ext cx="8347978" cy="2334916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</a:rPr>
              <a:t>Topic 108</a:t>
            </a:r>
            <a:r>
              <a:rPr lang="en-US" sz="3200" b="1" dirty="0">
                <a:solidFill>
                  <a:srgbClr val="C00000"/>
                </a:solidFill>
              </a:rPr>
              <a:t>: Trend Analysis-2</a:t>
            </a:r>
          </a:p>
          <a:p>
            <a:endParaRPr lang="en-US" sz="3200" b="1" dirty="0">
              <a:solidFill>
                <a:srgbClr val="C00000"/>
              </a:solidFill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defRPr/>
            </a:pPr>
            <a:r>
              <a:rPr lang="en-US" sz="3500" b="1" dirty="0">
                <a:solidFill>
                  <a:srgbClr val="405EE0"/>
                </a:solidFill>
                <a:latin typeface="Calibri"/>
                <a:ea typeface="Kozuka Mincho Pro H" panose="02020A00000000000000" pitchFamily="18" charset="-128"/>
                <a:cs typeface="Arial" panose="020B0604020202020204" pitchFamily="34" charset="0"/>
              </a:rPr>
              <a:t>Module 5: Financial Analysis Tools</a:t>
            </a:r>
          </a:p>
        </p:txBody>
      </p:sp>
    </p:spTree>
    <p:extLst>
      <p:ext uri="{BB962C8B-B14F-4D97-AF65-F5344CB8AC3E}">
        <p14:creationId xmlns:p14="http://schemas.microsoft.com/office/powerpoint/2010/main" val="4206414611"/>
      </p:ext>
    </p:extLst>
  </p:cSld>
  <p:clrMapOvr>
    <a:masterClrMapping/>
  </p:clrMapOvr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Performing Trend Analysis</a:t>
            </a: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Tables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Graphs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Forecasting/Predicting/ Estimating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Forecasted Financial Statement Values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Budgets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dirty="0">
                <a:solidFill>
                  <a:srgbClr val="405EE0"/>
                </a:solidFill>
                <a:latin typeface="Calibri"/>
              </a:rPr>
              <a:t>Trend Analysis-2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224058971"/>
      </p:ext>
    </p:extLst>
  </p:cSld>
  <p:clrMapOvr>
    <a:masterClrMapping/>
  </p:clrMapOvr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846161"/>
            <a:ext cx="12188952" cy="60118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dirty="0">
                <a:solidFill>
                  <a:srgbClr val="405EE0"/>
                </a:solidFill>
                <a:latin typeface="Calibri"/>
              </a:rPr>
              <a:t>Trend Analysis-2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="" xmlns:a16="http://schemas.microsoft.com/office/drawing/2014/main" id="{BCB705FD-3B9F-4841-8DD9-266D0D658070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838200" y="1367161"/>
          <a:ext cx="10515600" cy="449210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68984">
                  <a:extLst>
                    <a:ext uri="{9D8B030D-6E8A-4147-A177-3AD203B41FA5}">
                      <a16:colId xmlns="" xmlns:a16="http://schemas.microsoft.com/office/drawing/2014/main" val="1638586604"/>
                    </a:ext>
                  </a:extLst>
                </a:gridCol>
                <a:gridCol w="1535837">
                  <a:extLst>
                    <a:ext uri="{9D8B030D-6E8A-4147-A177-3AD203B41FA5}">
                      <a16:colId xmlns="" xmlns:a16="http://schemas.microsoft.com/office/drawing/2014/main" val="248706252"/>
                    </a:ext>
                  </a:extLst>
                </a:gridCol>
                <a:gridCol w="1651247">
                  <a:extLst>
                    <a:ext uri="{9D8B030D-6E8A-4147-A177-3AD203B41FA5}">
                      <a16:colId xmlns="" xmlns:a16="http://schemas.microsoft.com/office/drawing/2014/main" val="3840741311"/>
                    </a:ext>
                  </a:extLst>
                </a:gridCol>
                <a:gridCol w="1828800">
                  <a:extLst>
                    <a:ext uri="{9D8B030D-6E8A-4147-A177-3AD203B41FA5}">
                      <a16:colId xmlns="" xmlns:a16="http://schemas.microsoft.com/office/drawing/2014/main" val="2033830927"/>
                    </a:ext>
                  </a:extLst>
                </a:gridCol>
                <a:gridCol w="1731146">
                  <a:extLst>
                    <a:ext uri="{9D8B030D-6E8A-4147-A177-3AD203B41FA5}">
                      <a16:colId xmlns="" xmlns:a16="http://schemas.microsoft.com/office/drawing/2014/main" val="3763693583"/>
                    </a:ext>
                  </a:extLst>
                </a:gridCol>
                <a:gridCol w="1499586">
                  <a:extLst>
                    <a:ext uri="{9D8B030D-6E8A-4147-A177-3AD203B41FA5}">
                      <a16:colId xmlns="" xmlns:a16="http://schemas.microsoft.com/office/drawing/2014/main" val="3244033752"/>
                    </a:ext>
                  </a:extLst>
                </a:gridCol>
              </a:tblGrid>
              <a:tr h="55189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</a:rPr>
                        <a:t> 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</a:rPr>
                        <a:t>Year 1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</a:rPr>
                        <a:t>Year 2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</a:rPr>
                        <a:t>Year 3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Year 4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Year 5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451231593"/>
                  </a:ext>
                </a:extLst>
              </a:tr>
              <a:tr h="55189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Ratio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1.2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</a:rPr>
                        <a:t>1.3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</a:rPr>
                        <a:t>1.4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1.5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1.2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971354002"/>
                  </a:ext>
                </a:extLst>
              </a:tr>
              <a:tr h="55189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Sales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51 m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52m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</a:rPr>
                        <a:t>54m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</a:rPr>
                        <a:t>53m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52m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139823800"/>
                  </a:ext>
                </a:extLst>
              </a:tr>
              <a:tr h="1129435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Indexed Amount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100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102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</a:rPr>
                        <a:t>103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</a:rPr>
                        <a:t>103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102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137150074"/>
                  </a:ext>
                </a:extLst>
              </a:tr>
              <a:tr h="1706972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Common Sized Amount (Profit)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</a:rPr>
                        <a:t>45%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46%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47%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</a:rPr>
                        <a:t>48%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</a:rPr>
                        <a:t>50%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8266011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32918725"/>
      </p:ext>
    </p:extLst>
  </p:cSld>
  <p:clrMapOvr>
    <a:masterClrMapping/>
  </p:clrMapOvr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306595" y="3044952"/>
            <a:ext cx="8364453" cy="2334916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</a:rPr>
              <a:t>Topic </a:t>
            </a:r>
            <a:r>
              <a:rPr lang="en-US" sz="3200" b="1" dirty="0">
                <a:solidFill>
                  <a:srgbClr val="C00000"/>
                </a:solidFill>
              </a:rPr>
              <a:t>109: Trend Analysis-3</a:t>
            </a:r>
          </a:p>
          <a:p>
            <a:r>
              <a:rPr lang="en-US" sz="3200" b="1" dirty="0" smtClean="0">
                <a:solidFill>
                  <a:srgbClr val="C00000"/>
                </a:solidFill>
              </a:rPr>
              <a:t> </a:t>
            </a:r>
            <a:endParaRPr lang="en-US" sz="3200" b="1" dirty="0">
              <a:solidFill>
                <a:srgbClr val="C00000"/>
              </a:solidFill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defRPr/>
            </a:pPr>
            <a:r>
              <a:rPr lang="en-US" sz="3500" b="1" dirty="0">
                <a:solidFill>
                  <a:srgbClr val="405EE0"/>
                </a:solidFill>
                <a:latin typeface="Calibri"/>
                <a:ea typeface="Kozuka Mincho Pro H" panose="02020A00000000000000" pitchFamily="18" charset="-128"/>
                <a:cs typeface="Arial" panose="020B0604020202020204" pitchFamily="34" charset="0"/>
              </a:rPr>
              <a:t>Module 5: Financial Analysis Tools</a:t>
            </a:r>
          </a:p>
        </p:txBody>
      </p:sp>
    </p:spTree>
    <p:extLst>
      <p:ext uri="{BB962C8B-B14F-4D97-AF65-F5344CB8AC3E}">
        <p14:creationId xmlns:p14="http://schemas.microsoft.com/office/powerpoint/2010/main" val="1408820218"/>
      </p:ext>
    </p:extLst>
  </p:cSld>
  <p:clrMapOvr>
    <a:masterClrMapping/>
  </p:clrMapOvr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Performing Trend Analysis</a:t>
            </a: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Trend Analysis in Stock Market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Types of Graphs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Bar Charts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Line Charts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Other Charts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Candle St</a:t>
            </a:r>
            <a:r>
              <a:rPr lang="en-US" sz="24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ick Charts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dirty="0">
                <a:solidFill>
                  <a:srgbClr val="405EE0"/>
                </a:solidFill>
                <a:latin typeface="Calibri"/>
              </a:rPr>
              <a:t>Trend Analysis-2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361115194"/>
      </p:ext>
    </p:extLst>
  </p:cSld>
  <p:clrMapOvr>
    <a:masterClrMapping/>
  </p:clrMapOvr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846161"/>
            <a:ext cx="12188952" cy="60118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dirty="0">
                <a:solidFill>
                  <a:srgbClr val="405EE0"/>
                </a:solidFill>
                <a:latin typeface="Calibri"/>
              </a:rPr>
              <a:t>Trend Analysis-2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="" xmlns:a16="http://schemas.microsoft.com/office/drawing/2014/main" id="{E0C65CA6-50E6-4D56-82A9-E9124855D6B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654423" y="942937"/>
          <a:ext cx="7013360" cy="1120140"/>
        </p:xfrm>
        <a:graphic>
          <a:graphicData uri="http://schemas.openxmlformats.org/drawingml/2006/table">
            <a:tbl>
              <a:tblPr firstRow="1" firstCol="1" bandRow="1">
                <a:tableStyleId>{69CF1AB2-1976-4502-BF36-3FF5EA218861}</a:tableStyleId>
              </a:tblPr>
              <a:tblGrid>
                <a:gridCol w="1402672">
                  <a:extLst>
                    <a:ext uri="{9D8B030D-6E8A-4147-A177-3AD203B41FA5}">
                      <a16:colId xmlns="" xmlns:a16="http://schemas.microsoft.com/office/drawing/2014/main" val="4018558978"/>
                    </a:ext>
                  </a:extLst>
                </a:gridCol>
                <a:gridCol w="1402672">
                  <a:extLst>
                    <a:ext uri="{9D8B030D-6E8A-4147-A177-3AD203B41FA5}">
                      <a16:colId xmlns="" xmlns:a16="http://schemas.microsoft.com/office/drawing/2014/main" val="3815338944"/>
                    </a:ext>
                  </a:extLst>
                </a:gridCol>
                <a:gridCol w="1402672">
                  <a:extLst>
                    <a:ext uri="{9D8B030D-6E8A-4147-A177-3AD203B41FA5}">
                      <a16:colId xmlns="" xmlns:a16="http://schemas.microsoft.com/office/drawing/2014/main" val="460814262"/>
                    </a:ext>
                  </a:extLst>
                </a:gridCol>
                <a:gridCol w="1402672">
                  <a:extLst>
                    <a:ext uri="{9D8B030D-6E8A-4147-A177-3AD203B41FA5}">
                      <a16:colId xmlns="" xmlns:a16="http://schemas.microsoft.com/office/drawing/2014/main" val="2343707764"/>
                    </a:ext>
                  </a:extLst>
                </a:gridCol>
                <a:gridCol w="1402672">
                  <a:extLst>
                    <a:ext uri="{9D8B030D-6E8A-4147-A177-3AD203B41FA5}">
                      <a16:colId xmlns="" xmlns:a16="http://schemas.microsoft.com/office/drawing/2014/main" val="3637562471"/>
                    </a:ext>
                  </a:extLst>
                </a:gridCol>
              </a:tblGrid>
              <a:tr h="317692"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 dirty="0">
                          <a:effectLst/>
                        </a:rPr>
                        <a:t>Sales in Million Rupees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693943037"/>
                  </a:ext>
                </a:extLst>
              </a:tr>
              <a:tr h="336717"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u="none" strike="noStrike" dirty="0">
                          <a:effectLst/>
                        </a:rPr>
                        <a:t>Year 1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 dirty="0">
                          <a:effectLst/>
                        </a:rPr>
                        <a:t>Year 2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 dirty="0">
                          <a:effectLst/>
                        </a:rPr>
                        <a:t>Year 3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 dirty="0">
                          <a:effectLst/>
                        </a:rPr>
                        <a:t>Year 4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>
                          <a:effectLst/>
                        </a:rPr>
                        <a:t>Year 5</a:t>
                      </a:r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="" xmlns:a16="http://schemas.microsoft.com/office/drawing/2014/main" val="2518410208"/>
                  </a:ext>
                </a:extLst>
              </a:tr>
              <a:tr h="336717"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u="none" strike="noStrike" dirty="0">
                          <a:effectLst/>
                        </a:rPr>
                        <a:t>15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>
                          <a:effectLst/>
                        </a:rPr>
                        <a:t>18</a:t>
                      </a:r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>
                          <a:effectLst/>
                        </a:rPr>
                        <a:t>20</a:t>
                      </a:r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 dirty="0">
                          <a:effectLst/>
                        </a:rPr>
                        <a:t>25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 dirty="0">
                          <a:effectLst/>
                        </a:rPr>
                        <a:t>28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="" xmlns:a16="http://schemas.microsoft.com/office/drawing/2014/main" val="2534687365"/>
                  </a:ext>
                </a:extLst>
              </a:tr>
            </a:tbl>
          </a:graphicData>
        </a:graphic>
      </p:graphicFrame>
      <p:graphicFrame>
        <p:nvGraphicFramePr>
          <p:cNvPr id="6" name="Chart 5">
            <a:extLst>
              <a:ext uri="{FF2B5EF4-FFF2-40B4-BE49-F238E27FC236}">
                <a16:creationId xmlns="" xmlns:a16="http://schemas.microsoft.com/office/drawing/2014/main" id="{2B619096-74C2-4ACB-9FE3-C4B6D889FC04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1856050" y="2177718"/>
          <a:ext cx="8479900" cy="33670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738250523"/>
      </p:ext>
    </p:extLst>
  </p:cSld>
  <p:clrMapOvr>
    <a:masterClrMapping/>
  </p:clrMapOvr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846161"/>
            <a:ext cx="12188952" cy="60118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dirty="0">
                <a:solidFill>
                  <a:srgbClr val="405EE0"/>
                </a:solidFill>
                <a:latin typeface="Calibri"/>
              </a:rPr>
              <a:t>Trend Analysis-2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="" xmlns:a16="http://schemas.microsoft.com/office/drawing/2014/main" id="{E215A438-3516-410A-9135-234E2C178E6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539013" y="941033"/>
          <a:ext cx="7111015" cy="1257300"/>
        </p:xfrm>
        <a:graphic>
          <a:graphicData uri="http://schemas.openxmlformats.org/drawingml/2006/table">
            <a:tbl>
              <a:tblPr firstRow="1" firstCol="1" bandRow="1">
                <a:tableStyleId>{B301B821-A1FF-4177-AEE7-76D212191A09}</a:tableStyleId>
              </a:tblPr>
              <a:tblGrid>
                <a:gridCol w="1422203">
                  <a:extLst>
                    <a:ext uri="{9D8B030D-6E8A-4147-A177-3AD203B41FA5}">
                      <a16:colId xmlns="" xmlns:a16="http://schemas.microsoft.com/office/drawing/2014/main" val="2901600985"/>
                    </a:ext>
                  </a:extLst>
                </a:gridCol>
                <a:gridCol w="1422203">
                  <a:extLst>
                    <a:ext uri="{9D8B030D-6E8A-4147-A177-3AD203B41FA5}">
                      <a16:colId xmlns="" xmlns:a16="http://schemas.microsoft.com/office/drawing/2014/main" val="1157794519"/>
                    </a:ext>
                  </a:extLst>
                </a:gridCol>
                <a:gridCol w="1422203">
                  <a:extLst>
                    <a:ext uri="{9D8B030D-6E8A-4147-A177-3AD203B41FA5}">
                      <a16:colId xmlns="" xmlns:a16="http://schemas.microsoft.com/office/drawing/2014/main" val="4068933369"/>
                    </a:ext>
                  </a:extLst>
                </a:gridCol>
                <a:gridCol w="1422203">
                  <a:extLst>
                    <a:ext uri="{9D8B030D-6E8A-4147-A177-3AD203B41FA5}">
                      <a16:colId xmlns="" xmlns:a16="http://schemas.microsoft.com/office/drawing/2014/main" val="3529545313"/>
                    </a:ext>
                  </a:extLst>
                </a:gridCol>
                <a:gridCol w="1422203">
                  <a:extLst>
                    <a:ext uri="{9D8B030D-6E8A-4147-A177-3AD203B41FA5}">
                      <a16:colId xmlns="" xmlns:a16="http://schemas.microsoft.com/office/drawing/2014/main" val="207111748"/>
                    </a:ext>
                  </a:extLst>
                </a:gridCol>
              </a:tblGrid>
              <a:tr h="352148"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2700" u="none" strike="noStrike" dirty="0">
                          <a:effectLst/>
                        </a:rPr>
                        <a:t>Ratio</a:t>
                      </a:r>
                      <a:endParaRPr lang="en-US" sz="2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963331740"/>
                  </a:ext>
                </a:extLst>
              </a:tr>
              <a:tr h="3521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2700" b="0" u="none" strike="noStrike" dirty="0">
                          <a:effectLst/>
                        </a:rPr>
                        <a:t>Year 1</a:t>
                      </a:r>
                      <a:endParaRPr lang="en-US" sz="2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700" u="none" strike="noStrike">
                          <a:effectLst/>
                        </a:rPr>
                        <a:t>Year 2</a:t>
                      </a:r>
                      <a:endParaRPr lang="en-US" sz="2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700" u="none" strike="noStrike" dirty="0">
                          <a:effectLst/>
                        </a:rPr>
                        <a:t>Year 3</a:t>
                      </a:r>
                      <a:endParaRPr lang="en-US" sz="2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700" u="none" strike="noStrike" dirty="0">
                          <a:effectLst/>
                        </a:rPr>
                        <a:t>Year 4</a:t>
                      </a:r>
                      <a:endParaRPr lang="en-US" sz="2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700" u="none" strike="noStrike">
                          <a:effectLst/>
                        </a:rPr>
                        <a:t>Year 5</a:t>
                      </a:r>
                      <a:endParaRPr lang="en-US" sz="2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="" xmlns:a16="http://schemas.microsoft.com/office/drawing/2014/main" val="632353762"/>
                  </a:ext>
                </a:extLst>
              </a:tr>
              <a:tr h="3521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2700" b="0" u="none" strike="noStrike" dirty="0">
                          <a:effectLst/>
                        </a:rPr>
                        <a:t>1.2</a:t>
                      </a:r>
                      <a:endParaRPr lang="en-US" sz="2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700" u="none" strike="noStrike" dirty="0">
                          <a:effectLst/>
                        </a:rPr>
                        <a:t>1.3</a:t>
                      </a:r>
                      <a:endParaRPr lang="en-US" sz="2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700" u="none" strike="noStrike" dirty="0">
                          <a:effectLst/>
                        </a:rPr>
                        <a:t>1.4</a:t>
                      </a:r>
                      <a:endParaRPr lang="en-US" sz="2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700" u="none" strike="noStrike" dirty="0">
                          <a:effectLst/>
                        </a:rPr>
                        <a:t>1.5</a:t>
                      </a:r>
                      <a:endParaRPr lang="en-US" sz="2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700" u="none" strike="noStrike" dirty="0">
                          <a:effectLst/>
                        </a:rPr>
                        <a:t>1.2</a:t>
                      </a:r>
                      <a:endParaRPr lang="en-US" sz="2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="" xmlns:a16="http://schemas.microsoft.com/office/drawing/2014/main" val="1042053478"/>
                  </a:ext>
                </a:extLst>
              </a:tr>
            </a:tbl>
          </a:graphicData>
        </a:graphic>
      </p:graphicFrame>
      <p:graphicFrame>
        <p:nvGraphicFramePr>
          <p:cNvPr id="7" name="Chart 6">
            <a:extLst>
              <a:ext uri="{FF2B5EF4-FFF2-40B4-BE49-F238E27FC236}">
                <a16:creationId xmlns="" xmlns:a16="http://schemas.microsoft.com/office/drawing/2014/main" id="{ED709656-6EC1-4D74-9624-03C66DA4189B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1768863" y="2312974"/>
          <a:ext cx="8651226" cy="33132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22535445"/>
      </p:ext>
    </p:extLst>
  </p:cSld>
  <p:clrMapOvr>
    <a:masterClrMapping/>
  </p:clrMapOvr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846161"/>
            <a:ext cx="12188952" cy="60118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dirty="0">
                <a:solidFill>
                  <a:srgbClr val="405EE0"/>
                </a:solidFill>
                <a:latin typeface="Calibri"/>
              </a:rPr>
              <a:t>Trend Analysis-2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="" xmlns:a16="http://schemas.microsoft.com/office/drawing/2014/main" id="{9A29A3FB-06E3-47B9-B192-F44D11C95B70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787588" y="932155"/>
          <a:ext cx="6622740" cy="1257300"/>
        </p:xfrm>
        <a:graphic>
          <a:graphicData uri="http://schemas.openxmlformats.org/drawingml/2006/table">
            <a:tbl>
              <a:tblPr firstRow="1" firstCol="1" bandRow="1">
                <a:tableStyleId>{B301B821-A1FF-4177-AEE7-76D212191A09}</a:tableStyleId>
              </a:tblPr>
              <a:tblGrid>
                <a:gridCol w="1324548">
                  <a:extLst>
                    <a:ext uri="{9D8B030D-6E8A-4147-A177-3AD203B41FA5}">
                      <a16:colId xmlns="" xmlns:a16="http://schemas.microsoft.com/office/drawing/2014/main" val="235803260"/>
                    </a:ext>
                  </a:extLst>
                </a:gridCol>
                <a:gridCol w="1324548">
                  <a:extLst>
                    <a:ext uri="{9D8B030D-6E8A-4147-A177-3AD203B41FA5}">
                      <a16:colId xmlns="" xmlns:a16="http://schemas.microsoft.com/office/drawing/2014/main" val="3599609078"/>
                    </a:ext>
                  </a:extLst>
                </a:gridCol>
                <a:gridCol w="1324548">
                  <a:extLst>
                    <a:ext uri="{9D8B030D-6E8A-4147-A177-3AD203B41FA5}">
                      <a16:colId xmlns="" xmlns:a16="http://schemas.microsoft.com/office/drawing/2014/main" val="1004544003"/>
                    </a:ext>
                  </a:extLst>
                </a:gridCol>
                <a:gridCol w="1324548">
                  <a:extLst>
                    <a:ext uri="{9D8B030D-6E8A-4147-A177-3AD203B41FA5}">
                      <a16:colId xmlns="" xmlns:a16="http://schemas.microsoft.com/office/drawing/2014/main" val="466473610"/>
                    </a:ext>
                  </a:extLst>
                </a:gridCol>
                <a:gridCol w="1324548">
                  <a:extLst>
                    <a:ext uri="{9D8B030D-6E8A-4147-A177-3AD203B41FA5}">
                      <a16:colId xmlns="" xmlns:a16="http://schemas.microsoft.com/office/drawing/2014/main" val="3344736727"/>
                    </a:ext>
                  </a:extLst>
                </a:gridCol>
              </a:tblGrid>
              <a:tr h="325515"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2700" u="none" strike="noStrike" dirty="0">
                          <a:effectLst/>
                        </a:rPr>
                        <a:t>Indexed Values</a:t>
                      </a:r>
                      <a:endParaRPr lang="en-US" sz="2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215848363"/>
                  </a:ext>
                </a:extLst>
              </a:tr>
              <a:tr h="325515">
                <a:tc>
                  <a:txBody>
                    <a:bodyPr/>
                    <a:lstStyle/>
                    <a:p>
                      <a:pPr algn="ctr" fontAlgn="b"/>
                      <a:r>
                        <a:rPr lang="en-US" sz="2700" b="0" u="none" strike="noStrike" dirty="0">
                          <a:effectLst/>
                        </a:rPr>
                        <a:t>Year 1</a:t>
                      </a:r>
                      <a:endParaRPr lang="en-US" sz="2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700" u="none" strike="noStrike" dirty="0">
                          <a:effectLst/>
                        </a:rPr>
                        <a:t>Year 2</a:t>
                      </a:r>
                      <a:endParaRPr lang="en-US" sz="2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700" u="none" strike="noStrike">
                          <a:effectLst/>
                        </a:rPr>
                        <a:t>Year 3</a:t>
                      </a:r>
                      <a:endParaRPr lang="en-US" sz="2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700" u="none" strike="noStrike">
                          <a:effectLst/>
                        </a:rPr>
                        <a:t>Year 4</a:t>
                      </a:r>
                      <a:endParaRPr lang="en-US" sz="2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700" u="none" strike="noStrike">
                          <a:effectLst/>
                        </a:rPr>
                        <a:t>Year 5</a:t>
                      </a:r>
                      <a:endParaRPr lang="en-US" sz="2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="" xmlns:a16="http://schemas.microsoft.com/office/drawing/2014/main" val="249189360"/>
                  </a:ext>
                </a:extLst>
              </a:tr>
              <a:tr h="325515">
                <a:tc>
                  <a:txBody>
                    <a:bodyPr/>
                    <a:lstStyle/>
                    <a:p>
                      <a:pPr algn="ctr" fontAlgn="b"/>
                      <a:r>
                        <a:rPr lang="en-US" sz="2700" b="0" u="none" strike="noStrike" dirty="0">
                          <a:effectLst/>
                        </a:rPr>
                        <a:t>100</a:t>
                      </a:r>
                      <a:endParaRPr lang="en-US" sz="2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700" u="none" strike="noStrike" dirty="0">
                          <a:effectLst/>
                        </a:rPr>
                        <a:t>102</a:t>
                      </a:r>
                      <a:endParaRPr lang="en-US" sz="2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700" u="none" strike="noStrike" dirty="0">
                          <a:effectLst/>
                        </a:rPr>
                        <a:t>103</a:t>
                      </a:r>
                      <a:endParaRPr lang="en-US" sz="2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700" u="none" strike="noStrike" dirty="0">
                          <a:effectLst/>
                        </a:rPr>
                        <a:t>103</a:t>
                      </a:r>
                      <a:endParaRPr lang="en-US" sz="2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700" u="none" strike="noStrike" dirty="0">
                          <a:effectLst/>
                        </a:rPr>
                        <a:t>102</a:t>
                      </a:r>
                      <a:endParaRPr lang="en-US" sz="2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="" xmlns:a16="http://schemas.microsoft.com/office/drawing/2014/main" val="2719513395"/>
                  </a:ext>
                </a:extLst>
              </a:tr>
            </a:tbl>
          </a:graphicData>
        </a:graphic>
      </p:graphicFrame>
      <p:graphicFrame>
        <p:nvGraphicFramePr>
          <p:cNvPr id="7" name="Chart 6">
            <a:extLst>
              <a:ext uri="{FF2B5EF4-FFF2-40B4-BE49-F238E27FC236}">
                <a16:creationId xmlns="" xmlns:a16="http://schemas.microsoft.com/office/drawing/2014/main" id="{B7D37D1C-B3F4-4243-BFEB-71B6F40DA812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1630532" y="2048521"/>
          <a:ext cx="8930936" cy="42191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426554694"/>
      </p:ext>
    </p:extLst>
  </p:cSld>
  <p:clrMapOvr>
    <a:masterClrMapping/>
  </p:clrMapOvr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846161"/>
            <a:ext cx="12188952" cy="60118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dirty="0">
                <a:solidFill>
                  <a:srgbClr val="405EE0"/>
                </a:solidFill>
                <a:latin typeface="Calibri"/>
              </a:rPr>
              <a:t>Trend Analysis-2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="" xmlns:a16="http://schemas.microsoft.com/office/drawing/2014/main" id="{1947398A-7A98-4ABF-AA96-3E72A342820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99318" y="941033"/>
          <a:ext cx="7705815" cy="12573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41163">
                  <a:extLst>
                    <a:ext uri="{9D8B030D-6E8A-4147-A177-3AD203B41FA5}">
                      <a16:colId xmlns="" xmlns:a16="http://schemas.microsoft.com/office/drawing/2014/main" val="2956474014"/>
                    </a:ext>
                  </a:extLst>
                </a:gridCol>
                <a:gridCol w="1541163">
                  <a:extLst>
                    <a:ext uri="{9D8B030D-6E8A-4147-A177-3AD203B41FA5}">
                      <a16:colId xmlns="" xmlns:a16="http://schemas.microsoft.com/office/drawing/2014/main" val="1843267095"/>
                    </a:ext>
                  </a:extLst>
                </a:gridCol>
                <a:gridCol w="1541163">
                  <a:extLst>
                    <a:ext uri="{9D8B030D-6E8A-4147-A177-3AD203B41FA5}">
                      <a16:colId xmlns="" xmlns:a16="http://schemas.microsoft.com/office/drawing/2014/main" val="1799835546"/>
                    </a:ext>
                  </a:extLst>
                </a:gridCol>
                <a:gridCol w="1541163">
                  <a:extLst>
                    <a:ext uri="{9D8B030D-6E8A-4147-A177-3AD203B41FA5}">
                      <a16:colId xmlns="" xmlns:a16="http://schemas.microsoft.com/office/drawing/2014/main" val="4254841139"/>
                    </a:ext>
                  </a:extLst>
                </a:gridCol>
                <a:gridCol w="1541163">
                  <a:extLst>
                    <a:ext uri="{9D8B030D-6E8A-4147-A177-3AD203B41FA5}">
                      <a16:colId xmlns="" xmlns:a16="http://schemas.microsoft.com/office/drawing/2014/main" val="3949704018"/>
                    </a:ext>
                  </a:extLst>
                </a:gridCol>
              </a:tblGrid>
              <a:tr h="396536"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2700" u="none" strike="noStrike" dirty="0">
                          <a:effectLst/>
                        </a:rPr>
                        <a:t>Common Sized Values</a:t>
                      </a:r>
                      <a:endParaRPr lang="en-US" sz="2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119273025"/>
                  </a:ext>
                </a:extLst>
              </a:tr>
              <a:tr h="396536">
                <a:tc>
                  <a:txBody>
                    <a:bodyPr/>
                    <a:lstStyle/>
                    <a:p>
                      <a:pPr algn="ctr" fontAlgn="b"/>
                      <a:r>
                        <a:rPr lang="en-US" sz="2700" u="none" strike="noStrike" dirty="0">
                          <a:effectLst/>
                        </a:rPr>
                        <a:t>Year 1</a:t>
                      </a:r>
                      <a:endParaRPr lang="en-US" sz="2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700" u="none" strike="noStrike">
                          <a:effectLst/>
                        </a:rPr>
                        <a:t>Year 2</a:t>
                      </a:r>
                      <a:endParaRPr lang="en-US" sz="2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700" u="none" strike="noStrike">
                          <a:effectLst/>
                        </a:rPr>
                        <a:t>Year 3</a:t>
                      </a:r>
                      <a:endParaRPr lang="en-US" sz="2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700" u="none" strike="noStrike">
                          <a:effectLst/>
                        </a:rPr>
                        <a:t>Year 4</a:t>
                      </a:r>
                      <a:endParaRPr lang="en-US" sz="2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700" u="none" strike="noStrike">
                          <a:effectLst/>
                        </a:rPr>
                        <a:t>Year 5</a:t>
                      </a:r>
                      <a:endParaRPr lang="en-US" sz="2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="" xmlns:a16="http://schemas.microsoft.com/office/drawing/2014/main" val="2023055881"/>
                  </a:ext>
                </a:extLst>
              </a:tr>
              <a:tr h="396536">
                <a:tc>
                  <a:txBody>
                    <a:bodyPr/>
                    <a:lstStyle/>
                    <a:p>
                      <a:pPr algn="ctr" fontAlgn="b"/>
                      <a:r>
                        <a:rPr lang="en-US" sz="2700" u="none" strike="noStrike" dirty="0">
                          <a:effectLst/>
                        </a:rPr>
                        <a:t>45%</a:t>
                      </a:r>
                      <a:endParaRPr lang="en-US" sz="2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700" u="none" strike="noStrike" dirty="0">
                          <a:effectLst/>
                        </a:rPr>
                        <a:t>46%</a:t>
                      </a:r>
                      <a:endParaRPr lang="en-US" sz="2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700" u="none" strike="noStrike" dirty="0">
                          <a:effectLst/>
                        </a:rPr>
                        <a:t>47%</a:t>
                      </a:r>
                      <a:endParaRPr lang="en-US" sz="2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700" u="none" strike="noStrike" dirty="0">
                          <a:effectLst/>
                        </a:rPr>
                        <a:t>48%</a:t>
                      </a:r>
                      <a:endParaRPr lang="en-US" sz="2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700" u="none" strike="noStrike" dirty="0">
                          <a:effectLst/>
                        </a:rPr>
                        <a:t>50%</a:t>
                      </a:r>
                      <a:endParaRPr lang="en-US" sz="2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="" xmlns:a16="http://schemas.microsoft.com/office/drawing/2014/main" val="3887558719"/>
                  </a:ext>
                </a:extLst>
              </a:tr>
            </a:tbl>
          </a:graphicData>
        </a:graphic>
      </p:graphicFrame>
      <p:graphicFrame>
        <p:nvGraphicFramePr>
          <p:cNvPr id="7" name="Chart 6">
            <a:extLst>
              <a:ext uri="{FF2B5EF4-FFF2-40B4-BE49-F238E27FC236}">
                <a16:creationId xmlns="" xmlns:a16="http://schemas.microsoft.com/office/drawing/2014/main" id="{84344319-AFAA-4D1C-A0C6-8931A8F4FE17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1819922" y="2198333"/>
          <a:ext cx="8664606" cy="43877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572484593"/>
      </p:ext>
    </p:extLst>
  </p:cSld>
  <p:clrMapOvr>
    <a:masterClrMapping/>
  </p:clrMapOvr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59459" y="3044952"/>
            <a:ext cx="8611589" cy="2334916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C00000"/>
                </a:solidFill>
              </a:rPr>
              <a:t>Topic 110: Differential Analysis-1</a:t>
            </a:r>
          </a:p>
          <a:p>
            <a:endParaRPr lang="en-US" sz="3200" b="1" dirty="0">
              <a:solidFill>
                <a:srgbClr val="C00000"/>
              </a:solidFill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defRPr/>
            </a:pPr>
            <a:r>
              <a:rPr lang="en-US" sz="3500" b="1" dirty="0">
                <a:solidFill>
                  <a:srgbClr val="405EE0"/>
                </a:solidFill>
                <a:latin typeface="Calibri"/>
                <a:ea typeface="Kozuka Mincho Pro H" panose="02020A00000000000000" pitchFamily="18" charset="-128"/>
                <a:cs typeface="Arial" panose="020B0604020202020204" pitchFamily="34" charset="0"/>
              </a:rPr>
              <a:t>Module 5: Financial Analysis Tools</a:t>
            </a:r>
          </a:p>
        </p:txBody>
      </p:sp>
    </p:spTree>
    <p:extLst>
      <p:ext uri="{BB962C8B-B14F-4D97-AF65-F5344CB8AC3E}">
        <p14:creationId xmlns:p14="http://schemas.microsoft.com/office/powerpoint/2010/main" val="50131677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b="1" dirty="0">
                <a:solidFill>
                  <a:srgbClr val="C00000"/>
                </a:solidFill>
                <a:latin typeface="Calibri"/>
                <a:cs typeface="Arial" panose="020B0604020202020204" pitchFamily="34" charset="0"/>
              </a:rPr>
              <a:t>Areas of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Financial Analysis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+mj-lt"/>
              <a:buAutoNum type="arabicPeriod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Liquidity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+mj-lt"/>
              <a:buAutoNum type="arabicPeriod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Activity or Turnover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+mj-lt"/>
              <a:buAutoNum type="arabicPeriod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Leverage or Gearing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+mj-lt"/>
              <a:buAutoNum type="arabicPeriod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Coverage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+mj-lt"/>
              <a:buAutoNum type="arabicPeriod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Profitability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+mj-lt"/>
              <a:buAutoNum type="arabicPeriod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Market Analysis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+mj-lt"/>
              <a:buAutoNum type="arabicPeriod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Types of Ratios</a:t>
            </a:r>
          </a:p>
        </p:txBody>
      </p:sp>
    </p:spTree>
    <p:extLst>
      <p:ext uri="{BB962C8B-B14F-4D97-AF65-F5344CB8AC3E}">
        <p14:creationId xmlns:p14="http://schemas.microsoft.com/office/powerpoint/2010/main" val="1425467529"/>
      </p:ext>
    </p:extLst>
  </p:cSld>
  <p:clrMapOvr>
    <a:masterClrMapping/>
  </p:clrMapOvr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Calibri" panose="020F0502020204030204" pitchFamily="34" charset="0"/>
              </a:rPr>
              <a:t>Differential Analysis</a:t>
            </a: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Calibri" panose="020F050202020403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Definition and Basic Concept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Uses of Differential Analysis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Drop a production line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Start a new production line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Borrow cash for investment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Invest in a given project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Compare two investment options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Financial Statements etc.</a:t>
            </a:r>
            <a:endParaRPr kumimoji="0" lang="en-US" sz="27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Differential Analysis-1</a:t>
            </a:r>
          </a:p>
        </p:txBody>
      </p:sp>
    </p:spTree>
    <p:extLst>
      <p:ext uri="{BB962C8B-B14F-4D97-AF65-F5344CB8AC3E}">
        <p14:creationId xmlns:p14="http://schemas.microsoft.com/office/powerpoint/2010/main" val="3963958814"/>
      </p:ext>
    </p:extLst>
  </p:cSld>
  <p:clrMapOvr>
    <a:masterClrMapping/>
  </p:clrMapOvr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Calibri" panose="020F0502020204030204" pitchFamily="34" charset="0"/>
              </a:rPr>
              <a:t>Relevant Costs</a:t>
            </a: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Calibri" panose="020F050202020403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Relevant Costs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Underlying Concept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Determining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Analysis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Evaluation</a:t>
            </a:r>
          </a:p>
          <a:p>
            <a:pPr marL="457200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Examples of relevant costs: 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Opportunity costs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Out-of-pocket costs 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Future cash flow</a:t>
            </a:r>
            <a:endParaRPr lang="en-US" sz="27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Differential Analysis-1</a:t>
            </a:r>
          </a:p>
        </p:txBody>
      </p:sp>
    </p:spTree>
    <p:extLst>
      <p:ext uri="{BB962C8B-B14F-4D97-AF65-F5344CB8AC3E}">
        <p14:creationId xmlns:p14="http://schemas.microsoft.com/office/powerpoint/2010/main" val="1583980139"/>
      </p:ext>
    </p:extLst>
  </p:cSld>
  <p:clrMapOvr>
    <a:masterClrMapping/>
  </p:clrMapOvr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Calibri" panose="020F0502020204030204" pitchFamily="34" charset="0"/>
              </a:rPr>
              <a:t>Non-Relevant Costs</a:t>
            </a: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Calibri" panose="020F050202020403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Non-Relevant Costs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8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Sunk costs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8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General overheads 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8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Depreciation</a:t>
            </a:r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Differential Analysis-1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BDA9D25A-81A6-4298-A709-14A145C2EDA3}"/>
              </a:ext>
            </a:extLst>
          </p:cNvPr>
          <p:cNvSpPr/>
          <p:nvPr/>
        </p:nvSpPr>
        <p:spPr>
          <a:xfrm>
            <a:off x="3296531" y="5609204"/>
            <a:ext cx="1118586" cy="55041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END</a:t>
            </a:r>
          </a:p>
        </p:txBody>
      </p:sp>
    </p:spTree>
    <p:extLst>
      <p:ext uri="{BB962C8B-B14F-4D97-AF65-F5344CB8AC3E}">
        <p14:creationId xmlns:p14="http://schemas.microsoft.com/office/powerpoint/2010/main" val="1963872176"/>
      </p:ext>
    </p:extLst>
  </p:cSld>
  <p:clrMapOvr>
    <a:masterClrMapping/>
  </p:clrMapOvr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89903" y="3044952"/>
            <a:ext cx="9081145" cy="2334916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</a:rPr>
              <a:t>Topic 111</a:t>
            </a:r>
            <a:r>
              <a:rPr lang="en-US" sz="3200" b="1" dirty="0">
                <a:solidFill>
                  <a:srgbClr val="C00000"/>
                </a:solidFill>
              </a:rPr>
              <a:t>: Differential Analysis-2</a:t>
            </a:r>
          </a:p>
          <a:p>
            <a:endParaRPr lang="en-US" sz="3200" b="1" dirty="0">
              <a:solidFill>
                <a:srgbClr val="C00000"/>
              </a:solidFill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defRPr/>
            </a:pPr>
            <a:r>
              <a:rPr lang="en-US" sz="3500" b="1" dirty="0">
                <a:solidFill>
                  <a:srgbClr val="405EE0"/>
                </a:solidFill>
                <a:latin typeface="Calibri"/>
                <a:ea typeface="Kozuka Mincho Pro H" panose="02020A00000000000000" pitchFamily="18" charset="-128"/>
                <a:cs typeface="Arial" panose="020B0604020202020204" pitchFamily="34" charset="0"/>
              </a:rPr>
              <a:t>Module 5: Financial Analysis Tools</a:t>
            </a:r>
          </a:p>
        </p:txBody>
      </p:sp>
    </p:spTree>
    <p:extLst>
      <p:ext uri="{BB962C8B-B14F-4D97-AF65-F5344CB8AC3E}">
        <p14:creationId xmlns:p14="http://schemas.microsoft.com/office/powerpoint/2010/main" val="1943846095"/>
      </p:ext>
    </p:extLst>
  </p:cSld>
  <p:clrMapOvr>
    <a:masterClrMapping/>
  </p:clrMapOvr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Calibri" panose="020F0502020204030204" pitchFamily="34" charset="0"/>
              </a:rPr>
              <a:t>Differential Financial Statements</a:t>
            </a: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Calibri" panose="020F050202020403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Profit and Loss Account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Balance Sheet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Cash Flow Statement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Statement of Owners’ Equity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Differential Analysis-2</a:t>
            </a:r>
          </a:p>
        </p:txBody>
      </p:sp>
    </p:spTree>
    <p:extLst>
      <p:ext uri="{BB962C8B-B14F-4D97-AF65-F5344CB8AC3E}">
        <p14:creationId xmlns:p14="http://schemas.microsoft.com/office/powerpoint/2010/main" val="3876193005"/>
      </p:ext>
    </p:extLst>
  </p:cSld>
  <p:clrMapOvr>
    <a:masterClrMapping/>
  </p:clrMapOvr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Calibri" panose="020F0502020204030204" pitchFamily="34" charset="0"/>
              </a:rPr>
              <a:t>Differential P &amp; L Account</a:t>
            </a: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Calibri" panose="020F050202020403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Comparing Output (Sales)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Comparing Revenue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Comparing Costs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Comparing Profits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Comparing EPS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28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27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Differential Analysis-2</a:t>
            </a:r>
          </a:p>
        </p:txBody>
      </p:sp>
    </p:spTree>
    <p:extLst>
      <p:ext uri="{BB962C8B-B14F-4D97-AF65-F5344CB8AC3E}">
        <p14:creationId xmlns:p14="http://schemas.microsoft.com/office/powerpoint/2010/main" val="3532191816"/>
      </p:ext>
    </p:extLst>
  </p:cSld>
  <p:clrMapOvr>
    <a:masterClrMapping/>
  </p:clrMapOvr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873457"/>
            <a:ext cx="12192000" cy="59845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Differential Analysis-2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="" xmlns:a16="http://schemas.microsoft.com/office/drawing/2014/main" id="{597F80AB-005F-4EF0-AFA5-E449A0DDFFD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492154" y="1219017"/>
          <a:ext cx="9207692" cy="410908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126888">
                  <a:extLst>
                    <a:ext uri="{9D8B030D-6E8A-4147-A177-3AD203B41FA5}">
                      <a16:colId xmlns="" xmlns:a16="http://schemas.microsoft.com/office/drawing/2014/main" val="569196769"/>
                    </a:ext>
                  </a:extLst>
                </a:gridCol>
                <a:gridCol w="1694215">
                  <a:extLst>
                    <a:ext uri="{9D8B030D-6E8A-4147-A177-3AD203B41FA5}">
                      <a16:colId xmlns="" xmlns:a16="http://schemas.microsoft.com/office/drawing/2014/main" val="3451106596"/>
                    </a:ext>
                  </a:extLst>
                </a:gridCol>
                <a:gridCol w="1694215">
                  <a:extLst>
                    <a:ext uri="{9D8B030D-6E8A-4147-A177-3AD203B41FA5}">
                      <a16:colId xmlns="" xmlns:a16="http://schemas.microsoft.com/office/drawing/2014/main" val="1447022526"/>
                    </a:ext>
                  </a:extLst>
                </a:gridCol>
                <a:gridCol w="1692374">
                  <a:extLst>
                    <a:ext uri="{9D8B030D-6E8A-4147-A177-3AD203B41FA5}">
                      <a16:colId xmlns="" xmlns:a16="http://schemas.microsoft.com/office/drawing/2014/main" val="1337118576"/>
                    </a:ext>
                  </a:extLst>
                </a:gridCol>
              </a:tblGrid>
              <a:tr h="44685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2800" dirty="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2018</a:t>
                      </a:r>
                      <a:endParaRPr lang="en-US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2019</a:t>
                      </a:r>
                      <a:endParaRPr lang="en-US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% Change</a:t>
                      </a:r>
                      <a:endParaRPr lang="en-US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="" xmlns:a16="http://schemas.microsoft.com/office/drawing/2014/main" val="1062832132"/>
                  </a:ext>
                </a:extLst>
              </a:tr>
              <a:tr h="44685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2800" dirty="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Rs.</a:t>
                      </a:r>
                      <a:endParaRPr lang="en-US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Rs.</a:t>
                      </a:r>
                      <a:endParaRPr lang="en-US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2800" b="1" dirty="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="" xmlns:a16="http://schemas.microsoft.com/office/drawing/2014/main" val="3411470930"/>
                  </a:ext>
                </a:extLst>
              </a:tr>
              <a:tr h="44685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Sales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10000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15000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+ 50%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="" xmlns:a16="http://schemas.microsoft.com/office/drawing/2014/main" val="2692147907"/>
                  </a:ext>
                </a:extLst>
              </a:tr>
              <a:tr h="44685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Cost of Goods Sold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6000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8500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+ 41.67%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="" xmlns:a16="http://schemas.microsoft.com/office/drawing/2014/main" val="4033168311"/>
                  </a:ext>
                </a:extLst>
              </a:tr>
              <a:tr h="44685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Gross Profit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4000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6500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+ 62.5%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="" xmlns:a16="http://schemas.microsoft.com/office/drawing/2014/main" val="3602551666"/>
                  </a:ext>
                </a:extLst>
              </a:tr>
              <a:tr h="44685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Operating Expenses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2500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2800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+ 12%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="" xmlns:a16="http://schemas.microsoft.com/office/drawing/2014/main" val="3252422602"/>
                  </a:ext>
                </a:extLst>
              </a:tr>
              <a:tr h="44685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Profit before Tax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1500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3700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+ 147%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="" xmlns:a16="http://schemas.microsoft.com/office/drawing/2014/main" val="4017593593"/>
                  </a:ext>
                </a:extLst>
              </a:tr>
              <a:tr h="44685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Income Tax 30%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450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1110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+ 147%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="" xmlns:a16="http://schemas.microsoft.com/office/drawing/2014/main" val="1127023734"/>
                  </a:ext>
                </a:extLst>
              </a:tr>
              <a:tr h="44685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Profit after Tax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1050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2590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+ 147%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="" xmlns:a16="http://schemas.microsoft.com/office/drawing/2014/main" val="16408929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11698371"/>
      </p:ext>
    </p:extLst>
  </p:cSld>
  <p:clrMapOvr>
    <a:masterClrMapping/>
  </p:clrMapOvr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873457"/>
            <a:ext cx="12192000" cy="59845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Differential Analysis-2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="" xmlns:a16="http://schemas.microsoft.com/office/drawing/2014/main" id="{22FE4BA7-F5CB-4444-82EF-17FE46E5289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232848" y="1365962"/>
          <a:ext cx="9726305" cy="40658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252340">
                  <a:extLst>
                    <a:ext uri="{9D8B030D-6E8A-4147-A177-3AD203B41FA5}">
                      <a16:colId xmlns="" xmlns:a16="http://schemas.microsoft.com/office/drawing/2014/main" val="130444883"/>
                    </a:ext>
                  </a:extLst>
                </a:gridCol>
                <a:gridCol w="1682651">
                  <a:extLst>
                    <a:ext uri="{9D8B030D-6E8A-4147-A177-3AD203B41FA5}">
                      <a16:colId xmlns="" xmlns:a16="http://schemas.microsoft.com/office/drawing/2014/main" val="1695212683"/>
                    </a:ext>
                  </a:extLst>
                </a:gridCol>
                <a:gridCol w="1682651">
                  <a:extLst>
                    <a:ext uri="{9D8B030D-6E8A-4147-A177-3AD203B41FA5}">
                      <a16:colId xmlns="" xmlns:a16="http://schemas.microsoft.com/office/drawing/2014/main" val="1909668626"/>
                    </a:ext>
                  </a:extLst>
                </a:gridCol>
                <a:gridCol w="2108663">
                  <a:extLst>
                    <a:ext uri="{9D8B030D-6E8A-4147-A177-3AD203B41FA5}">
                      <a16:colId xmlns="" xmlns:a16="http://schemas.microsoft.com/office/drawing/2014/main" val="483868896"/>
                    </a:ext>
                  </a:extLst>
                </a:gridCol>
              </a:tblGrid>
              <a:tr h="81316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2800" dirty="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2018</a:t>
                      </a:r>
                      <a:endParaRPr lang="en-US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2019</a:t>
                      </a:r>
                      <a:endParaRPr lang="en-US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% Change</a:t>
                      </a:r>
                      <a:endParaRPr lang="en-US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="" xmlns:a16="http://schemas.microsoft.com/office/drawing/2014/main" val="2061483215"/>
                  </a:ext>
                </a:extLst>
              </a:tr>
              <a:tr h="81316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2800" dirty="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Rs.</a:t>
                      </a:r>
                      <a:endParaRPr lang="en-US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Rs.</a:t>
                      </a:r>
                      <a:endParaRPr lang="en-US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US" sz="2800" b="1" dirty="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="" xmlns:a16="http://schemas.microsoft.com/office/drawing/2014/main" val="995433101"/>
                  </a:ext>
                </a:extLst>
              </a:tr>
              <a:tr h="81316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Profit after Tax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1050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2590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+ 147%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="" xmlns:a16="http://schemas.microsoft.com/office/drawing/2014/main" val="720448568"/>
                  </a:ext>
                </a:extLst>
              </a:tr>
              <a:tr h="81316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No. of Shares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1000 sh.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1000 sh.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="" xmlns:a16="http://schemas.microsoft.com/office/drawing/2014/main" val="2166931139"/>
                  </a:ext>
                </a:extLst>
              </a:tr>
              <a:tr h="81316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EPS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1.05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2.59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+ 147%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="" xmlns:a16="http://schemas.microsoft.com/office/drawing/2014/main" val="9570219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17197513"/>
      </p:ext>
    </p:extLst>
  </p:cSld>
  <p:clrMapOvr>
    <a:masterClrMapping/>
  </p:clrMapOvr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70205" y="3044952"/>
            <a:ext cx="8100843" cy="2334916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</a:rPr>
              <a:t>Topic 112</a:t>
            </a:r>
            <a:r>
              <a:rPr lang="en-US" sz="3200" b="1" dirty="0">
                <a:solidFill>
                  <a:srgbClr val="C00000"/>
                </a:solidFill>
              </a:rPr>
              <a:t>: Differential Analysis-3</a:t>
            </a:r>
          </a:p>
          <a:p>
            <a:endParaRPr lang="en-US" sz="3200" b="1" dirty="0">
              <a:solidFill>
                <a:srgbClr val="C00000"/>
              </a:solidFill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defRPr/>
            </a:pPr>
            <a:r>
              <a:rPr lang="en-US" sz="3500" b="1" dirty="0">
                <a:solidFill>
                  <a:srgbClr val="405EE0"/>
                </a:solidFill>
                <a:latin typeface="Calibri"/>
                <a:ea typeface="Kozuka Mincho Pro H" panose="02020A00000000000000" pitchFamily="18" charset="-128"/>
                <a:cs typeface="Arial" panose="020B0604020202020204" pitchFamily="34" charset="0"/>
              </a:rPr>
              <a:t>Module 5: Financial Analysis Tools</a:t>
            </a:r>
          </a:p>
        </p:txBody>
      </p:sp>
    </p:spTree>
    <p:extLst>
      <p:ext uri="{BB962C8B-B14F-4D97-AF65-F5344CB8AC3E}">
        <p14:creationId xmlns:p14="http://schemas.microsoft.com/office/powerpoint/2010/main" val="2731378245"/>
      </p:ext>
    </p:extLst>
  </p:cSld>
  <p:clrMapOvr>
    <a:masterClrMapping/>
  </p:clrMapOvr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Calibri" panose="020F0502020204030204" pitchFamily="34" charset="0"/>
              </a:rPr>
              <a:t>Differential Balance Sheet</a:t>
            </a: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Calibri" panose="020F050202020403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Comparing </a:t>
            </a: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Current Assets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Comparing Fixed Assets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Comparing Current Liabilities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Comparing Long Term Liabilities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Comparing Shareholders’ Equity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Comparing Earnings per Share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28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27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Differential Analysis-3</a:t>
            </a:r>
          </a:p>
        </p:txBody>
      </p:sp>
    </p:spTree>
    <p:extLst>
      <p:ext uri="{BB962C8B-B14F-4D97-AF65-F5344CB8AC3E}">
        <p14:creationId xmlns:p14="http://schemas.microsoft.com/office/powerpoint/2010/main" val="205761148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7773" y="3044952"/>
            <a:ext cx="10263275" cy="2334916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</a:rPr>
              <a:t>Topic 79: Benchmarking the Ratios</a:t>
            </a:r>
            <a:endParaRPr lang="en-US" sz="3200" b="1" dirty="0">
              <a:solidFill>
                <a:srgbClr val="C00000"/>
              </a:solidFill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defRPr/>
            </a:pPr>
            <a:r>
              <a:rPr lang="en-US" sz="3500" b="1" dirty="0">
                <a:solidFill>
                  <a:srgbClr val="405EE0"/>
                </a:solidFill>
                <a:latin typeface="Calibri"/>
                <a:ea typeface="Kozuka Mincho Pro H" panose="02020A00000000000000" pitchFamily="18" charset="-128"/>
                <a:cs typeface="Arial" panose="020B0604020202020204" pitchFamily="34" charset="0"/>
              </a:rPr>
              <a:t>Module 5: Financial Analysis Tools</a:t>
            </a:r>
          </a:p>
        </p:txBody>
      </p:sp>
    </p:spTree>
    <p:extLst>
      <p:ext uri="{BB962C8B-B14F-4D97-AF65-F5344CB8AC3E}">
        <p14:creationId xmlns:p14="http://schemas.microsoft.com/office/powerpoint/2010/main" val="39278676"/>
      </p:ext>
    </p:extLst>
  </p:cSld>
  <p:clrMapOvr>
    <a:masterClrMapping/>
  </p:clrMapOvr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873457"/>
            <a:ext cx="12192000" cy="59845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Differential Analysis-3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="" xmlns:a16="http://schemas.microsoft.com/office/drawing/2014/main" id="{3DB6B92B-59EF-464D-9551-4C204CBF5844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342030" y="1015103"/>
          <a:ext cx="9507940" cy="419834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156871">
                  <a:extLst>
                    <a:ext uri="{9D8B030D-6E8A-4147-A177-3AD203B41FA5}">
                      <a16:colId xmlns="" xmlns:a16="http://schemas.microsoft.com/office/drawing/2014/main" val="2853176628"/>
                    </a:ext>
                  </a:extLst>
                </a:gridCol>
                <a:gridCol w="1644874">
                  <a:extLst>
                    <a:ext uri="{9D8B030D-6E8A-4147-A177-3AD203B41FA5}">
                      <a16:colId xmlns="" xmlns:a16="http://schemas.microsoft.com/office/drawing/2014/main" val="2515907821"/>
                    </a:ext>
                  </a:extLst>
                </a:gridCol>
                <a:gridCol w="1644874">
                  <a:extLst>
                    <a:ext uri="{9D8B030D-6E8A-4147-A177-3AD203B41FA5}">
                      <a16:colId xmlns="" xmlns:a16="http://schemas.microsoft.com/office/drawing/2014/main" val="1475385336"/>
                    </a:ext>
                  </a:extLst>
                </a:gridCol>
                <a:gridCol w="2061321">
                  <a:extLst>
                    <a:ext uri="{9D8B030D-6E8A-4147-A177-3AD203B41FA5}">
                      <a16:colId xmlns="" xmlns:a16="http://schemas.microsoft.com/office/drawing/2014/main" val="1381268531"/>
                    </a:ext>
                  </a:extLst>
                </a:gridCol>
              </a:tblGrid>
              <a:tr h="59976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2800" dirty="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2018</a:t>
                      </a:r>
                      <a:endParaRPr lang="en-US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2019</a:t>
                      </a:r>
                      <a:endParaRPr lang="en-US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% Change</a:t>
                      </a:r>
                      <a:endParaRPr lang="en-US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="" xmlns:a16="http://schemas.microsoft.com/office/drawing/2014/main" val="1716014751"/>
                  </a:ext>
                </a:extLst>
              </a:tr>
              <a:tr h="59976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2800" dirty="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Rs.</a:t>
                      </a:r>
                      <a:endParaRPr lang="en-US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Rs.</a:t>
                      </a:r>
                      <a:endParaRPr lang="en-US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2800" b="1" dirty="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="" xmlns:a16="http://schemas.microsoft.com/office/drawing/2014/main" val="2819510398"/>
                  </a:ext>
                </a:extLst>
              </a:tr>
              <a:tr h="599763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Current Assets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10000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14000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+ 40%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="" xmlns:a16="http://schemas.microsoft.com/office/drawing/2014/main" val="214100061"/>
                  </a:ext>
                </a:extLst>
              </a:tr>
              <a:tr h="599763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Fixed Assets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80000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120000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+ 50%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="" xmlns:a16="http://schemas.microsoft.com/office/drawing/2014/main" val="2232235011"/>
                  </a:ext>
                </a:extLst>
              </a:tr>
              <a:tr h="599763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Current Liabilities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8000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13000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+ 62.5%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="" xmlns:a16="http://schemas.microsoft.com/office/drawing/2014/main" val="2790792213"/>
                  </a:ext>
                </a:extLst>
              </a:tr>
              <a:tr h="599763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Long Term Liabilities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30000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45000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+ 50%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="" xmlns:a16="http://schemas.microsoft.com/office/drawing/2014/main" val="1235134221"/>
                  </a:ext>
                </a:extLst>
              </a:tr>
              <a:tr h="599763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Shareholders’ Equity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52000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76000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+ 46.2%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="" xmlns:a16="http://schemas.microsoft.com/office/drawing/2014/main" val="33981119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60626644"/>
      </p:ext>
    </p:extLst>
  </p:cSld>
  <p:clrMapOvr>
    <a:masterClrMapping/>
  </p:clrMapOvr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873457"/>
            <a:ext cx="12192000" cy="59845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Differential Analysis-3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="" xmlns:a16="http://schemas.microsoft.com/office/drawing/2014/main" id="{2ED3A677-A13C-40CE-86D5-1B5DDC3B588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232848" y="991250"/>
          <a:ext cx="9726305" cy="420854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252340">
                  <a:extLst>
                    <a:ext uri="{9D8B030D-6E8A-4147-A177-3AD203B41FA5}">
                      <a16:colId xmlns="" xmlns:a16="http://schemas.microsoft.com/office/drawing/2014/main" val="3568691575"/>
                    </a:ext>
                  </a:extLst>
                </a:gridCol>
                <a:gridCol w="1682651">
                  <a:extLst>
                    <a:ext uri="{9D8B030D-6E8A-4147-A177-3AD203B41FA5}">
                      <a16:colId xmlns="" xmlns:a16="http://schemas.microsoft.com/office/drawing/2014/main" val="3813900196"/>
                    </a:ext>
                  </a:extLst>
                </a:gridCol>
                <a:gridCol w="1682651">
                  <a:extLst>
                    <a:ext uri="{9D8B030D-6E8A-4147-A177-3AD203B41FA5}">
                      <a16:colId xmlns="" xmlns:a16="http://schemas.microsoft.com/office/drawing/2014/main" val="2891738301"/>
                    </a:ext>
                  </a:extLst>
                </a:gridCol>
                <a:gridCol w="2108663">
                  <a:extLst>
                    <a:ext uri="{9D8B030D-6E8A-4147-A177-3AD203B41FA5}">
                      <a16:colId xmlns="" xmlns:a16="http://schemas.microsoft.com/office/drawing/2014/main" val="1653403636"/>
                    </a:ext>
                  </a:extLst>
                </a:gridCol>
              </a:tblGrid>
              <a:tr h="70142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2800" dirty="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2018</a:t>
                      </a:r>
                      <a:endParaRPr lang="en-US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2019</a:t>
                      </a:r>
                      <a:endParaRPr lang="en-US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% Change</a:t>
                      </a:r>
                      <a:endParaRPr lang="en-US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="" xmlns:a16="http://schemas.microsoft.com/office/drawing/2014/main" val="997137478"/>
                  </a:ext>
                </a:extLst>
              </a:tr>
              <a:tr h="70142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2800" dirty="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Rs.</a:t>
                      </a:r>
                      <a:endParaRPr lang="en-US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Rs.</a:t>
                      </a:r>
                      <a:endParaRPr lang="en-US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2800" b="1" dirty="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="" xmlns:a16="http://schemas.microsoft.com/office/drawing/2014/main" val="3179819031"/>
                  </a:ext>
                </a:extLst>
              </a:tr>
              <a:tr h="701424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Shareholders’ Equity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52000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76000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+ 46.2%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="" xmlns:a16="http://schemas.microsoft.com/office/drawing/2014/main" val="1986914873"/>
                  </a:ext>
                </a:extLst>
              </a:tr>
              <a:tr h="701424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Share Capital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35000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35000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0%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="" xmlns:a16="http://schemas.microsoft.com/office/drawing/2014/main" val="3459661102"/>
                  </a:ext>
                </a:extLst>
              </a:tr>
              <a:tr h="701424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Retained Earnings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15000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32000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+ 113.33%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="" xmlns:a16="http://schemas.microsoft.com/office/drawing/2014/main" val="3879161484"/>
                  </a:ext>
                </a:extLst>
              </a:tr>
              <a:tr h="701424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Reserves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2000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9000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+ 350%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="" xmlns:a16="http://schemas.microsoft.com/office/drawing/2014/main" val="31564122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0076326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b="1" dirty="0">
                <a:solidFill>
                  <a:srgbClr val="C00000"/>
                </a:solidFill>
                <a:latin typeface="Calibri"/>
                <a:cs typeface="Arial" panose="020B0604020202020204" pitchFamily="34" charset="0"/>
              </a:rPr>
              <a:t>Users of Financial Ratios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+mj-lt"/>
              <a:buAutoNum type="arabicPeriod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+mj-lt"/>
              <a:buAutoNum type="arabicPeriod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Company’s Management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+mj-lt"/>
              <a:buAutoNum type="arabicPeriod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Lenders and Creditors</a:t>
            </a:r>
          </a:p>
          <a:p>
            <a:pPr marL="514350" indent="-51435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+mj-lt"/>
              <a:buAutoNum type="arabicPeriod"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Shareholders</a:t>
            </a:r>
          </a:p>
          <a:p>
            <a:pPr marL="514350" indent="-51435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+mj-lt"/>
              <a:buAutoNum type="arabicPeriod"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Regulatory Bodies</a:t>
            </a:r>
          </a:p>
          <a:p>
            <a:pPr marL="514350" indent="-51435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+mj-lt"/>
              <a:buAutoNum type="arabicPeriod"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Potential Business Partners</a:t>
            </a:r>
          </a:p>
          <a:p>
            <a:pPr marL="514350" indent="-51435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+mj-lt"/>
              <a:buAutoNum type="arabicPeriod"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Customers</a:t>
            </a:r>
          </a:p>
          <a:p>
            <a:pPr marL="514350" indent="-51435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+mj-lt"/>
              <a:buAutoNum type="arabicPeriod"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Analysts</a:t>
            </a:r>
          </a:p>
          <a:p>
            <a:pPr marL="514350" indent="-51435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+mj-lt"/>
              <a:buAutoNum type="arabicPeriod"/>
              <a:defRPr/>
            </a:pPr>
            <a:endParaRPr lang="en-US" sz="28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dirty="0">
                <a:solidFill>
                  <a:srgbClr val="405EE0"/>
                </a:solidFill>
                <a:latin typeface="Calibri"/>
              </a:rPr>
              <a:t>Benchmarking the 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Ratios</a:t>
            </a:r>
          </a:p>
        </p:txBody>
      </p:sp>
    </p:spTree>
    <p:extLst>
      <p:ext uri="{BB962C8B-B14F-4D97-AF65-F5344CB8AC3E}">
        <p14:creationId xmlns:p14="http://schemas.microsoft.com/office/powerpoint/2010/main" val="146711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Financial Statements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+mj-lt"/>
              <a:buAutoNum type="arabicPeriod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Statement of Financial Position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+mj-lt"/>
              <a:buAutoNum type="arabicPeriod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Statement of Comprehensive Income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+mj-lt"/>
              <a:buAutoNum type="arabicPeriod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Statement of Cashflows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+mj-lt"/>
              <a:buAutoNum type="arabicPeriod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Statement of Changes in Owners’ Equity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+mj-lt"/>
              <a:buAutoNum type="arabicPeriod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Notes to the Accounts</a:t>
            </a: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Introduction to Financial Statements-1</a:t>
            </a:r>
          </a:p>
        </p:txBody>
      </p:sp>
    </p:spTree>
    <p:extLst>
      <p:ext uri="{BB962C8B-B14F-4D97-AF65-F5344CB8AC3E}">
        <p14:creationId xmlns:p14="http://schemas.microsoft.com/office/powerpoint/2010/main" val="137021984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b="1" dirty="0">
                <a:solidFill>
                  <a:srgbClr val="C00000"/>
                </a:solidFill>
                <a:latin typeface="Calibri"/>
                <a:cs typeface="Arial" panose="020B0604020202020204" pitchFamily="34" charset="0"/>
              </a:rPr>
              <a:t>Benchmarks for Ratios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+mj-lt"/>
              <a:buAutoNum type="arabicPeriod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Past performance/Trends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+mj-lt"/>
              <a:buAutoNum type="arabicPeriod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Company’s average</a:t>
            </a:r>
          </a:p>
          <a:p>
            <a:pPr marL="514350" indent="-51435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+mj-lt"/>
              <a:buAutoNum type="arabicPeriod"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Industry’s average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+mj-lt"/>
              <a:buAutoNum type="arabicPeriod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General standards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+mj-lt"/>
              <a:buAutoNum type="arabicPeriod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Standards of covenants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+mj-lt"/>
              <a:buAutoNum type="arabicPeriod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Target ratios:</a:t>
            </a:r>
          </a:p>
          <a:p>
            <a:pPr marL="971550" lvl="1" indent="-51435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+mj-lt"/>
              <a:buAutoNum type="arabicPeriod"/>
              <a:defRPr/>
            </a:pPr>
            <a:r>
              <a:rPr lang="en-US" sz="24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Mergers</a:t>
            </a:r>
          </a:p>
          <a:p>
            <a:pPr marL="971550" lvl="1" indent="-51435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+mj-lt"/>
              <a:buAutoNum type="arabicPeriod"/>
              <a:defRPr/>
            </a:pPr>
            <a:r>
              <a:rPr lang="en-US" sz="24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Financing</a:t>
            </a:r>
          </a:p>
          <a:p>
            <a:pPr marL="971550" lvl="1" indent="-51435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+mj-lt"/>
              <a:buAutoNum type="arabicPeriod"/>
              <a:defRPr/>
            </a:pPr>
            <a:r>
              <a:rPr lang="en-US" sz="24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Spin offs/Divestiture</a:t>
            </a:r>
          </a:p>
          <a:p>
            <a:pPr marL="971550" lvl="1" indent="-51435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+mj-lt"/>
              <a:buAutoNum type="arabicPeriod"/>
              <a:defRPr/>
            </a:pPr>
            <a:r>
              <a:rPr lang="en-US" sz="24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Going Public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+mj-lt"/>
              <a:buAutoNum type="arabicPeriod"/>
              <a:tabLst/>
              <a:defRPr/>
            </a:pPr>
            <a:endParaRPr lang="en-US" sz="28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+mj-lt"/>
              <a:buAutoNum type="arabicPeriod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dirty="0">
                <a:solidFill>
                  <a:srgbClr val="405EE0"/>
                </a:solidFill>
                <a:latin typeface="Calibri"/>
              </a:rPr>
              <a:t>Benchmarking the 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Ratios</a:t>
            </a:r>
          </a:p>
        </p:txBody>
      </p:sp>
    </p:spTree>
    <p:extLst>
      <p:ext uri="{BB962C8B-B14F-4D97-AF65-F5344CB8AC3E}">
        <p14:creationId xmlns:p14="http://schemas.microsoft.com/office/powerpoint/2010/main" val="8336560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93124" y="3044952"/>
            <a:ext cx="10077924" cy="2334916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</a:rPr>
              <a:t>Topic 80</a:t>
            </a:r>
            <a:r>
              <a:rPr lang="en-US" sz="3200" b="1" dirty="0">
                <a:solidFill>
                  <a:srgbClr val="C00000"/>
                </a:solidFill>
              </a:rPr>
              <a:t>: Liquidity Analysis-1</a:t>
            </a:r>
          </a:p>
          <a:p>
            <a:endParaRPr lang="en-US" sz="3200" b="1" dirty="0">
              <a:solidFill>
                <a:srgbClr val="C00000"/>
              </a:solidFill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defRPr/>
            </a:pPr>
            <a:r>
              <a:rPr lang="en-US" sz="3500" b="1" dirty="0">
                <a:solidFill>
                  <a:srgbClr val="405EE0"/>
                </a:solidFill>
                <a:latin typeface="Calibri"/>
                <a:ea typeface="Kozuka Mincho Pro H" panose="02020A00000000000000" pitchFamily="18" charset="-128"/>
                <a:cs typeface="Arial" panose="020B0604020202020204" pitchFamily="34" charset="0"/>
              </a:rPr>
              <a:t>Module 5: Financial Analysis Tools</a:t>
            </a:r>
          </a:p>
        </p:txBody>
      </p:sp>
    </p:spTree>
    <p:extLst>
      <p:ext uri="{BB962C8B-B14F-4D97-AF65-F5344CB8AC3E}">
        <p14:creationId xmlns:p14="http://schemas.microsoft.com/office/powerpoint/2010/main" val="249796215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b="1" dirty="0">
                <a:solidFill>
                  <a:srgbClr val="C00000"/>
                </a:solidFill>
                <a:latin typeface="Calibri"/>
                <a:cs typeface="Arial" panose="020B0604020202020204" pitchFamily="34" charset="0"/>
              </a:rPr>
              <a:t>Liquidity 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+mj-lt"/>
              <a:buAutoNum type="arabicPeriod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Definition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+mj-lt"/>
              <a:buAutoNum type="arabicPeriod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What are liquid assets?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+mj-lt"/>
              <a:buAutoNum type="arabicPeriod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How to determine liquidity?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+mj-lt"/>
              <a:buAutoNum type="arabicPeriod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Why liquidity is required?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+mj-lt"/>
              <a:buAutoNum type="arabicPeriod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Technical Insolvency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+mj-lt"/>
              <a:buAutoNum type="arabicPeriod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How to improve liquidity?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+mj-lt"/>
              <a:buAutoNum type="arabicPeriod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Liquidity for various sectors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+mj-lt"/>
              <a:buAutoNum type="arabicPeriod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From where do we get data?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+mj-lt"/>
              <a:buAutoNum type="arabicPeriod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Liquidation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+mj-lt"/>
              <a:buAutoNum type="arabicPeriod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dirty="0">
                <a:solidFill>
                  <a:srgbClr val="405EE0"/>
                </a:solidFill>
                <a:latin typeface="Calibri"/>
              </a:rPr>
              <a:t>Liquidity Analysis-1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48363573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b="1" dirty="0">
                <a:solidFill>
                  <a:srgbClr val="C00000"/>
                </a:solidFill>
                <a:latin typeface="Calibri"/>
                <a:cs typeface="Arial" panose="020B0604020202020204" pitchFamily="34" charset="0"/>
              </a:rPr>
              <a:t>Who are Concerned about Liquidity?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+mj-lt"/>
              <a:buAutoNum type="arabicPeriod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+mj-lt"/>
              <a:buAutoNum type="arabicPeriod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Management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+mj-lt"/>
              <a:buAutoNum type="arabicPeriod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Lenders/Financers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+mj-lt"/>
              <a:buAutoNum type="arabicPeriod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Creditors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+mj-lt"/>
              <a:buAutoNum type="arabicPeriod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dirty="0">
                <a:solidFill>
                  <a:srgbClr val="405EE0"/>
                </a:solidFill>
                <a:latin typeface="Calibri"/>
              </a:rPr>
              <a:t>Liquidity Analysis-1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91055108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15546" y="3044952"/>
            <a:ext cx="9855502" cy="2334916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</a:rPr>
              <a:t>Topic 81: Liquidity Analysis-2</a:t>
            </a:r>
            <a:endParaRPr lang="en-US" sz="3200" b="1" dirty="0">
              <a:solidFill>
                <a:srgbClr val="C00000"/>
              </a:solidFill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defRPr/>
            </a:pPr>
            <a:r>
              <a:rPr lang="en-US" sz="3500" b="1" dirty="0">
                <a:solidFill>
                  <a:srgbClr val="405EE0"/>
                </a:solidFill>
                <a:latin typeface="Calibri"/>
                <a:ea typeface="Kozuka Mincho Pro H" panose="02020A00000000000000" pitchFamily="18" charset="-128"/>
                <a:cs typeface="Arial" panose="020B0604020202020204" pitchFamily="34" charset="0"/>
              </a:rPr>
              <a:t>Module 5: Financial Analysis Tools</a:t>
            </a:r>
          </a:p>
        </p:txBody>
      </p:sp>
    </p:spTree>
    <p:extLst>
      <p:ext uri="{BB962C8B-B14F-4D97-AF65-F5344CB8AC3E}">
        <p14:creationId xmlns:p14="http://schemas.microsoft.com/office/powerpoint/2010/main" val="48797850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b="1" dirty="0">
                <a:solidFill>
                  <a:srgbClr val="C00000"/>
                </a:solidFill>
                <a:latin typeface="Calibri"/>
                <a:cs typeface="Arial" panose="020B0604020202020204" pitchFamily="34" charset="0"/>
              </a:rPr>
              <a:t>Liquidity Ratios and Measures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+mj-lt"/>
              <a:buAutoNum type="arabicPeriod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+mj-lt"/>
              <a:buAutoNum type="arabicPeriod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Current Ratio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+mj-lt"/>
              <a:buAutoNum type="arabicPeriod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Quick Ratio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+mj-lt"/>
              <a:buAutoNum type="arabicPeriod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Cash Ratio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+mj-lt"/>
              <a:buAutoNum type="arabicPeriod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Gross Working Capital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+mj-lt"/>
              <a:buAutoNum type="arabicPeriod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Net Working Capital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+mj-lt"/>
              <a:buAutoNum type="arabicPeriod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Cash Conversion Cycle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+mj-lt"/>
              <a:buAutoNum type="arabicPeriod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Trade/Operating Cycle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+mj-lt"/>
              <a:buAutoNum type="arabicPeriod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dirty="0">
                <a:solidFill>
                  <a:srgbClr val="405EE0"/>
                </a:solidFill>
                <a:latin typeface="Calibri"/>
              </a:rPr>
              <a:t>Liquidity Analysis-2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61969550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b="1" dirty="0">
                <a:solidFill>
                  <a:srgbClr val="C00000"/>
                </a:solidFill>
                <a:latin typeface="Calibri"/>
                <a:cs typeface="Arial" panose="020B0604020202020204" pitchFamily="34" charset="0"/>
              </a:rPr>
              <a:t>Liquidity Ratios and Measures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+mj-lt"/>
              <a:buAutoNum type="arabicPeriod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Current Ratio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tabLst/>
              <a:defRPr/>
            </a:pPr>
            <a:endParaRPr lang="en-US" sz="28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kumimoji="0" lang="en-US" sz="28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Current Assets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Current Liabilities</a:t>
            </a: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dirty="0">
                <a:solidFill>
                  <a:srgbClr val="405EE0"/>
                </a:solidFill>
                <a:latin typeface="Calibri"/>
              </a:rPr>
              <a:t>Liquidity Analysis-2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17456135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b="1" dirty="0">
                <a:solidFill>
                  <a:srgbClr val="C00000"/>
                </a:solidFill>
                <a:latin typeface="Calibri"/>
                <a:cs typeface="Arial" panose="020B0604020202020204" pitchFamily="34" charset="0"/>
              </a:rPr>
              <a:t>Liquidity Ratios and Measures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+mj-lt"/>
              <a:buAutoNum type="arabicPeriod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Quick Ratio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en-US" sz="2800" u="sng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Quick Assets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Current Liabilities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tabLst/>
              <a:defRPr/>
            </a:pPr>
            <a:endParaRPr lang="en-US" sz="28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Quick Assets = Current Assets – Inventory and Prepayments</a:t>
            </a: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dirty="0">
                <a:solidFill>
                  <a:srgbClr val="405EE0"/>
                </a:solidFill>
                <a:latin typeface="Calibri"/>
              </a:rPr>
              <a:t>Liquidity Analysis-2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41319044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b="1" dirty="0">
                <a:solidFill>
                  <a:srgbClr val="C00000"/>
                </a:solidFill>
                <a:latin typeface="Calibri"/>
                <a:cs typeface="Arial" panose="020B0604020202020204" pitchFamily="34" charset="0"/>
              </a:rPr>
              <a:t>Liquidity Ratios and Measures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+mj-lt"/>
              <a:buAutoNum type="arabicPeriod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Cash Ratio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+mj-lt"/>
              <a:buAutoNum type="arabicPeriod"/>
              <a:tabLst/>
              <a:defRPr/>
            </a:pPr>
            <a:endParaRPr lang="en-US" sz="28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kumimoji="0" lang="en-US" sz="28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Cash and Cash Equivalents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     Current Liabilities 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dirty="0">
                <a:solidFill>
                  <a:srgbClr val="405EE0"/>
                </a:solidFill>
                <a:latin typeface="Calibri"/>
              </a:rPr>
              <a:t>Liquidity Analysis-2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08255530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b="1" dirty="0">
                <a:solidFill>
                  <a:srgbClr val="C00000"/>
                </a:solidFill>
                <a:latin typeface="Calibri"/>
                <a:cs typeface="Arial" panose="020B0604020202020204" pitchFamily="34" charset="0"/>
              </a:rPr>
              <a:t>Liquidity Ratios and Measures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+mj-lt"/>
              <a:buAutoNum type="arabicPeriod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Gross Working Capital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tabLst/>
              <a:defRPr/>
            </a:pPr>
            <a:endParaRPr lang="en-US" sz="28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All the current assets i.e. Cash, Accounts Receivable, Inventory, and Prepayments</a:t>
            </a: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dirty="0">
                <a:solidFill>
                  <a:srgbClr val="405EE0"/>
                </a:solidFill>
                <a:latin typeface="Calibri"/>
              </a:rPr>
              <a:t>Liquidity Analysis-2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9082979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Statement of Financial Position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+mj-lt"/>
              <a:buAutoNum type="arabicPeriod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Assets</a:t>
            </a:r>
          </a:p>
          <a:p>
            <a:pPr marL="971550" lvl="1" indent="-51435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+mj-lt"/>
              <a:buAutoNum type="romanUcPeriod"/>
              <a:defRPr/>
            </a:pPr>
            <a:r>
              <a:rPr lang="en-US" sz="24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Operating Fixed Assets</a:t>
            </a:r>
          </a:p>
          <a:p>
            <a:pPr marL="971550" lvl="1" indent="-51435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+mj-lt"/>
              <a:buAutoNum type="romanUcPeriod"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Non-operating Fixed Assets</a:t>
            </a:r>
          </a:p>
          <a:p>
            <a:pPr marL="971550" lvl="1" indent="-51435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+mj-lt"/>
              <a:buAutoNum type="romanUcPeriod"/>
              <a:defRPr/>
            </a:pPr>
            <a:r>
              <a:rPr lang="en-US" sz="24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Non-Current Assets</a:t>
            </a:r>
          </a:p>
          <a:p>
            <a:pPr marL="971550" lvl="1" indent="-51435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+mj-lt"/>
              <a:buAutoNum type="romanUcPeriod"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Current Asset</a:t>
            </a:r>
          </a:p>
          <a:p>
            <a:pPr marL="514350" indent="-51435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+mj-lt"/>
              <a:buAutoNum type="arabicPeriod"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Liabilities</a:t>
            </a:r>
          </a:p>
          <a:p>
            <a:pPr marL="971550" lvl="1" indent="-51435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+mj-lt"/>
              <a:buAutoNum type="romanUcPeriod"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Long </a:t>
            </a:r>
            <a:r>
              <a:rPr lang="en-US" sz="24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term liabilities</a:t>
            </a:r>
          </a:p>
          <a:p>
            <a:pPr marL="971550" lvl="1" indent="-51435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+mj-lt"/>
              <a:buAutoNum type="romanUcPeriod"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Current liabilities</a:t>
            </a: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Introduction to Financial Statements-1</a:t>
            </a:r>
          </a:p>
        </p:txBody>
      </p:sp>
    </p:spTree>
    <p:extLst>
      <p:ext uri="{BB962C8B-B14F-4D97-AF65-F5344CB8AC3E}">
        <p14:creationId xmlns:p14="http://schemas.microsoft.com/office/powerpoint/2010/main" val="377375529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b="1" dirty="0">
                <a:solidFill>
                  <a:srgbClr val="C00000"/>
                </a:solidFill>
                <a:latin typeface="Calibri"/>
                <a:cs typeface="Arial" panose="020B0604020202020204" pitchFamily="34" charset="0"/>
              </a:rPr>
              <a:t>Liquidity Ratios and Measures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+mj-lt"/>
              <a:buAutoNum type="arabicPeriod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Net Working Capital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Current Assets -  Current Liabilities</a:t>
            </a: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dirty="0">
                <a:solidFill>
                  <a:srgbClr val="405EE0"/>
                </a:solidFill>
                <a:latin typeface="Calibri"/>
              </a:rPr>
              <a:t>Liquidity Analysis-2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98559711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b="1" dirty="0">
                <a:solidFill>
                  <a:srgbClr val="C00000"/>
                </a:solidFill>
                <a:latin typeface="Calibri"/>
                <a:cs typeface="Arial" panose="020B0604020202020204" pitchFamily="34" charset="0"/>
              </a:rPr>
              <a:t>Liquidity Ratios and Measures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+mj-lt"/>
              <a:buAutoNum type="arabicPeriod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Cash Conversion Cycle-CCC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0" lvl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CCC = RTD + ITD – PTD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tabLst/>
              <a:defRPr/>
            </a:pPr>
            <a:endParaRPr lang="en-US" sz="275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tabLst/>
              <a:defRPr/>
            </a:pPr>
            <a:r>
              <a:rPr lang="en-US" sz="275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RTD = Receivables Turnover in days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tabLst/>
              <a:defRPr/>
            </a:pPr>
            <a:r>
              <a:rPr kumimoji="0" lang="en-US" sz="27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ITD = Inventory Turnover in days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tabLst/>
              <a:defRPr/>
            </a:pPr>
            <a:r>
              <a:rPr lang="en-US" sz="275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PTD = Payables Turnover in days</a:t>
            </a:r>
            <a:endParaRPr kumimoji="0" lang="en-US" sz="27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dirty="0">
                <a:solidFill>
                  <a:srgbClr val="405EE0"/>
                </a:solidFill>
                <a:latin typeface="Calibri"/>
              </a:rPr>
              <a:t>Liquidity Analysis-2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42830864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b="1" dirty="0">
                <a:solidFill>
                  <a:srgbClr val="C00000"/>
                </a:solidFill>
                <a:latin typeface="Calibri"/>
                <a:cs typeface="Arial" panose="020B0604020202020204" pitchFamily="34" charset="0"/>
              </a:rPr>
              <a:t>Liquidity Ratios and Measures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+mj-lt"/>
              <a:buAutoNum type="arabicPeriod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Trade/Operating Cycle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0" lvl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OC = RTD + ITD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tabLst/>
              <a:defRPr/>
            </a:pPr>
            <a:r>
              <a:rPr lang="en-US" sz="275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RTD = Receivables Turnover in days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tabLst/>
              <a:defRPr/>
            </a:pPr>
            <a:r>
              <a:rPr kumimoji="0" lang="en-US" sz="27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ITD = Inventory Turnover in days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dirty="0">
                <a:solidFill>
                  <a:srgbClr val="405EE0"/>
                </a:solidFill>
                <a:latin typeface="Calibri"/>
              </a:rPr>
              <a:t>Liquidity Analysis-2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2958969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2616" y="3044952"/>
            <a:ext cx="9818432" cy="2334916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</a:rPr>
              <a:t>Topic 82- Liquidity Analysis 3</a:t>
            </a:r>
            <a:endParaRPr lang="en-US" sz="3200" b="1" dirty="0">
              <a:solidFill>
                <a:srgbClr val="C00000"/>
              </a:solidFill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defRPr/>
            </a:pPr>
            <a:r>
              <a:rPr lang="en-US" sz="3500" b="1" dirty="0">
                <a:solidFill>
                  <a:srgbClr val="405EE0"/>
                </a:solidFill>
                <a:latin typeface="Calibri"/>
                <a:ea typeface="Kozuka Mincho Pro H" panose="02020A00000000000000" pitchFamily="18" charset="-128"/>
                <a:cs typeface="Arial" panose="020B0604020202020204" pitchFamily="34" charset="0"/>
              </a:rPr>
              <a:t>Module 5: Financial Analysis Tools</a:t>
            </a:r>
          </a:p>
        </p:txBody>
      </p:sp>
    </p:spTree>
    <p:extLst>
      <p:ext uri="{BB962C8B-B14F-4D97-AF65-F5344CB8AC3E}">
        <p14:creationId xmlns:p14="http://schemas.microsoft.com/office/powerpoint/2010/main" val="220271831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b="1" dirty="0">
                <a:solidFill>
                  <a:srgbClr val="C00000"/>
                </a:solidFill>
                <a:latin typeface="Calibri"/>
                <a:cs typeface="Arial" panose="020B0604020202020204" pitchFamily="34" charset="0"/>
              </a:rPr>
              <a:t>Current Ratio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+mj-lt"/>
              <a:buAutoNum type="arabicPeriod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Current Ratio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tabLst/>
              <a:defRPr/>
            </a:pPr>
            <a:endParaRPr lang="en-US" sz="28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 </a:t>
            </a:r>
            <a:r>
              <a:rPr kumimoji="0" lang="en-US" sz="28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Current Assets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Current Liabilities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tabLst/>
              <a:defRPr/>
            </a:pPr>
            <a:endParaRPr lang="en-US" sz="28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CR = 250,000/100,000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CR = 2.5 Times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dirty="0">
                <a:solidFill>
                  <a:srgbClr val="405EE0"/>
                </a:solidFill>
                <a:latin typeface="Calibri"/>
              </a:rPr>
              <a:t>Liquidity Analysis-3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7011627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b="1" dirty="0">
                <a:solidFill>
                  <a:srgbClr val="C00000"/>
                </a:solidFill>
                <a:latin typeface="Calibri"/>
                <a:cs typeface="Arial" panose="020B0604020202020204" pitchFamily="34" charset="0"/>
              </a:rPr>
              <a:t>Current Ratio Standard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Standard Current Ratio</a:t>
            </a:r>
          </a:p>
          <a:p>
            <a:pPr marL="971550" lvl="1" indent="-51435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General Standard 1.5-2.0</a:t>
            </a:r>
          </a:p>
          <a:p>
            <a:pPr marL="971550" lvl="1" indent="-51435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Other Standards</a:t>
            </a:r>
          </a:p>
          <a:p>
            <a:pPr marL="971550" lvl="1" indent="-51435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+mj-lt"/>
              <a:buAutoNum type="arabicPeriod"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tabLst/>
              <a:defRPr/>
            </a:pPr>
            <a:endParaRPr lang="en-US" sz="28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dirty="0">
                <a:solidFill>
                  <a:srgbClr val="405EE0"/>
                </a:solidFill>
                <a:latin typeface="Calibri"/>
              </a:rPr>
              <a:t>Liquidity Analysis-3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89114645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b="1" dirty="0">
                <a:solidFill>
                  <a:srgbClr val="C00000"/>
                </a:solidFill>
                <a:latin typeface="Calibri"/>
                <a:cs typeface="Arial" panose="020B0604020202020204" pitchFamily="34" charset="0"/>
              </a:rPr>
              <a:t>Quick Ratio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+mj-lt"/>
              <a:buAutoNum type="arabicPeriod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Quick Ratio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en-US" sz="2800" b="1" u="sng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Quick Assets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tabLst/>
              <a:defRPr/>
            </a:pPr>
            <a:r>
              <a:rPr lang="en-US" sz="2800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Current Liabilities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tabLst/>
              <a:defRPr/>
            </a:pPr>
            <a:endParaRPr lang="en-US" sz="28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QR = 120,000/100,000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QR = 1.2</a:t>
            </a:r>
          </a:p>
          <a:p>
            <a:pPr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defRPr/>
            </a:pPr>
            <a:endParaRPr lang="en-US" sz="28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QR = Current Assets – Inventory and Prepayments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QR = 250,000 – 100,000 – 30,000</a:t>
            </a: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dirty="0">
                <a:solidFill>
                  <a:srgbClr val="405EE0"/>
                </a:solidFill>
                <a:latin typeface="Calibri"/>
              </a:rPr>
              <a:t>Liquidity Analysis-3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62458044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b="1" dirty="0">
                <a:solidFill>
                  <a:srgbClr val="C00000"/>
                </a:solidFill>
                <a:latin typeface="Calibri"/>
                <a:cs typeface="Arial" panose="020B0604020202020204" pitchFamily="34" charset="0"/>
              </a:rPr>
              <a:t>Quick Ratio Standard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Standard Quick Ratio</a:t>
            </a:r>
          </a:p>
          <a:p>
            <a:pPr marL="971550" lvl="1" indent="-51435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General Standard 1.0</a:t>
            </a:r>
          </a:p>
          <a:p>
            <a:pPr marL="971550" lvl="1" indent="-51435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Other Standards</a:t>
            </a:r>
          </a:p>
          <a:p>
            <a:pPr marL="971550" lvl="1" indent="-51435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+mj-lt"/>
              <a:buAutoNum type="arabicPeriod"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tabLst/>
              <a:defRPr/>
            </a:pPr>
            <a:endParaRPr lang="en-US" sz="28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dirty="0">
                <a:solidFill>
                  <a:srgbClr val="405EE0"/>
                </a:solidFill>
                <a:latin typeface="Calibri"/>
              </a:rPr>
              <a:t>Liquidity Analysis-3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04859940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b="1" dirty="0">
                <a:solidFill>
                  <a:srgbClr val="C00000"/>
                </a:solidFill>
                <a:latin typeface="Calibri"/>
                <a:cs typeface="Arial" panose="020B0604020202020204" pitchFamily="34" charset="0"/>
              </a:rPr>
              <a:t>Cash Ratio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+mj-lt"/>
              <a:buAutoNum type="arabicPeriod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Cash Ratio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en-US" sz="2800" b="1" u="sng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Cash and Equivalents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tabLst/>
              <a:defRPr/>
            </a:pPr>
            <a:r>
              <a:rPr lang="en-US" sz="2800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    Current Liabilities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tabLst/>
              <a:defRPr/>
            </a:pPr>
            <a:endParaRPr lang="en-US" sz="28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CR = 30,000/100,000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CR = 0.3</a:t>
            </a:r>
          </a:p>
          <a:p>
            <a:pPr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defRPr/>
            </a:pPr>
            <a:endParaRPr lang="en-US" sz="28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Cash Equivalents = cash in hand, cash at bank, cash convertibles</a:t>
            </a:r>
            <a:endParaRPr lang="en-US" sz="24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dirty="0">
                <a:solidFill>
                  <a:srgbClr val="405EE0"/>
                </a:solidFill>
                <a:latin typeface="Calibri"/>
              </a:rPr>
              <a:t>Liquidity Analysis-3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7323846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b="1" dirty="0">
                <a:solidFill>
                  <a:srgbClr val="C00000"/>
                </a:solidFill>
                <a:latin typeface="Calibri"/>
                <a:cs typeface="Arial" panose="020B0604020202020204" pitchFamily="34" charset="0"/>
              </a:rPr>
              <a:t>Cash Ratio Standard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+mj-lt"/>
              <a:buAutoNum type="arabicPeriod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Nature of Industry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+mj-lt"/>
              <a:buAutoNum type="arabicPeriod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Past results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+mj-lt"/>
              <a:buAutoNum type="arabicPeriod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Regulatory bodies’ requirements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+mj-lt"/>
              <a:buAutoNum type="arabicPeriod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Smooth functioning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dirty="0">
                <a:solidFill>
                  <a:srgbClr val="405EE0"/>
                </a:solidFill>
                <a:latin typeface="Calibri"/>
              </a:rPr>
              <a:t>Liquidity Analysis-2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0870437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Statement of Financial Position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14350" indent="-51435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+mj-lt"/>
              <a:buAutoNum type="arabicPeriod" startAt="3"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Owner’s Equity</a:t>
            </a:r>
          </a:p>
          <a:p>
            <a:pPr marL="971550" lvl="1" indent="-51435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+mj-lt"/>
              <a:buAutoNum type="romanUcPeriod"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Issued, Subscribed</a:t>
            </a:r>
            <a:r>
              <a:rPr lang="en-US" sz="24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and Paid-up Capital</a:t>
            </a:r>
          </a:p>
          <a:p>
            <a:pPr marL="971550" lvl="1" indent="-51435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+mj-lt"/>
              <a:buAutoNum type="romanUcPeriod"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Addition Capital</a:t>
            </a:r>
          </a:p>
          <a:p>
            <a:pPr marL="971550" lvl="1" indent="-51435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+mj-lt"/>
              <a:buAutoNum type="romanUcPeriod"/>
              <a:defRPr/>
            </a:pPr>
            <a:r>
              <a:rPr lang="en-US" sz="24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Reserves</a:t>
            </a:r>
          </a:p>
          <a:p>
            <a:pPr marL="971550" lvl="1" indent="-51435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+mj-lt"/>
              <a:buAutoNum type="romanUcPeriod"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Retained Earnings</a:t>
            </a: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Introduction to Financial Statements-1</a:t>
            </a:r>
          </a:p>
        </p:txBody>
      </p:sp>
    </p:spTree>
    <p:extLst>
      <p:ext uri="{BB962C8B-B14F-4D97-AF65-F5344CB8AC3E}">
        <p14:creationId xmlns:p14="http://schemas.microsoft.com/office/powerpoint/2010/main" val="257599289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9308" y="3044952"/>
            <a:ext cx="9101740" cy="2334916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</a:rPr>
              <a:t>Topic 83: Liquidity Analysis-4</a:t>
            </a:r>
            <a:endParaRPr lang="en-US" sz="3200" b="1" dirty="0">
              <a:solidFill>
                <a:srgbClr val="C00000"/>
              </a:solidFill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defRPr/>
            </a:pPr>
            <a:r>
              <a:rPr lang="en-US" sz="3500" b="1" dirty="0">
                <a:solidFill>
                  <a:srgbClr val="405EE0"/>
                </a:solidFill>
                <a:latin typeface="Calibri"/>
                <a:ea typeface="Kozuka Mincho Pro H" panose="02020A00000000000000" pitchFamily="18" charset="-128"/>
                <a:cs typeface="Arial" panose="020B0604020202020204" pitchFamily="34" charset="0"/>
              </a:rPr>
              <a:t>Module 5: Financial Analysis Tools</a:t>
            </a:r>
          </a:p>
        </p:txBody>
      </p:sp>
    </p:spTree>
    <p:extLst>
      <p:ext uri="{BB962C8B-B14F-4D97-AF65-F5344CB8AC3E}">
        <p14:creationId xmlns:p14="http://schemas.microsoft.com/office/powerpoint/2010/main" val="82998855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b="1" dirty="0">
                <a:solidFill>
                  <a:srgbClr val="C00000"/>
                </a:solidFill>
                <a:latin typeface="Calibri"/>
                <a:cs typeface="Arial" panose="020B0604020202020204" pitchFamily="34" charset="0"/>
              </a:rPr>
              <a:t>Gross Working Capital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All Current Assets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Stock in Trade</a:t>
            </a:r>
          </a:p>
          <a:p>
            <a:pPr marL="1371600" lvl="2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kumimoji="0" lang="en-US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Raw material, Work in process, and Finished goods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Stores and Spares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kumimoji="0" lang="en-US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Trade debts </a:t>
            </a:r>
            <a:endParaRPr lang="en-US" sz="2700" b="1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kumimoji="0" lang="en-US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Advances</a:t>
            </a:r>
            <a:r>
              <a:rPr lang="en-US" sz="27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prepayments and other receivables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kumimoji="0" lang="en-US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Cash and cash equivalents</a:t>
            </a: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dirty="0">
                <a:solidFill>
                  <a:srgbClr val="405EE0"/>
                </a:solidFill>
                <a:latin typeface="Calibri"/>
              </a:rPr>
              <a:t>Liquidity Analysis-4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4717574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b="1" dirty="0">
                <a:solidFill>
                  <a:srgbClr val="C00000"/>
                </a:solidFill>
                <a:latin typeface="Calibri"/>
                <a:cs typeface="Arial" panose="020B0604020202020204" pitchFamily="34" charset="0"/>
              </a:rPr>
              <a:t>Net Working Capital-NWC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32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32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NWC = Current Assets – Current Liabilities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32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NWC = 40,000 – 28,000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32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NWC = Rs. 12,000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dirty="0">
                <a:solidFill>
                  <a:srgbClr val="405EE0"/>
                </a:solidFill>
                <a:latin typeface="Calibri"/>
              </a:rPr>
              <a:t>Liquidity Analysis-4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64189712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b="1" dirty="0">
                <a:solidFill>
                  <a:srgbClr val="C00000"/>
                </a:solidFill>
                <a:latin typeface="Calibri"/>
                <a:cs typeface="Arial" panose="020B0604020202020204" pitchFamily="34" charset="0"/>
              </a:rPr>
              <a:t>Cash Conversion Cycle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tabLst/>
              <a:defRPr/>
            </a:pPr>
            <a:r>
              <a:rPr lang="en-US" sz="32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Cash Conversion Cycle-CCC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0" lvl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tabLst/>
              <a:defRPr/>
            </a:pPr>
            <a:r>
              <a:rPr lang="en-US" sz="32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CCC = RTD + ITD – PTD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tabLst/>
              <a:defRPr/>
            </a:pPr>
            <a:endParaRPr lang="en-US" sz="28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number of days in which economic activity is converted to cash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dirty="0">
                <a:solidFill>
                  <a:srgbClr val="405EE0"/>
                </a:solidFill>
                <a:latin typeface="Calibri"/>
              </a:rPr>
              <a:t>Liquidity Analysis-4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59192457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b="1" dirty="0">
                <a:solidFill>
                  <a:srgbClr val="C00000"/>
                </a:solidFill>
                <a:latin typeface="Calibri"/>
                <a:cs typeface="Arial" panose="020B0604020202020204" pitchFamily="34" charset="0"/>
              </a:rPr>
              <a:t>Cash Conversion Cycle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tabLst/>
              <a:defRPr/>
            </a:pPr>
            <a:r>
              <a:rPr lang="en-US" sz="32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Cash Conversion Cycle-CCC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0" lvl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tabLst/>
              <a:defRPr/>
            </a:pPr>
            <a:r>
              <a:rPr lang="en-US" sz="32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CCC = 55 + 60 – 45</a:t>
            </a:r>
          </a:p>
          <a:p>
            <a:pPr marR="0" lvl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tabLst/>
              <a:defRPr/>
            </a:pPr>
            <a:r>
              <a:rPr lang="en-US" sz="32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CCC = 70 days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tabLst/>
              <a:defRPr/>
            </a:pPr>
            <a:endParaRPr lang="en-US" sz="28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RTD 	= 55 days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ITD 	= 60 days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PTD 	= 45 days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dirty="0">
                <a:solidFill>
                  <a:srgbClr val="405EE0"/>
                </a:solidFill>
                <a:latin typeface="Calibri"/>
              </a:rPr>
              <a:t>Liquidity Analysis-4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5287259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b="1" dirty="0">
                <a:solidFill>
                  <a:srgbClr val="C00000"/>
                </a:solidFill>
                <a:latin typeface="Calibri"/>
                <a:cs typeface="Arial" panose="020B0604020202020204" pitchFamily="34" charset="0"/>
              </a:rPr>
              <a:t>Trade Cycle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Trade Cycle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0" lvl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Trade Cycle = RTD + ITD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tabLst/>
              <a:defRPr/>
            </a:pPr>
            <a:endParaRPr lang="en-US" sz="28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number of days for which cash is blocked in trade cycle</a:t>
            </a:r>
          </a:p>
          <a:p>
            <a:pPr marL="971550" lvl="1" indent="-51435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+mj-lt"/>
              <a:buAutoNum type="arabicPeriod"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tabLst/>
              <a:defRPr/>
            </a:pPr>
            <a:endParaRPr lang="en-US" sz="28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dirty="0">
                <a:solidFill>
                  <a:srgbClr val="405EE0"/>
                </a:solidFill>
                <a:latin typeface="Calibri"/>
              </a:rPr>
              <a:t>Liquidity Analysis-4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4062137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b="1" dirty="0">
                <a:solidFill>
                  <a:srgbClr val="C00000"/>
                </a:solidFill>
                <a:latin typeface="Calibri"/>
                <a:cs typeface="Arial" panose="020B0604020202020204" pitchFamily="34" charset="0"/>
              </a:rPr>
              <a:t>Trade Cycle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tabLst/>
              <a:defRPr/>
            </a:pPr>
            <a:r>
              <a:rPr lang="en-US" sz="32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Trade Cycle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0" lvl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tabLst/>
              <a:defRPr/>
            </a:pPr>
            <a:r>
              <a:rPr lang="en-US" sz="32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Trade Cycle = 55 + 60 </a:t>
            </a:r>
          </a:p>
          <a:p>
            <a:pPr marR="0" lvl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tabLst/>
              <a:defRPr/>
            </a:pPr>
            <a:r>
              <a:rPr lang="en-US" sz="32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Trade Cycle = 115 days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tabLst/>
              <a:defRPr/>
            </a:pPr>
            <a:endParaRPr lang="en-US" sz="28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dirty="0">
                <a:solidFill>
                  <a:srgbClr val="405EE0"/>
                </a:solidFill>
                <a:latin typeface="Calibri"/>
              </a:rPr>
              <a:t>Liquidity Analysis-4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04015838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08670" y="3044952"/>
            <a:ext cx="9262378" cy="2334916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</a:rPr>
              <a:t>Topic 84: Turnover of Activity Analysis-1</a:t>
            </a:r>
            <a:endParaRPr lang="en-US" sz="3200" b="1" dirty="0">
              <a:solidFill>
                <a:srgbClr val="C00000"/>
              </a:solidFill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defRPr/>
            </a:pPr>
            <a:r>
              <a:rPr lang="en-US" sz="3500" b="1" dirty="0">
                <a:solidFill>
                  <a:srgbClr val="405EE0"/>
                </a:solidFill>
                <a:latin typeface="Calibri"/>
                <a:ea typeface="Kozuka Mincho Pro H" panose="02020A00000000000000" pitchFamily="18" charset="-128"/>
                <a:cs typeface="Arial" panose="020B0604020202020204" pitchFamily="34" charset="0"/>
              </a:rPr>
              <a:t>Module 5: Financial Analysis Tools</a:t>
            </a:r>
          </a:p>
        </p:txBody>
      </p:sp>
    </p:spTree>
    <p:extLst>
      <p:ext uri="{BB962C8B-B14F-4D97-AF65-F5344CB8AC3E}">
        <p14:creationId xmlns:p14="http://schemas.microsoft.com/office/powerpoint/2010/main" val="94336287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b="1" dirty="0">
                <a:solidFill>
                  <a:srgbClr val="C00000"/>
                </a:solidFill>
                <a:latin typeface="Calibri"/>
                <a:cs typeface="Arial" panose="020B0604020202020204" pitchFamily="34" charset="0"/>
              </a:rPr>
              <a:t>What is Turnover or Activity?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Turnover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Turnover in times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Turnover in days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Why turnover is important?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How do we set benchmark</a:t>
            </a: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for turnover?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From where we get data?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For whom it is important?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dirty="0">
                <a:solidFill>
                  <a:srgbClr val="405EE0"/>
                </a:solidFill>
                <a:latin typeface="Calibri"/>
              </a:rPr>
              <a:t>Turnover of Activity Analysis-1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11055461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b="1" dirty="0">
                <a:solidFill>
                  <a:srgbClr val="C00000"/>
                </a:solidFill>
                <a:latin typeface="Calibri"/>
                <a:cs typeface="Arial" panose="020B0604020202020204" pitchFamily="34" charset="0"/>
              </a:rPr>
              <a:t>Turnover or Activity Ratios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Receivables Turnover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Inventory Turnover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Payables Turnover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Asset Turnover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dirty="0">
                <a:solidFill>
                  <a:srgbClr val="405EE0"/>
                </a:solidFill>
                <a:latin typeface="Calibri"/>
              </a:rPr>
              <a:t>Turnover of Activity Analysis-1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7241329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88541" y="3044952"/>
            <a:ext cx="9682507" cy="1321102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C00000"/>
                </a:solidFill>
              </a:rPr>
              <a:t>Topic 074: Introduction to Financial Statements-2</a:t>
            </a:r>
          </a:p>
          <a:p>
            <a:endParaRPr lang="en-US" sz="3200" b="1" dirty="0">
              <a:solidFill>
                <a:srgbClr val="C00000"/>
              </a:solidFill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defRPr/>
            </a:pPr>
            <a:r>
              <a:rPr lang="en-US" sz="3500" b="1" dirty="0">
                <a:solidFill>
                  <a:srgbClr val="405EE0"/>
                </a:solidFill>
                <a:latin typeface="Calibri"/>
                <a:ea typeface="Kozuka Mincho Pro H" panose="02020A00000000000000" pitchFamily="18" charset="-128"/>
                <a:cs typeface="Arial" panose="020B0604020202020204" pitchFamily="34" charset="0"/>
              </a:rPr>
              <a:t>Module 5: Financial Analysis Tools</a:t>
            </a:r>
          </a:p>
        </p:txBody>
      </p:sp>
    </p:spTree>
    <p:extLst>
      <p:ext uri="{BB962C8B-B14F-4D97-AF65-F5344CB8AC3E}">
        <p14:creationId xmlns:p14="http://schemas.microsoft.com/office/powerpoint/2010/main" val="195736649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59243" y="3113191"/>
            <a:ext cx="9816772" cy="2334916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</a:rPr>
              <a:t>Topic 85: Turnover </a:t>
            </a:r>
            <a:r>
              <a:rPr lang="en-US" sz="3200" b="1" dirty="0">
                <a:solidFill>
                  <a:srgbClr val="C00000"/>
                </a:solidFill>
              </a:rPr>
              <a:t>of Activity Analysis-2</a:t>
            </a: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defRPr/>
            </a:pPr>
            <a:r>
              <a:rPr lang="en-US" sz="3500" b="1" dirty="0">
                <a:solidFill>
                  <a:srgbClr val="405EE0"/>
                </a:solidFill>
                <a:latin typeface="Calibri"/>
                <a:ea typeface="Kozuka Mincho Pro H" panose="02020A00000000000000" pitchFamily="18" charset="-128"/>
                <a:cs typeface="Arial" panose="020B0604020202020204" pitchFamily="34" charset="0"/>
              </a:rPr>
              <a:t>Module 5: Financial Analysis Tools</a:t>
            </a:r>
          </a:p>
        </p:txBody>
      </p:sp>
    </p:spTree>
    <p:extLst>
      <p:ext uri="{BB962C8B-B14F-4D97-AF65-F5344CB8AC3E}">
        <p14:creationId xmlns:p14="http://schemas.microsoft.com/office/powerpoint/2010/main" val="979808864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b="1" dirty="0">
                <a:solidFill>
                  <a:srgbClr val="C00000"/>
                </a:solidFill>
                <a:latin typeface="Calibri"/>
                <a:cs typeface="Arial" panose="020B0604020202020204" pitchFamily="34" charset="0"/>
              </a:rPr>
              <a:t>Receivables Turnover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Receivables Turnover in times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Receivables Turnover in days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What does turnover show?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Ageing Accounts Receivables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Turnover and profit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Data sources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Benchmarking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For whom it is important?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dirty="0">
                <a:solidFill>
                  <a:srgbClr val="405EE0"/>
                </a:solidFill>
                <a:latin typeface="Calibri"/>
              </a:rPr>
              <a:t>Turnover of Activity Analysis-2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xmlns="" id="{F3A09667-0819-4D5F-9137-891340783ED8}"/>
              </a:ext>
            </a:extLst>
          </p:cNvPr>
          <p:cNvGraphicFramePr/>
          <p:nvPr>
            <p:extLst/>
          </p:nvPr>
        </p:nvGraphicFramePr>
        <p:xfrm>
          <a:off x="1191582" y="1030384"/>
          <a:ext cx="4342167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554386795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b="1" dirty="0">
                <a:solidFill>
                  <a:srgbClr val="C00000"/>
                </a:solidFill>
                <a:latin typeface="Calibri"/>
                <a:cs typeface="Arial" panose="020B0604020202020204" pitchFamily="34" charset="0"/>
              </a:rPr>
              <a:t>Receivables Turnover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Receivables Turnover in Times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Average Receivables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Credit Sales</a:t>
            </a:r>
          </a:p>
          <a:p>
            <a:pPr marL="457200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RTO = 	     </a:t>
            </a:r>
            <a:r>
              <a:rPr lang="en-US" sz="2800" u="sng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Credit Sales</a:t>
            </a:r>
          </a:p>
          <a:p>
            <a:pPr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	Average Receivables 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RTO = 500,000/50,000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RTO = 10 Times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dirty="0">
                <a:solidFill>
                  <a:srgbClr val="405EE0"/>
                </a:solidFill>
                <a:latin typeface="Calibri"/>
              </a:rPr>
              <a:t>Turnover of Activity Analysis-2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797452409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b="1" dirty="0">
                <a:solidFill>
                  <a:srgbClr val="C00000"/>
                </a:solidFill>
                <a:latin typeface="Calibri"/>
                <a:cs typeface="Arial" panose="020B0604020202020204" pitchFamily="34" charset="0"/>
              </a:rPr>
              <a:t>Receivables Turnover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Receivables Turnover in Days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Holding Period of Receivables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Receivables Turnover Ratio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Days in a year</a:t>
            </a:r>
          </a:p>
          <a:p>
            <a:pPr marL="457200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endParaRPr lang="en-US" sz="28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RTO in days =  </a:t>
            </a:r>
            <a:r>
              <a:rPr lang="en-US" sz="2800" u="sng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Days in a year</a:t>
            </a:r>
          </a:p>
          <a:p>
            <a:pPr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		RTO Ratio</a:t>
            </a:r>
            <a:endParaRPr lang="en-US" sz="22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RTO in days = 365/10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RTO = 36.5 days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dirty="0">
                <a:solidFill>
                  <a:srgbClr val="405EE0"/>
                </a:solidFill>
                <a:latin typeface="Calibri"/>
              </a:rPr>
              <a:t>Turnover of Activity Analysis-2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696451396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b="1" dirty="0">
                <a:solidFill>
                  <a:srgbClr val="C00000"/>
                </a:solidFill>
                <a:latin typeface="Calibri"/>
                <a:cs typeface="Arial" panose="020B0604020202020204" pitchFamily="34" charset="0"/>
              </a:rPr>
              <a:t>Receivables Turnover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RTO in times be more or less?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RTO in days be more or less?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How do we compare it with the industry?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dirty="0">
                <a:solidFill>
                  <a:srgbClr val="405EE0"/>
                </a:solidFill>
                <a:latin typeface="Calibri"/>
              </a:rPr>
              <a:t>Turnover of Activity Analysis-2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59616359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02043" y="3113191"/>
            <a:ext cx="10273972" cy="2334916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</a:rPr>
              <a:t>Topic 86: Turnover </a:t>
            </a:r>
            <a:r>
              <a:rPr lang="en-US" sz="3200" b="1" dirty="0">
                <a:solidFill>
                  <a:srgbClr val="C00000"/>
                </a:solidFill>
              </a:rPr>
              <a:t>of Activity Analysis-3</a:t>
            </a: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defRPr/>
            </a:pPr>
            <a:r>
              <a:rPr lang="en-US" sz="3500" b="1" dirty="0">
                <a:solidFill>
                  <a:srgbClr val="405EE0"/>
                </a:solidFill>
                <a:latin typeface="Calibri"/>
                <a:ea typeface="Kozuka Mincho Pro H" panose="02020A00000000000000" pitchFamily="18" charset="-128"/>
                <a:cs typeface="Arial" panose="020B0604020202020204" pitchFamily="34" charset="0"/>
              </a:rPr>
              <a:t>Module 5: Financial Analysis Tools</a:t>
            </a:r>
          </a:p>
        </p:txBody>
      </p:sp>
    </p:spTree>
    <p:extLst>
      <p:ext uri="{BB962C8B-B14F-4D97-AF65-F5344CB8AC3E}">
        <p14:creationId xmlns:p14="http://schemas.microsoft.com/office/powerpoint/2010/main" val="1474068419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b="1" dirty="0">
                <a:solidFill>
                  <a:srgbClr val="C00000"/>
                </a:solidFill>
                <a:latin typeface="Calibri"/>
                <a:cs typeface="Arial" panose="020B0604020202020204" pitchFamily="34" charset="0"/>
              </a:rPr>
              <a:t>Inventory Turnover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Which Inventory?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Inventory Turnover in times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Inventory Turnover in days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What does inventory turnover ratio show?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Holding or Carrying cost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Data sources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Benchmarking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Inventory Management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dirty="0">
                <a:solidFill>
                  <a:srgbClr val="405EE0"/>
                </a:solidFill>
                <a:latin typeface="Calibri"/>
              </a:rPr>
              <a:t>Turnover of Activity Analysis-3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xmlns="" id="{F3A09667-0819-4D5F-9137-891340783ED8}"/>
              </a:ext>
            </a:extLst>
          </p:cNvPr>
          <p:cNvGraphicFramePr/>
          <p:nvPr>
            <p:extLst/>
          </p:nvPr>
        </p:nvGraphicFramePr>
        <p:xfrm>
          <a:off x="1191582" y="1117699"/>
          <a:ext cx="4342167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369588343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b="1" dirty="0">
                <a:solidFill>
                  <a:srgbClr val="C00000"/>
                </a:solidFill>
                <a:latin typeface="Calibri"/>
                <a:cs typeface="Arial" panose="020B0604020202020204" pitchFamily="34" charset="0"/>
              </a:rPr>
              <a:t>Inventory Turnover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Inventory Turnover in Times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Average Inventory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Cost of Goods Sold</a:t>
            </a:r>
          </a:p>
          <a:p>
            <a:pPr marL="457200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endParaRPr lang="en-US" sz="28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ITO = 	</a:t>
            </a:r>
            <a:r>
              <a:rPr lang="en-US" sz="2800" u="sng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Cost of Goods Sold</a:t>
            </a:r>
          </a:p>
          <a:p>
            <a:pPr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	Average Inventory</a:t>
            </a:r>
            <a:endParaRPr lang="en-US" sz="22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ITO = 400,000/50,000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ITO = 8 Times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dirty="0">
                <a:solidFill>
                  <a:srgbClr val="405EE0"/>
                </a:solidFill>
                <a:latin typeface="Calibri"/>
              </a:rPr>
              <a:t>Turnover of Activity Analysis-3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85750257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b="1" dirty="0">
                <a:solidFill>
                  <a:srgbClr val="C00000"/>
                </a:solidFill>
                <a:latin typeface="Calibri"/>
                <a:cs typeface="Arial" panose="020B0604020202020204" pitchFamily="34" charset="0"/>
              </a:rPr>
              <a:t>Inventory Turnover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Inventory Turnover in Days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Holding Period of Inventory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Inventory Turnover Ratio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Days in a year</a:t>
            </a:r>
          </a:p>
          <a:p>
            <a:pPr marL="457200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endParaRPr lang="en-US" sz="28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ITO in days =  </a:t>
            </a:r>
            <a:r>
              <a:rPr lang="en-US" sz="2800" u="sng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Days in a year</a:t>
            </a:r>
          </a:p>
          <a:p>
            <a:pPr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		ITO Ratio</a:t>
            </a:r>
            <a:endParaRPr lang="en-US" sz="22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ITO in days = 365/8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ITO = 45.6 days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dirty="0">
                <a:solidFill>
                  <a:srgbClr val="405EE0"/>
                </a:solidFill>
                <a:latin typeface="Calibri"/>
              </a:rPr>
              <a:t>Turnover of Activity Analysis-3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09904095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b="1" dirty="0">
                <a:solidFill>
                  <a:srgbClr val="C00000"/>
                </a:solidFill>
                <a:latin typeface="Calibri"/>
                <a:cs typeface="Arial" panose="020B0604020202020204" pitchFamily="34" charset="0"/>
              </a:rPr>
              <a:t>Inventory Turnover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 in times be more or less?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ITO in days be more or less?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What if it is higher than competitors?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dirty="0">
                <a:solidFill>
                  <a:srgbClr val="405EE0"/>
                </a:solidFill>
                <a:latin typeface="Calibri"/>
              </a:rPr>
              <a:t>Turnover of Activity Analysis-3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1354372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Statement of Comprehensive Income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+mj-lt"/>
              <a:buAutoNum type="arabicPeriod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Revenue/Income/Sales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+mj-lt"/>
              <a:buAutoNum type="arabicPeriod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Cost of Sales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+mj-lt"/>
              <a:buAutoNum type="arabicPeriod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Gross Profit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+mj-lt"/>
              <a:buAutoNum type="arabicPeriod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Operating Expenses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+mj-lt"/>
              <a:buAutoNum type="arabicPeriod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Net Operating</a:t>
            </a: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Profit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+mj-lt"/>
              <a:buAutoNum type="arabicPeriod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Extraordinary and Other Income</a:t>
            </a: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Introduction to Financial Statements-2</a:t>
            </a:r>
          </a:p>
        </p:txBody>
      </p:sp>
    </p:spTree>
    <p:extLst>
      <p:ext uri="{BB962C8B-B14F-4D97-AF65-F5344CB8AC3E}">
        <p14:creationId xmlns:p14="http://schemas.microsoft.com/office/powerpoint/2010/main" val="2165179756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6119" y="3113191"/>
            <a:ext cx="10409896" cy="2334916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</a:rPr>
              <a:t>Topic 87: Turnover </a:t>
            </a:r>
            <a:r>
              <a:rPr lang="en-US" sz="3200" b="1" dirty="0">
                <a:solidFill>
                  <a:srgbClr val="C00000"/>
                </a:solidFill>
              </a:rPr>
              <a:t>of Activity Analysis-4</a:t>
            </a: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defRPr/>
            </a:pPr>
            <a:r>
              <a:rPr lang="en-US" sz="3500" b="1" dirty="0">
                <a:solidFill>
                  <a:srgbClr val="405EE0"/>
                </a:solidFill>
                <a:latin typeface="Calibri"/>
                <a:ea typeface="Kozuka Mincho Pro H" panose="02020A00000000000000" pitchFamily="18" charset="-128"/>
                <a:cs typeface="Arial" panose="020B0604020202020204" pitchFamily="34" charset="0"/>
              </a:rPr>
              <a:t>Module 5: Financial Analysis Tools</a:t>
            </a:r>
          </a:p>
        </p:txBody>
      </p:sp>
    </p:spTree>
    <p:extLst>
      <p:ext uri="{BB962C8B-B14F-4D97-AF65-F5344CB8AC3E}">
        <p14:creationId xmlns:p14="http://schemas.microsoft.com/office/powerpoint/2010/main" val="2782173509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b="1" dirty="0">
                <a:solidFill>
                  <a:srgbClr val="C00000"/>
                </a:solidFill>
                <a:latin typeface="Calibri"/>
                <a:cs typeface="Arial" panose="020B0604020202020204" pitchFamily="34" charset="0"/>
              </a:rPr>
              <a:t>Payables Turnover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What are Accounts Payable?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Payable Turnover in Times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Payable </a:t>
            </a: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Turnover in Days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What does payables turnover ratio show?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Credit Period/Payment Period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Data sources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Benchmarking the Ratio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Stretching the Payables</a:t>
            </a: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dirty="0">
                <a:solidFill>
                  <a:srgbClr val="405EE0"/>
                </a:solidFill>
                <a:latin typeface="Calibri"/>
              </a:rPr>
              <a:t>Turnover of Activity Analysis-4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xmlns="" id="{F3A09667-0819-4D5F-9137-891340783ED8}"/>
              </a:ext>
            </a:extLst>
          </p:cNvPr>
          <p:cNvGraphicFramePr/>
          <p:nvPr>
            <p:extLst/>
          </p:nvPr>
        </p:nvGraphicFramePr>
        <p:xfrm>
          <a:off x="1191582" y="977118"/>
          <a:ext cx="4342167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32335745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b="1" dirty="0">
                <a:solidFill>
                  <a:srgbClr val="C00000"/>
                </a:solidFill>
                <a:latin typeface="Calibri"/>
                <a:cs typeface="Arial" panose="020B0604020202020204" pitchFamily="34" charset="0"/>
              </a:rPr>
              <a:t>Stretching Payables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28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Who will be concerned? 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Costs of Stretching the Payables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Fines and Penalties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Lost of Cash Discount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Loss of Credibility</a:t>
            </a:r>
          </a:p>
          <a:p>
            <a:pPr lvl="1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defRPr/>
            </a:pPr>
            <a:endParaRPr lang="en-US" sz="24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dirty="0">
                <a:solidFill>
                  <a:srgbClr val="405EE0"/>
                </a:solidFill>
                <a:latin typeface="Calibri"/>
              </a:rPr>
              <a:t>Turnover of Activity Analysis-4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286907034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b="1" dirty="0">
                <a:solidFill>
                  <a:srgbClr val="C00000"/>
                </a:solidFill>
                <a:latin typeface="Calibri"/>
                <a:cs typeface="Arial" panose="020B0604020202020204" pitchFamily="34" charset="0"/>
              </a:rPr>
              <a:t>Payables Turnover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Payables Turnover in Times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Average Payables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Credit Purchases</a:t>
            </a:r>
          </a:p>
          <a:p>
            <a:pPr marL="457200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endParaRPr lang="en-US" sz="28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PTO = 	</a:t>
            </a:r>
            <a:r>
              <a:rPr lang="en-US" sz="2800" u="sng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Credit Purchases</a:t>
            </a:r>
          </a:p>
          <a:p>
            <a:pPr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	Average Payables</a:t>
            </a:r>
            <a:endParaRPr lang="en-US" sz="22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 = 300,000/60,000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PTO = 5 Times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dirty="0">
                <a:solidFill>
                  <a:srgbClr val="405EE0"/>
                </a:solidFill>
                <a:latin typeface="Calibri"/>
              </a:rPr>
              <a:t>Turnover of Activity Analysis-4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300752479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b="1" dirty="0">
                <a:solidFill>
                  <a:srgbClr val="C00000"/>
                </a:solidFill>
                <a:latin typeface="Calibri"/>
                <a:cs typeface="Arial" panose="020B0604020202020204" pitchFamily="34" charset="0"/>
              </a:rPr>
              <a:t>Payables Turnover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Payables Turnover in Days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Payment Period of Purchases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Payables Turnover Ratio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Days in a year</a:t>
            </a:r>
          </a:p>
          <a:p>
            <a:pPr marL="457200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endParaRPr lang="en-US" sz="28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PTO in days =  </a:t>
            </a:r>
            <a:r>
              <a:rPr lang="en-US" sz="2800" u="sng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Days in a year</a:t>
            </a:r>
          </a:p>
          <a:p>
            <a:pPr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		PTO Ratio</a:t>
            </a:r>
            <a:endParaRPr lang="en-US" sz="22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 in days = 365/5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PTO = 73 days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dirty="0">
                <a:solidFill>
                  <a:srgbClr val="405EE0"/>
                </a:solidFill>
                <a:latin typeface="Calibri"/>
              </a:rPr>
              <a:t>Turnover of Activity Analysis-4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359247645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b="1" dirty="0">
                <a:solidFill>
                  <a:srgbClr val="C00000"/>
                </a:solidFill>
                <a:latin typeface="Calibri"/>
                <a:cs typeface="Arial" panose="020B0604020202020204" pitchFamily="34" charset="0"/>
              </a:rPr>
              <a:t>Payables Turnover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PTO in times be more or less?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PTO in days be more or less?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What if others have a higher payables turnover?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dirty="0">
                <a:solidFill>
                  <a:srgbClr val="405EE0"/>
                </a:solidFill>
                <a:latin typeface="Calibri"/>
              </a:rPr>
              <a:t>Turnover of Activity Analysis-4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45759007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79157" y="3044952"/>
            <a:ext cx="9591891" cy="1181059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</a:rPr>
              <a:t>Topic 88</a:t>
            </a:r>
            <a:r>
              <a:rPr lang="en-US" sz="3200" b="1" dirty="0">
                <a:solidFill>
                  <a:srgbClr val="C00000"/>
                </a:solidFill>
              </a:rPr>
              <a:t>: Turnover of Activity Analysis-5</a:t>
            </a:r>
          </a:p>
          <a:p>
            <a:endParaRPr lang="en-US" sz="3200" b="1" dirty="0">
              <a:solidFill>
                <a:srgbClr val="C00000"/>
              </a:solidFill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defRPr/>
            </a:pPr>
            <a:r>
              <a:rPr lang="en-US" sz="3500" b="1" dirty="0">
                <a:solidFill>
                  <a:srgbClr val="405EE0"/>
                </a:solidFill>
                <a:latin typeface="Calibri"/>
                <a:ea typeface="Kozuka Mincho Pro H" panose="02020A00000000000000" pitchFamily="18" charset="-128"/>
                <a:cs typeface="Arial" panose="020B0604020202020204" pitchFamily="34" charset="0"/>
              </a:rPr>
              <a:t>Module 5: Financial Analysis Tools</a:t>
            </a:r>
          </a:p>
        </p:txBody>
      </p:sp>
    </p:spTree>
    <p:extLst>
      <p:ext uri="{BB962C8B-B14F-4D97-AF65-F5344CB8AC3E}">
        <p14:creationId xmlns:p14="http://schemas.microsoft.com/office/powerpoint/2010/main" val="3763300353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Asset Turnover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Sales and Assets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Capital Turnover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Asset Turnover in Times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What does asset turnover ratio show?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Source of data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Benchmarking 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For whom it is important?</a:t>
            </a: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Turnover of Activity Analysis-5</a:t>
            </a:r>
          </a:p>
        </p:txBody>
      </p:sp>
    </p:spTree>
    <p:extLst>
      <p:ext uri="{BB962C8B-B14F-4D97-AF65-F5344CB8AC3E}">
        <p14:creationId xmlns:p14="http://schemas.microsoft.com/office/powerpoint/2010/main" val="2406248905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Asset Turnover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Asset Turnover in Times</a:t>
            </a:r>
          </a:p>
          <a:p>
            <a:pPr marL="914400" marR="0" lvl="1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Annual Sales</a:t>
            </a:r>
          </a:p>
          <a:p>
            <a:pPr marL="914400" marR="0" lvl="1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Total Assets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ATO = 	</a:t>
            </a:r>
            <a:r>
              <a:rPr kumimoji="0" lang="en-US" sz="28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Annual Sales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	 Total Assets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ATO = 1,000,000/750,000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ATO = 1.33 Times</a:t>
            </a: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Turnover of Activity Analysis-5</a:t>
            </a:r>
          </a:p>
        </p:txBody>
      </p:sp>
    </p:spTree>
    <p:extLst>
      <p:ext uri="{BB962C8B-B14F-4D97-AF65-F5344CB8AC3E}">
        <p14:creationId xmlns:p14="http://schemas.microsoft.com/office/powerpoint/2010/main" val="1038453613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Asset Turnover Comparison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Should it be more or less?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With the industry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With other industries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With the past results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Effectiveness of the management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Turnover of Activity Analysis-5</a:t>
            </a:r>
          </a:p>
        </p:txBody>
      </p:sp>
    </p:spTree>
    <p:extLst>
      <p:ext uri="{BB962C8B-B14F-4D97-AF65-F5344CB8AC3E}">
        <p14:creationId xmlns:p14="http://schemas.microsoft.com/office/powerpoint/2010/main" val="39044416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Statement of Comprehensive Income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+mj-lt"/>
              <a:buAutoNum type="arabicPeriod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Income Tax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+mj-lt"/>
              <a:buAutoNum type="arabicPeriod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Earnings before Tax-EBT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+mj-lt"/>
              <a:buAutoNum type="arabicPeriod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Earnings after Tax-EAT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+mj-lt"/>
              <a:buAutoNum type="arabicPeriod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Earnings before Interest and Tax-EBIT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+mj-lt"/>
              <a:buAutoNum type="arabicPeriod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Earnings before Interest Tax and Depreciation-EBITD</a:t>
            </a: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Introduction to Financial Statements-2</a:t>
            </a:r>
          </a:p>
        </p:txBody>
      </p:sp>
    </p:spTree>
    <p:extLst>
      <p:ext uri="{BB962C8B-B14F-4D97-AF65-F5344CB8AC3E}">
        <p14:creationId xmlns:p14="http://schemas.microsoft.com/office/powerpoint/2010/main" val="3784190516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93124" y="3044952"/>
            <a:ext cx="10077924" cy="1329340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</a:rPr>
              <a:t>Topic 89</a:t>
            </a:r>
            <a:r>
              <a:rPr lang="en-US" sz="3200" b="1" dirty="0">
                <a:solidFill>
                  <a:srgbClr val="C00000"/>
                </a:solidFill>
              </a:rPr>
              <a:t>: Coverage Analysis-1</a:t>
            </a:r>
          </a:p>
          <a:p>
            <a:endParaRPr lang="en-US" sz="3200" b="1" dirty="0">
              <a:solidFill>
                <a:srgbClr val="C00000"/>
              </a:solidFill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defRPr/>
            </a:pPr>
            <a:r>
              <a:rPr lang="en-US" sz="3500" b="1" dirty="0">
                <a:solidFill>
                  <a:srgbClr val="405EE0"/>
                </a:solidFill>
                <a:latin typeface="Calibri"/>
                <a:ea typeface="Kozuka Mincho Pro H" panose="02020A00000000000000" pitchFamily="18" charset="-128"/>
                <a:cs typeface="Arial" panose="020B0604020202020204" pitchFamily="34" charset="0"/>
              </a:rPr>
              <a:t>Module 5: Financial Analysis Tools</a:t>
            </a:r>
          </a:p>
        </p:txBody>
      </p:sp>
    </p:spTree>
    <p:extLst>
      <p:ext uri="{BB962C8B-B14F-4D97-AF65-F5344CB8AC3E}">
        <p14:creationId xmlns:p14="http://schemas.microsoft.com/office/powerpoint/2010/main" val="1797742118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Coverage Ratios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What is Coverage?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What does a coverage ratio show?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Source of data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Benchmarking 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For whom these are important?</a:t>
            </a: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Coverage Analysis-1</a:t>
            </a:r>
          </a:p>
        </p:txBody>
      </p:sp>
    </p:spTree>
    <p:extLst>
      <p:ext uri="{BB962C8B-B14F-4D97-AF65-F5344CB8AC3E}">
        <p14:creationId xmlns:p14="http://schemas.microsoft.com/office/powerpoint/2010/main" val="174399871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Interest Coverage Ratio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Interest and Financial Charges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Earnings before Interest and Taxes-EBIT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Interest Coverage Ratio-ICR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ICR = 	</a:t>
            </a:r>
            <a:r>
              <a:rPr kumimoji="0" lang="en-US" sz="28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EBIT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         Interest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ICR = 500,000/200,000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ATO = 2.5 Times</a:t>
            </a: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Coverage Analysis-1</a:t>
            </a:r>
          </a:p>
        </p:txBody>
      </p:sp>
    </p:spTree>
    <p:extLst>
      <p:ext uri="{BB962C8B-B14F-4D97-AF65-F5344CB8AC3E}">
        <p14:creationId xmlns:p14="http://schemas.microsoft.com/office/powerpoint/2010/main" val="588073853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Interest Coverage Ratio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Is EBIT given in annual reports?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How to calculate EBIT?</a:t>
            </a:r>
          </a:p>
          <a:p>
            <a:pPr marL="914400" marR="0" lvl="1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EBIT = Profit before Tax + Interest</a:t>
            </a: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Coverage Analysis-1</a:t>
            </a:r>
          </a:p>
        </p:txBody>
      </p:sp>
    </p:spTree>
    <p:extLst>
      <p:ext uri="{BB962C8B-B14F-4D97-AF65-F5344CB8AC3E}">
        <p14:creationId xmlns:p14="http://schemas.microsoft.com/office/powerpoint/2010/main" val="1340372632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Interest Coverage Ratio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Sources of Data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ICR and Capital Structure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ICR higher or lower, why?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Who will be concerned, why?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Does it show the performance of management?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Why Profit after Tax is not used in the ratio?</a:t>
            </a: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Coverage Analysis-1</a:t>
            </a:r>
          </a:p>
        </p:txBody>
      </p:sp>
    </p:spTree>
    <p:extLst>
      <p:ext uri="{BB962C8B-B14F-4D97-AF65-F5344CB8AC3E}">
        <p14:creationId xmlns:p14="http://schemas.microsoft.com/office/powerpoint/2010/main" val="3578189452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0043" y="2987287"/>
            <a:ext cx="9116238" cy="1329340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</a:rPr>
              <a:t>Topic 90</a:t>
            </a:r>
            <a:r>
              <a:rPr lang="en-US" sz="3200" b="1" dirty="0">
                <a:solidFill>
                  <a:srgbClr val="C00000"/>
                </a:solidFill>
              </a:rPr>
              <a:t>: Coverage Analysis-2</a:t>
            </a:r>
          </a:p>
          <a:p>
            <a:endParaRPr lang="en-US" sz="3200" b="1" dirty="0">
              <a:solidFill>
                <a:srgbClr val="C00000"/>
              </a:solidFill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defRPr/>
            </a:pPr>
            <a:r>
              <a:rPr lang="en-US" sz="3500" b="1" dirty="0">
                <a:solidFill>
                  <a:srgbClr val="405EE0"/>
                </a:solidFill>
                <a:latin typeface="Calibri"/>
                <a:ea typeface="Kozuka Mincho Pro H" panose="02020A00000000000000" pitchFamily="18" charset="-128"/>
                <a:cs typeface="Arial" panose="020B0604020202020204" pitchFamily="34" charset="0"/>
              </a:rPr>
              <a:t>Module 5: Financial Analysis Tools</a:t>
            </a:r>
          </a:p>
        </p:txBody>
      </p:sp>
    </p:spTree>
    <p:extLst>
      <p:ext uri="{BB962C8B-B14F-4D97-AF65-F5344CB8AC3E}">
        <p14:creationId xmlns:p14="http://schemas.microsoft.com/office/powerpoint/2010/main" val="473289834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Debt Service Coverage </a:t>
            </a: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Ratio</a:t>
            </a: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Debt Servicing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Amortization Schedules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Tax Implications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Debt Service Coverage Ratio-DSCR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DSCR = 		</a:t>
            </a:r>
            <a:r>
              <a:rPr kumimoji="0" lang="en-US" sz="28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EBIT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       Interest + [Principal/1-t]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 = Income Tax Rate</a:t>
            </a: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Coverage Analysis-2</a:t>
            </a:r>
          </a:p>
        </p:txBody>
      </p:sp>
    </p:spTree>
    <p:extLst>
      <p:ext uri="{BB962C8B-B14F-4D97-AF65-F5344CB8AC3E}">
        <p14:creationId xmlns:p14="http://schemas.microsoft.com/office/powerpoint/2010/main" val="4057828947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Debt Service Coverage Ratio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EBIT = Rs. 500,000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Interest = Rs. 100,000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Principal amount</a:t>
            </a:r>
            <a:r>
              <a:rPr kumimoji="0" lang="en-US" sz="28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per 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Installment of Loan 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= Rs. 110,000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Tax rate = 40%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DSCR = 	      </a:t>
            </a:r>
            <a:r>
              <a:rPr kumimoji="0" lang="en-US" sz="28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500,000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    100,000 + [110,000/1-0.4]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DSCR = 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500,000/283,333.33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DSCR 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= </a:t>
            </a:r>
            <a:r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1.76 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Times</a:t>
            </a: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Coverage Analysis-2</a:t>
            </a:r>
          </a:p>
        </p:txBody>
      </p:sp>
    </p:spTree>
    <p:extLst>
      <p:ext uri="{BB962C8B-B14F-4D97-AF65-F5344CB8AC3E}">
        <p14:creationId xmlns:p14="http://schemas.microsoft.com/office/powerpoint/2010/main" val="157745160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Debt Service Coverage Ratio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Tax implication on principal repayment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Who is concerned?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What is the standard?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Is EBIT given in annual reports?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How to calculate EBIT?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EBIT = Profit before Tax + Interest</a:t>
            </a: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Coverage Analysis-2</a:t>
            </a:r>
          </a:p>
        </p:txBody>
      </p:sp>
    </p:spTree>
    <p:extLst>
      <p:ext uri="{BB962C8B-B14F-4D97-AF65-F5344CB8AC3E}">
        <p14:creationId xmlns:p14="http://schemas.microsoft.com/office/powerpoint/2010/main" val="3763469039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75503" y="3044952"/>
            <a:ext cx="9995545" cy="1197534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</a:rPr>
              <a:t>Topic </a:t>
            </a:r>
            <a:r>
              <a:rPr lang="en-US" sz="3200" b="1" dirty="0">
                <a:solidFill>
                  <a:srgbClr val="C00000"/>
                </a:solidFill>
              </a:rPr>
              <a:t>91: Leverage Analysis-1</a:t>
            </a:r>
          </a:p>
          <a:p>
            <a:r>
              <a:rPr lang="en-US" sz="3200" b="1" dirty="0" smtClean="0">
                <a:solidFill>
                  <a:srgbClr val="C00000"/>
                </a:solidFill>
              </a:rPr>
              <a:t> </a:t>
            </a:r>
            <a:endParaRPr lang="en-US" sz="3200" b="1" dirty="0">
              <a:solidFill>
                <a:srgbClr val="C00000"/>
              </a:solidFill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defRPr/>
            </a:pPr>
            <a:r>
              <a:rPr lang="en-US" sz="3500" b="1" dirty="0">
                <a:solidFill>
                  <a:srgbClr val="405EE0"/>
                </a:solidFill>
                <a:latin typeface="Calibri"/>
                <a:ea typeface="Kozuka Mincho Pro H" panose="02020A00000000000000" pitchFamily="18" charset="-128"/>
                <a:cs typeface="Arial" panose="020B0604020202020204" pitchFamily="34" charset="0"/>
              </a:rPr>
              <a:t>Module 5: Financial Analysis Tools</a:t>
            </a:r>
          </a:p>
        </p:txBody>
      </p:sp>
    </p:spTree>
    <p:extLst>
      <p:ext uri="{BB962C8B-B14F-4D97-AF65-F5344CB8AC3E}">
        <p14:creationId xmlns:p14="http://schemas.microsoft.com/office/powerpoint/2010/main" val="352432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94486" y="3044952"/>
            <a:ext cx="9476562" cy="1090443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</a:rPr>
              <a:t>Topic </a:t>
            </a:r>
            <a:r>
              <a:rPr lang="en-US" sz="3200" b="1" dirty="0">
                <a:solidFill>
                  <a:srgbClr val="C00000"/>
                </a:solidFill>
              </a:rPr>
              <a:t>075: Introduction to Financial Statements-3</a:t>
            </a:r>
          </a:p>
          <a:p>
            <a:r>
              <a:rPr lang="en-US" sz="3200" b="1" dirty="0" smtClean="0">
                <a:solidFill>
                  <a:srgbClr val="C00000"/>
                </a:solidFill>
              </a:rPr>
              <a:t> </a:t>
            </a:r>
            <a:endParaRPr lang="en-US" sz="3200" b="1" dirty="0">
              <a:solidFill>
                <a:srgbClr val="C00000"/>
              </a:solidFill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defRPr/>
            </a:pPr>
            <a:r>
              <a:rPr lang="en-US" sz="3500" b="1" dirty="0">
                <a:solidFill>
                  <a:srgbClr val="405EE0"/>
                </a:solidFill>
                <a:latin typeface="Calibri"/>
                <a:ea typeface="Kozuka Mincho Pro H" panose="02020A00000000000000" pitchFamily="18" charset="-128"/>
                <a:cs typeface="Arial" panose="020B0604020202020204" pitchFamily="34" charset="0"/>
              </a:rPr>
              <a:t>Module 5: Financial Analysis Tools</a:t>
            </a:r>
          </a:p>
        </p:txBody>
      </p:sp>
    </p:spTree>
    <p:extLst>
      <p:ext uri="{BB962C8B-B14F-4D97-AF65-F5344CB8AC3E}">
        <p14:creationId xmlns:p14="http://schemas.microsoft.com/office/powerpoint/2010/main" val="167454571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Financial Leverage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Debt and Equity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Short term and Long term Debt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Cost of Debt and Equity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Fixed Financial Cost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Data Sources</a:t>
            </a: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Leverage Analysis-1</a:t>
            </a:r>
          </a:p>
        </p:txBody>
      </p:sp>
    </p:spTree>
    <p:extLst>
      <p:ext uri="{BB962C8B-B14F-4D97-AF65-F5344CB8AC3E}">
        <p14:creationId xmlns:p14="http://schemas.microsoft.com/office/powerpoint/2010/main" val="176951674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Financial Leverage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How does Financial Leverage work?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What is Gearing?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Financial Leverage and Risk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What is the Limit of Leverage?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Who defines the limit and why?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Leverage Analysis-1</a:t>
            </a:r>
          </a:p>
        </p:txBody>
      </p:sp>
    </p:spTree>
    <p:extLst>
      <p:ext uri="{BB962C8B-B14F-4D97-AF65-F5344CB8AC3E}">
        <p14:creationId xmlns:p14="http://schemas.microsoft.com/office/powerpoint/2010/main" val="2881519089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Users of Financial Leverage Ratios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Shareholders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Banks/Lenders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Regulatory Authorities</a:t>
            </a: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Leverage Analysis-1</a:t>
            </a:r>
          </a:p>
        </p:txBody>
      </p:sp>
    </p:spTree>
    <p:extLst>
      <p:ext uri="{BB962C8B-B14F-4D97-AF65-F5344CB8AC3E}">
        <p14:creationId xmlns:p14="http://schemas.microsoft.com/office/powerpoint/2010/main" val="3614339942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28368" y="3044952"/>
            <a:ext cx="10242680" cy="1304626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</a:rPr>
              <a:t>Topic 92</a:t>
            </a:r>
            <a:r>
              <a:rPr lang="en-US" sz="3200" b="1" dirty="0">
                <a:solidFill>
                  <a:srgbClr val="C00000"/>
                </a:solidFill>
              </a:rPr>
              <a:t>: Leverage Analysis-2</a:t>
            </a:r>
          </a:p>
          <a:p>
            <a:endParaRPr lang="en-US" sz="3200" b="1" dirty="0">
              <a:solidFill>
                <a:srgbClr val="C00000"/>
              </a:solidFill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defRPr/>
            </a:pPr>
            <a:r>
              <a:rPr lang="en-US" sz="3500" b="1" dirty="0">
                <a:solidFill>
                  <a:srgbClr val="405EE0"/>
                </a:solidFill>
                <a:latin typeface="Calibri"/>
                <a:ea typeface="Kozuka Mincho Pro H" panose="02020A00000000000000" pitchFamily="18" charset="-128"/>
                <a:cs typeface="Arial" panose="020B0604020202020204" pitchFamily="34" charset="0"/>
              </a:rPr>
              <a:t>Module 5: Financial Analysis Tools</a:t>
            </a:r>
          </a:p>
        </p:txBody>
      </p:sp>
    </p:spTree>
    <p:extLst>
      <p:ext uri="{BB962C8B-B14F-4D97-AF65-F5344CB8AC3E}">
        <p14:creationId xmlns:p14="http://schemas.microsoft.com/office/powerpoint/2010/main" val="2157762237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How does Financial Leverage Work?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Fixed and Flexible Cost of Debt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Earning Power of a Business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Return on Investment-ROI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Return on Equity-ROE</a:t>
            </a: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Leverage Analysis-2</a:t>
            </a:r>
          </a:p>
        </p:txBody>
      </p:sp>
    </p:spTree>
    <p:extLst>
      <p:ext uri="{BB962C8B-B14F-4D97-AF65-F5344CB8AC3E}">
        <p14:creationId xmlns:p14="http://schemas.microsoft.com/office/powerpoint/2010/main" val="1226403494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Example of Financial Leverage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Cost of debt-CD: 10%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ROI: 15%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Equity: Rs. 100,000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Debt: Rs. 50,000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Profit: Rs. 30,000</a:t>
            </a: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Leverage Analysis-2</a:t>
            </a:r>
          </a:p>
        </p:txBody>
      </p:sp>
    </p:spTree>
    <p:extLst>
      <p:ext uri="{BB962C8B-B14F-4D97-AF65-F5344CB8AC3E}">
        <p14:creationId xmlns:p14="http://schemas.microsoft.com/office/powerpoint/2010/main" val="312729267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Example of Financial Leverage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Solution:</a:t>
            </a:r>
          </a:p>
          <a:p>
            <a:pPr marL="914400" marR="0" lvl="1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Total Investment=150,000</a:t>
            </a:r>
          </a:p>
          <a:p>
            <a:pPr marL="914400" marR="0" lvl="1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ROI = 30000/150000=20%</a:t>
            </a:r>
          </a:p>
          <a:p>
            <a:pPr marL="914400" marR="0" lvl="1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CD=50000x10%=5000</a:t>
            </a:r>
          </a:p>
          <a:p>
            <a:pPr marL="914400" marR="0" lvl="1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Equity= 30000-5000=25000</a:t>
            </a:r>
          </a:p>
          <a:p>
            <a:pPr marL="914400" marR="0" lvl="1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ROE = 25000/100000=25%</a:t>
            </a:r>
          </a:p>
          <a:p>
            <a:pPr marL="914400" marR="0" lvl="1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Leverage Analysis-2</a:t>
            </a:r>
          </a:p>
        </p:txBody>
      </p:sp>
    </p:spTree>
    <p:extLst>
      <p:ext uri="{BB962C8B-B14F-4D97-AF65-F5344CB8AC3E}">
        <p14:creationId xmlns:p14="http://schemas.microsoft.com/office/powerpoint/2010/main" val="1912465648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22638" y="3044952"/>
            <a:ext cx="9748410" cy="1345816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</a:rPr>
              <a:t>Topic 93</a:t>
            </a:r>
            <a:r>
              <a:rPr lang="en-US" sz="3200" b="1" dirty="0">
                <a:solidFill>
                  <a:srgbClr val="C00000"/>
                </a:solidFill>
              </a:rPr>
              <a:t>: Leverage Analysis-3</a:t>
            </a:r>
          </a:p>
          <a:p>
            <a:endParaRPr lang="en-US" sz="3200" b="1" dirty="0">
              <a:solidFill>
                <a:srgbClr val="C00000"/>
              </a:solidFill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defRPr/>
            </a:pPr>
            <a:r>
              <a:rPr lang="en-US" sz="3500" b="1" dirty="0">
                <a:solidFill>
                  <a:srgbClr val="405EE0"/>
                </a:solidFill>
                <a:latin typeface="Calibri"/>
                <a:ea typeface="Kozuka Mincho Pro H" panose="02020A00000000000000" pitchFamily="18" charset="-128"/>
                <a:cs typeface="Arial" panose="020B0604020202020204" pitchFamily="34" charset="0"/>
              </a:rPr>
              <a:t>Module 5: Financial Analysis Tools</a:t>
            </a:r>
          </a:p>
        </p:txBody>
      </p:sp>
    </p:spTree>
    <p:extLst>
      <p:ext uri="{BB962C8B-B14F-4D97-AF65-F5344CB8AC3E}">
        <p14:creationId xmlns:p14="http://schemas.microsoft.com/office/powerpoint/2010/main" val="1476260414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Common Leverage Ratios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Debt to Equity Ratio</a:t>
            </a:r>
          </a:p>
          <a:p>
            <a:pPr marL="914400" marR="0" lvl="1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7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Total Debt/Equity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Debt to Total Assets Ratio</a:t>
            </a:r>
          </a:p>
          <a:p>
            <a:pPr marL="914400" marR="0" lvl="1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7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Total Debt/Total Assets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Long Term Debt to Total Assets Ratio</a:t>
            </a:r>
          </a:p>
          <a:p>
            <a:pPr marL="914400" marR="0" lvl="1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7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LTD/Total Assets</a:t>
            </a: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Leverage Analysis-3</a:t>
            </a:r>
          </a:p>
        </p:txBody>
      </p:sp>
    </p:spTree>
    <p:extLst>
      <p:ext uri="{BB962C8B-B14F-4D97-AF65-F5344CB8AC3E}">
        <p14:creationId xmlns:p14="http://schemas.microsoft.com/office/powerpoint/2010/main" val="2964082913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Debt to Equity Ratio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Total Debt/Equity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Example:</a:t>
            </a:r>
          </a:p>
          <a:p>
            <a:pPr marL="914400" marR="0" lvl="1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Total Debt = 600,000</a:t>
            </a:r>
          </a:p>
          <a:p>
            <a:pPr marL="914400" marR="0" lvl="1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Equity = 400,000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D/E Ratio = 600000/400000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D/E Ratio = 1.5 Times</a:t>
            </a: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Leverage Analysis-3</a:t>
            </a:r>
          </a:p>
        </p:txBody>
      </p:sp>
    </p:spTree>
    <p:extLst>
      <p:ext uri="{BB962C8B-B14F-4D97-AF65-F5344CB8AC3E}">
        <p14:creationId xmlns:p14="http://schemas.microsoft.com/office/powerpoint/2010/main" val="31786754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Statement of Cashflows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+mj-lt"/>
              <a:buAutoNum type="arabicPeriod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Cashflow and Profit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+mj-lt"/>
              <a:buAutoNum type="arabicPeriod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Cashflow from Operating Activities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+mj-lt"/>
              <a:buAutoNum type="arabicPeriod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Cashflow from Investing </a:t>
            </a:r>
            <a:r>
              <a:rPr lang="en-US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Activates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+mj-lt"/>
              <a:buAutoNum type="arabicPeriod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Cashflow from Financing Activities</a:t>
            </a: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Introduction to Financial Statements-3</a:t>
            </a:r>
          </a:p>
        </p:txBody>
      </p:sp>
    </p:spTree>
    <p:extLst>
      <p:ext uri="{BB962C8B-B14F-4D97-AF65-F5344CB8AC3E}">
        <p14:creationId xmlns:p14="http://schemas.microsoft.com/office/powerpoint/2010/main" val="82092307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Debt to Total Assets Ratio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Total Debt/Total Assets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Example:</a:t>
            </a:r>
          </a:p>
          <a:p>
            <a:pPr marL="914400" marR="0" lvl="1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Total Debt = 600,000</a:t>
            </a:r>
          </a:p>
          <a:p>
            <a:pPr marL="914400" marR="0" lvl="1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Equity = 400,000</a:t>
            </a:r>
          </a:p>
          <a:p>
            <a:pPr marL="914400" marR="0" lvl="1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Total Assets = 1,000,000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D/TA Ratio = 600000/1000000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D/TA Ratio = 0.6 Times OR 60%</a:t>
            </a: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Leverage Analysis-3</a:t>
            </a:r>
          </a:p>
        </p:txBody>
      </p:sp>
    </p:spTree>
    <p:extLst>
      <p:ext uri="{BB962C8B-B14F-4D97-AF65-F5344CB8AC3E}">
        <p14:creationId xmlns:p14="http://schemas.microsoft.com/office/powerpoint/2010/main" val="3722894808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Long Term Debt to Total Assets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Long Term Debt/Total Assets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Example:</a:t>
            </a:r>
          </a:p>
          <a:p>
            <a:pPr marL="914400" marR="0" lvl="1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Long Term Debt = 400,000</a:t>
            </a:r>
          </a:p>
          <a:p>
            <a:pPr marL="914400" marR="0" lvl="1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Total Assets = 1,000,000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LTD/TA Ratio=400000/1,000000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LTD/TA Ratio = 1.0 Times</a:t>
            </a: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Leverage Analysis-3</a:t>
            </a:r>
          </a:p>
        </p:txBody>
      </p:sp>
    </p:spTree>
    <p:extLst>
      <p:ext uri="{BB962C8B-B14F-4D97-AF65-F5344CB8AC3E}">
        <p14:creationId xmlns:p14="http://schemas.microsoft.com/office/powerpoint/2010/main" val="2928064433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Leverage Ratios Analysis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For shareholders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For lenders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Regulatory authorities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Negative effect of leverage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7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Leverage Analysis-3</a:t>
            </a:r>
          </a:p>
        </p:txBody>
      </p:sp>
    </p:spTree>
    <p:extLst>
      <p:ext uri="{BB962C8B-B14F-4D97-AF65-F5344CB8AC3E}">
        <p14:creationId xmlns:p14="http://schemas.microsoft.com/office/powerpoint/2010/main" val="3473171097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30876" y="3044952"/>
            <a:ext cx="9740172" cy="2334916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</a:rPr>
              <a:t>Topic 94</a:t>
            </a:r>
            <a:r>
              <a:rPr lang="en-US" sz="3200" b="1" dirty="0">
                <a:solidFill>
                  <a:srgbClr val="C00000"/>
                </a:solidFill>
              </a:rPr>
              <a:t>: Profitability Analysis-1</a:t>
            </a:r>
          </a:p>
          <a:p>
            <a:endParaRPr lang="en-US" sz="3200" b="1" dirty="0">
              <a:solidFill>
                <a:srgbClr val="C00000"/>
              </a:solidFill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defRPr/>
            </a:pPr>
            <a:r>
              <a:rPr lang="en-US" sz="3500" b="1" dirty="0">
                <a:solidFill>
                  <a:srgbClr val="405EE0"/>
                </a:solidFill>
                <a:latin typeface="Calibri"/>
                <a:ea typeface="Kozuka Mincho Pro H" panose="02020A00000000000000" pitchFamily="18" charset="-128"/>
                <a:cs typeface="Arial" panose="020B0604020202020204" pitchFamily="34" charset="0"/>
              </a:rPr>
              <a:t>Module 5: Financial Analysis Tools</a:t>
            </a:r>
          </a:p>
        </p:txBody>
      </p:sp>
    </p:spTree>
    <p:extLst>
      <p:ext uri="{BB962C8B-B14F-4D97-AF65-F5344CB8AC3E}">
        <p14:creationId xmlns:p14="http://schemas.microsoft.com/office/powerpoint/2010/main" val="1215206837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Profitability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Profit and Profitability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Revenue/Income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Cost and Expenses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Users of profitability analysis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Various Profits</a:t>
            </a:r>
          </a:p>
          <a:p>
            <a:pPr marL="914400" marR="0" lvl="1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Gross Profit, Net Operating Profit, Profit before/after Tax, EBIT, and EBITDA</a:t>
            </a:r>
          </a:p>
          <a:p>
            <a:pPr marL="914400" marR="0" lvl="1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7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Profitability Analysis-1</a:t>
            </a:r>
          </a:p>
        </p:txBody>
      </p:sp>
    </p:spTree>
    <p:extLst>
      <p:ext uri="{BB962C8B-B14F-4D97-AF65-F5344CB8AC3E}">
        <p14:creationId xmlns:p14="http://schemas.microsoft.com/office/powerpoint/2010/main" val="1290046060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Benchmarking Profitability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Cost of Financing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Market Competition</a:t>
            </a:r>
          </a:p>
          <a:p>
            <a:pPr marL="914400" marR="0" lvl="1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Inside the Sector</a:t>
            </a:r>
          </a:p>
          <a:p>
            <a:pPr marL="914400" marR="0" lvl="1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With other Sectors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Profit and Cashflows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Total and Marginal Profits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Profitability Analysis-1</a:t>
            </a:r>
          </a:p>
        </p:txBody>
      </p:sp>
    </p:spTree>
    <p:extLst>
      <p:ext uri="{BB962C8B-B14F-4D97-AF65-F5344CB8AC3E}">
        <p14:creationId xmlns:p14="http://schemas.microsoft.com/office/powerpoint/2010/main" val="3464450722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67265" y="3044952"/>
            <a:ext cx="10003783" cy="2334916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</a:rPr>
              <a:t>Topic </a:t>
            </a:r>
            <a:r>
              <a:rPr lang="en-US" sz="3200" b="1" dirty="0">
                <a:solidFill>
                  <a:srgbClr val="C00000"/>
                </a:solidFill>
              </a:rPr>
              <a:t>95: Profitability Analysis-2</a:t>
            </a:r>
          </a:p>
          <a:p>
            <a:r>
              <a:rPr lang="en-US" sz="3200" b="1" dirty="0" smtClean="0">
                <a:solidFill>
                  <a:srgbClr val="C00000"/>
                </a:solidFill>
              </a:rPr>
              <a:t> </a:t>
            </a:r>
            <a:endParaRPr lang="en-US" sz="3200" b="1" dirty="0">
              <a:solidFill>
                <a:srgbClr val="C00000"/>
              </a:solidFill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defRPr/>
            </a:pPr>
            <a:r>
              <a:rPr lang="en-US" sz="3500" b="1" dirty="0">
                <a:solidFill>
                  <a:srgbClr val="405EE0"/>
                </a:solidFill>
                <a:latin typeface="Calibri"/>
                <a:ea typeface="Kozuka Mincho Pro H" panose="02020A00000000000000" pitchFamily="18" charset="-128"/>
                <a:cs typeface="Arial" panose="020B0604020202020204" pitchFamily="34" charset="0"/>
              </a:rPr>
              <a:t>Module 5: Financial Analysis Tools</a:t>
            </a:r>
          </a:p>
        </p:txBody>
      </p:sp>
    </p:spTree>
    <p:extLst>
      <p:ext uri="{BB962C8B-B14F-4D97-AF65-F5344CB8AC3E}">
        <p14:creationId xmlns:p14="http://schemas.microsoft.com/office/powerpoint/2010/main" val="3268844375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Profitability Ratios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Margin and Return Ratios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Margin Ratios:</a:t>
            </a:r>
          </a:p>
          <a:p>
            <a:pPr marL="914400" marR="0" lvl="1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Gross Profit Margin</a:t>
            </a:r>
          </a:p>
          <a:p>
            <a:pPr marL="914400" marR="0" lvl="1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Net Profit Margin</a:t>
            </a:r>
          </a:p>
          <a:p>
            <a:pPr marL="914400" marR="0" lvl="1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EBITDA Margin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Return Ratios:</a:t>
            </a:r>
          </a:p>
          <a:p>
            <a:pPr marL="914400" marR="0" lvl="1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Return on Assets</a:t>
            </a:r>
          </a:p>
          <a:p>
            <a:pPr marL="914400" marR="0" lvl="1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Return on Equity</a:t>
            </a:r>
          </a:p>
          <a:p>
            <a:pPr marL="914400" marR="0" lvl="1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Return on Capital Employed</a:t>
            </a:r>
          </a:p>
          <a:p>
            <a:pPr marL="914400" marR="0" lvl="1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Profitability Leverage Analysis-2</a:t>
            </a:r>
          </a:p>
        </p:txBody>
      </p:sp>
    </p:spTree>
    <p:extLst>
      <p:ext uri="{BB962C8B-B14F-4D97-AF65-F5344CB8AC3E}">
        <p14:creationId xmlns:p14="http://schemas.microsoft.com/office/powerpoint/2010/main" val="1624900336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Profitability Ratios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3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Gross Profit Margin</a:t>
            </a:r>
          </a:p>
          <a:p>
            <a:pPr marL="914400" marR="0" lvl="1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Gross Profit/Sales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3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Net Profit Margin</a:t>
            </a:r>
          </a:p>
          <a:p>
            <a:pPr marL="914400" marR="0" lvl="1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PAT/Sales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3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EBITDA Margin</a:t>
            </a:r>
          </a:p>
          <a:p>
            <a:pPr marL="914400" marR="0" lvl="1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EBITDA/Sales</a:t>
            </a:r>
          </a:p>
          <a:p>
            <a:pPr marL="914400" marR="0" lvl="1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Profitability Leverage Analysis-2</a:t>
            </a:r>
          </a:p>
        </p:txBody>
      </p:sp>
    </p:spTree>
    <p:extLst>
      <p:ext uri="{BB962C8B-B14F-4D97-AF65-F5344CB8AC3E}">
        <p14:creationId xmlns:p14="http://schemas.microsoft.com/office/powerpoint/2010/main" val="427708600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Profitability Ratios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3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Return on Assets</a:t>
            </a:r>
          </a:p>
          <a:p>
            <a:pPr marL="914400" marR="0" lvl="1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PAT/Total Assets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3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Return on Equity</a:t>
            </a:r>
          </a:p>
          <a:p>
            <a:pPr marL="914400" marR="0" lvl="1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PAT/Equity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3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Return on Capital Employed</a:t>
            </a:r>
          </a:p>
          <a:p>
            <a:pPr marL="914400" marR="0" lvl="1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kumimoji="0" lang="en-US" sz="2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PBT+Interest</a:t>
            </a:r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)/Total Investment</a:t>
            </a:r>
          </a:p>
          <a:p>
            <a:pPr marL="914400" marR="0" lvl="1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Profitability Leverage Analysis-2</a:t>
            </a:r>
          </a:p>
        </p:txBody>
      </p:sp>
    </p:spTree>
    <p:extLst>
      <p:ext uri="{BB962C8B-B14F-4D97-AF65-F5344CB8AC3E}">
        <p14:creationId xmlns:p14="http://schemas.microsoft.com/office/powerpoint/2010/main" val="697565526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</TotalTime>
  <Words>4528</Words>
  <Application>Microsoft Office PowerPoint</Application>
  <PresentationFormat>Widescreen</PresentationFormat>
  <Paragraphs>1799</Paragraphs>
  <Slides>181</Slides>
  <Notes>181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181</vt:i4>
      </vt:variant>
    </vt:vector>
  </HeadingPairs>
  <TitlesOfParts>
    <vt:vector size="187" baseType="lpstr">
      <vt:lpstr>Arial</vt:lpstr>
      <vt:lpstr>Calibri</vt:lpstr>
      <vt:lpstr>Calibri Light</vt:lpstr>
      <vt:lpstr>Kozuka Mincho Pro H</vt:lpstr>
      <vt:lpstr>Times New Roman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Dr Ather Azim Khan</dc:creator>
  <cp:lastModifiedBy>Aisha Ismail</cp:lastModifiedBy>
  <cp:revision>25</cp:revision>
  <dcterms:created xsi:type="dcterms:W3CDTF">2020-11-27T11:06:22Z</dcterms:created>
  <dcterms:modified xsi:type="dcterms:W3CDTF">2021-12-17T12:06:14Z</dcterms:modified>
</cp:coreProperties>
</file>