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10" r:id="rId3"/>
    <p:sldId id="511" r:id="rId5"/>
    <p:sldId id="527" r:id="rId6"/>
    <p:sldId id="512" r:id="rId7"/>
    <p:sldId id="528" r:id="rId8"/>
    <p:sldId id="513" r:id="rId9"/>
    <p:sldId id="530" r:id="rId10"/>
    <p:sldId id="514" r:id="rId11"/>
    <p:sldId id="532" r:id="rId12"/>
    <p:sldId id="515" r:id="rId13"/>
    <p:sldId id="534" r:id="rId14"/>
    <p:sldId id="516" r:id="rId15"/>
    <p:sldId id="536" r:id="rId16"/>
    <p:sldId id="517" r:id="rId17"/>
    <p:sldId id="538" r:id="rId18"/>
    <p:sldId id="518" r:id="rId19"/>
    <p:sldId id="519" r:id="rId20"/>
    <p:sldId id="542" r:id="rId21"/>
    <p:sldId id="520" r:id="rId22"/>
    <p:sldId id="544" r:id="rId23"/>
    <p:sldId id="521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83" autoAdjust="0"/>
    <p:restoredTop sz="94632" autoAdjust="0"/>
  </p:normalViewPr>
  <p:slideViewPr>
    <p:cSldViewPr snapToGrid="0">
      <p:cViewPr varScale="1">
        <p:scale>
          <a:sx n="110" d="100"/>
          <a:sy n="110" d="100"/>
        </p:scale>
        <p:origin x="378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3BA08-5934-4407-A10B-F04B6A1E2633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86134-DCBE-457E-A53E-3F8DCF008CA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DF89D-FE6E-4CE4-8360-6BB55659EC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8789-9A45-403D-A11F-68A6CB3AAAE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7B7BF-9335-447C-9C7C-D9ADC601914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F447A-72A4-42AD-AB1F-0FD46559CA9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AA6E-9B9B-4512-A415-FC211EC3159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2F0A-1697-485B-A210-350A1725C82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412BA-80FE-499D-A2F9-EF06F0D8D10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2EDA-629B-4442-BB48-5B591E6EF42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45CC6-1648-4BE7-8A00-44D3576645D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28EF-9694-47FA-8259-A8895F53C8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FA34-00E2-4120-9407-5D013354183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9E741-2F00-4B41-8DE1-3526AF56DAE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4023" y="3044952"/>
            <a:ext cx="6787025" cy="1344168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Topic 013</a:t>
            </a:r>
            <a:r>
              <a:rPr lang="en-US" sz="3200" b="1" dirty="0">
                <a:solidFill>
                  <a:srgbClr val="C00000"/>
                </a:solidFill>
                <a:cs typeface="Arial" panose="020B0604020202020204" pitchFamily="34" charset="0"/>
              </a:rPr>
              <a:t>: </a:t>
            </a:r>
            <a:r>
              <a:rPr lang="en-US" sz="3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Introduction to Financial </a:t>
            </a:r>
            <a:r>
              <a:rPr lang="en-US" sz="3200" b="1" dirty="0">
                <a:solidFill>
                  <a:srgbClr val="C00000"/>
                </a:solidFill>
                <a:cs typeface="Arial" panose="020B0604020202020204" pitchFamily="34" charset="0"/>
              </a:rPr>
              <a:t>Environment</a:t>
            </a:r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 panose="020F0502020204030204"/>
                <a:ea typeface="Kozuka Mincho Pro H" panose="02020A00000000000000" pitchFamily="18" charset="-128"/>
                <a:cs typeface="Arial" panose="020B0604020202020204" pitchFamily="34" charset="0"/>
              </a:rPr>
              <a:t>Financial </a:t>
            </a:r>
            <a:r>
              <a:rPr kumimoji="0" 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 panose="020F0502020204030204"/>
                <a:ea typeface="Kozuka Mincho Pro H" panose="02020A00000000000000" pitchFamily="18" charset="-128"/>
                <a:cs typeface="Arial" panose="020B0604020202020204" pitchFamily="34" charset="0"/>
              </a:rPr>
              <a:t>Management (Module 2)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 panose="020F0502020204030204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/>
          <p:nvPr/>
        </p:nvSpPr>
        <p:spPr>
          <a:xfrm>
            <a:off x="6241002" y="1188720"/>
            <a:ext cx="5646198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PSX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Capital and Money Markets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Primary and Secondary Markets</a:t>
            </a:r>
            <a:endParaRPr lang="en-US" sz="28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Economic Indicator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Foreign Investment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Pakistan Stock Exchange-PSX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Listing of Companies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Trading of Securities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Stock Market Indices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Data Portal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Guidance of Investors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>
                <a:solidFill>
                  <a:srgbClr val="405EE0"/>
                </a:solidFill>
                <a:latin typeface="Calibri" panose="020F0502020204030204"/>
              </a:rPr>
              <a:t>Pakistan Stock Exchange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069" y="3044952"/>
            <a:ext cx="8162979" cy="934865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C00000"/>
                </a:solidFill>
                <a:cs typeface="Arial" panose="020B0604020202020204" pitchFamily="34" charset="0"/>
              </a:rPr>
              <a:t>Topic 18: Commercial Banks</a:t>
            </a:r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600" b="1" dirty="0">
                <a:solidFill>
                  <a:srgbClr val="405EE0"/>
                </a:solidFill>
                <a:latin typeface="Calibri" panose="020F0502020204030204"/>
                <a:ea typeface="Kozuka Mincho Pro H" panose="02020A00000000000000" pitchFamily="18" charset="-128"/>
                <a:cs typeface="Arial" panose="020B0604020202020204" pitchFamily="34" charset="0"/>
              </a:rPr>
              <a:t>Module:2 (Financial Environment)</a:t>
            </a:r>
            <a:endParaRPr lang="en-US" sz="3600" b="1" dirty="0">
              <a:solidFill>
                <a:srgbClr val="405EE0"/>
              </a:solidFill>
              <a:latin typeface="Calibri" panose="020F0502020204030204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/>
          <p:nvPr/>
        </p:nvSpPr>
        <p:spPr>
          <a:xfrm>
            <a:off x="7084380" y="1106013"/>
            <a:ext cx="4802819" cy="5602697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Banking System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Deposits: Checking and Saving Accounts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Lending: Short Term and Long Term</a:t>
            </a:r>
            <a:endParaRPr lang="en-US" sz="28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Financial Services: Transfer, Payments, Insurance, etc.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Financial Products: CDs, Mortgages, Unsecured Financing, etc.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Governed by State Bank of Pakistan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Commercial Banks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9429" y="3044952"/>
            <a:ext cx="8711619" cy="121353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Topic </a:t>
            </a:r>
            <a:r>
              <a:rPr lang="en-US" sz="3200" b="1" dirty="0">
                <a:solidFill>
                  <a:srgbClr val="C00000"/>
                </a:solidFill>
                <a:cs typeface="Arial" panose="020B0604020202020204" pitchFamily="34" charset="0"/>
              </a:rPr>
              <a:t>19: Development Finance Institutions</a:t>
            </a:r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r>
              <a:rPr lang="en-US" sz="3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 </a:t>
            </a:r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200" b="1" dirty="0">
                <a:solidFill>
                  <a:srgbClr val="405EE0"/>
                </a:solidFill>
                <a:latin typeface="Calibri" panose="020F0502020204030204"/>
                <a:ea typeface="Kozuka Mincho Pro H" panose="02020A00000000000000" pitchFamily="18" charset="-128"/>
                <a:cs typeface="Arial" panose="020B0604020202020204" pitchFamily="34" charset="0"/>
              </a:rPr>
              <a:t>Module:2 (Financial Environment)</a:t>
            </a:r>
            <a:endParaRPr lang="en-US" sz="3200" b="1" dirty="0">
              <a:solidFill>
                <a:srgbClr val="405EE0"/>
              </a:solidFill>
              <a:latin typeface="Calibri" panose="020F0502020204030204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/>
          <p:nvPr/>
        </p:nvSpPr>
        <p:spPr>
          <a:xfrm>
            <a:off x="6858000" y="1188720"/>
            <a:ext cx="5029200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defRPr/>
            </a:pPr>
            <a:r>
              <a:rPr lang="en-US" sz="3000" b="1" dirty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DFIs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Funds for Economic Development Projects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Developing and Emerging Economies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Non-commercial Basis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High Risk Loans, Equity Positions, Risk Guarantees etc.</a:t>
            </a:r>
            <a:endParaRPr lang="en-US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Types of DFIs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Multilateral Development Banks</a:t>
            </a:r>
            <a:endParaRPr lang="en-US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Bilateral Development Institutions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National Development Institutions</a:t>
            </a:r>
            <a:endParaRPr lang="en-US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Community Development Institutions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Microfinance Institutions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Development Finance Institutions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4629" y="3044952"/>
            <a:ext cx="9016419" cy="1109037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C00000"/>
                </a:solidFill>
                <a:cs typeface="Arial" panose="020B0604020202020204" pitchFamily="34" charset="0"/>
              </a:rPr>
              <a:t>Topic 20: Non-Banking Financial </a:t>
            </a:r>
            <a:r>
              <a:rPr lang="en-US" sz="3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Companies (NBFCs)</a:t>
            </a:r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600" b="1" dirty="0">
                <a:solidFill>
                  <a:srgbClr val="405EE0"/>
                </a:solidFill>
                <a:latin typeface="Calibri" panose="020F0502020204030204"/>
                <a:ea typeface="Kozuka Mincho Pro H" panose="02020A00000000000000" pitchFamily="18" charset="-128"/>
                <a:cs typeface="Arial" panose="020B0604020202020204" pitchFamily="34" charset="0"/>
              </a:rPr>
              <a:t>Module:2 (Financial Environment)</a:t>
            </a:r>
            <a:endParaRPr lang="en-US" sz="3600" b="1" dirty="0">
              <a:solidFill>
                <a:srgbClr val="405EE0"/>
              </a:solidFill>
              <a:latin typeface="Calibri" panose="020F0502020204030204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/>
          <p:nvPr/>
        </p:nvSpPr>
        <p:spPr>
          <a:xfrm>
            <a:off x="6356412" y="1188720"/>
            <a:ext cx="5530788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</a:t>
            </a:r>
            <a:r>
              <a:rPr lang="en-US" sz="3000" b="1" dirty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BFCs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Not a Bank and Not Regulated like Banks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Non-Banking Finance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Commercial Loans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Social and Community Lending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Joint Ventures 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Partnerships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Factoring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Equity Financing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Crowd Funding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Government Funding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Non-Banking Financial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Cmpanies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/>
          <p:nvPr/>
        </p:nvSpPr>
        <p:spPr>
          <a:xfrm>
            <a:off x="6356412" y="1188720"/>
            <a:ext cx="5530788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Major Forms of NBFIs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Development finance institutions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Insurance companies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Leasing companies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Investment companies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Modaraba companies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House finance companies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Venture capital companies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Currency exchanges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Microloan providers etc.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Non-Banking Finance Companies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51611" y="3044952"/>
            <a:ext cx="8119437" cy="157929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Topic 021: Islamic Banks</a:t>
            </a:r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200" b="1" dirty="0">
                <a:solidFill>
                  <a:srgbClr val="405EE0"/>
                </a:solidFill>
                <a:latin typeface="Calibri" panose="020F0502020204030204"/>
                <a:ea typeface="Kozuka Mincho Pro H" panose="02020A00000000000000" pitchFamily="18" charset="-128"/>
                <a:cs typeface="Arial" panose="020B0604020202020204" pitchFamily="34" charset="0"/>
              </a:rPr>
              <a:t>Module:2 (Financial Environment)</a:t>
            </a:r>
            <a:endParaRPr lang="en-US" sz="3200" b="1" dirty="0">
              <a:solidFill>
                <a:srgbClr val="405EE0"/>
              </a:solidFill>
              <a:latin typeface="Calibri" panose="020F0502020204030204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/>
          <p:nvPr/>
        </p:nvSpPr>
        <p:spPr>
          <a:xfrm>
            <a:off x="6356412" y="1198050"/>
            <a:ext cx="5530788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Islamic Banking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Shariah Compliance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Shariah Boards</a:t>
            </a:r>
            <a:endParaRPr lang="en-US" sz="28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Profit and Loss Sharing and Prohibition of </a:t>
            </a:r>
            <a:r>
              <a:rPr lang="en-US" sz="2800" dirty="0" err="1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Riba</a:t>
            </a:r>
            <a:endParaRPr lang="en-US" sz="28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Indexation</a:t>
            </a:r>
            <a:endParaRPr lang="en-US" sz="28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Islamic Banking Instruments</a:t>
            </a:r>
            <a:endParaRPr lang="en-US" sz="28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Musharika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Modaraba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Ijara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Murabaha etc.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>
                <a:solidFill>
                  <a:srgbClr val="405EE0"/>
                </a:solidFill>
                <a:latin typeface="Calibri" panose="020F0502020204030204"/>
              </a:rPr>
              <a:t>Islamic Banks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/>
          <p:nvPr/>
        </p:nvSpPr>
        <p:spPr>
          <a:xfrm>
            <a:off x="6708710" y="1188719"/>
            <a:ext cx="5178490" cy="5558309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Introduction of Financial Environment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Financial Environment: Where do Businesses Operate?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Regulators</a:t>
            </a:r>
            <a:endParaRPr lang="en-US" sz="28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SECP</a:t>
            </a:r>
            <a:endParaRPr lang="en-US" sz="23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State Bank of Pakistan-SBP</a:t>
            </a:r>
            <a:endParaRPr lang="en-US" sz="23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Federal Board of Revenue-FBR</a:t>
            </a:r>
            <a:endParaRPr lang="en-US" sz="23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Credit Providers</a:t>
            </a:r>
            <a:endParaRPr lang="en-US" sz="28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Commercial Banks</a:t>
            </a:r>
            <a:endParaRPr lang="en-US" sz="23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Investment Banks</a:t>
            </a:r>
            <a:endParaRPr lang="en-US" sz="23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Non-banking Financial Institutions</a:t>
            </a:r>
            <a:endParaRPr lang="en-US" sz="23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Financial Markets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Financial Environment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76846" y="3044952"/>
            <a:ext cx="8694202" cy="1039368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Topic 022: Foreign Banks</a:t>
            </a:r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200" b="1" dirty="0">
                <a:solidFill>
                  <a:srgbClr val="405EE0"/>
                </a:solidFill>
                <a:latin typeface="Calibri" panose="020F0502020204030204"/>
                <a:ea typeface="Kozuka Mincho Pro H" panose="02020A00000000000000" pitchFamily="18" charset="-128"/>
                <a:cs typeface="Arial" panose="020B0604020202020204" pitchFamily="34" charset="0"/>
              </a:rPr>
              <a:t>Module:2 (Financial Environment)</a:t>
            </a:r>
            <a:endParaRPr lang="en-US" sz="3200" b="1" dirty="0">
              <a:solidFill>
                <a:srgbClr val="405EE0"/>
              </a:solidFill>
              <a:latin typeface="Calibri" panose="020F0502020204030204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/>
          <p:nvPr/>
        </p:nvSpPr>
        <p:spPr>
          <a:xfrm>
            <a:off x="6356412" y="1100831"/>
            <a:ext cx="5530788" cy="5574289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What</a:t>
            </a:r>
            <a:r>
              <a:rPr lang="en-US" sz="28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 is a Foreign Bank?</a:t>
            </a:r>
            <a:endParaRPr lang="en-US" sz="28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Governance of Foreign Banks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Impact on Host Country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Advantages</a:t>
            </a:r>
            <a:endParaRPr lang="en-US" sz="28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Efficiency of local banks</a:t>
            </a:r>
            <a:endParaRPr kumimoji="0" lang="en-US" sz="23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Sophisticated financial services</a:t>
            </a:r>
            <a:endParaRPr lang="en-US" sz="23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Support weak local banks</a:t>
            </a:r>
            <a:endParaRPr kumimoji="0" lang="en-US" sz="23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Foreign investment</a:t>
            </a:r>
            <a:endParaRPr lang="en-US" sz="23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Access to international capital markets</a:t>
            </a:r>
            <a:endParaRPr kumimoji="0" lang="en-US" sz="23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Disadvantages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Growth of local banks</a:t>
            </a:r>
            <a:endParaRPr kumimoji="0" lang="en-US" sz="23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Loss of Control</a:t>
            </a:r>
            <a:endParaRPr kumimoji="0" lang="en-US" sz="23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Foreign Banks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9048" y="3044952"/>
            <a:ext cx="4572000" cy="1230957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Topic 014: Central </a:t>
            </a:r>
            <a:r>
              <a:rPr lang="en-US" sz="3200" b="1" dirty="0">
                <a:solidFill>
                  <a:srgbClr val="C00000"/>
                </a:solidFill>
                <a:cs typeface="Arial" panose="020B0604020202020204" pitchFamily="34" charset="0"/>
              </a:rPr>
              <a:t>Bank</a:t>
            </a:r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 panose="020F0502020204030204"/>
                <a:ea typeface="Kozuka Mincho Pro H" panose="02020A00000000000000" pitchFamily="18" charset="-128"/>
                <a:cs typeface="Arial" panose="020B0604020202020204" pitchFamily="34" charset="0"/>
              </a:rPr>
              <a:t>Module:2 (Financial Environment)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 panose="020F0502020204030204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/>
          <p:nvPr/>
        </p:nvSpPr>
        <p:spPr>
          <a:xfrm>
            <a:off x="6391923" y="1126576"/>
            <a:ext cx="5486400" cy="558494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State Bank of Pakistan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State Bank of Pakistan-</a:t>
            </a:r>
            <a:r>
              <a:rPr lang="en-US" sz="28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SBP</a:t>
            </a:r>
            <a:endParaRPr lang="en-US" sz="28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Bank of Issue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Banker, Agent and Advisor to Government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Custodian of Cash Reserves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Custodian of Foreign Balances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Lender of Last Resort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Clearing House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Controller of Credit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Protection of Depositor’s Interest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Central </a:t>
            </a:r>
            <a:r>
              <a:rPr lang="en-US" sz="3600" b="1" dirty="0">
                <a:solidFill>
                  <a:srgbClr val="405EE0"/>
                </a:solidFill>
                <a:latin typeface="Calibri" panose="020F0502020204030204"/>
              </a:rPr>
              <a:t>Bank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0594" y="3044952"/>
            <a:ext cx="10270454" cy="2334916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C00000"/>
                </a:solidFill>
                <a:cs typeface="Arial" panose="020B0604020202020204" pitchFamily="34" charset="0"/>
              </a:rPr>
              <a:t>Topic 015: Securities and Exchange Commission of Pakistan</a:t>
            </a:r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 panose="020F0502020204030204"/>
                <a:ea typeface="Kozuka Mincho Pro H" panose="02020A00000000000000" pitchFamily="18" charset="-128"/>
                <a:cs typeface="Arial" panose="020B0604020202020204" pitchFamily="34" charset="0"/>
              </a:rPr>
              <a:t>Module:2 (Financial Environment)</a:t>
            </a:r>
            <a:endParaRPr lang="en-US" sz="3500" b="1" dirty="0">
              <a:solidFill>
                <a:srgbClr val="405EE0"/>
              </a:solidFill>
              <a:latin typeface="Calibri" panose="020F0502020204030204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/>
          <p:nvPr/>
        </p:nvSpPr>
        <p:spPr>
          <a:xfrm>
            <a:off x="5878286" y="1012055"/>
            <a:ext cx="6106568" cy="5779362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SECP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Regulates Corporate Sector and </a:t>
            </a:r>
            <a:r>
              <a:rPr lang="en-US" sz="28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Capital Markets</a:t>
            </a:r>
            <a:endParaRPr lang="en-US" sz="28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Support Investment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Economic Growth 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Prosperity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Regulatory Functions of SECP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Registration and Licensing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Supervision (Prudential and Regulatory)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Appellate Bench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Investors’ Awareness and Education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Administration of Professionals (CAs, CMAs, CSs etc.)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Securities and Exchange Commission of Pakistan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33303" y="3044952"/>
            <a:ext cx="8737745" cy="1265791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Topic </a:t>
            </a:r>
            <a:r>
              <a:rPr lang="en-US" sz="3200" b="1" dirty="0">
                <a:solidFill>
                  <a:srgbClr val="C00000"/>
                </a:solidFill>
                <a:cs typeface="Arial" panose="020B0604020202020204" pitchFamily="34" charset="0"/>
              </a:rPr>
              <a:t>016: Federal Board of </a:t>
            </a:r>
            <a:r>
              <a:rPr lang="en-US" sz="3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Revenue (FBR)</a:t>
            </a:r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r>
              <a:rPr lang="en-US" sz="3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 </a:t>
            </a:r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 panose="020F0502020204030204"/>
                <a:ea typeface="Kozuka Mincho Pro H" panose="02020A00000000000000" pitchFamily="18" charset="-128"/>
                <a:cs typeface="Arial" panose="020B0604020202020204" pitchFamily="34" charset="0"/>
              </a:rPr>
              <a:t>Module:2 (Financial Environment)</a:t>
            </a:r>
            <a:endParaRPr lang="en-US" sz="3500" b="1" dirty="0">
              <a:solidFill>
                <a:srgbClr val="405EE0"/>
              </a:solidFill>
              <a:latin typeface="Calibri" panose="020F0502020204030204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/>
          <p:nvPr/>
        </p:nvSpPr>
        <p:spPr>
          <a:xfrm>
            <a:off x="6933460" y="1188720"/>
            <a:ext cx="4953740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FBR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Functions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Fiscal Policy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Taxation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Government Spending</a:t>
            </a:r>
            <a:endParaRPr lang="en-US" sz="22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Transfer Payments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Levy and Collect Taxes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Direct and Indirect Taxes</a:t>
            </a:r>
            <a:endParaRPr lang="en-US" sz="22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 panose="020F0502020204030204"/>
                <a:cs typeface="Arial" panose="020B0604020202020204" pitchFamily="34" charset="0"/>
              </a:rPr>
              <a:t>Appellate Tribunal</a:t>
            </a: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51515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Federal Board of Revenue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05EE0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9531" y="3044952"/>
            <a:ext cx="9521517" cy="1561882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Topic 17</a:t>
            </a:r>
            <a:r>
              <a:rPr lang="en-US" sz="3200" b="1" dirty="0">
                <a:solidFill>
                  <a:srgbClr val="C00000"/>
                </a:solidFill>
                <a:cs typeface="Arial" panose="020B0604020202020204" pitchFamily="34" charset="0"/>
              </a:rPr>
              <a:t>: Pakistan Stock </a:t>
            </a:r>
            <a:r>
              <a:rPr lang="en-US" sz="3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Exchange (PSX)</a:t>
            </a:r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endParaRPr lang="en-US" sz="32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500" b="1" dirty="0">
                <a:solidFill>
                  <a:srgbClr val="405EE0"/>
                </a:solidFill>
                <a:latin typeface="Calibri" panose="020F0502020204030204"/>
                <a:ea typeface="Kozuka Mincho Pro H" panose="02020A00000000000000" pitchFamily="18" charset="-128"/>
                <a:cs typeface="Arial" panose="020B0604020202020204" pitchFamily="34" charset="0"/>
              </a:rPr>
              <a:t>Module:2 (Financial Environment)</a:t>
            </a:r>
            <a:endParaRPr lang="en-US" sz="3500" b="1" dirty="0">
              <a:solidFill>
                <a:srgbClr val="405EE0"/>
              </a:solidFill>
              <a:latin typeface="Calibri" panose="020F0502020204030204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3489</Words>
  <Application>WPS Presentation</Application>
  <PresentationFormat>Widescreen</PresentationFormat>
  <Paragraphs>212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SimSun</vt:lpstr>
      <vt:lpstr>Wingdings</vt:lpstr>
      <vt:lpstr>Calibri</vt:lpstr>
      <vt:lpstr>Kozuka Mincho Pro H</vt:lpstr>
      <vt:lpstr>Yu Gothic UI Semibold</vt:lpstr>
      <vt:lpstr>Microsoft YaHei</vt:lpstr>
      <vt:lpstr>Arial Unicode MS</vt:lpstr>
      <vt:lpstr>Calibri Light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Ather Azim Khan</dc:creator>
  <cp:lastModifiedBy>aishaismail</cp:lastModifiedBy>
  <cp:revision>41</cp:revision>
  <dcterms:created xsi:type="dcterms:W3CDTF">2020-09-02T02:36:00Z</dcterms:created>
  <dcterms:modified xsi:type="dcterms:W3CDTF">2022-05-17T11:56:25Z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3BF96AD4143E47A1A734AB712B71E0F1</vt:lpwstr>
  </property>
  <property fmtid="{D5CDD505-2E9C-101B-9397-08002B2CF9AE}" pid="3" name="KSOProductBuildVer">
    <vt:lpwstr>1033-11.2.0.11130</vt:lpwstr>
  </property>
</Properties>
</file>