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7"/>
  </p:notesMasterIdLst>
  <p:sldIdLst>
    <p:sldId id="435" r:id="rId2"/>
    <p:sldId id="436" r:id="rId3"/>
    <p:sldId id="437" r:id="rId4"/>
    <p:sldId id="438" r:id="rId5"/>
    <p:sldId id="439" r:id="rId6"/>
    <p:sldId id="440" r:id="rId7"/>
    <p:sldId id="441" r:id="rId8"/>
    <p:sldId id="442" r:id="rId9"/>
    <p:sldId id="443" r:id="rId10"/>
    <p:sldId id="444" r:id="rId11"/>
    <p:sldId id="445" r:id="rId12"/>
    <p:sldId id="446" r:id="rId13"/>
    <p:sldId id="447" r:id="rId14"/>
    <p:sldId id="448" r:id="rId15"/>
    <p:sldId id="365" r:id="rId16"/>
    <p:sldId id="366" r:id="rId17"/>
    <p:sldId id="368" r:id="rId18"/>
    <p:sldId id="369" r:id="rId19"/>
    <p:sldId id="370" r:id="rId20"/>
    <p:sldId id="371" r:id="rId21"/>
    <p:sldId id="372" r:id="rId22"/>
    <p:sldId id="373" r:id="rId23"/>
    <p:sldId id="385" r:id="rId24"/>
    <p:sldId id="384" r:id="rId25"/>
    <p:sldId id="388" r:id="rId26"/>
    <p:sldId id="389" r:id="rId27"/>
    <p:sldId id="386" r:id="rId28"/>
    <p:sldId id="393" r:id="rId29"/>
    <p:sldId id="377" r:id="rId30"/>
    <p:sldId id="392" r:id="rId31"/>
    <p:sldId id="391" r:id="rId32"/>
    <p:sldId id="387" r:id="rId33"/>
    <p:sldId id="374" r:id="rId34"/>
    <p:sldId id="375" r:id="rId35"/>
    <p:sldId id="394" r:id="rId36"/>
    <p:sldId id="395" r:id="rId37"/>
    <p:sldId id="396" r:id="rId38"/>
    <p:sldId id="397" r:id="rId39"/>
    <p:sldId id="398" r:id="rId40"/>
    <p:sldId id="399" r:id="rId41"/>
    <p:sldId id="400" r:id="rId42"/>
    <p:sldId id="401" r:id="rId43"/>
    <p:sldId id="402" r:id="rId44"/>
    <p:sldId id="403" r:id="rId45"/>
    <p:sldId id="404" r:id="rId46"/>
    <p:sldId id="405" r:id="rId47"/>
    <p:sldId id="406" r:id="rId48"/>
    <p:sldId id="407" r:id="rId49"/>
    <p:sldId id="408" r:id="rId50"/>
    <p:sldId id="409" r:id="rId51"/>
    <p:sldId id="410" r:id="rId52"/>
    <p:sldId id="411" r:id="rId53"/>
    <p:sldId id="412" r:id="rId54"/>
    <p:sldId id="413" r:id="rId55"/>
    <p:sldId id="414" r:id="rId56"/>
    <p:sldId id="415" r:id="rId57"/>
    <p:sldId id="416" r:id="rId58"/>
    <p:sldId id="417" r:id="rId59"/>
    <p:sldId id="418" r:id="rId60"/>
    <p:sldId id="419" r:id="rId61"/>
    <p:sldId id="420" r:id="rId62"/>
    <p:sldId id="421" r:id="rId63"/>
    <p:sldId id="422" r:id="rId64"/>
    <p:sldId id="423" r:id="rId65"/>
    <p:sldId id="424" r:id="rId66"/>
    <p:sldId id="425" r:id="rId67"/>
    <p:sldId id="426" r:id="rId68"/>
    <p:sldId id="427" r:id="rId69"/>
    <p:sldId id="428" r:id="rId70"/>
    <p:sldId id="429" r:id="rId71"/>
    <p:sldId id="430" r:id="rId72"/>
    <p:sldId id="431" r:id="rId73"/>
    <p:sldId id="432" r:id="rId74"/>
    <p:sldId id="433" r:id="rId75"/>
    <p:sldId id="434" r:id="rId7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F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image" Target="../media/image22.jpg"/><Relationship Id="rId4" Type="http://schemas.openxmlformats.org/officeDocument/2006/relationships/hyperlink" Target="https://pixabay.com/en/check-list-to-do-list-done-pen-2398890/" TargetMode="Externa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image" Target="../media/image22.jpg"/><Relationship Id="rId4" Type="http://schemas.openxmlformats.org/officeDocument/2006/relationships/hyperlink" Target="https://pixabay.com/en/check-list-to-do-list-done-pen-2398890/" TargetMode="Externa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EC8F8C-4F9C-4C48-A796-2521A5C0FCD3}" type="doc">
      <dgm:prSet loTypeId="urn:microsoft.com/office/officeart/2008/layout/HexagonCluster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A9ACFB-5AB4-4570-8110-7FB6809E3A38}">
      <dgm:prSet phldrT="[Text]"/>
      <dgm:spPr/>
      <dgm:t>
        <a:bodyPr/>
        <a:lstStyle/>
        <a:p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Financial Management </a:t>
          </a:r>
        </a:p>
        <a:p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Module 156</a:t>
          </a:r>
        </a:p>
      </dgm:t>
    </dgm:pt>
    <dgm:pt modelId="{57005720-6F4B-4BD5-9331-E062A1EE8C69}" type="parTrans" cxnId="{F244FE3D-B823-4AAD-A316-C31A57F858CD}">
      <dgm:prSet/>
      <dgm:spPr/>
      <dgm:t>
        <a:bodyPr/>
        <a:lstStyle/>
        <a:p>
          <a:endParaRPr lang="en-US"/>
        </a:p>
      </dgm:t>
    </dgm:pt>
    <dgm:pt modelId="{EDB7E483-B933-4C74-88E5-1239CCF9C830}" type="sibTrans" cxnId="{F244FE3D-B823-4AAD-A316-C31A57F858CD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</dgm:spPr>
      <dgm:t>
        <a:bodyPr/>
        <a:lstStyle/>
        <a:p>
          <a:endParaRPr lang="en-US"/>
        </a:p>
      </dgm:t>
    </dgm:pt>
    <dgm:pt modelId="{F4370E26-923D-4B2E-AD8D-7B55E148FFD5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Part 1</a:t>
          </a:r>
        </a:p>
      </dgm:t>
    </dgm:pt>
    <dgm:pt modelId="{CA50D16A-1415-45CB-8F74-D3252D1590BF}" type="parTrans" cxnId="{E37A75DB-E8BF-483A-85FA-F540424C87CA}">
      <dgm:prSet/>
      <dgm:spPr/>
      <dgm:t>
        <a:bodyPr/>
        <a:lstStyle/>
        <a:p>
          <a:endParaRPr lang="en-US"/>
        </a:p>
      </dgm:t>
    </dgm:pt>
    <dgm:pt modelId="{0A9F8147-5D21-49A9-AC86-F6579EB23F09}" type="sibTrans" cxnId="{E37A75DB-E8BF-483A-85FA-F540424C87CA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  <dgm:t>
        <a:bodyPr/>
        <a:lstStyle/>
        <a:p>
          <a:endParaRPr lang="en-US"/>
        </a:p>
      </dgm:t>
    </dgm:pt>
    <dgm:pt modelId="{7BFE1E8C-B7F2-4092-9B35-007FD342ABB7}">
      <dgm:prSet phldrT="[Text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n-US" sz="4400" dirty="0">
              <a:latin typeface="Times New Roman" panose="02020603050405020304" pitchFamily="18" charset="0"/>
              <a:cs typeface="Times New Roman" panose="02020603050405020304" pitchFamily="18" charset="0"/>
            </a:rPr>
            <a:t>Inventory </a:t>
          </a:r>
        </a:p>
        <a:p>
          <a:r>
            <a:rPr lang="en-US" sz="4400" dirty="0">
              <a:latin typeface="Times New Roman" panose="02020603050405020304" pitchFamily="18" charset="0"/>
              <a:cs typeface="Times New Roman" panose="02020603050405020304" pitchFamily="18" charset="0"/>
            </a:rPr>
            <a:t>Management </a:t>
          </a:r>
        </a:p>
      </dgm:t>
    </dgm:pt>
    <dgm:pt modelId="{78A65821-6C57-4963-BE6D-0976B6D51C82}" type="parTrans" cxnId="{B4755A5D-D22F-4598-A691-65E758F5FD6F}">
      <dgm:prSet/>
      <dgm:spPr/>
      <dgm:t>
        <a:bodyPr/>
        <a:lstStyle/>
        <a:p>
          <a:endParaRPr lang="en-US"/>
        </a:p>
      </dgm:t>
    </dgm:pt>
    <dgm:pt modelId="{9C992E1E-15BD-4BEA-9669-8DFEEB051C25}" type="sibTrans" cxnId="{B4755A5D-D22F-4598-A691-65E758F5FD6F}">
      <dgm:prSet/>
      <dgm:spPr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n-US"/>
        </a:p>
      </dgm:t>
    </dgm:pt>
    <dgm:pt modelId="{C0DB46C2-BAF2-4E96-BB1A-8E14419449D8}" type="pres">
      <dgm:prSet presAssocID="{6AEC8F8C-4F9C-4C48-A796-2521A5C0FCD3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en-US"/>
        </a:p>
      </dgm:t>
    </dgm:pt>
    <dgm:pt modelId="{F51A4913-8F29-4F9C-BDEB-A4454EA8CDC2}" type="pres">
      <dgm:prSet presAssocID="{8FA9ACFB-5AB4-4570-8110-7FB6809E3A38}" presName="text1" presStyleCnt="0"/>
      <dgm:spPr/>
    </dgm:pt>
    <dgm:pt modelId="{B5D70BFA-5E46-448B-9B4C-14A06DA06A97}" type="pres">
      <dgm:prSet presAssocID="{8FA9ACFB-5AB4-4570-8110-7FB6809E3A38}" presName="textRepeatNode" presStyleLbl="alignNode1" presStyleIdx="0" presStyleCnt="3" custScaleX="141857" custScaleY="116272" custLinFactNeighborX="4523" custLinFactNeighborY="-1236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5CC6A6-FA4E-4B96-866C-B6952AE0B30F}" type="pres">
      <dgm:prSet presAssocID="{8FA9ACFB-5AB4-4570-8110-7FB6809E3A38}" presName="textaccent1" presStyleCnt="0"/>
      <dgm:spPr/>
    </dgm:pt>
    <dgm:pt modelId="{4FAB9B84-20ED-4D2C-89A5-E3DCEFA26411}" type="pres">
      <dgm:prSet presAssocID="{8FA9ACFB-5AB4-4570-8110-7FB6809E3A38}" presName="accentRepeatNode" presStyleLbl="solidAlignAcc1" presStyleIdx="0" presStyleCnt="6" custLinFactX="-100000" custLinFactY="100000" custLinFactNeighborX="-189761" custLinFactNeighborY="162555"/>
      <dgm:spPr/>
    </dgm:pt>
    <dgm:pt modelId="{3B11C937-CB64-4ED2-8385-0ADEC0BCCDE2}" type="pres">
      <dgm:prSet presAssocID="{EDB7E483-B933-4C74-88E5-1239CCF9C830}" presName="image1" presStyleCnt="0"/>
      <dgm:spPr/>
    </dgm:pt>
    <dgm:pt modelId="{27C05F34-275E-4467-9430-39212C69BC5D}" type="pres">
      <dgm:prSet presAssocID="{EDB7E483-B933-4C74-88E5-1239CCF9C830}" presName="imageRepeatNode" presStyleLbl="alignAcc1" presStyleIdx="0" presStyleCnt="3" custScaleX="113523" custScaleY="118766" custLinFactNeighborX="-16304" custLinFactNeighborY="-26608"/>
      <dgm:spPr/>
      <dgm:t>
        <a:bodyPr/>
        <a:lstStyle/>
        <a:p>
          <a:endParaRPr lang="en-US"/>
        </a:p>
      </dgm:t>
    </dgm:pt>
    <dgm:pt modelId="{23CA2452-7B03-4E05-9348-8622803E678B}" type="pres">
      <dgm:prSet presAssocID="{EDB7E483-B933-4C74-88E5-1239CCF9C830}" presName="imageaccent1" presStyleCnt="0"/>
      <dgm:spPr/>
    </dgm:pt>
    <dgm:pt modelId="{F1F3A2AB-296D-4899-83A4-70F22DDE9183}" type="pres">
      <dgm:prSet presAssocID="{EDB7E483-B933-4C74-88E5-1239CCF9C830}" presName="accentRepeatNode" presStyleLbl="solidAlignAcc1" presStyleIdx="1" presStyleCnt="6" custLinFactX="-100000" custLinFactY="63297" custLinFactNeighborX="-164924" custLinFactNeighborY="100000"/>
      <dgm:spPr/>
    </dgm:pt>
    <dgm:pt modelId="{3630BFD9-3DE7-47ED-B8F2-9601C25AF0B4}" type="pres">
      <dgm:prSet presAssocID="{F4370E26-923D-4B2E-AD8D-7B55E148FFD5}" presName="text2" presStyleCnt="0"/>
      <dgm:spPr/>
    </dgm:pt>
    <dgm:pt modelId="{907578C2-1F1F-40E6-AEF4-16694AC8B267}" type="pres">
      <dgm:prSet presAssocID="{F4370E26-923D-4B2E-AD8D-7B55E148FFD5}" presName="textRepeatNode" presStyleLbl="alignNode1" presStyleIdx="1" presStyleCnt="3" custScaleX="109175" custScaleY="29509" custLinFactNeighborX="23911" custLinFactNeighborY="-232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6E1C33-E1B7-45FD-895F-769715925971}" type="pres">
      <dgm:prSet presAssocID="{F4370E26-923D-4B2E-AD8D-7B55E148FFD5}" presName="textaccent2" presStyleCnt="0"/>
      <dgm:spPr/>
    </dgm:pt>
    <dgm:pt modelId="{0547F26B-4147-4778-87BB-4EE41ED45653}" type="pres">
      <dgm:prSet presAssocID="{F4370E26-923D-4B2E-AD8D-7B55E148FFD5}" presName="accentRepeatNode" presStyleLbl="solidAlignAcc1" presStyleIdx="2" presStyleCnt="6" custLinFactX="-100000" custLinFactY="100000" custLinFactNeighborX="-134568" custLinFactNeighborY="111325"/>
      <dgm:spPr/>
    </dgm:pt>
    <dgm:pt modelId="{E0309C8C-B222-4BBC-833F-AC3B0634B881}" type="pres">
      <dgm:prSet presAssocID="{0A9F8147-5D21-49A9-AC86-F6579EB23F09}" presName="image2" presStyleCnt="0"/>
      <dgm:spPr/>
    </dgm:pt>
    <dgm:pt modelId="{89D09B6C-F1C3-403C-9DF2-48910F048143}" type="pres">
      <dgm:prSet presAssocID="{0A9F8147-5D21-49A9-AC86-F6579EB23F09}" presName="imageRepeatNode" presStyleLbl="alignAcc1" presStyleIdx="1" presStyleCnt="3" custScaleX="135280" custScaleY="105739" custLinFactNeighborX="9490" custLinFactNeighborY="-5806"/>
      <dgm:spPr/>
      <dgm:t>
        <a:bodyPr/>
        <a:lstStyle/>
        <a:p>
          <a:endParaRPr lang="en-US"/>
        </a:p>
      </dgm:t>
    </dgm:pt>
    <dgm:pt modelId="{E9C4CDE7-913C-4558-B92D-2245B826FF50}" type="pres">
      <dgm:prSet presAssocID="{0A9F8147-5D21-49A9-AC86-F6579EB23F09}" presName="imageaccent2" presStyleCnt="0"/>
      <dgm:spPr/>
    </dgm:pt>
    <dgm:pt modelId="{3C728A18-D7A0-4586-B2CE-1E361D82BD09}" type="pres">
      <dgm:prSet presAssocID="{0A9F8147-5D21-49A9-AC86-F6579EB23F09}" presName="accentRepeatNode" presStyleLbl="solidAlignAcc1" presStyleIdx="3" presStyleCnt="6" custLinFactX="-100000" custLinFactY="100000" custLinFactNeighborX="-104213" custLinFactNeighborY="127335"/>
      <dgm:spPr/>
    </dgm:pt>
    <dgm:pt modelId="{97215097-66F6-47C4-B9E8-52FEB0A2B04D}" type="pres">
      <dgm:prSet presAssocID="{7BFE1E8C-B7F2-4092-9B35-007FD342ABB7}" presName="text3" presStyleCnt="0"/>
      <dgm:spPr/>
    </dgm:pt>
    <dgm:pt modelId="{FAE1E595-C653-4AF9-B040-9F83791B2594}" type="pres">
      <dgm:prSet presAssocID="{7BFE1E8C-B7F2-4092-9B35-007FD342ABB7}" presName="textRepeatNode" presStyleLbl="alignNode1" presStyleIdx="2" presStyleCnt="3" custScaleX="139917" custScaleY="119756" custLinFactNeighborX="969" custLinFactNeighborY="-462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D6E2BE-C6C2-460C-8B70-CDE4A574DE67}" type="pres">
      <dgm:prSet presAssocID="{7BFE1E8C-B7F2-4092-9B35-007FD342ABB7}" presName="textaccent3" presStyleCnt="0"/>
      <dgm:spPr/>
    </dgm:pt>
    <dgm:pt modelId="{7661D3A4-C9B1-44B6-AC52-AFA05AD38C25}" type="pres">
      <dgm:prSet presAssocID="{7BFE1E8C-B7F2-4092-9B35-007FD342ABB7}" presName="accentRepeatNode" presStyleLbl="solidAlignAcc1" presStyleIdx="4" presStyleCnt="6" custLinFactX="-482428" custLinFactY="-100978" custLinFactNeighborX="-500000" custLinFactNeighborY="-200000"/>
      <dgm:spPr/>
    </dgm:pt>
    <dgm:pt modelId="{584CA121-5192-40B4-9D03-70233424D42E}" type="pres">
      <dgm:prSet presAssocID="{9C992E1E-15BD-4BEA-9669-8DFEEB051C25}" presName="image3" presStyleCnt="0"/>
      <dgm:spPr/>
    </dgm:pt>
    <dgm:pt modelId="{51F3DB9C-4F23-4FB0-9FFA-585E5530FBE6}" type="pres">
      <dgm:prSet presAssocID="{9C992E1E-15BD-4BEA-9669-8DFEEB051C25}" presName="imageRepeatNode" presStyleLbl="alignAcc1" presStyleIdx="2" presStyleCnt="3" custScaleX="139982" custScaleY="119259" custLinFactNeighborX="87022" custLinFactNeighborY="7663"/>
      <dgm:spPr/>
      <dgm:t>
        <a:bodyPr/>
        <a:lstStyle/>
        <a:p>
          <a:endParaRPr lang="en-US"/>
        </a:p>
      </dgm:t>
    </dgm:pt>
    <dgm:pt modelId="{B1747A07-8900-40FA-B3D4-057F67FEFF6E}" type="pres">
      <dgm:prSet presAssocID="{9C992E1E-15BD-4BEA-9669-8DFEEB051C25}" presName="imageaccent3" presStyleCnt="0"/>
      <dgm:spPr/>
    </dgm:pt>
    <dgm:pt modelId="{DD442482-380E-41A1-A077-22215329C342}" type="pres">
      <dgm:prSet presAssocID="{9C992E1E-15BD-4BEA-9669-8DFEEB051C25}" presName="accentRepeatNode" presStyleLbl="solidAlignAcc1" presStyleIdx="5" presStyleCnt="6" custLinFactX="128396" custLinFactY="-2460" custLinFactNeighborX="200000" custLinFactNeighborY="-100000"/>
      <dgm:spPr/>
    </dgm:pt>
  </dgm:ptLst>
  <dgm:cxnLst>
    <dgm:cxn modelId="{5EF7589B-F4EB-401E-8426-698AD53E30DA}" type="presOf" srcId="{0A9F8147-5D21-49A9-AC86-F6579EB23F09}" destId="{89D09B6C-F1C3-403C-9DF2-48910F048143}" srcOrd="0" destOrd="0" presId="urn:microsoft.com/office/officeart/2008/layout/HexagonCluster"/>
    <dgm:cxn modelId="{79F73051-CCAD-4521-BDB4-2108893C3AAC}" type="presOf" srcId="{7BFE1E8C-B7F2-4092-9B35-007FD342ABB7}" destId="{FAE1E595-C653-4AF9-B040-9F83791B2594}" srcOrd="0" destOrd="0" presId="urn:microsoft.com/office/officeart/2008/layout/HexagonCluster"/>
    <dgm:cxn modelId="{B4755A5D-D22F-4598-A691-65E758F5FD6F}" srcId="{6AEC8F8C-4F9C-4C48-A796-2521A5C0FCD3}" destId="{7BFE1E8C-B7F2-4092-9B35-007FD342ABB7}" srcOrd="2" destOrd="0" parTransId="{78A65821-6C57-4963-BE6D-0976B6D51C82}" sibTransId="{9C992E1E-15BD-4BEA-9669-8DFEEB051C25}"/>
    <dgm:cxn modelId="{F3FE3040-43A6-4ABF-9817-71B0E4BBF89B}" type="presOf" srcId="{9C992E1E-15BD-4BEA-9669-8DFEEB051C25}" destId="{51F3DB9C-4F23-4FB0-9FFA-585E5530FBE6}" srcOrd="0" destOrd="0" presId="urn:microsoft.com/office/officeart/2008/layout/HexagonCluster"/>
    <dgm:cxn modelId="{CFF6F5A1-6D38-43EF-8002-A01208DC628A}" type="presOf" srcId="{8FA9ACFB-5AB4-4570-8110-7FB6809E3A38}" destId="{B5D70BFA-5E46-448B-9B4C-14A06DA06A97}" srcOrd="0" destOrd="0" presId="urn:microsoft.com/office/officeart/2008/layout/HexagonCluster"/>
    <dgm:cxn modelId="{E37A75DB-E8BF-483A-85FA-F540424C87CA}" srcId="{6AEC8F8C-4F9C-4C48-A796-2521A5C0FCD3}" destId="{F4370E26-923D-4B2E-AD8D-7B55E148FFD5}" srcOrd="1" destOrd="0" parTransId="{CA50D16A-1415-45CB-8F74-D3252D1590BF}" sibTransId="{0A9F8147-5D21-49A9-AC86-F6579EB23F09}"/>
    <dgm:cxn modelId="{1AB93221-34F0-405B-85C3-96F0C1BCF922}" type="presOf" srcId="{6AEC8F8C-4F9C-4C48-A796-2521A5C0FCD3}" destId="{C0DB46C2-BAF2-4E96-BB1A-8E14419449D8}" srcOrd="0" destOrd="0" presId="urn:microsoft.com/office/officeart/2008/layout/HexagonCluster"/>
    <dgm:cxn modelId="{F244FE3D-B823-4AAD-A316-C31A57F858CD}" srcId="{6AEC8F8C-4F9C-4C48-A796-2521A5C0FCD3}" destId="{8FA9ACFB-5AB4-4570-8110-7FB6809E3A38}" srcOrd="0" destOrd="0" parTransId="{57005720-6F4B-4BD5-9331-E062A1EE8C69}" sibTransId="{EDB7E483-B933-4C74-88E5-1239CCF9C830}"/>
    <dgm:cxn modelId="{4B3FE6F6-81DF-443F-A272-C662A8FDF146}" type="presOf" srcId="{EDB7E483-B933-4C74-88E5-1239CCF9C830}" destId="{27C05F34-275E-4467-9430-39212C69BC5D}" srcOrd="0" destOrd="0" presId="urn:microsoft.com/office/officeart/2008/layout/HexagonCluster"/>
    <dgm:cxn modelId="{EA6512AA-2374-4388-B1BA-AC16267039DD}" type="presOf" srcId="{F4370E26-923D-4B2E-AD8D-7B55E148FFD5}" destId="{907578C2-1F1F-40E6-AEF4-16694AC8B267}" srcOrd="0" destOrd="0" presId="urn:microsoft.com/office/officeart/2008/layout/HexagonCluster"/>
    <dgm:cxn modelId="{2C3051FD-84B0-4A61-9BBB-CB2218AA47C6}" type="presParOf" srcId="{C0DB46C2-BAF2-4E96-BB1A-8E14419449D8}" destId="{F51A4913-8F29-4F9C-BDEB-A4454EA8CDC2}" srcOrd="0" destOrd="0" presId="urn:microsoft.com/office/officeart/2008/layout/HexagonCluster"/>
    <dgm:cxn modelId="{43756B18-9CC1-41FD-B017-70D3472B0E52}" type="presParOf" srcId="{F51A4913-8F29-4F9C-BDEB-A4454EA8CDC2}" destId="{B5D70BFA-5E46-448B-9B4C-14A06DA06A97}" srcOrd="0" destOrd="0" presId="urn:microsoft.com/office/officeart/2008/layout/HexagonCluster"/>
    <dgm:cxn modelId="{58B2351A-EA93-4632-BEDF-5A045F31AB75}" type="presParOf" srcId="{C0DB46C2-BAF2-4E96-BB1A-8E14419449D8}" destId="{605CC6A6-FA4E-4B96-866C-B6952AE0B30F}" srcOrd="1" destOrd="0" presId="urn:microsoft.com/office/officeart/2008/layout/HexagonCluster"/>
    <dgm:cxn modelId="{AE024836-C88F-4CAF-831B-9DD240A4B486}" type="presParOf" srcId="{605CC6A6-FA4E-4B96-866C-B6952AE0B30F}" destId="{4FAB9B84-20ED-4D2C-89A5-E3DCEFA26411}" srcOrd="0" destOrd="0" presId="urn:microsoft.com/office/officeart/2008/layout/HexagonCluster"/>
    <dgm:cxn modelId="{69F3BC4A-80C8-4B6B-82A9-5164DBD5557F}" type="presParOf" srcId="{C0DB46C2-BAF2-4E96-BB1A-8E14419449D8}" destId="{3B11C937-CB64-4ED2-8385-0ADEC0BCCDE2}" srcOrd="2" destOrd="0" presId="urn:microsoft.com/office/officeart/2008/layout/HexagonCluster"/>
    <dgm:cxn modelId="{52318695-8E57-476C-9868-C8733FDAA7B0}" type="presParOf" srcId="{3B11C937-CB64-4ED2-8385-0ADEC0BCCDE2}" destId="{27C05F34-275E-4467-9430-39212C69BC5D}" srcOrd="0" destOrd="0" presId="urn:microsoft.com/office/officeart/2008/layout/HexagonCluster"/>
    <dgm:cxn modelId="{E154CF95-5E24-46C8-8605-601061823D5A}" type="presParOf" srcId="{C0DB46C2-BAF2-4E96-BB1A-8E14419449D8}" destId="{23CA2452-7B03-4E05-9348-8622803E678B}" srcOrd="3" destOrd="0" presId="urn:microsoft.com/office/officeart/2008/layout/HexagonCluster"/>
    <dgm:cxn modelId="{C17BECE7-3580-469C-99E6-556697F78E1C}" type="presParOf" srcId="{23CA2452-7B03-4E05-9348-8622803E678B}" destId="{F1F3A2AB-296D-4899-83A4-70F22DDE9183}" srcOrd="0" destOrd="0" presId="urn:microsoft.com/office/officeart/2008/layout/HexagonCluster"/>
    <dgm:cxn modelId="{DF8CA0F2-E8AD-48C2-A193-9CEACD1A3983}" type="presParOf" srcId="{C0DB46C2-BAF2-4E96-BB1A-8E14419449D8}" destId="{3630BFD9-3DE7-47ED-B8F2-9601C25AF0B4}" srcOrd="4" destOrd="0" presId="urn:microsoft.com/office/officeart/2008/layout/HexagonCluster"/>
    <dgm:cxn modelId="{7BA24102-3AAE-4843-A438-7844BE37D5BE}" type="presParOf" srcId="{3630BFD9-3DE7-47ED-B8F2-9601C25AF0B4}" destId="{907578C2-1F1F-40E6-AEF4-16694AC8B267}" srcOrd="0" destOrd="0" presId="urn:microsoft.com/office/officeart/2008/layout/HexagonCluster"/>
    <dgm:cxn modelId="{4E4E6D6C-48F4-4695-A0A6-1282EAFEB448}" type="presParOf" srcId="{C0DB46C2-BAF2-4E96-BB1A-8E14419449D8}" destId="{1F6E1C33-E1B7-45FD-895F-769715925971}" srcOrd="5" destOrd="0" presId="urn:microsoft.com/office/officeart/2008/layout/HexagonCluster"/>
    <dgm:cxn modelId="{8D058BB2-A282-4F51-AB49-BC431EE10A12}" type="presParOf" srcId="{1F6E1C33-E1B7-45FD-895F-769715925971}" destId="{0547F26B-4147-4778-87BB-4EE41ED45653}" srcOrd="0" destOrd="0" presId="urn:microsoft.com/office/officeart/2008/layout/HexagonCluster"/>
    <dgm:cxn modelId="{3D35FE39-E34F-4B4D-ACDA-5F0BB85ADEF7}" type="presParOf" srcId="{C0DB46C2-BAF2-4E96-BB1A-8E14419449D8}" destId="{E0309C8C-B222-4BBC-833F-AC3B0634B881}" srcOrd="6" destOrd="0" presId="urn:microsoft.com/office/officeart/2008/layout/HexagonCluster"/>
    <dgm:cxn modelId="{3DE7BFB0-55CA-4584-A87B-0534068599A6}" type="presParOf" srcId="{E0309C8C-B222-4BBC-833F-AC3B0634B881}" destId="{89D09B6C-F1C3-403C-9DF2-48910F048143}" srcOrd="0" destOrd="0" presId="urn:microsoft.com/office/officeart/2008/layout/HexagonCluster"/>
    <dgm:cxn modelId="{05BB0A9A-5025-4E38-8A8E-27932D00AEDB}" type="presParOf" srcId="{C0DB46C2-BAF2-4E96-BB1A-8E14419449D8}" destId="{E9C4CDE7-913C-4558-B92D-2245B826FF50}" srcOrd="7" destOrd="0" presId="urn:microsoft.com/office/officeart/2008/layout/HexagonCluster"/>
    <dgm:cxn modelId="{B6369A1C-3315-4502-BFF6-27D4C8B926C1}" type="presParOf" srcId="{E9C4CDE7-913C-4558-B92D-2245B826FF50}" destId="{3C728A18-D7A0-4586-B2CE-1E361D82BD09}" srcOrd="0" destOrd="0" presId="urn:microsoft.com/office/officeart/2008/layout/HexagonCluster"/>
    <dgm:cxn modelId="{A663978F-E19B-4E3C-9C8C-92126868A2C9}" type="presParOf" srcId="{C0DB46C2-BAF2-4E96-BB1A-8E14419449D8}" destId="{97215097-66F6-47C4-B9E8-52FEB0A2B04D}" srcOrd="8" destOrd="0" presId="urn:microsoft.com/office/officeart/2008/layout/HexagonCluster"/>
    <dgm:cxn modelId="{BD51EDDF-717F-4F95-8106-343722982B37}" type="presParOf" srcId="{97215097-66F6-47C4-B9E8-52FEB0A2B04D}" destId="{FAE1E595-C653-4AF9-B040-9F83791B2594}" srcOrd="0" destOrd="0" presId="urn:microsoft.com/office/officeart/2008/layout/HexagonCluster"/>
    <dgm:cxn modelId="{BF6C532D-4A22-4F34-AC47-BC0277FC289A}" type="presParOf" srcId="{C0DB46C2-BAF2-4E96-BB1A-8E14419449D8}" destId="{7ED6E2BE-C6C2-460C-8B70-CDE4A574DE67}" srcOrd="9" destOrd="0" presId="urn:microsoft.com/office/officeart/2008/layout/HexagonCluster"/>
    <dgm:cxn modelId="{33FA8AC7-8D2F-42B9-873F-3673DB71C949}" type="presParOf" srcId="{7ED6E2BE-C6C2-460C-8B70-CDE4A574DE67}" destId="{7661D3A4-C9B1-44B6-AC52-AFA05AD38C25}" srcOrd="0" destOrd="0" presId="urn:microsoft.com/office/officeart/2008/layout/HexagonCluster"/>
    <dgm:cxn modelId="{E8E5B4E0-E68C-4152-8CCB-AF717883BF37}" type="presParOf" srcId="{C0DB46C2-BAF2-4E96-BB1A-8E14419449D8}" destId="{584CA121-5192-40B4-9D03-70233424D42E}" srcOrd="10" destOrd="0" presId="urn:microsoft.com/office/officeart/2008/layout/HexagonCluster"/>
    <dgm:cxn modelId="{7FDA746D-61EC-452D-AB1D-EF47DB993266}" type="presParOf" srcId="{584CA121-5192-40B4-9D03-70233424D42E}" destId="{51F3DB9C-4F23-4FB0-9FFA-585E5530FBE6}" srcOrd="0" destOrd="0" presId="urn:microsoft.com/office/officeart/2008/layout/HexagonCluster"/>
    <dgm:cxn modelId="{F2BC17F4-8FE7-4EA4-8FFA-890322F3BC81}" type="presParOf" srcId="{C0DB46C2-BAF2-4E96-BB1A-8E14419449D8}" destId="{B1747A07-8900-40FA-B3D4-057F67FEFF6E}" srcOrd="11" destOrd="0" presId="urn:microsoft.com/office/officeart/2008/layout/HexagonCluster"/>
    <dgm:cxn modelId="{2107CDED-5437-4D4E-B732-C0F2F46562E0}" type="presParOf" srcId="{B1747A07-8900-40FA-B3D4-057F67FEFF6E}" destId="{DD442482-380E-41A1-A077-22215329C342}" srcOrd="0" destOrd="0" presId="urn:microsoft.com/office/officeart/2008/layout/HexagonCluster"/>
  </dgm:cxnLst>
  <dgm:bg>
    <a:solidFill>
      <a:schemeClr val="accent5">
        <a:lumMod val="40000"/>
        <a:lumOff val="6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AEC8F8C-4F9C-4C48-A796-2521A5C0FCD3}" type="doc">
      <dgm:prSet loTypeId="urn:microsoft.com/office/officeart/2008/layout/HexagonCluster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A9ACFB-5AB4-4570-8110-7FB6809E3A38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Financial Management </a:t>
          </a:r>
        </a:p>
        <a:p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Module 157</a:t>
          </a:r>
        </a:p>
      </dgm:t>
    </dgm:pt>
    <dgm:pt modelId="{57005720-6F4B-4BD5-9331-E062A1EE8C69}" type="parTrans" cxnId="{F244FE3D-B823-4AAD-A316-C31A57F858CD}">
      <dgm:prSet/>
      <dgm:spPr/>
      <dgm:t>
        <a:bodyPr/>
        <a:lstStyle/>
        <a:p>
          <a:endParaRPr lang="en-US"/>
        </a:p>
      </dgm:t>
    </dgm:pt>
    <dgm:pt modelId="{EDB7E483-B933-4C74-88E5-1239CCF9C830}" type="sibTrans" cxnId="{F244FE3D-B823-4AAD-A316-C31A57F858CD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</dgm:spPr>
      <dgm:t>
        <a:bodyPr/>
        <a:lstStyle/>
        <a:p>
          <a:endParaRPr lang="en-US"/>
        </a:p>
      </dgm:t>
    </dgm:pt>
    <dgm:pt modelId="{F4370E26-923D-4B2E-AD8D-7B55E148FFD5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Part 2</a:t>
          </a:r>
        </a:p>
      </dgm:t>
    </dgm:pt>
    <dgm:pt modelId="{CA50D16A-1415-45CB-8F74-D3252D1590BF}" type="parTrans" cxnId="{E37A75DB-E8BF-483A-85FA-F540424C87CA}">
      <dgm:prSet/>
      <dgm:spPr/>
      <dgm:t>
        <a:bodyPr/>
        <a:lstStyle/>
        <a:p>
          <a:endParaRPr lang="en-US"/>
        </a:p>
      </dgm:t>
    </dgm:pt>
    <dgm:pt modelId="{0A9F8147-5D21-49A9-AC86-F6579EB23F09}" type="sibTrans" cxnId="{E37A75DB-E8BF-483A-85FA-F540424C87CA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  <dgm:t>
        <a:bodyPr/>
        <a:lstStyle/>
        <a:p>
          <a:endParaRPr lang="en-US"/>
        </a:p>
      </dgm:t>
    </dgm:pt>
    <dgm:pt modelId="{7BFE1E8C-B7F2-4092-9B35-007FD342ABB7}">
      <dgm:prSet phldrT="[Text]" custT="1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US" sz="4400" dirty="0">
              <a:latin typeface="Times New Roman" panose="02020603050405020304" pitchFamily="18" charset="0"/>
              <a:cs typeface="Times New Roman" panose="02020603050405020304" pitchFamily="18" charset="0"/>
            </a:rPr>
            <a:t>Inventory </a:t>
          </a:r>
        </a:p>
        <a:p>
          <a:r>
            <a:rPr lang="en-US" sz="4400" dirty="0">
              <a:latin typeface="Times New Roman" panose="02020603050405020304" pitchFamily="18" charset="0"/>
              <a:cs typeface="Times New Roman" panose="02020603050405020304" pitchFamily="18" charset="0"/>
            </a:rPr>
            <a:t>Management </a:t>
          </a:r>
        </a:p>
      </dgm:t>
    </dgm:pt>
    <dgm:pt modelId="{78A65821-6C57-4963-BE6D-0976B6D51C82}" type="parTrans" cxnId="{B4755A5D-D22F-4598-A691-65E758F5FD6F}">
      <dgm:prSet/>
      <dgm:spPr/>
      <dgm:t>
        <a:bodyPr/>
        <a:lstStyle/>
        <a:p>
          <a:endParaRPr lang="en-US"/>
        </a:p>
      </dgm:t>
    </dgm:pt>
    <dgm:pt modelId="{9C992E1E-15BD-4BEA-9669-8DFEEB051C25}" type="sibTrans" cxnId="{B4755A5D-D22F-4598-A691-65E758F5FD6F}">
      <dgm:prSet/>
      <dgm:spPr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n-US"/>
        </a:p>
      </dgm:t>
    </dgm:pt>
    <dgm:pt modelId="{C0DB46C2-BAF2-4E96-BB1A-8E14419449D8}" type="pres">
      <dgm:prSet presAssocID="{6AEC8F8C-4F9C-4C48-A796-2521A5C0FCD3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en-US"/>
        </a:p>
      </dgm:t>
    </dgm:pt>
    <dgm:pt modelId="{F51A4913-8F29-4F9C-BDEB-A4454EA8CDC2}" type="pres">
      <dgm:prSet presAssocID="{8FA9ACFB-5AB4-4570-8110-7FB6809E3A38}" presName="text1" presStyleCnt="0"/>
      <dgm:spPr/>
    </dgm:pt>
    <dgm:pt modelId="{B5D70BFA-5E46-448B-9B4C-14A06DA06A97}" type="pres">
      <dgm:prSet presAssocID="{8FA9ACFB-5AB4-4570-8110-7FB6809E3A38}" presName="textRepeatNode" presStyleLbl="alignNode1" presStyleIdx="0" presStyleCnt="3" custScaleX="141857" custScaleY="116272" custLinFactNeighborX="4523" custLinFactNeighborY="-1236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5CC6A6-FA4E-4B96-866C-B6952AE0B30F}" type="pres">
      <dgm:prSet presAssocID="{8FA9ACFB-5AB4-4570-8110-7FB6809E3A38}" presName="textaccent1" presStyleCnt="0"/>
      <dgm:spPr/>
    </dgm:pt>
    <dgm:pt modelId="{4FAB9B84-20ED-4D2C-89A5-E3DCEFA26411}" type="pres">
      <dgm:prSet presAssocID="{8FA9ACFB-5AB4-4570-8110-7FB6809E3A38}" presName="accentRepeatNode" presStyleLbl="solidAlignAcc1" presStyleIdx="0" presStyleCnt="6" custLinFactX="-100000" custLinFactY="100000" custLinFactNeighborX="-189761" custLinFactNeighborY="162555"/>
      <dgm:spPr/>
    </dgm:pt>
    <dgm:pt modelId="{3B11C937-CB64-4ED2-8385-0ADEC0BCCDE2}" type="pres">
      <dgm:prSet presAssocID="{EDB7E483-B933-4C74-88E5-1239CCF9C830}" presName="image1" presStyleCnt="0"/>
      <dgm:spPr/>
    </dgm:pt>
    <dgm:pt modelId="{27C05F34-275E-4467-9430-39212C69BC5D}" type="pres">
      <dgm:prSet presAssocID="{EDB7E483-B933-4C74-88E5-1239CCF9C830}" presName="imageRepeatNode" presStyleLbl="alignAcc1" presStyleIdx="0" presStyleCnt="3" custScaleX="113523" custScaleY="118766" custLinFactNeighborX="-16304" custLinFactNeighborY="-26608"/>
      <dgm:spPr/>
      <dgm:t>
        <a:bodyPr/>
        <a:lstStyle/>
        <a:p>
          <a:endParaRPr lang="en-US"/>
        </a:p>
      </dgm:t>
    </dgm:pt>
    <dgm:pt modelId="{23CA2452-7B03-4E05-9348-8622803E678B}" type="pres">
      <dgm:prSet presAssocID="{EDB7E483-B933-4C74-88E5-1239CCF9C830}" presName="imageaccent1" presStyleCnt="0"/>
      <dgm:spPr/>
    </dgm:pt>
    <dgm:pt modelId="{F1F3A2AB-296D-4899-83A4-70F22DDE9183}" type="pres">
      <dgm:prSet presAssocID="{EDB7E483-B933-4C74-88E5-1239CCF9C830}" presName="accentRepeatNode" presStyleLbl="solidAlignAcc1" presStyleIdx="1" presStyleCnt="6" custLinFactX="-100000" custLinFactY="63297" custLinFactNeighborX="-164924" custLinFactNeighborY="100000"/>
      <dgm:spPr/>
    </dgm:pt>
    <dgm:pt modelId="{3630BFD9-3DE7-47ED-B8F2-9601C25AF0B4}" type="pres">
      <dgm:prSet presAssocID="{F4370E26-923D-4B2E-AD8D-7B55E148FFD5}" presName="text2" presStyleCnt="0"/>
      <dgm:spPr/>
    </dgm:pt>
    <dgm:pt modelId="{907578C2-1F1F-40E6-AEF4-16694AC8B267}" type="pres">
      <dgm:prSet presAssocID="{F4370E26-923D-4B2E-AD8D-7B55E148FFD5}" presName="textRepeatNode" presStyleLbl="alignNode1" presStyleIdx="1" presStyleCnt="3" custScaleX="109175" custScaleY="29509" custLinFactNeighborX="23911" custLinFactNeighborY="-232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6E1C33-E1B7-45FD-895F-769715925971}" type="pres">
      <dgm:prSet presAssocID="{F4370E26-923D-4B2E-AD8D-7B55E148FFD5}" presName="textaccent2" presStyleCnt="0"/>
      <dgm:spPr/>
    </dgm:pt>
    <dgm:pt modelId="{0547F26B-4147-4778-87BB-4EE41ED45653}" type="pres">
      <dgm:prSet presAssocID="{F4370E26-923D-4B2E-AD8D-7B55E148FFD5}" presName="accentRepeatNode" presStyleLbl="solidAlignAcc1" presStyleIdx="2" presStyleCnt="6" custLinFactX="-100000" custLinFactY="100000" custLinFactNeighborX="-134568" custLinFactNeighborY="111325"/>
      <dgm:spPr/>
    </dgm:pt>
    <dgm:pt modelId="{E0309C8C-B222-4BBC-833F-AC3B0634B881}" type="pres">
      <dgm:prSet presAssocID="{0A9F8147-5D21-49A9-AC86-F6579EB23F09}" presName="image2" presStyleCnt="0"/>
      <dgm:spPr/>
    </dgm:pt>
    <dgm:pt modelId="{89D09B6C-F1C3-403C-9DF2-48910F048143}" type="pres">
      <dgm:prSet presAssocID="{0A9F8147-5D21-49A9-AC86-F6579EB23F09}" presName="imageRepeatNode" presStyleLbl="alignAcc1" presStyleIdx="1" presStyleCnt="3" custScaleX="135280" custScaleY="105739" custLinFactNeighborX="9490" custLinFactNeighborY="-5806"/>
      <dgm:spPr/>
      <dgm:t>
        <a:bodyPr/>
        <a:lstStyle/>
        <a:p>
          <a:endParaRPr lang="en-US"/>
        </a:p>
      </dgm:t>
    </dgm:pt>
    <dgm:pt modelId="{E9C4CDE7-913C-4558-B92D-2245B826FF50}" type="pres">
      <dgm:prSet presAssocID="{0A9F8147-5D21-49A9-AC86-F6579EB23F09}" presName="imageaccent2" presStyleCnt="0"/>
      <dgm:spPr/>
    </dgm:pt>
    <dgm:pt modelId="{3C728A18-D7A0-4586-B2CE-1E361D82BD09}" type="pres">
      <dgm:prSet presAssocID="{0A9F8147-5D21-49A9-AC86-F6579EB23F09}" presName="accentRepeatNode" presStyleLbl="solidAlignAcc1" presStyleIdx="3" presStyleCnt="6" custLinFactX="-100000" custLinFactY="100000" custLinFactNeighborX="-104213" custLinFactNeighborY="127335"/>
      <dgm:spPr/>
    </dgm:pt>
    <dgm:pt modelId="{97215097-66F6-47C4-B9E8-52FEB0A2B04D}" type="pres">
      <dgm:prSet presAssocID="{7BFE1E8C-B7F2-4092-9B35-007FD342ABB7}" presName="text3" presStyleCnt="0"/>
      <dgm:spPr/>
    </dgm:pt>
    <dgm:pt modelId="{FAE1E595-C653-4AF9-B040-9F83791B2594}" type="pres">
      <dgm:prSet presAssocID="{7BFE1E8C-B7F2-4092-9B35-007FD342ABB7}" presName="textRepeatNode" presStyleLbl="alignNode1" presStyleIdx="2" presStyleCnt="3" custScaleX="139917" custScaleY="119756" custLinFactNeighborX="969" custLinFactNeighborY="-462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D6E2BE-C6C2-460C-8B70-CDE4A574DE67}" type="pres">
      <dgm:prSet presAssocID="{7BFE1E8C-B7F2-4092-9B35-007FD342ABB7}" presName="textaccent3" presStyleCnt="0"/>
      <dgm:spPr/>
    </dgm:pt>
    <dgm:pt modelId="{7661D3A4-C9B1-44B6-AC52-AFA05AD38C25}" type="pres">
      <dgm:prSet presAssocID="{7BFE1E8C-B7F2-4092-9B35-007FD342ABB7}" presName="accentRepeatNode" presStyleLbl="solidAlignAcc1" presStyleIdx="4" presStyleCnt="6" custLinFactX="-482428" custLinFactY="-100978" custLinFactNeighborX="-500000" custLinFactNeighborY="-200000"/>
      <dgm:spPr/>
    </dgm:pt>
    <dgm:pt modelId="{584CA121-5192-40B4-9D03-70233424D42E}" type="pres">
      <dgm:prSet presAssocID="{9C992E1E-15BD-4BEA-9669-8DFEEB051C25}" presName="image3" presStyleCnt="0"/>
      <dgm:spPr/>
    </dgm:pt>
    <dgm:pt modelId="{51F3DB9C-4F23-4FB0-9FFA-585E5530FBE6}" type="pres">
      <dgm:prSet presAssocID="{9C992E1E-15BD-4BEA-9669-8DFEEB051C25}" presName="imageRepeatNode" presStyleLbl="alignAcc1" presStyleIdx="2" presStyleCnt="3" custScaleX="139982" custScaleY="119259" custLinFactNeighborX="87022" custLinFactNeighborY="7663"/>
      <dgm:spPr/>
      <dgm:t>
        <a:bodyPr/>
        <a:lstStyle/>
        <a:p>
          <a:endParaRPr lang="en-US"/>
        </a:p>
      </dgm:t>
    </dgm:pt>
    <dgm:pt modelId="{B1747A07-8900-40FA-B3D4-057F67FEFF6E}" type="pres">
      <dgm:prSet presAssocID="{9C992E1E-15BD-4BEA-9669-8DFEEB051C25}" presName="imageaccent3" presStyleCnt="0"/>
      <dgm:spPr/>
    </dgm:pt>
    <dgm:pt modelId="{DD442482-380E-41A1-A077-22215329C342}" type="pres">
      <dgm:prSet presAssocID="{9C992E1E-15BD-4BEA-9669-8DFEEB051C25}" presName="accentRepeatNode" presStyleLbl="solidAlignAcc1" presStyleIdx="5" presStyleCnt="6" custLinFactX="128396" custLinFactY="-2460" custLinFactNeighborX="200000" custLinFactNeighborY="-100000"/>
      <dgm:spPr/>
    </dgm:pt>
  </dgm:ptLst>
  <dgm:cxnLst>
    <dgm:cxn modelId="{6F734716-FAD3-4E26-9FFD-51156CEE1FF8}" type="presOf" srcId="{6AEC8F8C-4F9C-4C48-A796-2521A5C0FCD3}" destId="{C0DB46C2-BAF2-4E96-BB1A-8E14419449D8}" srcOrd="0" destOrd="0" presId="urn:microsoft.com/office/officeart/2008/layout/HexagonCluster"/>
    <dgm:cxn modelId="{ABBE1EFB-9FCF-4CB2-9A4C-F6A1077B3084}" type="presOf" srcId="{F4370E26-923D-4B2E-AD8D-7B55E148FFD5}" destId="{907578C2-1F1F-40E6-AEF4-16694AC8B267}" srcOrd="0" destOrd="0" presId="urn:microsoft.com/office/officeart/2008/layout/HexagonCluster"/>
    <dgm:cxn modelId="{B4755A5D-D22F-4598-A691-65E758F5FD6F}" srcId="{6AEC8F8C-4F9C-4C48-A796-2521A5C0FCD3}" destId="{7BFE1E8C-B7F2-4092-9B35-007FD342ABB7}" srcOrd="2" destOrd="0" parTransId="{78A65821-6C57-4963-BE6D-0976B6D51C82}" sibTransId="{9C992E1E-15BD-4BEA-9669-8DFEEB051C25}"/>
    <dgm:cxn modelId="{2B49AC27-41C9-4839-9FB8-C31AF6E0ACEB}" type="presOf" srcId="{9C992E1E-15BD-4BEA-9669-8DFEEB051C25}" destId="{51F3DB9C-4F23-4FB0-9FFA-585E5530FBE6}" srcOrd="0" destOrd="0" presId="urn:microsoft.com/office/officeart/2008/layout/HexagonCluster"/>
    <dgm:cxn modelId="{2C4512E5-8413-4741-856A-07A7B666F34E}" type="presOf" srcId="{8FA9ACFB-5AB4-4570-8110-7FB6809E3A38}" destId="{B5D70BFA-5E46-448B-9B4C-14A06DA06A97}" srcOrd="0" destOrd="0" presId="urn:microsoft.com/office/officeart/2008/layout/HexagonCluster"/>
    <dgm:cxn modelId="{E37A75DB-E8BF-483A-85FA-F540424C87CA}" srcId="{6AEC8F8C-4F9C-4C48-A796-2521A5C0FCD3}" destId="{F4370E26-923D-4B2E-AD8D-7B55E148FFD5}" srcOrd="1" destOrd="0" parTransId="{CA50D16A-1415-45CB-8F74-D3252D1590BF}" sibTransId="{0A9F8147-5D21-49A9-AC86-F6579EB23F09}"/>
    <dgm:cxn modelId="{53FD895A-1531-435D-84B4-F2BB81CB4E90}" type="presOf" srcId="{7BFE1E8C-B7F2-4092-9B35-007FD342ABB7}" destId="{FAE1E595-C653-4AF9-B040-9F83791B2594}" srcOrd="0" destOrd="0" presId="urn:microsoft.com/office/officeart/2008/layout/HexagonCluster"/>
    <dgm:cxn modelId="{2059AF1E-83AF-4AFC-8F96-0CC6D9F078C2}" type="presOf" srcId="{0A9F8147-5D21-49A9-AC86-F6579EB23F09}" destId="{89D09B6C-F1C3-403C-9DF2-48910F048143}" srcOrd="0" destOrd="0" presId="urn:microsoft.com/office/officeart/2008/layout/HexagonCluster"/>
    <dgm:cxn modelId="{F244FE3D-B823-4AAD-A316-C31A57F858CD}" srcId="{6AEC8F8C-4F9C-4C48-A796-2521A5C0FCD3}" destId="{8FA9ACFB-5AB4-4570-8110-7FB6809E3A38}" srcOrd="0" destOrd="0" parTransId="{57005720-6F4B-4BD5-9331-E062A1EE8C69}" sibTransId="{EDB7E483-B933-4C74-88E5-1239CCF9C830}"/>
    <dgm:cxn modelId="{CF8898D0-9E93-4E81-9612-CB915D374C0E}" type="presOf" srcId="{EDB7E483-B933-4C74-88E5-1239CCF9C830}" destId="{27C05F34-275E-4467-9430-39212C69BC5D}" srcOrd="0" destOrd="0" presId="urn:microsoft.com/office/officeart/2008/layout/HexagonCluster"/>
    <dgm:cxn modelId="{2ABE0A13-CBAD-4AF7-990F-ECD525AA5BB9}" type="presParOf" srcId="{C0DB46C2-BAF2-4E96-BB1A-8E14419449D8}" destId="{F51A4913-8F29-4F9C-BDEB-A4454EA8CDC2}" srcOrd="0" destOrd="0" presId="urn:microsoft.com/office/officeart/2008/layout/HexagonCluster"/>
    <dgm:cxn modelId="{E9DA5CE0-38FA-438C-9762-F7E4123683EB}" type="presParOf" srcId="{F51A4913-8F29-4F9C-BDEB-A4454EA8CDC2}" destId="{B5D70BFA-5E46-448B-9B4C-14A06DA06A97}" srcOrd="0" destOrd="0" presId="urn:microsoft.com/office/officeart/2008/layout/HexagonCluster"/>
    <dgm:cxn modelId="{670CE16A-F142-4749-A328-851BBE04C2C7}" type="presParOf" srcId="{C0DB46C2-BAF2-4E96-BB1A-8E14419449D8}" destId="{605CC6A6-FA4E-4B96-866C-B6952AE0B30F}" srcOrd="1" destOrd="0" presId="urn:microsoft.com/office/officeart/2008/layout/HexagonCluster"/>
    <dgm:cxn modelId="{2AB7C1EB-1BCF-4419-941F-5FAC942D5D5D}" type="presParOf" srcId="{605CC6A6-FA4E-4B96-866C-B6952AE0B30F}" destId="{4FAB9B84-20ED-4D2C-89A5-E3DCEFA26411}" srcOrd="0" destOrd="0" presId="urn:microsoft.com/office/officeart/2008/layout/HexagonCluster"/>
    <dgm:cxn modelId="{8DB18FF9-4E6E-42CF-8F5A-A8DD2CA9CE9C}" type="presParOf" srcId="{C0DB46C2-BAF2-4E96-BB1A-8E14419449D8}" destId="{3B11C937-CB64-4ED2-8385-0ADEC0BCCDE2}" srcOrd="2" destOrd="0" presId="urn:microsoft.com/office/officeart/2008/layout/HexagonCluster"/>
    <dgm:cxn modelId="{24F307FF-FD72-4DE5-9A0C-0901FEED48FE}" type="presParOf" srcId="{3B11C937-CB64-4ED2-8385-0ADEC0BCCDE2}" destId="{27C05F34-275E-4467-9430-39212C69BC5D}" srcOrd="0" destOrd="0" presId="urn:microsoft.com/office/officeart/2008/layout/HexagonCluster"/>
    <dgm:cxn modelId="{F3ADDABA-ACC4-4E6C-846E-938A4DB6CBD5}" type="presParOf" srcId="{C0DB46C2-BAF2-4E96-BB1A-8E14419449D8}" destId="{23CA2452-7B03-4E05-9348-8622803E678B}" srcOrd="3" destOrd="0" presId="urn:microsoft.com/office/officeart/2008/layout/HexagonCluster"/>
    <dgm:cxn modelId="{9B174B22-6B86-4416-BF3E-F13523150F47}" type="presParOf" srcId="{23CA2452-7B03-4E05-9348-8622803E678B}" destId="{F1F3A2AB-296D-4899-83A4-70F22DDE9183}" srcOrd="0" destOrd="0" presId="urn:microsoft.com/office/officeart/2008/layout/HexagonCluster"/>
    <dgm:cxn modelId="{8776BE7E-86FC-4A4E-B826-56D150454957}" type="presParOf" srcId="{C0DB46C2-BAF2-4E96-BB1A-8E14419449D8}" destId="{3630BFD9-3DE7-47ED-B8F2-9601C25AF0B4}" srcOrd="4" destOrd="0" presId="urn:microsoft.com/office/officeart/2008/layout/HexagonCluster"/>
    <dgm:cxn modelId="{D771E312-2CAB-4A78-BFAA-F38BC2401032}" type="presParOf" srcId="{3630BFD9-3DE7-47ED-B8F2-9601C25AF0B4}" destId="{907578C2-1F1F-40E6-AEF4-16694AC8B267}" srcOrd="0" destOrd="0" presId="urn:microsoft.com/office/officeart/2008/layout/HexagonCluster"/>
    <dgm:cxn modelId="{2DB3FC84-958C-4F18-A229-710F7E4FAECE}" type="presParOf" srcId="{C0DB46C2-BAF2-4E96-BB1A-8E14419449D8}" destId="{1F6E1C33-E1B7-45FD-895F-769715925971}" srcOrd="5" destOrd="0" presId="urn:microsoft.com/office/officeart/2008/layout/HexagonCluster"/>
    <dgm:cxn modelId="{316996B2-F82A-48D4-870A-1371D970EF0F}" type="presParOf" srcId="{1F6E1C33-E1B7-45FD-895F-769715925971}" destId="{0547F26B-4147-4778-87BB-4EE41ED45653}" srcOrd="0" destOrd="0" presId="urn:microsoft.com/office/officeart/2008/layout/HexagonCluster"/>
    <dgm:cxn modelId="{F6F59014-B23E-45D0-8B32-0D9BA20CD56D}" type="presParOf" srcId="{C0DB46C2-BAF2-4E96-BB1A-8E14419449D8}" destId="{E0309C8C-B222-4BBC-833F-AC3B0634B881}" srcOrd="6" destOrd="0" presId="urn:microsoft.com/office/officeart/2008/layout/HexagonCluster"/>
    <dgm:cxn modelId="{B0D265D3-BE3B-4BFF-AE20-10AA0EC392F3}" type="presParOf" srcId="{E0309C8C-B222-4BBC-833F-AC3B0634B881}" destId="{89D09B6C-F1C3-403C-9DF2-48910F048143}" srcOrd="0" destOrd="0" presId="urn:microsoft.com/office/officeart/2008/layout/HexagonCluster"/>
    <dgm:cxn modelId="{168F0318-9AD9-4C8D-94DD-2D0E0FD91630}" type="presParOf" srcId="{C0DB46C2-BAF2-4E96-BB1A-8E14419449D8}" destId="{E9C4CDE7-913C-4558-B92D-2245B826FF50}" srcOrd="7" destOrd="0" presId="urn:microsoft.com/office/officeart/2008/layout/HexagonCluster"/>
    <dgm:cxn modelId="{663E0016-AC30-4E3C-8DC3-500CB861A01B}" type="presParOf" srcId="{E9C4CDE7-913C-4558-B92D-2245B826FF50}" destId="{3C728A18-D7A0-4586-B2CE-1E361D82BD09}" srcOrd="0" destOrd="0" presId="urn:microsoft.com/office/officeart/2008/layout/HexagonCluster"/>
    <dgm:cxn modelId="{F07407D7-E9A4-4D46-ABF4-B3BA5B8BAC42}" type="presParOf" srcId="{C0DB46C2-BAF2-4E96-BB1A-8E14419449D8}" destId="{97215097-66F6-47C4-B9E8-52FEB0A2B04D}" srcOrd="8" destOrd="0" presId="urn:microsoft.com/office/officeart/2008/layout/HexagonCluster"/>
    <dgm:cxn modelId="{707AB231-FFED-42E9-97A0-CEED4ADF6FD4}" type="presParOf" srcId="{97215097-66F6-47C4-B9E8-52FEB0A2B04D}" destId="{FAE1E595-C653-4AF9-B040-9F83791B2594}" srcOrd="0" destOrd="0" presId="urn:microsoft.com/office/officeart/2008/layout/HexagonCluster"/>
    <dgm:cxn modelId="{4CB3582C-E025-4605-AF38-16703A330C18}" type="presParOf" srcId="{C0DB46C2-BAF2-4E96-BB1A-8E14419449D8}" destId="{7ED6E2BE-C6C2-460C-8B70-CDE4A574DE67}" srcOrd="9" destOrd="0" presId="urn:microsoft.com/office/officeart/2008/layout/HexagonCluster"/>
    <dgm:cxn modelId="{7FDB9D8F-9690-4115-8A42-E9E18D6F6EA1}" type="presParOf" srcId="{7ED6E2BE-C6C2-460C-8B70-CDE4A574DE67}" destId="{7661D3A4-C9B1-44B6-AC52-AFA05AD38C25}" srcOrd="0" destOrd="0" presId="urn:microsoft.com/office/officeart/2008/layout/HexagonCluster"/>
    <dgm:cxn modelId="{45D19CC6-7C83-48E5-9E9A-531DBA005434}" type="presParOf" srcId="{C0DB46C2-BAF2-4E96-BB1A-8E14419449D8}" destId="{584CA121-5192-40B4-9D03-70233424D42E}" srcOrd="10" destOrd="0" presId="urn:microsoft.com/office/officeart/2008/layout/HexagonCluster"/>
    <dgm:cxn modelId="{AA3922EF-7B3E-4BBB-8A79-416FED6BA078}" type="presParOf" srcId="{584CA121-5192-40B4-9D03-70233424D42E}" destId="{51F3DB9C-4F23-4FB0-9FFA-585E5530FBE6}" srcOrd="0" destOrd="0" presId="urn:microsoft.com/office/officeart/2008/layout/HexagonCluster"/>
    <dgm:cxn modelId="{E5F186FD-0FA1-4872-882D-0F83987EAC92}" type="presParOf" srcId="{C0DB46C2-BAF2-4E96-BB1A-8E14419449D8}" destId="{B1747A07-8900-40FA-B3D4-057F67FEFF6E}" srcOrd="11" destOrd="0" presId="urn:microsoft.com/office/officeart/2008/layout/HexagonCluster"/>
    <dgm:cxn modelId="{6923A888-C440-464B-A6BC-DC6BCE31E82A}" type="presParOf" srcId="{B1747A07-8900-40FA-B3D4-057F67FEFF6E}" destId="{DD442482-380E-41A1-A077-22215329C342}" srcOrd="0" destOrd="0" presId="urn:microsoft.com/office/officeart/2008/layout/HexagonCluster"/>
  </dgm:cxnLst>
  <dgm:bg>
    <a:solidFill>
      <a:schemeClr val="accent4">
        <a:lumMod val="40000"/>
        <a:lumOff val="6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AEC8F8C-4F9C-4C48-A796-2521A5C0FCD3}" type="doc">
      <dgm:prSet loTypeId="urn:microsoft.com/office/officeart/2008/layout/HexagonCluster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A9ACFB-5AB4-4570-8110-7FB6809E3A38}">
      <dgm:prSet phldrT="[Text]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Financial Management </a:t>
          </a:r>
        </a:p>
        <a:p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Module 158</a:t>
          </a:r>
        </a:p>
      </dgm:t>
    </dgm:pt>
    <dgm:pt modelId="{57005720-6F4B-4BD5-9331-E062A1EE8C69}" type="parTrans" cxnId="{F244FE3D-B823-4AAD-A316-C31A57F858CD}">
      <dgm:prSet/>
      <dgm:spPr/>
      <dgm:t>
        <a:bodyPr/>
        <a:lstStyle/>
        <a:p>
          <a:endParaRPr lang="en-US"/>
        </a:p>
      </dgm:t>
    </dgm:pt>
    <dgm:pt modelId="{EDB7E483-B933-4C74-88E5-1239CCF9C830}" type="sibTrans" cxnId="{F244FE3D-B823-4AAD-A316-C31A57F858CD}">
      <dgm:prSet/>
      <dgm:spPr>
        <a:blipFill>
          <a:blip xmlns:r="http://schemas.openxmlformats.org/officeDocument/2006/relationships" r:embed="rId1"/>
          <a:srcRect/>
          <a:tile tx="0" ty="0" sx="100000" sy="100000" flip="none" algn="tl"/>
        </a:blipFill>
      </dgm:spPr>
      <dgm:t>
        <a:bodyPr/>
        <a:lstStyle/>
        <a:p>
          <a:endParaRPr lang="en-US"/>
        </a:p>
      </dgm:t>
    </dgm:pt>
    <dgm:pt modelId="{F4370E26-923D-4B2E-AD8D-7B55E148FFD5}">
      <dgm:prSet phldrT="[Text]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Part 2</a:t>
          </a:r>
        </a:p>
      </dgm:t>
    </dgm:pt>
    <dgm:pt modelId="{CA50D16A-1415-45CB-8F74-D3252D1590BF}" type="parTrans" cxnId="{E37A75DB-E8BF-483A-85FA-F540424C87CA}">
      <dgm:prSet/>
      <dgm:spPr/>
      <dgm:t>
        <a:bodyPr/>
        <a:lstStyle/>
        <a:p>
          <a:endParaRPr lang="en-US"/>
        </a:p>
      </dgm:t>
    </dgm:pt>
    <dgm:pt modelId="{0A9F8147-5D21-49A9-AC86-F6579EB23F09}" type="sibTrans" cxnId="{E37A75DB-E8BF-483A-85FA-F540424C87CA}">
      <dgm:prSet/>
      <dgm:spPr>
        <a:blipFill>
          <a:blip xmlns:r="http://schemas.openxmlformats.org/officeDocument/2006/relationships" r:embed="rId2"/>
          <a:srcRect/>
          <a:tile tx="0" ty="0" sx="100000" sy="100000" flip="none" algn="tl"/>
        </a:blipFill>
      </dgm:spPr>
      <dgm:t>
        <a:bodyPr/>
        <a:lstStyle/>
        <a:p>
          <a:endParaRPr lang="en-US"/>
        </a:p>
      </dgm:t>
    </dgm:pt>
    <dgm:pt modelId="{7BFE1E8C-B7F2-4092-9B35-007FD342ABB7}">
      <dgm:prSet phldrT="[Text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n-US" sz="4400" dirty="0">
              <a:latin typeface="Times New Roman" panose="02020603050405020304" pitchFamily="18" charset="0"/>
              <a:cs typeface="Times New Roman" panose="02020603050405020304" pitchFamily="18" charset="0"/>
            </a:rPr>
            <a:t>Inventory </a:t>
          </a:r>
        </a:p>
        <a:p>
          <a:r>
            <a:rPr lang="en-US" sz="4400" dirty="0">
              <a:latin typeface="Times New Roman" panose="02020603050405020304" pitchFamily="18" charset="0"/>
              <a:cs typeface="Times New Roman" panose="02020603050405020304" pitchFamily="18" charset="0"/>
            </a:rPr>
            <a:t>Management </a:t>
          </a:r>
        </a:p>
      </dgm:t>
    </dgm:pt>
    <dgm:pt modelId="{78A65821-6C57-4963-BE6D-0976B6D51C82}" type="parTrans" cxnId="{B4755A5D-D22F-4598-A691-65E758F5FD6F}">
      <dgm:prSet/>
      <dgm:spPr/>
      <dgm:t>
        <a:bodyPr/>
        <a:lstStyle/>
        <a:p>
          <a:endParaRPr lang="en-US"/>
        </a:p>
      </dgm:t>
    </dgm:pt>
    <dgm:pt modelId="{9C992E1E-15BD-4BEA-9669-8DFEEB051C25}" type="sibTrans" cxnId="{B4755A5D-D22F-4598-A691-65E758F5FD6F}">
      <dgm:prSet/>
      <dgm:spPr>
        <a:blipFill rotWithShape="1">
          <a:blip xmlns:r="http://schemas.openxmlformats.org/officeDocument/2006/relationships" r:embed="rId3"/>
          <a:srcRect/>
          <a:tile tx="0" ty="0" sx="100000" sy="100000" flip="none" algn="tl"/>
        </a:blipFill>
      </dgm:spPr>
      <dgm:t>
        <a:bodyPr/>
        <a:lstStyle/>
        <a:p>
          <a:endParaRPr lang="en-US"/>
        </a:p>
      </dgm:t>
    </dgm:pt>
    <dgm:pt modelId="{C0DB46C2-BAF2-4E96-BB1A-8E14419449D8}" type="pres">
      <dgm:prSet presAssocID="{6AEC8F8C-4F9C-4C48-A796-2521A5C0FCD3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en-US"/>
        </a:p>
      </dgm:t>
    </dgm:pt>
    <dgm:pt modelId="{F51A4913-8F29-4F9C-BDEB-A4454EA8CDC2}" type="pres">
      <dgm:prSet presAssocID="{8FA9ACFB-5AB4-4570-8110-7FB6809E3A38}" presName="text1" presStyleCnt="0"/>
      <dgm:spPr/>
    </dgm:pt>
    <dgm:pt modelId="{B5D70BFA-5E46-448B-9B4C-14A06DA06A97}" type="pres">
      <dgm:prSet presAssocID="{8FA9ACFB-5AB4-4570-8110-7FB6809E3A38}" presName="textRepeatNode" presStyleLbl="alignNode1" presStyleIdx="0" presStyleCnt="3" custScaleX="141857" custScaleY="116272" custLinFactNeighborX="4523" custLinFactNeighborY="-1236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5CC6A6-FA4E-4B96-866C-B6952AE0B30F}" type="pres">
      <dgm:prSet presAssocID="{8FA9ACFB-5AB4-4570-8110-7FB6809E3A38}" presName="textaccent1" presStyleCnt="0"/>
      <dgm:spPr/>
    </dgm:pt>
    <dgm:pt modelId="{4FAB9B84-20ED-4D2C-89A5-E3DCEFA26411}" type="pres">
      <dgm:prSet presAssocID="{8FA9ACFB-5AB4-4570-8110-7FB6809E3A38}" presName="accentRepeatNode" presStyleLbl="solidAlignAcc1" presStyleIdx="0" presStyleCnt="6" custLinFactX="-100000" custLinFactY="100000" custLinFactNeighborX="-189761" custLinFactNeighborY="162555"/>
      <dgm:spPr/>
    </dgm:pt>
    <dgm:pt modelId="{3B11C937-CB64-4ED2-8385-0ADEC0BCCDE2}" type="pres">
      <dgm:prSet presAssocID="{EDB7E483-B933-4C74-88E5-1239CCF9C830}" presName="image1" presStyleCnt="0"/>
      <dgm:spPr/>
    </dgm:pt>
    <dgm:pt modelId="{27C05F34-275E-4467-9430-39212C69BC5D}" type="pres">
      <dgm:prSet presAssocID="{EDB7E483-B933-4C74-88E5-1239CCF9C830}" presName="imageRepeatNode" presStyleLbl="alignAcc1" presStyleIdx="0" presStyleCnt="3" custScaleX="109560" custScaleY="118766" custLinFactNeighborX="-16304" custLinFactNeighborY="-26608"/>
      <dgm:spPr/>
      <dgm:t>
        <a:bodyPr/>
        <a:lstStyle/>
        <a:p>
          <a:endParaRPr lang="en-US"/>
        </a:p>
      </dgm:t>
    </dgm:pt>
    <dgm:pt modelId="{23CA2452-7B03-4E05-9348-8622803E678B}" type="pres">
      <dgm:prSet presAssocID="{EDB7E483-B933-4C74-88E5-1239CCF9C830}" presName="imageaccent1" presStyleCnt="0"/>
      <dgm:spPr/>
    </dgm:pt>
    <dgm:pt modelId="{F1F3A2AB-296D-4899-83A4-70F22DDE9183}" type="pres">
      <dgm:prSet presAssocID="{EDB7E483-B933-4C74-88E5-1239CCF9C830}" presName="accentRepeatNode" presStyleLbl="solidAlignAcc1" presStyleIdx="1" presStyleCnt="6" custLinFactX="-100000" custLinFactY="63297" custLinFactNeighborX="-164924" custLinFactNeighborY="100000"/>
      <dgm:spPr/>
    </dgm:pt>
    <dgm:pt modelId="{3630BFD9-3DE7-47ED-B8F2-9601C25AF0B4}" type="pres">
      <dgm:prSet presAssocID="{F4370E26-923D-4B2E-AD8D-7B55E148FFD5}" presName="text2" presStyleCnt="0"/>
      <dgm:spPr/>
    </dgm:pt>
    <dgm:pt modelId="{907578C2-1F1F-40E6-AEF4-16694AC8B267}" type="pres">
      <dgm:prSet presAssocID="{F4370E26-923D-4B2E-AD8D-7B55E148FFD5}" presName="textRepeatNode" presStyleLbl="alignNode1" presStyleIdx="1" presStyleCnt="3" custScaleX="109175" custScaleY="29509" custLinFactNeighborX="23911" custLinFactNeighborY="-232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6E1C33-E1B7-45FD-895F-769715925971}" type="pres">
      <dgm:prSet presAssocID="{F4370E26-923D-4B2E-AD8D-7B55E148FFD5}" presName="textaccent2" presStyleCnt="0"/>
      <dgm:spPr/>
    </dgm:pt>
    <dgm:pt modelId="{0547F26B-4147-4778-87BB-4EE41ED45653}" type="pres">
      <dgm:prSet presAssocID="{F4370E26-923D-4B2E-AD8D-7B55E148FFD5}" presName="accentRepeatNode" presStyleLbl="solidAlignAcc1" presStyleIdx="2" presStyleCnt="6" custLinFactX="-100000" custLinFactY="100000" custLinFactNeighborX="-134568" custLinFactNeighborY="111325"/>
      <dgm:spPr/>
    </dgm:pt>
    <dgm:pt modelId="{E0309C8C-B222-4BBC-833F-AC3B0634B881}" type="pres">
      <dgm:prSet presAssocID="{0A9F8147-5D21-49A9-AC86-F6579EB23F09}" presName="image2" presStyleCnt="0"/>
      <dgm:spPr/>
    </dgm:pt>
    <dgm:pt modelId="{89D09B6C-F1C3-403C-9DF2-48910F048143}" type="pres">
      <dgm:prSet presAssocID="{0A9F8147-5D21-49A9-AC86-F6579EB23F09}" presName="imageRepeatNode" presStyleLbl="alignAcc1" presStyleIdx="1" presStyleCnt="3" custScaleX="106788" custScaleY="105739" custLinFactNeighborX="9490" custLinFactNeighborY="-5806"/>
      <dgm:spPr/>
      <dgm:t>
        <a:bodyPr/>
        <a:lstStyle/>
        <a:p>
          <a:endParaRPr lang="en-US"/>
        </a:p>
      </dgm:t>
    </dgm:pt>
    <dgm:pt modelId="{E9C4CDE7-913C-4558-B92D-2245B826FF50}" type="pres">
      <dgm:prSet presAssocID="{0A9F8147-5D21-49A9-AC86-F6579EB23F09}" presName="imageaccent2" presStyleCnt="0"/>
      <dgm:spPr/>
    </dgm:pt>
    <dgm:pt modelId="{3C728A18-D7A0-4586-B2CE-1E361D82BD09}" type="pres">
      <dgm:prSet presAssocID="{0A9F8147-5D21-49A9-AC86-F6579EB23F09}" presName="accentRepeatNode" presStyleLbl="solidAlignAcc1" presStyleIdx="3" presStyleCnt="6" custLinFactX="-100000" custLinFactY="100000" custLinFactNeighborX="-104213" custLinFactNeighborY="127335"/>
      <dgm:spPr/>
    </dgm:pt>
    <dgm:pt modelId="{97215097-66F6-47C4-B9E8-52FEB0A2B04D}" type="pres">
      <dgm:prSet presAssocID="{7BFE1E8C-B7F2-4092-9B35-007FD342ABB7}" presName="text3" presStyleCnt="0"/>
      <dgm:spPr/>
    </dgm:pt>
    <dgm:pt modelId="{FAE1E595-C653-4AF9-B040-9F83791B2594}" type="pres">
      <dgm:prSet presAssocID="{7BFE1E8C-B7F2-4092-9B35-007FD342ABB7}" presName="textRepeatNode" presStyleLbl="alignNode1" presStyleIdx="2" presStyleCnt="3" custScaleX="139917" custScaleY="119756" custLinFactNeighborX="969" custLinFactNeighborY="-462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D6E2BE-C6C2-460C-8B70-CDE4A574DE67}" type="pres">
      <dgm:prSet presAssocID="{7BFE1E8C-B7F2-4092-9B35-007FD342ABB7}" presName="textaccent3" presStyleCnt="0"/>
      <dgm:spPr/>
    </dgm:pt>
    <dgm:pt modelId="{7661D3A4-C9B1-44B6-AC52-AFA05AD38C25}" type="pres">
      <dgm:prSet presAssocID="{7BFE1E8C-B7F2-4092-9B35-007FD342ABB7}" presName="accentRepeatNode" presStyleLbl="solidAlignAcc1" presStyleIdx="4" presStyleCnt="6" custLinFactX="-482428" custLinFactY="-100978" custLinFactNeighborX="-500000" custLinFactNeighborY="-200000"/>
      <dgm:spPr/>
    </dgm:pt>
    <dgm:pt modelId="{584CA121-5192-40B4-9D03-70233424D42E}" type="pres">
      <dgm:prSet presAssocID="{9C992E1E-15BD-4BEA-9669-8DFEEB051C25}" presName="image3" presStyleCnt="0"/>
      <dgm:spPr/>
    </dgm:pt>
    <dgm:pt modelId="{51F3DB9C-4F23-4FB0-9FFA-585E5530FBE6}" type="pres">
      <dgm:prSet presAssocID="{9C992E1E-15BD-4BEA-9669-8DFEEB051C25}" presName="imageRepeatNode" presStyleLbl="alignAcc1" presStyleIdx="2" presStyleCnt="3" custScaleX="110201" custScaleY="119259" custLinFactNeighborX="87022" custLinFactNeighborY="7663"/>
      <dgm:spPr/>
      <dgm:t>
        <a:bodyPr/>
        <a:lstStyle/>
        <a:p>
          <a:endParaRPr lang="en-US"/>
        </a:p>
      </dgm:t>
    </dgm:pt>
    <dgm:pt modelId="{B1747A07-8900-40FA-B3D4-057F67FEFF6E}" type="pres">
      <dgm:prSet presAssocID="{9C992E1E-15BD-4BEA-9669-8DFEEB051C25}" presName="imageaccent3" presStyleCnt="0"/>
      <dgm:spPr/>
    </dgm:pt>
    <dgm:pt modelId="{DD442482-380E-41A1-A077-22215329C342}" type="pres">
      <dgm:prSet presAssocID="{9C992E1E-15BD-4BEA-9669-8DFEEB051C25}" presName="accentRepeatNode" presStyleLbl="solidAlignAcc1" presStyleIdx="5" presStyleCnt="6" custLinFactX="128396" custLinFactY="-2460" custLinFactNeighborX="200000" custLinFactNeighborY="-100000"/>
      <dgm:spPr/>
    </dgm:pt>
  </dgm:ptLst>
  <dgm:cxnLst>
    <dgm:cxn modelId="{4C48D66D-37C7-4167-B9DD-8D54DA48BF9C}" type="presOf" srcId="{EDB7E483-B933-4C74-88E5-1239CCF9C830}" destId="{27C05F34-275E-4467-9430-39212C69BC5D}" srcOrd="0" destOrd="0" presId="urn:microsoft.com/office/officeart/2008/layout/HexagonCluster"/>
    <dgm:cxn modelId="{47F4C2CE-7660-4FF1-8110-696B59ECBC8D}" type="presOf" srcId="{7BFE1E8C-B7F2-4092-9B35-007FD342ABB7}" destId="{FAE1E595-C653-4AF9-B040-9F83791B2594}" srcOrd="0" destOrd="0" presId="urn:microsoft.com/office/officeart/2008/layout/HexagonCluster"/>
    <dgm:cxn modelId="{1D72619E-851E-4FCC-BE98-D9DC40FC5F4B}" type="presOf" srcId="{8FA9ACFB-5AB4-4570-8110-7FB6809E3A38}" destId="{B5D70BFA-5E46-448B-9B4C-14A06DA06A97}" srcOrd="0" destOrd="0" presId="urn:microsoft.com/office/officeart/2008/layout/HexagonCluster"/>
    <dgm:cxn modelId="{B4755A5D-D22F-4598-A691-65E758F5FD6F}" srcId="{6AEC8F8C-4F9C-4C48-A796-2521A5C0FCD3}" destId="{7BFE1E8C-B7F2-4092-9B35-007FD342ABB7}" srcOrd="2" destOrd="0" parTransId="{78A65821-6C57-4963-BE6D-0976B6D51C82}" sibTransId="{9C992E1E-15BD-4BEA-9669-8DFEEB051C25}"/>
    <dgm:cxn modelId="{68D96ECE-EB8D-4899-B2D2-00C7FAABE7C4}" type="presOf" srcId="{9C992E1E-15BD-4BEA-9669-8DFEEB051C25}" destId="{51F3DB9C-4F23-4FB0-9FFA-585E5530FBE6}" srcOrd="0" destOrd="0" presId="urn:microsoft.com/office/officeart/2008/layout/HexagonCluster"/>
    <dgm:cxn modelId="{EA165D41-9012-4001-834A-FCAE297386C1}" type="presOf" srcId="{F4370E26-923D-4B2E-AD8D-7B55E148FFD5}" destId="{907578C2-1F1F-40E6-AEF4-16694AC8B267}" srcOrd="0" destOrd="0" presId="urn:microsoft.com/office/officeart/2008/layout/HexagonCluster"/>
    <dgm:cxn modelId="{E37A75DB-E8BF-483A-85FA-F540424C87CA}" srcId="{6AEC8F8C-4F9C-4C48-A796-2521A5C0FCD3}" destId="{F4370E26-923D-4B2E-AD8D-7B55E148FFD5}" srcOrd="1" destOrd="0" parTransId="{CA50D16A-1415-45CB-8F74-D3252D1590BF}" sibTransId="{0A9F8147-5D21-49A9-AC86-F6579EB23F09}"/>
    <dgm:cxn modelId="{7D828C69-6CB2-4E44-A790-70E5A63C4471}" type="presOf" srcId="{0A9F8147-5D21-49A9-AC86-F6579EB23F09}" destId="{89D09B6C-F1C3-403C-9DF2-48910F048143}" srcOrd="0" destOrd="0" presId="urn:microsoft.com/office/officeart/2008/layout/HexagonCluster"/>
    <dgm:cxn modelId="{F244FE3D-B823-4AAD-A316-C31A57F858CD}" srcId="{6AEC8F8C-4F9C-4C48-A796-2521A5C0FCD3}" destId="{8FA9ACFB-5AB4-4570-8110-7FB6809E3A38}" srcOrd="0" destOrd="0" parTransId="{57005720-6F4B-4BD5-9331-E062A1EE8C69}" sibTransId="{EDB7E483-B933-4C74-88E5-1239CCF9C830}"/>
    <dgm:cxn modelId="{F1DAAB94-C4D3-4EB3-86E0-9F8CA1D52A75}" type="presOf" srcId="{6AEC8F8C-4F9C-4C48-A796-2521A5C0FCD3}" destId="{C0DB46C2-BAF2-4E96-BB1A-8E14419449D8}" srcOrd="0" destOrd="0" presId="urn:microsoft.com/office/officeart/2008/layout/HexagonCluster"/>
    <dgm:cxn modelId="{BFEF40C5-E471-4591-A705-394B37964CD8}" type="presParOf" srcId="{C0DB46C2-BAF2-4E96-BB1A-8E14419449D8}" destId="{F51A4913-8F29-4F9C-BDEB-A4454EA8CDC2}" srcOrd="0" destOrd="0" presId="urn:microsoft.com/office/officeart/2008/layout/HexagonCluster"/>
    <dgm:cxn modelId="{63221607-8403-417E-B25C-DD8AEF43AC72}" type="presParOf" srcId="{F51A4913-8F29-4F9C-BDEB-A4454EA8CDC2}" destId="{B5D70BFA-5E46-448B-9B4C-14A06DA06A97}" srcOrd="0" destOrd="0" presId="urn:microsoft.com/office/officeart/2008/layout/HexagonCluster"/>
    <dgm:cxn modelId="{C08A1B02-3321-40C8-A70B-0E4902DE05E5}" type="presParOf" srcId="{C0DB46C2-BAF2-4E96-BB1A-8E14419449D8}" destId="{605CC6A6-FA4E-4B96-866C-B6952AE0B30F}" srcOrd="1" destOrd="0" presId="urn:microsoft.com/office/officeart/2008/layout/HexagonCluster"/>
    <dgm:cxn modelId="{42898300-7C0D-486A-B9C0-C6350B32A3D8}" type="presParOf" srcId="{605CC6A6-FA4E-4B96-866C-B6952AE0B30F}" destId="{4FAB9B84-20ED-4D2C-89A5-E3DCEFA26411}" srcOrd="0" destOrd="0" presId="urn:microsoft.com/office/officeart/2008/layout/HexagonCluster"/>
    <dgm:cxn modelId="{F8F0B3FE-F39C-4D58-ACB3-48022ADEC020}" type="presParOf" srcId="{C0DB46C2-BAF2-4E96-BB1A-8E14419449D8}" destId="{3B11C937-CB64-4ED2-8385-0ADEC0BCCDE2}" srcOrd="2" destOrd="0" presId="urn:microsoft.com/office/officeart/2008/layout/HexagonCluster"/>
    <dgm:cxn modelId="{E573D426-72F5-4F84-A3BE-4D021DF6180C}" type="presParOf" srcId="{3B11C937-CB64-4ED2-8385-0ADEC0BCCDE2}" destId="{27C05F34-275E-4467-9430-39212C69BC5D}" srcOrd="0" destOrd="0" presId="urn:microsoft.com/office/officeart/2008/layout/HexagonCluster"/>
    <dgm:cxn modelId="{99C94D05-CE5E-4E29-A9BC-04F7C2EFC788}" type="presParOf" srcId="{C0DB46C2-BAF2-4E96-BB1A-8E14419449D8}" destId="{23CA2452-7B03-4E05-9348-8622803E678B}" srcOrd="3" destOrd="0" presId="urn:microsoft.com/office/officeart/2008/layout/HexagonCluster"/>
    <dgm:cxn modelId="{B444E075-C866-4949-B3FE-11D43D56EF42}" type="presParOf" srcId="{23CA2452-7B03-4E05-9348-8622803E678B}" destId="{F1F3A2AB-296D-4899-83A4-70F22DDE9183}" srcOrd="0" destOrd="0" presId="urn:microsoft.com/office/officeart/2008/layout/HexagonCluster"/>
    <dgm:cxn modelId="{0E82429F-4DB4-4372-A7C9-6BECE9B3CADB}" type="presParOf" srcId="{C0DB46C2-BAF2-4E96-BB1A-8E14419449D8}" destId="{3630BFD9-3DE7-47ED-B8F2-9601C25AF0B4}" srcOrd="4" destOrd="0" presId="urn:microsoft.com/office/officeart/2008/layout/HexagonCluster"/>
    <dgm:cxn modelId="{3738B69E-1A19-4073-90C6-55B9C5819089}" type="presParOf" srcId="{3630BFD9-3DE7-47ED-B8F2-9601C25AF0B4}" destId="{907578C2-1F1F-40E6-AEF4-16694AC8B267}" srcOrd="0" destOrd="0" presId="urn:microsoft.com/office/officeart/2008/layout/HexagonCluster"/>
    <dgm:cxn modelId="{69A9D0AE-2ABE-43DE-B35F-96083DE24F90}" type="presParOf" srcId="{C0DB46C2-BAF2-4E96-BB1A-8E14419449D8}" destId="{1F6E1C33-E1B7-45FD-895F-769715925971}" srcOrd="5" destOrd="0" presId="urn:microsoft.com/office/officeart/2008/layout/HexagonCluster"/>
    <dgm:cxn modelId="{BF9ACA79-7278-438E-9A9F-404E0DDCB8B0}" type="presParOf" srcId="{1F6E1C33-E1B7-45FD-895F-769715925971}" destId="{0547F26B-4147-4778-87BB-4EE41ED45653}" srcOrd="0" destOrd="0" presId="urn:microsoft.com/office/officeart/2008/layout/HexagonCluster"/>
    <dgm:cxn modelId="{7E57674F-EAEA-439E-B806-AADB8101C25F}" type="presParOf" srcId="{C0DB46C2-BAF2-4E96-BB1A-8E14419449D8}" destId="{E0309C8C-B222-4BBC-833F-AC3B0634B881}" srcOrd="6" destOrd="0" presId="urn:microsoft.com/office/officeart/2008/layout/HexagonCluster"/>
    <dgm:cxn modelId="{613AB17C-5BAC-4A04-A689-8276BE923498}" type="presParOf" srcId="{E0309C8C-B222-4BBC-833F-AC3B0634B881}" destId="{89D09B6C-F1C3-403C-9DF2-48910F048143}" srcOrd="0" destOrd="0" presId="urn:microsoft.com/office/officeart/2008/layout/HexagonCluster"/>
    <dgm:cxn modelId="{3C5DE272-01A1-417A-98F8-70AC08FC790A}" type="presParOf" srcId="{C0DB46C2-BAF2-4E96-BB1A-8E14419449D8}" destId="{E9C4CDE7-913C-4558-B92D-2245B826FF50}" srcOrd="7" destOrd="0" presId="urn:microsoft.com/office/officeart/2008/layout/HexagonCluster"/>
    <dgm:cxn modelId="{48D9B264-6849-4663-9DB8-6215700AB345}" type="presParOf" srcId="{E9C4CDE7-913C-4558-B92D-2245B826FF50}" destId="{3C728A18-D7A0-4586-B2CE-1E361D82BD09}" srcOrd="0" destOrd="0" presId="urn:microsoft.com/office/officeart/2008/layout/HexagonCluster"/>
    <dgm:cxn modelId="{4FB6F402-E2B1-43B2-951E-903472D2BFF1}" type="presParOf" srcId="{C0DB46C2-BAF2-4E96-BB1A-8E14419449D8}" destId="{97215097-66F6-47C4-B9E8-52FEB0A2B04D}" srcOrd="8" destOrd="0" presId="urn:microsoft.com/office/officeart/2008/layout/HexagonCluster"/>
    <dgm:cxn modelId="{5DE95971-2719-43C9-A5AD-ABC28244EB69}" type="presParOf" srcId="{97215097-66F6-47C4-B9E8-52FEB0A2B04D}" destId="{FAE1E595-C653-4AF9-B040-9F83791B2594}" srcOrd="0" destOrd="0" presId="urn:microsoft.com/office/officeart/2008/layout/HexagonCluster"/>
    <dgm:cxn modelId="{45197A83-55B1-4A1C-A2EA-1635461B0CA5}" type="presParOf" srcId="{C0DB46C2-BAF2-4E96-BB1A-8E14419449D8}" destId="{7ED6E2BE-C6C2-460C-8B70-CDE4A574DE67}" srcOrd="9" destOrd="0" presId="urn:microsoft.com/office/officeart/2008/layout/HexagonCluster"/>
    <dgm:cxn modelId="{5F0437BA-5644-4245-8065-476FB69C5923}" type="presParOf" srcId="{7ED6E2BE-C6C2-460C-8B70-CDE4A574DE67}" destId="{7661D3A4-C9B1-44B6-AC52-AFA05AD38C25}" srcOrd="0" destOrd="0" presId="urn:microsoft.com/office/officeart/2008/layout/HexagonCluster"/>
    <dgm:cxn modelId="{97D03A0C-958A-461B-BBCB-7CBA2A90014F}" type="presParOf" srcId="{C0DB46C2-BAF2-4E96-BB1A-8E14419449D8}" destId="{584CA121-5192-40B4-9D03-70233424D42E}" srcOrd="10" destOrd="0" presId="urn:microsoft.com/office/officeart/2008/layout/HexagonCluster"/>
    <dgm:cxn modelId="{D7C67648-36D2-46CA-A5C5-9B52B9E00D78}" type="presParOf" srcId="{584CA121-5192-40B4-9D03-70233424D42E}" destId="{51F3DB9C-4F23-4FB0-9FFA-585E5530FBE6}" srcOrd="0" destOrd="0" presId="urn:microsoft.com/office/officeart/2008/layout/HexagonCluster"/>
    <dgm:cxn modelId="{14BFE1CC-E4B0-41C0-AE18-3D1BA20652C3}" type="presParOf" srcId="{C0DB46C2-BAF2-4E96-BB1A-8E14419449D8}" destId="{B1747A07-8900-40FA-B3D4-057F67FEFF6E}" srcOrd="11" destOrd="0" presId="urn:microsoft.com/office/officeart/2008/layout/HexagonCluster"/>
    <dgm:cxn modelId="{DC2734AC-F847-456F-A093-8E6F940DC5A3}" type="presParOf" srcId="{B1747A07-8900-40FA-B3D4-057F67FEFF6E}" destId="{DD442482-380E-41A1-A077-22215329C342}" srcOrd="0" destOrd="0" presId="urn:microsoft.com/office/officeart/2008/layout/HexagonCluster"/>
  </dgm:cxnLst>
  <dgm:bg>
    <a:solidFill>
      <a:schemeClr val="accent6">
        <a:lumMod val="40000"/>
        <a:lumOff val="6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AEC8F8C-4F9C-4C48-A796-2521A5C0FCD3}" type="doc">
      <dgm:prSet loTypeId="urn:microsoft.com/office/officeart/2008/layout/HexagonCluster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A9ACFB-5AB4-4570-8110-7FB6809E3A38}">
      <dgm:prSet phldrT="[Text]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Financial Management </a:t>
          </a:r>
        </a:p>
        <a:p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Module 159</a:t>
          </a:r>
        </a:p>
      </dgm:t>
    </dgm:pt>
    <dgm:pt modelId="{57005720-6F4B-4BD5-9331-E062A1EE8C69}" type="parTrans" cxnId="{F244FE3D-B823-4AAD-A316-C31A57F858CD}">
      <dgm:prSet/>
      <dgm:spPr/>
      <dgm:t>
        <a:bodyPr/>
        <a:lstStyle/>
        <a:p>
          <a:endParaRPr lang="en-US"/>
        </a:p>
      </dgm:t>
    </dgm:pt>
    <dgm:pt modelId="{EDB7E483-B933-4C74-88E5-1239CCF9C830}" type="sibTrans" cxnId="{F244FE3D-B823-4AAD-A316-C31A57F858CD}">
      <dgm:prSet/>
      <dgm:spPr>
        <a:blipFill rotWithShape="1">
          <a:blip xmlns:r="http://schemas.openxmlformats.org/officeDocument/2006/relationships" r:embed="rId1"/>
          <a:srcRect/>
          <a:stretch>
            <a:fillRect l="-32000" r="-32000"/>
          </a:stretch>
        </a:blipFill>
      </dgm:spPr>
      <dgm:t>
        <a:bodyPr/>
        <a:lstStyle/>
        <a:p>
          <a:endParaRPr lang="en-US"/>
        </a:p>
      </dgm:t>
    </dgm:pt>
    <dgm:pt modelId="{F4370E26-923D-4B2E-AD8D-7B55E148FFD5}">
      <dgm:prSet phldrT="[Text]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Part 3</a:t>
          </a:r>
        </a:p>
      </dgm:t>
    </dgm:pt>
    <dgm:pt modelId="{CA50D16A-1415-45CB-8F74-D3252D1590BF}" type="parTrans" cxnId="{E37A75DB-E8BF-483A-85FA-F540424C87CA}">
      <dgm:prSet/>
      <dgm:spPr/>
      <dgm:t>
        <a:bodyPr/>
        <a:lstStyle/>
        <a:p>
          <a:endParaRPr lang="en-US"/>
        </a:p>
      </dgm:t>
    </dgm:pt>
    <dgm:pt modelId="{0A9F8147-5D21-49A9-AC86-F6579EB23F09}" type="sibTrans" cxnId="{E37A75DB-E8BF-483A-85FA-F540424C87CA}">
      <dgm:prSet/>
      <dgm:spPr>
        <a:blipFill rotWithShape="1">
          <a:blip xmlns:r="http://schemas.openxmlformats.org/officeDocument/2006/relationships" r:embed="rId2"/>
          <a:srcRect/>
          <a:stretch>
            <a:fillRect l="-59000" r="-59000"/>
          </a:stretch>
        </a:blipFill>
      </dgm:spPr>
      <dgm:t>
        <a:bodyPr/>
        <a:lstStyle/>
        <a:p>
          <a:endParaRPr lang="en-US"/>
        </a:p>
      </dgm:t>
    </dgm:pt>
    <dgm:pt modelId="{7BFE1E8C-B7F2-4092-9B35-007FD342ABB7}">
      <dgm:prSet phldrT="[Text]"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n-US" sz="4400" dirty="0">
              <a:latin typeface="Times New Roman" panose="02020603050405020304" pitchFamily="18" charset="0"/>
              <a:cs typeface="Times New Roman" panose="02020603050405020304" pitchFamily="18" charset="0"/>
            </a:rPr>
            <a:t>Inventory </a:t>
          </a:r>
        </a:p>
        <a:p>
          <a:r>
            <a:rPr lang="en-US" sz="4400" dirty="0">
              <a:latin typeface="Times New Roman" panose="02020603050405020304" pitchFamily="18" charset="0"/>
              <a:cs typeface="Times New Roman" panose="02020603050405020304" pitchFamily="18" charset="0"/>
            </a:rPr>
            <a:t>Management </a:t>
          </a:r>
        </a:p>
      </dgm:t>
    </dgm:pt>
    <dgm:pt modelId="{78A65821-6C57-4963-BE6D-0976B6D51C82}" type="parTrans" cxnId="{B4755A5D-D22F-4598-A691-65E758F5FD6F}">
      <dgm:prSet/>
      <dgm:spPr/>
      <dgm:t>
        <a:bodyPr/>
        <a:lstStyle/>
        <a:p>
          <a:endParaRPr lang="en-US"/>
        </a:p>
      </dgm:t>
    </dgm:pt>
    <dgm:pt modelId="{9C992E1E-15BD-4BEA-9669-8DFEEB051C25}" type="sibTrans" cxnId="{B4755A5D-D22F-4598-A691-65E758F5FD6F}">
      <dgm:prSet/>
      <dgm:spPr>
        <a:blipFill rotWithShape="1">
          <a:blip xmlns:r="http://schemas.openxmlformats.org/officeDocument/2006/relationships" r:embed="rId3"/>
          <a:srcRect/>
          <a:stretch>
            <a:fillRect l="-32000" r="-32000"/>
          </a:stretch>
        </a:blipFill>
      </dgm:spPr>
      <dgm:t>
        <a:bodyPr/>
        <a:lstStyle/>
        <a:p>
          <a:endParaRPr lang="en-US"/>
        </a:p>
      </dgm:t>
    </dgm:pt>
    <dgm:pt modelId="{C0DB46C2-BAF2-4E96-BB1A-8E14419449D8}" type="pres">
      <dgm:prSet presAssocID="{6AEC8F8C-4F9C-4C48-A796-2521A5C0FCD3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en-US"/>
        </a:p>
      </dgm:t>
    </dgm:pt>
    <dgm:pt modelId="{F51A4913-8F29-4F9C-BDEB-A4454EA8CDC2}" type="pres">
      <dgm:prSet presAssocID="{8FA9ACFB-5AB4-4570-8110-7FB6809E3A38}" presName="text1" presStyleCnt="0"/>
      <dgm:spPr/>
    </dgm:pt>
    <dgm:pt modelId="{B5D70BFA-5E46-448B-9B4C-14A06DA06A97}" type="pres">
      <dgm:prSet presAssocID="{8FA9ACFB-5AB4-4570-8110-7FB6809E3A38}" presName="textRepeatNode" presStyleLbl="alignNode1" presStyleIdx="0" presStyleCnt="3" custScaleX="141857" custScaleY="116272" custLinFactNeighborX="4523" custLinFactNeighborY="-1236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5CC6A6-FA4E-4B96-866C-B6952AE0B30F}" type="pres">
      <dgm:prSet presAssocID="{8FA9ACFB-5AB4-4570-8110-7FB6809E3A38}" presName="textaccent1" presStyleCnt="0"/>
      <dgm:spPr/>
    </dgm:pt>
    <dgm:pt modelId="{4FAB9B84-20ED-4D2C-89A5-E3DCEFA26411}" type="pres">
      <dgm:prSet presAssocID="{8FA9ACFB-5AB4-4570-8110-7FB6809E3A38}" presName="accentRepeatNode" presStyleLbl="solidAlignAcc1" presStyleIdx="0" presStyleCnt="6" custLinFactX="-100000" custLinFactY="100000" custLinFactNeighborX="-189761" custLinFactNeighborY="162555"/>
      <dgm:spPr/>
    </dgm:pt>
    <dgm:pt modelId="{3B11C937-CB64-4ED2-8385-0ADEC0BCCDE2}" type="pres">
      <dgm:prSet presAssocID="{EDB7E483-B933-4C74-88E5-1239CCF9C830}" presName="image1" presStyleCnt="0"/>
      <dgm:spPr/>
    </dgm:pt>
    <dgm:pt modelId="{27C05F34-275E-4467-9430-39212C69BC5D}" type="pres">
      <dgm:prSet presAssocID="{EDB7E483-B933-4C74-88E5-1239CCF9C830}" presName="imageRepeatNode" presStyleLbl="alignAcc1" presStyleIdx="0" presStyleCnt="3" custScaleX="109560" custScaleY="118766" custLinFactNeighborX="-16304" custLinFactNeighborY="-26608"/>
      <dgm:spPr/>
      <dgm:t>
        <a:bodyPr/>
        <a:lstStyle/>
        <a:p>
          <a:endParaRPr lang="en-US"/>
        </a:p>
      </dgm:t>
    </dgm:pt>
    <dgm:pt modelId="{23CA2452-7B03-4E05-9348-8622803E678B}" type="pres">
      <dgm:prSet presAssocID="{EDB7E483-B933-4C74-88E5-1239CCF9C830}" presName="imageaccent1" presStyleCnt="0"/>
      <dgm:spPr/>
    </dgm:pt>
    <dgm:pt modelId="{F1F3A2AB-296D-4899-83A4-70F22DDE9183}" type="pres">
      <dgm:prSet presAssocID="{EDB7E483-B933-4C74-88E5-1239CCF9C830}" presName="accentRepeatNode" presStyleLbl="solidAlignAcc1" presStyleIdx="1" presStyleCnt="6" custLinFactX="-100000" custLinFactY="63297" custLinFactNeighborX="-164924" custLinFactNeighborY="100000"/>
      <dgm:spPr/>
    </dgm:pt>
    <dgm:pt modelId="{3630BFD9-3DE7-47ED-B8F2-9601C25AF0B4}" type="pres">
      <dgm:prSet presAssocID="{F4370E26-923D-4B2E-AD8D-7B55E148FFD5}" presName="text2" presStyleCnt="0"/>
      <dgm:spPr/>
    </dgm:pt>
    <dgm:pt modelId="{907578C2-1F1F-40E6-AEF4-16694AC8B267}" type="pres">
      <dgm:prSet presAssocID="{F4370E26-923D-4B2E-AD8D-7B55E148FFD5}" presName="textRepeatNode" presStyleLbl="alignNode1" presStyleIdx="1" presStyleCnt="3" custScaleX="109175" custScaleY="29509" custLinFactNeighborX="23911" custLinFactNeighborY="-232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6E1C33-E1B7-45FD-895F-769715925971}" type="pres">
      <dgm:prSet presAssocID="{F4370E26-923D-4B2E-AD8D-7B55E148FFD5}" presName="textaccent2" presStyleCnt="0"/>
      <dgm:spPr/>
    </dgm:pt>
    <dgm:pt modelId="{0547F26B-4147-4778-87BB-4EE41ED45653}" type="pres">
      <dgm:prSet presAssocID="{F4370E26-923D-4B2E-AD8D-7B55E148FFD5}" presName="accentRepeatNode" presStyleLbl="solidAlignAcc1" presStyleIdx="2" presStyleCnt="6" custLinFactX="-100000" custLinFactY="100000" custLinFactNeighborX="-134568" custLinFactNeighborY="111325"/>
      <dgm:spPr/>
    </dgm:pt>
    <dgm:pt modelId="{E0309C8C-B222-4BBC-833F-AC3B0634B881}" type="pres">
      <dgm:prSet presAssocID="{0A9F8147-5D21-49A9-AC86-F6579EB23F09}" presName="image2" presStyleCnt="0"/>
      <dgm:spPr/>
    </dgm:pt>
    <dgm:pt modelId="{89D09B6C-F1C3-403C-9DF2-48910F048143}" type="pres">
      <dgm:prSet presAssocID="{0A9F8147-5D21-49A9-AC86-F6579EB23F09}" presName="imageRepeatNode" presStyleLbl="alignAcc1" presStyleIdx="1" presStyleCnt="3" custScaleX="106788" custScaleY="105739" custLinFactNeighborX="9490" custLinFactNeighborY="-5806"/>
      <dgm:spPr/>
      <dgm:t>
        <a:bodyPr/>
        <a:lstStyle/>
        <a:p>
          <a:endParaRPr lang="en-US"/>
        </a:p>
      </dgm:t>
    </dgm:pt>
    <dgm:pt modelId="{E9C4CDE7-913C-4558-B92D-2245B826FF50}" type="pres">
      <dgm:prSet presAssocID="{0A9F8147-5D21-49A9-AC86-F6579EB23F09}" presName="imageaccent2" presStyleCnt="0"/>
      <dgm:spPr/>
    </dgm:pt>
    <dgm:pt modelId="{3C728A18-D7A0-4586-B2CE-1E361D82BD09}" type="pres">
      <dgm:prSet presAssocID="{0A9F8147-5D21-49A9-AC86-F6579EB23F09}" presName="accentRepeatNode" presStyleLbl="solidAlignAcc1" presStyleIdx="3" presStyleCnt="6" custLinFactX="-100000" custLinFactY="100000" custLinFactNeighborX="-104213" custLinFactNeighborY="127335"/>
      <dgm:spPr/>
    </dgm:pt>
    <dgm:pt modelId="{97215097-66F6-47C4-B9E8-52FEB0A2B04D}" type="pres">
      <dgm:prSet presAssocID="{7BFE1E8C-B7F2-4092-9B35-007FD342ABB7}" presName="text3" presStyleCnt="0"/>
      <dgm:spPr/>
    </dgm:pt>
    <dgm:pt modelId="{FAE1E595-C653-4AF9-B040-9F83791B2594}" type="pres">
      <dgm:prSet presAssocID="{7BFE1E8C-B7F2-4092-9B35-007FD342ABB7}" presName="textRepeatNode" presStyleLbl="alignNode1" presStyleIdx="2" presStyleCnt="3" custScaleX="139917" custScaleY="119756" custLinFactNeighborX="969" custLinFactNeighborY="-462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D6E2BE-C6C2-460C-8B70-CDE4A574DE67}" type="pres">
      <dgm:prSet presAssocID="{7BFE1E8C-B7F2-4092-9B35-007FD342ABB7}" presName="textaccent3" presStyleCnt="0"/>
      <dgm:spPr/>
    </dgm:pt>
    <dgm:pt modelId="{7661D3A4-C9B1-44B6-AC52-AFA05AD38C25}" type="pres">
      <dgm:prSet presAssocID="{7BFE1E8C-B7F2-4092-9B35-007FD342ABB7}" presName="accentRepeatNode" presStyleLbl="solidAlignAcc1" presStyleIdx="4" presStyleCnt="6" custLinFactX="-482428" custLinFactY="-100978" custLinFactNeighborX="-500000" custLinFactNeighborY="-200000"/>
      <dgm:spPr/>
    </dgm:pt>
    <dgm:pt modelId="{584CA121-5192-40B4-9D03-70233424D42E}" type="pres">
      <dgm:prSet presAssocID="{9C992E1E-15BD-4BEA-9669-8DFEEB051C25}" presName="image3" presStyleCnt="0"/>
      <dgm:spPr/>
    </dgm:pt>
    <dgm:pt modelId="{51F3DB9C-4F23-4FB0-9FFA-585E5530FBE6}" type="pres">
      <dgm:prSet presAssocID="{9C992E1E-15BD-4BEA-9669-8DFEEB051C25}" presName="imageRepeatNode" presStyleLbl="alignAcc1" presStyleIdx="2" presStyleCnt="3" custScaleX="117238" custScaleY="119259" custLinFactNeighborX="87022" custLinFactNeighborY="7663"/>
      <dgm:spPr/>
      <dgm:t>
        <a:bodyPr/>
        <a:lstStyle/>
        <a:p>
          <a:endParaRPr lang="en-US"/>
        </a:p>
      </dgm:t>
    </dgm:pt>
    <dgm:pt modelId="{B1747A07-8900-40FA-B3D4-057F67FEFF6E}" type="pres">
      <dgm:prSet presAssocID="{9C992E1E-15BD-4BEA-9669-8DFEEB051C25}" presName="imageaccent3" presStyleCnt="0"/>
      <dgm:spPr/>
    </dgm:pt>
    <dgm:pt modelId="{DD442482-380E-41A1-A077-22215329C342}" type="pres">
      <dgm:prSet presAssocID="{9C992E1E-15BD-4BEA-9669-8DFEEB051C25}" presName="accentRepeatNode" presStyleLbl="solidAlignAcc1" presStyleIdx="5" presStyleCnt="6" custLinFactX="128396" custLinFactY="-2460" custLinFactNeighborX="200000" custLinFactNeighborY="-100000"/>
      <dgm:spPr/>
    </dgm:pt>
  </dgm:ptLst>
  <dgm:cxnLst>
    <dgm:cxn modelId="{5348A318-E7F6-44E1-89EA-049BE2AE81A9}" type="presOf" srcId="{8FA9ACFB-5AB4-4570-8110-7FB6809E3A38}" destId="{B5D70BFA-5E46-448B-9B4C-14A06DA06A97}" srcOrd="0" destOrd="0" presId="urn:microsoft.com/office/officeart/2008/layout/HexagonCluster"/>
    <dgm:cxn modelId="{F244FE3D-B823-4AAD-A316-C31A57F858CD}" srcId="{6AEC8F8C-4F9C-4C48-A796-2521A5C0FCD3}" destId="{8FA9ACFB-5AB4-4570-8110-7FB6809E3A38}" srcOrd="0" destOrd="0" parTransId="{57005720-6F4B-4BD5-9331-E062A1EE8C69}" sibTransId="{EDB7E483-B933-4C74-88E5-1239CCF9C830}"/>
    <dgm:cxn modelId="{E37A75DB-E8BF-483A-85FA-F540424C87CA}" srcId="{6AEC8F8C-4F9C-4C48-A796-2521A5C0FCD3}" destId="{F4370E26-923D-4B2E-AD8D-7B55E148FFD5}" srcOrd="1" destOrd="0" parTransId="{CA50D16A-1415-45CB-8F74-D3252D1590BF}" sibTransId="{0A9F8147-5D21-49A9-AC86-F6579EB23F09}"/>
    <dgm:cxn modelId="{B4755A5D-D22F-4598-A691-65E758F5FD6F}" srcId="{6AEC8F8C-4F9C-4C48-A796-2521A5C0FCD3}" destId="{7BFE1E8C-B7F2-4092-9B35-007FD342ABB7}" srcOrd="2" destOrd="0" parTransId="{78A65821-6C57-4963-BE6D-0976B6D51C82}" sibTransId="{9C992E1E-15BD-4BEA-9669-8DFEEB051C25}"/>
    <dgm:cxn modelId="{7C566EB2-2B1A-4517-BDAC-6A657E21BB9F}" type="presOf" srcId="{EDB7E483-B933-4C74-88E5-1239CCF9C830}" destId="{27C05F34-275E-4467-9430-39212C69BC5D}" srcOrd="0" destOrd="0" presId="urn:microsoft.com/office/officeart/2008/layout/HexagonCluster"/>
    <dgm:cxn modelId="{48C515BB-A256-4959-BD69-81935C79238D}" type="presOf" srcId="{7BFE1E8C-B7F2-4092-9B35-007FD342ABB7}" destId="{FAE1E595-C653-4AF9-B040-9F83791B2594}" srcOrd="0" destOrd="0" presId="urn:microsoft.com/office/officeart/2008/layout/HexagonCluster"/>
    <dgm:cxn modelId="{AE8408C5-FAAD-4898-AC21-35FD40139F0E}" type="presOf" srcId="{F4370E26-923D-4B2E-AD8D-7B55E148FFD5}" destId="{907578C2-1F1F-40E6-AEF4-16694AC8B267}" srcOrd="0" destOrd="0" presId="urn:microsoft.com/office/officeart/2008/layout/HexagonCluster"/>
    <dgm:cxn modelId="{83827AC6-6214-4B9F-833B-DEDCFB779031}" type="presOf" srcId="{0A9F8147-5D21-49A9-AC86-F6579EB23F09}" destId="{89D09B6C-F1C3-403C-9DF2-48910F048143}" srcOrd="0" destOrd="0" presId="urn:microsoft.com/office/officeart/2008/layout/HexagonCluster"/>
    <dgm:cxn modelId="{7130D35C-2DB4-43F1-A128-89AAA6E92212}" type="presOf" srcId="{9C992E1E-15BD-4BEA-9669-8DFEEB051C25}" destId="{51F3DB9C-4F23-4FB0-9FFA-585E5530FBE6}" srcOrd="0" destOrd="0" presId="urn:microsoft.com/office/officeart/2008/layout/HexagonCluster"/>
    <dgm:cxn modelId="{10679355-FB7B-442E-B4CF-4A97C384EA90}" type="presOf" srcId="{6AEC8F8C-4F9C-4C48-A796-2521A5C0FCD3}" destId="{C0DB46C2-BAF2-4E96-BB1A-8E14419449D8}" srcOrd="0" destOrd="0" presId="urn:microsoft.com/office/officeart/2008/layout/HexagonCluster"/>
    <dgm:cxn modelId="{3721CC38-5F57-4A8E-8C87-5D39D13D1392}" type="presParOf" srcId="{C0DB46C2-BAF2-4E96-BB1A-8E14419449D8}" destId="{F51A4913-8F29-4F9C-BDEB-A4454EA8CDC2}" srcOrd="0" destOrd="0" presId="urn:microsoft.com/office/officeart/2008/layout/HexagonCluster"/>
    <dgm:cxn modelId="{344B0446-4C22-43B1-AB6E-3A028290F330}" type="presParOf" srcId="{F51A4913-8F29-4F9C-BDEB-A4454EA8CDC2}" destId="{B5D70BFA-5E46-448B-9B4C-14A06DA06A97}" srcOrd="0" destOrd="0" presId="urn:microsoft.com/office/officeart/2008/layout/HexagonCluster"/>
    <dgm:cxn modelId="{063FD259-0E19-4D98-92EF-9B2D4CDB2497}" type="presParOf" srcId="{C0DB46C2-BAF2-4E96-BB1A-8E14419449D8}" destId="{605CC6A6-FA4E-4B96-866C-B6952AE0B30F}" srcOrd="1" destOrd="0" presId="urn:microsoft.com/office/officeart/2008/layout/HexagonCluster"/>
    <dgm:cxn modelId="{F1A7EE83-43B4-4BA2-9646-B5EBBC2E686B}" type="presParOf" srcId="{605CC6A6-FA4E-4B96-866C-B6952AE0B30F}" destId="{4FAB9B84-20ED-4D2C-89A5-E3DCEFA26411}" srcOrd="0" destOrd="0" presId="urn:microsoft.com/office/officeart/2008/layout/HexagonCluster"/>
    <dgm:cxn modelId="{BAC140F8-E145-4B6E-AF7C-4C215E3BDEBF}" type="presParOf" srcId="{C0DB46C2-BAF2-4E96-BB1A-8E14419449D8}" destId="{3B11C937-CB64-4ED2-8385-0ADEC0BCCDE2}" srcOrd="2" destOrd="0" presId="urn:microsoft.com/office/officeart/2008/layout/HexagonCluster"/>
    <dgm:cxn modelId="{022C4D88-14D4-43E5-BC66-D76A91A51A47}" type="presParOf" srcId="{3B11C937-CB64-4ED2-8385-0ADEC0BCCDE2}" destId="{27C05F34-275E-4467-9430-39212C69BC5D}" srcOrd="0" destOrd="0" presId="urn:microsoft.com/office/officeart/2008/layout/HexagonCluster"/>
    <dgm:cxn modelId="{C668624D-FA1A-459F-9CDC-9CEF612980A1}" type="presParOf" srcId="{C0DB46C2-BAF2-4E96-BB1A-8E14419449D8}" destId="{23CA2452-7B03-4E05-9348-8622803E678B}" srcOrd="3" destOrd="0" presId="urn:microsoft.com/office/officeart/2008/layout/HexagonCluster"/>
    <dgm:cxn modelId="{40673A63-BCAA-42FE-8DCA-AB7732B8CC64}" type="presParOf" srcId="{23CA2452-7B03-4E05-9348-8622803E678B}" destId="{F1F3A2AB-296D-4899-83A4-70F22DDE9183}" srcOrd="0" destOrd="0" presId="urn:microsoft.com/office/officeart/2008/layout/HexagonCluster"/>
    <dgm:cxn modelId="{19DFC884-6B53-48EA-9CBB-95EC2EFF512F}" type="presParOf" srcId="{C0DB46C2-BAF2-4E96-BB1A-8E14419449D8}" destId="{3630BFD9-3DE7-47ED-B8F2-9601C25AF0B4}" srcOrd="4" destOrd="0" presId="urn:microsoft.com/office/officeart/2008/layout/HexagonCluster"/>
    <dgm:cxn modelId="{9EFA27F8-811F-42B1-8E37-663526F11F01}" type="presParOf" srcId="{3630BFD9-3DE7-47ED-B8F2-9601C25AF0B4}" destId="{907578C2-1F1F-40E6-AEF4-16694AC8B267}" srcOrd="0" destOrd="0" presId="urn:microsoft.com/office/officeart/2008/layout/HexagonCluster"/>
    <dgm:cxn modelId="{5A347805-9A2D-4E21-AD49-85497EB2F01F}" type="presParOf" srcId="{C0DB46C2-BAF2-4E96-BB1A-8E14419449D8}" destId="{1F6E1C33-E1B7-45FD-895F-769715925971}" srcOrd="5" destOrd="0" presId="urn:microsoft.com/office/officeart/2008/layout/HexagonCluster"/>
    <dgm:cxn modelId="{2B2F5820-8603-4C79-99A3-B645EC07242E}" type="presParOf" srcId="{1F6E1C33-E1B7-45FD-895F-769715925971}" destId="{0547F26B-4147-4778-87BB-4EE41ED45653}" srcOrd="0" destOrd="0" presId="urn:microsoft.com/office/officeart/2008/layout/HexagonCluster"/>
    <dgm:cxn modelId="{6EB42DA7-667E-4970-8813-C623C61052DD}" type="presParOf" srcId="{C0DB46C2-BAF2-4E96-BB1A-8E14419449D8}" destId="{E0309C8C-B222-4BBC-833F-AC3B0634B881}" srcOrd="6" destOrd="0" presId="urn:microsoft.com/office/officeart/2008/layout/HexagonCluster"/>
    <dgm:cxn modelId="{F08E8B82-07F9-4750-95B5-F8F115F18937}" type="presParOf" srcId="{E0309C8C-B222-4BBC-833F-AC3B0634B881}" destId="{89D09B6C-F1C3-403C-9DF2-48910F048143}" srcOrd="0" destOrd="0" presId="urn:microsoft.com/office/officeart/2008/layout/HexagonCluster"/>
    <dgm:cxn modelId="{6097081F-CF7A-4742-AB40-84CE1BE24D68}" type="presParOf" srcId="{C0DB46C2-BAF2-4E96-BB1A-8E14419449D8}" destId="{E9C4CDE7-913C-4558-B92D-2245B826FF50}" srcOrd="7" destOrd="0" presId="urn:microsoft.com/office/officeart/2008/layout/HexagonCluster"/>
    <dgm:cxn modelId="{B92395F9-7BB7-4988-952F-2C9B03AA0BCB}" type="presParOf" srcId="{E9C4CDE7-913C-4558-B92D-2245B826FF50}" destId="{3C728A18-D7A0-4586-B2CE-1E361D82BD09}" srcOrd="0" destOrd="0" presId="urn:microsoft.com/office/officeart/2008/layout/HexagonCluster"/>
    <dgm:cxn modelId="{B7AE25A7-E5CF-4917-8F51-CA8E7E6CE3D9}" type="presParOf" srcId="{C0DB46C2-BAF2-4E96-BB1A-8E14419449D8}" destId="{97215097-66F6-47C4-B9E8-52FEB0A2B04D}" srcOrd="8" destOrd="0" presId="urn:microsoft.com/office/officeart/2008/layout/HexagonCluster"/>
    <dgm:cxn modelId="{E356736A-D7EC-4ED9-B6EC-37528B8A7541}" type="presParOf" srcId="{97215097-66F6-47C4-B9E8-52FEB0A2B04D}" destId="{FAE1E595-C653-4AF9-B040-9F83791B2594}" srcOrd="0" destOrd="0" presId="urn:microsoft.com/office/officeart/2008/layout/HexagonCluster"/>
    <dgm:cxn modelId="{070B12C0-8F43-4726-B5A8-15124EE5B82F}" type="presParOf" srcId="{C0DB46C2-BAF2-4E96-BB1A-8E14419449D8}" destId="{7ED6E2BE-C6C2-460C-8B70-CDE4A574DE67}" srcOrd="9" destOrd="0" presId="urn:microsoft.com/office/officeart/2008/layout/HexagonCluster"/>
    <dgm:cxn modelId="{09C7C225-495B-49E1-80FD-F947EE697787}" type="presParOf" srcId="{7ED6E2BE-C6C2-460C-8B70-CDE4A574DE67}" destId="{7661D3A4-C9B1-44B6-AC52-AFA05AD38C25}" srcOrd="0" destOrd="0" presId="urn:microsoft.com/office/officeart/2008/layout/HexagonCluster"/>
    <dgm:cxn modelId="{D6D1938D-A1A9-4A2C-AD33-9BA151F97020}" type="presParOf" srcId="{C0DB46C2-BAF2-4E96-BB1A-8E14419449D8}" destId="{584CA121-5192-40B4-9D03-70233424D42E}" srcOrd="10" destOrd="0" presId="urn:microsoft.com/office/officeart/2008/layout/HexagonCluster"/>
    <dgm:cxn modelId="{326E6607-1903-44B7-B6BE-8E2DCA5C2EAB}" type="presParOf" srcId="{584CA121-5192-40B4-9D03-70233424D42E}" destId="{51F3DB9C-4F23-4FB0-9FFA-585E5530FBE6}" srcOrd="0" destOrd="0" presId="urn:microsoft.com/office/officeart/2008/layout/HexagonCluster"/>
    <dgm:cxn modelId="{5501C2F6-4245-4323-BDF6-53B3240A3C67}" type="presParOf" srcId="{C0DB46C2-BAF2-4E96-BB1A-8E14419449D8}" destId="{B1747A07-8900-40FA-B3D4-057F67FEFF6E}" srcOrd="11" destOrd="0" presId="urn:microsoft.com/office/officeart/2008/layout/HexagonCluster"/>
    <dgm:cxn modelId="{F4374107-D5DA-43E5-9780-3B9DC10CE84D}" type="presParOf" srcId="{B1747A07-8900-40FA-B3D4-057F67FEFF6E}" destId="{DD442482-380E-41A1-A077-22215329C342}" srcOrd="0" destOrd="0" presId="urn:microsoft.com/office/officeart/2008/layout/HexagonCluster"/>
  </dgm:cxnLst>
  <dgm:bg>
    <a:solidFill>
      <a:schemeClr val="accent6">
        <a:lumMod val="40000"/>
        <a:lumOff val="6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1674BE-74AD-4444-B28E-995B1CE380AA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BDEB54-3825-4779-9BA0-78D86E0F7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59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D7C32-5DD8-4059-BAD1-63241EF5007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321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3E7E68-8837-4A5A-96E0-CE26095997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0CFDABB-B2AB-4387-A8CA-C30B9AE9CD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4E56406-4111-4F7F-AB38-DADF73967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07FBF-302A-4844-A0C1-55931663DE02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02FC4CE-95E3-493D-944A-61A799844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D690571-1133-4012-B313-2F076FE6A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D1B03-9E2A-4936-B662-3FC937FE7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869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16B8F92-058D-40D4-A6CD-1D6DB62D7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497A040-A95A-48A3-974F-5AFFE6FD1F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36F8942-0772-46FA-8F6B-F72843BB5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07FBF-302A-4844-A0C1-55931663DE02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B161888-A5B5-45CD-BD87-5E898B4A2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D44E9FD-F5F4-40C3-A9DA-0A14D2965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D1B03-9E2A-4936-B662-3FC937FE7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782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0E1BCC7C-3D2C-41C5-AC61-A63055127E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C77D440-0DC0-41A6-858A-5FA92103E7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D6E98ED-3785-477D-AE42-3A24C34BC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07FBF-302A-4844-A0C1-55931663DE02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B91D848-2E49-4F18-9007-8BCDAC03D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748E850-CA02-4C2A-8904-7AC11157E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D1B03-9E2A-4936-B662-3FC937FE7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238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D3D0D33-ADC1-429B-81B3-37A5E0B4B3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B0E6AB9-CB01-4710-8689-7297DD6146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F1A851-739D-4113-BF6D-76AB5324E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07FBF-302A-4844-A0C1-55931663DE02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4BD00CC-3F9B-4590-9433-F2E883889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01C5CF4-A3B1-413A-AEEA-69C177ACB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D1B03-9E2A-4936-B662-3FC937FE7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72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81F60DE-3DC3-4F77-A76A-EB2D20B66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97DD339-6D5C-4E15-B155-97A9CA368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5AABF3F-39F8-4DB9-B044-F7C8AC395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07FBF-302A-4844-A0C1-55931663DE02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028B415-DAE9-4F7C-A851-AE93118C0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D92112B-1783-49C3-8596-4EC4D7C5A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D1B03-9E2A-4936-B662-3FC937FE7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35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0AB2E3-C828-4D64-8B2E-D7CF362EC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CBF958E-749C-40CA-A71F-FBB32F681E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65FD11A-BE6B-4803-90C1-786E1E8C86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71FFABF-18F2-488E-A73E-031B10F27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07FBF-302A-4844-A0C1-55931663DE02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E4E8443-D8C0-483B-A0B2-CD6807AED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43713F2-A0E2-4477-8D92-75A001A0F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D1B03-9E2A-4936-B662-3FC937FE7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431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4541C02-E2F7-438F-A9C9-D2802355F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972F222-F125-4C4A-A4C3-0ED2F97EA1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F87A033-24AC-4F6F-BCF5-417AF08718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17BDC74-07DB-4E39-8D0B-BAA45ED45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D9B7A13E-9C67-4930-9993-DB9DFF1710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917B893-29C9-498C-9B77-F5775A460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07FBF-302A-4844-A0C1-55931663DE02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1EC7F271-8F62-4439-8397-C8B8C62D9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554E280F-19C5-48DE-A818-F8D47B56D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D1B03-9E2A-4936-B662-3FC937FE7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311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25C615-512E-4827-B57D-F092321DC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E580FEF-19D6-4103-A161-7C7A46390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07FBF-302A-4844-A0C1-55931663DE02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D2471CD9-F7A5-4294-BF25-7488C0A4D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B91DC0B-59C8-4172-9E32-4742BB9BD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D1B03-9E2A-4936-B662-3FC937FE7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573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A18FF1D-EA8D-4492-A609-428C03051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07FBF-302A-4844-A0C1-55931663DE02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DD7523B-4C17-4158-92CD-F76501574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22D91AA-14BE-445E-9F7C-070645006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D1B03-9E2A-4936-B662-3FC937FE7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626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3890750-02D2-4058-87DB-77DCD07FF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776B932-A5F3-4D97-B775-7F540D86F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CA60DD1-BA18-4545-8FBC-86EA85D79C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71E7C20-1DD2-4122-8C3A-64465C988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07FBF-302A-4844-A0C1-55931663DE02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BC49072-DA64-4091-BF42-84E466EE0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D70AC51-0DDF-4296-B76F-B39644932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D1B03-9E2A-4936-B662-3FC937FE7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039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6392EF-9CC3-46FC-96C2-DDC8F5D52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2D3D37A-8931-4035-A552-4075B334B6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2B7603E-0844-4F60-9A91-9331F69253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0EA7A19-9602-4D0E-8750-DC118CCBE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07FBF-302A-4844-A0C1-55931663DE02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B066191-A41A-4B28-96B4-1C50DFF9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49DE725-C386-4A4B-97E9-8BA190307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D1B03-9E2A-4936-B662-3FC937FE7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54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62741463-A033-4E64-B908-B85B0B51C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9863A0D-A2B4-4258-9766-43F547F4CF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BAF8779-1695-4127-A789-CD73576CF0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07FBF-302A-4844-A0C1-55931663DE02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09FB1F5-98A6-45CA-BE92-001924E826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700E2A3-F278-4BD9-A379-A893763265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D1B03-9E2A-4936-B662-3FC937FE7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146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897924" y="4083728"/>
            <a:ext cx="10119263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dirty="0">
                <a:ln w="0">
                  <a:solidFill>
                    <a:srgbClr val="5B9BD5">
                      <a:lumMod val="60000"/>
                      <a:lumOff val="40000"/>
                    </a:srgb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Working Capital Management </a:t>
            </a:r>
          </a:p>
          <a:p>
            <a:pPr lvl="0" algn="ctr">
              <a:defRPr/>
            </a:pPr>
            <a:r>
              <a:rPr lang="en-US" sz="3200" dirty="0">
                <a:ln w="0">
                  <a:solidFill>
                    <a:srgbClr val="5B9BD5">
                      <a:lumMod val="60000"/>
                      <a:lumOff val="40000"/>
                    </a:srgb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Module-8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763480" y="692458"/>
            <a:ext cx="10253707" cy="315157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Castellar" panose="020A0402060406010301" pitchFamily="18" charset="0"/>
              </a:rPr>
              <a:t>Topic 145-Working </a:t>
            </a:r>
            <a:r>
              <a:rPr kumimoji="0" lang="en-US" sz="2800" b="1" i="0" u="none" strike="noStrike" kern="1200" cap="none" spc="0" normalizeH="0" baseline="0" noProof="0" dirty="0">
                <a:ln w="12700">
                  <a:solidFill>
                    <a:srgbClr val="4472C4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Castellar" panose="020A0402060406010301" pitchFamily="18" charset="0"/>
              </a:rPr>
              <a:t>Capital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latin typeface="Castellar" panose="020A0402060406010301" pitchFamily="18" charset="0"/>
              </a:rPr>
              <a:t>Its need in business</a:t>
            </a:r>
            <a:endParaRPr kumimoji="0" lang="en-US" sz="2800" b="1" i="0" u="none" strike="noStrike" kern="1200" cap="none" spc="0" normalizeH="0" baseline="0" noProof="0" dirty="0">
              <a:ln w="12700">
                <a:solidFill>
                  <a:srgbClr val="4472C4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dist="38100" dir="2640000" algn="bl" rotWithShape="0">
                  <a:srgbClr val="4472C4"/>
                </a:outerShdw>
              </a:effectLst>
              <a:uLnTx/>
              <a:uFillTx/>
              <a:latin typeface="Castellar" panose="020A0402060406010301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188720" y="3749040"/>
            <a:ext cx="9155430" cy="0"/>
          </a:xfrm>
          <a:prstGeom prst="line">
            <a:avLst/>
          </a:prstGeom>
          <a:ln w="8890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72977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77DCC7A5-F88C-4B99-802F-172E63AA05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 rad="127000">
              <a:schemeClr val="accent4">
                <a:lumMod val="60000"/>
                <a:lumOff val="40000"/>
              </a:schemeClr>
            </a:glow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1299012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63480" y="4026064"/>
            <a:ext cx="10118704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dirty="0">
                <a:ln w="0">
                  <a:solidFill>
                    <a:srgbClr val="5B9BD5">
                      <a:lumMod val="60000"/>
                      <a:lumOff val="40000"/>
                    </a:srgb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Working Capital Management </a:t>
            </a:r>
          </a:p>
          <a:p>
            <a:pPr lvl="0" algn="ctr">
              <a:defRPr/>
            </a:pPr>
            <a:r>
              <a:rPr lang="en-US" sz="3200" dirty="0">
                <a:ln w="0">
                  <a:solidFill>
                    <a:srgbClr val="5B9BD5">
                      <a:lumMod val="60000"/>
                      <a:lumOff val="40000"/>
                    </a:srgb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Module-8</a:t>
            </a:r>
            <a:endParaRPr lang="en-US" sz="3200" dirty="0">
              <a:ln w="0">
                <a:solidFill>
                  <a:srgbClr val="5B9BD5">
                    <a:lumMod val="60000"/>
                    <a:lumOff val="40000"/>
                  </a:srgbClr>
                </a:solidFill>
              </a:ln>
              <a:solidFill>
                <a:schemeClr val="accent4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763480" y="692458"/>
            <a:ext cx="10253707" cy="315157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Castellar" panose="020A0402060406010301" pitchFamily="18" charset="0"/>
                <a:ea typeface="+mn-ea"/>
                <a:cs typeface="+mn-cs"/>
              </a:rPr>
              <a:t>Topic 148-Conservative </a:t>
            </a:r>
            <a:r>
              <a:rPr kumimoji="0" lang="en-US" sz="2800" b="1" i="0" u="none" strike="noStrike" kern="1200" cap="none" spc="0" normalizeH="0" baseline="0" noProof="0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Castellar" panose="020A0402060406010301" pitchFamily="18" charset="0"/>
                <a:ea typeface="+mn-ea"/>
                <a:cs typeface="+mn-cs"/>
              </a:rPr>
              <a:t>Approach of Working Capital Management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188720" y="3749040"/>
            <a:ext cx="9155430" cy="0"/>
          </a:xfrm>
          <a:prstGeom prst="line">
            <a:avLst/>
          </a:prstGeom>
          <a:ln w="8890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37030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C9A103-C13F-44E2-8F32-8D4F7E85616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glow rad="127000">
              <a:schemeClr val="bg1">
                <a:lumMod val="85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6600" b="1" dirty="0">
                <a:solidFill>
                  <a:srgbClr val="C0000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Conservative Approach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Some part of temporary requirement of working capital is met by long term financing</a:t>
            </a:r>
          </a:p>
        </p:txBody>
      </p:sp>
    </p:spTree>
    <p:extLst>
      <p:ext uri="{BB962C8B-B14F-4D97-AF65-F5344CB8AC3E}">
        <p14:creationId xmlns:p14="http://schemas.microsoft.com/office/powerpoint/2010/main" val="11408593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7B199AB-8DC9-43D8-99EB-6ECC147168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8177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C9A103-C13F-44E2-8F32-8D4F7E856161}"/>
              </a:ext>
            </a:extLst>
          </p:cNvPr>
          <p:cNvSpPr/>
          <p:nvPr/>
        </p:nvSpPr>
        <p:spPr>
          <a:xfrm>
            <a:off x="-17755" y="-11097"/>
            <a:ext cx="6095999" cy="6858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127000">
              <a:schemeClr val="bg1">
                <a:lumMod val="85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srgbClr val="5B9BD5">
                    <a:lumMod val="50000"/>
                  </a:srgbClr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In conservative approach the amount of profit is minimum and the cost of financing is minimum 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8D49AC8-D535-4ED3-9B04-A5ADB00694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8244" y="11097"/>
            <a:ext cx="6113756" cy="6835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9537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2951826" y="4083728"/>
            <a:ext cx="6472259" cy="19797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chemeClr val="bg1"/>
                </a:solidFill>
                <a:latin typeface="Book Antiqua" panose="02040602050305030304" pitchFamily="18" charset="0"/>
              </a:rPr>
              <a:t>Working Capital Management </a:t>
            </a:r>
          </a:p>
          <a:p>
            <a:pPr algn="r"/>
            <a:r>
              <a:rPr lang="en-US" sz="3200" b="1" dirty="0">
                <a:ln w="0">
                  <a:noFill/>
                </a:ln>
                <a:solidFill>
                  <a:schemeClr val="bg1"/>
                </a:solidFill>
                <a:latin typeface="Book Antiqua" panose="02040602050305030304" pitchFamily="18" charset="0"/>
              </a:rPr>
              <a:t>Module-8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763480" y="692458"/>
            <a:ext cx="10253707" cy="315157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Castellar" panose="020A0402060406010301" pitchFamily="18" charset="0"/>
                <a:ea typeface="+mn-ea"/>
                <a:cs typeface="+mn-cs"/>
              </a:rPr>
              <a:t>Topic</a:t>
            </a:r>
            <a:r>
              <a:rPr kumimoji="0" lang="en-US" sz="2800" b="1" i="0" u="none" strike="noStrike" kern="1200" cap="none" spc="0" normalizeH="0" noProof="0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Castellar" panose="020A0402060406010301" pitchFamily="18" charset="0"/>
                <a:ea typeface="+mn-ea"/>
                <a:cs typeface="+mn-cs"/>
              </a:rPr>
              <a:t> 149: </a:t>
            </a:r>
            <a:r>
              <a:rPr kumimoji="0" lang="en-US" sz="2800" b="1" i="0" u="none" strike="noStrike" kern="1200" cap="none" spc="0" normalizeH="0" baseline="0" noProof="0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Castellar" panose="020A0402060406010301" pitchFamily="18" charset="0"/>
                <a:ea typeface="+mn-ea"/>
                <a:cs typeface="+mn-cs"/>
              </a:rPr>
              <a:t>Aggressive </a:t>
            </a:r>
            <a:r>
              <a:rPr kumimoji="0" lang="en-US" sz="2800" b="1" i="0" u="none" strike="noStrike" kern="1200" cap="none" spc="0" normalizeH="0" baseline="0" noProof="0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Castellar" panose="020A0402060406010301" pitchFamily="18" charset="0"/>
                <a:ea typeface="+mn-ea"/>
                <a:cs typeface="+mn-cs"/>
              </a:rPr>
              <a:t>Approach of Working Capital </a:t>
            </a:r>
            <a:r>
              <a:rPr kumimoji="0" lang="en-US" sz="2800" b="1" i="0" u="none" strike="noStrike" kern="1200" cap="none" spc="0" normalizeH="0" baseline="0" noProof="0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Castellar" panose="020A0402060406010301" pitchFamily="18" charset="0"/>
                <a:ea typeface="+mn-ea"/>
                <a:cs typeface="+mn-cs"/>
              </a:rPr>
              <a:t>Management</a:t>
            </a:r>
            <a:endParaRPr kumimoji="0" lang="en-US" sz="2800" b="1" i="0" u="none" strike="noStrike" kern="1200" cap="none" spc="0" normalizeH="0" baseline="0" noProof="0" dirty="0">
              <a:ln w="12700">
                <a:solidFill>
                  <a:srgbClr val="4472C4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rgbClr val="4472C4"/>
                </a:outerShdw>
              </a:effectLst>
              <a:uLnTx/>
              <a:uFillTx/>
              <a:latin typeface="Castellar" panose="020A0402060406010301" pitchFamily="18" charset="0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188720" y="3749040"/>
            <a:ext cx="9155430" cy="0"/>
          </a:xfrm>
          <a:prstGeom prst="line">
            <a:avLst/>
          </a:prstGeom>
          <a:ln w="8890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3104227" y="4236128"/>
            <a:ext cx="5877012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 w="0">
                <a:solidFill>
                  <a:srgbClr val="5B9BD5">
                    <a:lumMod val="60000"/>
                    <a:lumOff val="40000"/>
                  </a:srgbClr>
                </a:solidFill>
              </a:ln>
              <a:solidFill>
                <a:schemeClr val="accent4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915880" y="844858"/>
            <a:ext cx="10253707" cy="315157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US" sz="2800" b="1" i="0" u="none" strike="noStrike" kern="1200" cap="none" spc="0" normalizeH="0" baseline="0" noProof="0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Castellar" panose="020A0402060406010301" pitchFamily="18" charset="0"/>
              </a:rPr>
              <a:t>Topic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latin typeface="Castellar" panose="020A0402060406010301" pitchFamily="18" charset="0"/>
              </a:rPr>
              <a:t>149-Aggressive Approach of Working Capital Management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341120" y="3901440"/>
            <a:ext cx="9155430" cy="0"/>
          </a:xfrm>
          <a:prstGeom prst="line">
            <a:avLst/>
          </a:prstGeom>
          <a:ln w="8890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79751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C9A103-C13F-44E2-8F32-8D4F7E85616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glow rad="127000">
              <a:schemeClr val="bg1">
                <a:lumMod val="85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Times New Roman" panose="02020603050405020304" pitchFamily="18" charset="0"/>
              </a:rPr>
              <a:t>Aggressive Approach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Times New Roman" panose="02020603050405020304" pitchFamily="18" charset="0"/>
              </a:rPr>
              <a:t>Some part of permanent requirement of working capital is met by short-term financing</a:t>
            </a:r>
          </a:p>
        </p:txBody>
      </p:sp>
    </p:spTree>
    <p:extLst>
      <p:ext uri="{BB962C8B-B14F-4D97-AF65-F5344CB8AC3E}">
        <p14:creationId xmlns:p14="http://schemas.microsoft.com/office/powerpoint/2010/main" val="36431929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814A19F-523E-4581-A538-A53317AF65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5681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C9A103-C13F-44E2-8F32-8D4F7E856161}"/>
              </a:ext>
            </a:extLst>
          </p:cNvPr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glow rad="127000">
              <a:schemeClr val="bg1">
                <a:lumMod val="85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srgbClr val="5B9BD5">
                    <a:lumMod val="50000"/>
                  </a:srgbClr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In aggressive approach profit is maximum as the cost of financing is minimum 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E2835FC-F824-4E71-AF82-8EB64459FC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8244" y="11097"/>
            <a:ext cx="6095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6573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chemeClr val="bg1"/>
                </a:solidFill>
                <a:latin typeface="Book Antiqua" panose="02040602050305030304" pitchFamily="18" charset="0"/>
              </a:rPr>
              <a:t>Working Capital Management </a:t>
            </a:r>
          </a:p>
          <a:p>
            <a:pPr algn="r"/>
            <a:r>
              <a:rPr lang="en-US" sz="3200" b="1" dirty="0">
                <a:ln w="0">
                  <a:noFill/>
                </a:ln>
                <a:solidFill>
                  <a:schemeClr val="bg1"/>
                </a:solidFill>
                <a:latin typeface="Book Antiqua" panose="02040602050305030304" pitchFamily="18" charset="0"/>
              </a:rPr>
              <a:t>Module-8</a:t>
            </a:r>
            <a:endParaRPr lang="en-US" sz="3200" b="1" dirty="0">
              <a:ln w="0">
                <a:noFill/>
              </a:ln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72148" y="446314"/>
            <a:ext cx="6607623" cy="600891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Castellar" panose="020A0402060406010301" pitchFamily="18" charset="0"/>
              </a:rPr>
              <a:t>Topic 150: Accounts </a:t>
            </a:r>
            <a:r>
              <a:rPr kumimoji="0" lang="en-US" sz="2800" b="1" i="0" u="none" strike="noStrike" kern="1200" cap="none" spc="0" normalizeH="0" baseline="0" noProof="0" dirty="0">
                <a:ln w="12700">
                  <a:solidFill>
                    <a:srgbClr val="4472C4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Castellar" panose="020A0402060406010301" pitchFamily="18" charset="0"/>
              </a:rPr>
              <a:t>receivable management-1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rgbClr val="4472C4"/>
                  </a:outerShdw>
                </a:effectLst>
                <a:latin typeface="Castellar" panose="020A0402060406010301" pitchFamily="18" charset="0"/>
              </a:rPr>
              <a:t>Credit policy</a:t>
            </a:r>
            <a:endParaRPr kumimoji="0" lang="en-US" sz="2800" b="1" i="0" u="none" strike="noStrike" kern="1200" cap="none" spc="0" normalizeH="0" baseline="0" noProof="0" dirty="0">
              <a:ln w="12700">
                <a:solidFill>
                  <a:srgbClr val="4472C4"/>
                </a:solidFill>
                <a:prstDash val="solid"/>
              </a:ln>
              <a:solidFill>
                <a:schemeClr val="bg1"/>
              </a:solidFill>
              <a:effectLst>
                <a:outerShdw dist="38100" dir="2640000" algn="bl" rotWithShape="0">
                  <a:srgbClr val="4472C4"/>
                </a:outerShdw>
              </a:effectLst>
              <a:uLnTx/>
              <a:uFillTx/>
              <a:latin typeface="Castellar" panose="020A0402060406010301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7060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C9A103-C13F-44E2-8F32-8D4F7E856161}"/>
              </a:ext>
            </a:extLst>
          </p:cNvPr>
          <p:cNvSpPr/>
          <p:nvPr/>
        </p:nvSpPr>
        <p:spPr>
          <a:xfrm>
            <a:off x="6597356" y="1676400"/>
            <a:ext cx="5057775" cy="308918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glow rad="127000">
              <a:schemeClr val="bg1">
                <a:lumMod val="85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571500" marR="0" lvl="0" indent="-5715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Gross WC</a:t>
            </a:r>
          </a:p>
          <a:p>
            <a:pPr marL="571500" marR="0" lvl="0" indent="-5715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Net WC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E0B5522-E2E9-4A18-8268-7433662237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146" y="1079157"/>
            <a:ext cx="4802659" cy="4283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914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C9A103-C13F-44E2-8F32-8D4F7E856161}"/>
              </a:ext>
            </a:extLst>
          </p:cNvPr>
          <p:cNvSpPr/>
          <p:nvPr/>
        </p:nvSpPr>
        <p:spPr>
          <a:xfrm>
            <a:off x="-1850" y="22194"/>
            <a:ext cx="12193849" cy="333060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glow rad="127000">
              <a:schemeClr val="bg1">
                <a:lumMod val="85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Times New Roman" panose="02020603050405020304" pitchFamily="18" charset="0"/>
              </a:rPr>
              <a:t>Credit Policy</a:t>
            </a:r>
          </a:p>
          <a:p>
            <a:pPr marL="571500" marR="0" lvl="0" indent="-5715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200" b="1" dirty="0">
                <a:solidFill>
                  <a:schemeClr val="bg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Credit Period and Collection Period</a:t>
            </a:r>
          </a:p>
          <a:p>
            <a:pPr marL="571500" marR="0" lvl="0" indent="-5715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Times New Roman" panose="02020603050405020304" pitchFamily="18" charset="0"/>
              </a:rPr>
              <a:t>Credit Terms-2/10, n/30</a:t>
            </a:r>
          </a:p>
          <a:p>
            <a:pPr marL="571500" marR="0" lvl="0" indent="-5715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200" b="1" dirty="0">
                <a:solidFill>
                  <a:schemeClr val="bg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Cash Discount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Times New Roman" panose="02020603050405020304" pitchFamily="18" charset="0"/>
            </a:endParaRPr>
          </a:p>
          <a:p>
            <a:pPr marL="571500" marR="0" lvl="0" indent="-5715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Times New Roman" panose="02020603050405020304" pitchFamily="18" charset="0"/>
              </a:rPr>
              <a:t>Maximum Amount of Credit</a:t>
            </a:r>
          </a:p>
          <a:p>
            <a:pPr marL="571500" marR="0" lvl="0" indent="-5715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200" b="1" dirty="0">
                <a:solidFill>
                  <a:schemeClr val="bg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Credibility 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B10A33E-BA4C-4A7E-A4B8-F821A15EDA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352800"/>
            <a:ext cx="12191999" cy="348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4425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C9A103-C13F-44E2-8F32-8D4F7E856161}"/>
              </a:ext>
            </a:extLst>
          </p:cNvPr>
          <p:cNvSpPr/>
          <p:nvPr/>
        </p:nvSpPr>
        <p:spPr>
          <a:xfrm>
            <a:off x="-1850" y="22194"/>
            <a:ext cx="5782163" cy="681361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glow rad="127000">
              <a:schemeClr val="bg1">
                <a:lumMod val="85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Times New Roman" panose="02020603050405020304" pitchFamily="18" charset="0"/>
              </a:rPr>
              <a:t>Credit Worthiness</a:t>
            </a:r>
          </a:p>
          <a:p>
            <a:pPr marL="571500" marR="0" lvl="0" indent="-5715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200" b="1" dirty="0">
                <a:solidFill>
                  <a:schemeClr val="bg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Credit Rating</a:t>
            </a:r>
          </a:p>
          <a:p>
            <a:pPr marL="571500" marR="0" lvl="0" indent="-5715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200" b="1" dirty="0">
                <a:solidFill>
                  <a:schemeClr val="bg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Standard &amp; Poor, Moody’s, PACRA</a:t>
            </a:r>
          </a:p>
          <a:p>
            <a:pPr marL="571500" marR="0" lvl="0" indent="-5715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200" b="1" dirty="0">
                <a:solidFill>
                  <a:schemeClr val="bg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Investment Grade and Junk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0A25C36-86E4-4FA9-A212-7E7D256D89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314" y="0"/>
            <a:ext cx="6411684" cy="6835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8454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chemeClr val="bg1"/>
                </a:solidFill>
                <a:latin typeface="Book Antiqua" panose="02040602050305030304" pitchFamily="18" charset="0"/>
              </a:rPr>
              <a:t>Working Capital Management </a:t>
            </a:r>
          </a:p>
          <a:p>
            <a:pPr algn="r"/>
            <a:r>
              <a:rPr lang="en-US" sz="3200" b="1" dirty="0">
                <a:ln w="0">
                  <a:noFill/>
                </a:ln>
                <a:solidFill>
                  <a:schemeClr val="bg1"/>
                </a:solidFill>
                <a:latin typeface="Book Antiqua" panose="02040602050305030304" pitchFamily="18" charset="0"/>
              </a:rPr>
              <a:t>Module-8</a:t>
            </a:r>
            <a:endParaRPr lang="en-US" sz="3200" b="1" dirty="0">
              <a:ln w="0">
                <a:noFill/>
              </a:ln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72148" y="446314"/>
            <a:ext cx="6607623" cy="600891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Castellar" panose="020A0402060406010301" pitchFamily="18" charset="0"/>
                <a:ea typeface="+mn-ea"/>
                <a:cs typeface="+mn-cs"/>
              </a:rPr>
              <a:t>Topic 151: Accounts </a:t>
            </a:r>
            <a:r>
              <a:rPr kumimoji="0" lang="en-US" sz="2800" b="1" i="0" u="none" strike="noStrike" kern="1200" cap="none" spc="0" normalizeH="0" baseline="0" noProof="0" dirty="0">
                <a:ln w="12700">
                  <a:solidFill>
                    <a:srgbClr val="4472C4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Castellar" panose="020A0402060406010301" pitchFamily="18" charset="0"/>
                <a:ea typeface="+mn-ea"/>
                <a:cs typeface="+mn-cs"/>
              </a:rPr>
              <a:t>receivable management-2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00212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524C949-B2D9-4245-8228-4DCF0FE608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549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5010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42A3BC6-828D-42C3-A6FB-460DB7C2FD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6" y="0"/>
            <a:ext cx="121893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1021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xmlns="" id="{77488852-0C06-4A56-B7B5-D92DA6177F2C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Contribution Margin Ratio</a:t>
            </a:r>
          </a:p>
          <a:p>
            <a:pPr algn="ctr"/>
            <a:r>
              <a:rPr lang="en-US" sz="6000" b="1" u="sng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Contribution Margin</a:t>
            </a:r>
          </a:p>
          <a:p>
            <a:pPr algn="ctr"/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Sales</a:t>
            </a:r>
          </a:p>
        </p:txBody>
      </p:sp>
    </p:spTree>
    <p:extLst>
      <p:ext uri="{BB962C8B-B14F-4D97-AF65-F5344CB8AC3E}">
        <p14:creationId xmlns:p14="http://schemas.microsoft.com/office/powerpoint/2010/main" val="31661266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xmlns="" id="{77488852-0C06-4A56-B7B5-D92DA6177F2C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Variable Cost Ratio</a:t>
            </a:r>
          </a:p>
          <a:p>
            <a:pPr algn="ctr"/>
            <a:r>
              <a:rPr lang="en-US" sz="6000" b="1" u="sng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Variable Cost</a:t>
            </a:r>
          </a:p>
          <a:p>
            <a:pPr algn="ctr"/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Sales</a:t>
            </a:r>
          </a:p>
        </p:txBody>
      </p:sp>
    </p:spTree>
    <p:extLst>
      <p:ext uri="{BB962C8B-B14F-4D97-AF65-F5344CB8AC3E}">
        <p14:creationId xmlns:p14="http://schemas.microsoft.com/office/powerpoint/2010/main" val="3793368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A6D1F82-D257-444E-B33E-343842BA71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6096000" cy="68580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238790A-71E2-41FD-9657-46DA076748C6}"/>
              </a:ext>
            </a:extLst>
          </p:cNvPr>
          <p:cNvSpPr txBox="1"/>
          <p:nvPr/>
        </p:nvSpPr>
        <p:spPr>
          <a:xfrm>
            <a:off x="6096000" y="753967"/>
            <a:ext cx="609600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dirty="0">
                <a:solidFill>
                  <a:srgbClr val="002060"/>
                </a:solidFill>
              </a:rPr>
              <a:t>Opportunity cost represents the potential benefits an, investor misses out on when choosing one alternative over another. </a:t>
            </a:r>
          </a:p>
        </p:txBody>
      </p:sp>
    </p:spTree>
    <p:extLst>
      <p:ext uri="{BB962C8B-B14F-4D97-AF65-F5344CB8AC3E}">
        <p14:creationId xmlns:p14="http://schemas.microsoft.com/office/powerpoint/2010/main" val="16657223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chemeClr val="bg1"/>
                </a:solidFill>
                <a:latin typeface="Book Antiqua" panose="02040602050305030304" pitchFamily="18" charset="0"/>
              </a:rPr>
              <a:t>Working Capital Management </a:t>
            </a:r>
          </a:p>
          <a:p>
            <a:pPr algn="r"/>
            <a:r>
              <a:rPr lang="en-US" sz="3200" b="1" dirty="0">
                <a:ln w="0">
                  <a:noFill/>
                </a:ln>
                <a:solidFill>
                  <a:schemeClr val="bg1"/>
                </a:solidFill>
                <a:latin typeface="Book Antiqua" panose="02040602050305030304" pitchFamily="18" charset="0"/>
              </a:rPr>
              <a:t>Module-8</a:t>
            </a:r>
            <a:endParaRPr lang="en-US" sz="3200" b="1" dirty="0">
              <a:ln w="0">
                <a:noFill/>
              </a:ln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72148" y="446314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Castellar" panose="020A0402060406010301" pitchFamily="18" charset="0"/>
                <a:ea typeface="+mn-ea"/>
                <a:cs typeface="+mn-cs"/>
              </a:rPr>
              <a:t>Topic 152: Accounts </a:t>
            </a:r>
            <a:r>
              <a:rPr kumimoji="0" lang="en-US" sz="2800" b="1" i="0" u="none" strike="noStrike" kern="1200" cap="none" spc="0" normalizeH="0" baseline="0" noProof="0" dirty="0">
                <a:ln w="12700">
                  <a:solidFill>
                    <a:srgbClr val="4472C4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Castellar" panose="020A0402060406010301" pitchFamily="18" charset="0"/>
                <a:ea typeface="+mn-ea"/>
                <a:cs typeface="+mn-cs"/>
              </a:rPr>
              <a:t>receivable management-3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0423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C9A103-C13F-44E2-8F32-8D4F7E856161}"/>
              </a:ext>
            </a:extLst>
          </p:cNvPr>
          <p:cNvSpPr/>
          <p:nvPr/>
        </p:nvSpPr>
        <p:spPr>
          <a:xfrm>
            <a:off x="-1850" y="22194"/>
            <a:ext cx="12193849" cy="6835806"/>
          </a:xfrm>
          <a:prstGeom prst="rect">
            <a:avLst/>
          </a:prstGeom>
          <a:solidFill>
            <a:srgbClr val="FF0000">
              <a:alpha val="15000"/>
            </a:srgbClr>
          </a:solidFill>
          <a:ln>
            <a:noFill/>
          </a:ln>
          <a:effectLst>
            <a:glow rad="127000">
              <a:schemeClr val="bg1">
                <a:lumMod val="85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Times New Roman" panose="02020603050405020304" pitchFamily="18" charset="0"/>
              </a:rPr>
              <a:t>Credit Policy Decisions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Points to be Considered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Times New Roman" panose="02020603050405020304" pitchFamily="18" charset="0"/>
            </a:endParaRPr>
          </a:p>
          <a:p>
            <a:pPr marL="1028700" lvl="1" indent="-571500"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Addition Sales</a:t>
            </a:r>
          </a:p>
          <a:p>
            <a:pPr marL="1028700" lvl="1" indent="-571500"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Additional Receivables</a:t>
            </a:r>
          </a:p>
          <a:p>
            <a:pPr marL="1028700" lvl="1" indent="-571500"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Additional Margin</a:t>
            </a:r>
          </a:p>
          <a:p>
            <a:pPr marL="1028700" lvl="1" indent="-571500"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Addition Cost</a:t>
            </a:r>
          </a:p>
          <a:p>
            <a:pPr marL="571500" marR="0" lvl="0" indent="-5715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3200" b="1" dirty="0">
              <a:solidFill>
                <a:schemeClr val="bg1"/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436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C9A103-C13F-44E2-8F32-8D4F7E856161}"/>
              </a:ext>
            </a:extLst>
          </p:cNvPr>
          <p:cNvSpPr/>
          <p:nvPr/>
        </p:nvSpPr>
        <p:spPr>
          <a:xfrm>
            <a:off x="0" y="0"/>
            <a:ext cx="6943725" cy="68580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3600" b="1" dirty="0">
                <a:ln w="12700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entury Schoolbook" panose="02040604050505020304" pitchFamily="18" charset="0"/>
                <a:cs typeface="Times New Roman" panose="02020603050405020304" pitchFamily="18" charset="0"/>
              </a:rPr>
              <a:t>Why we need Working Capital? </a:t>
            </a:r>
            <a:endParaRPr lang="en-US" sz="3600" b="1" dirty="0" smtClean="0">
              <a:ln w="12700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3600" b="1" dirty="0">
              <a:ln w="12700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pPr marL="1028700" lvl="1" indent="-571500">
              <a:buFont typeface="Arial" panose="020B0604020202020204" pitchFamily="34" charset="0"/>
              <a:buChar char="•"/>
              <a:defRPr/>
            </a:pP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Inventory</a:t>
            </a:r>
          </a:p>
          <a:p>
            <a:pPr marL="1028700" lvl="1" indent="-571500">
              <a:buFont typeface="Arial" panose="020B0604020202020204" pitchFamily="34" charset="0"/>
              <a:buChar char="•"/>
              <a:defRPr/>
            </a:pP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Receivables</a:t>
            </a:r>
            <a:endParaRPr lang="en-US" sz="3600" b="1" dirty="0">
              <a:solidFill>
                <a:schemeClr val="accent6">
                  <a:lumMod val="50000"/>
                </a:schemeClr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pPr marL="1028700" lvl="1" indent="-571500">
              <a:buFont typeface="Arial" panose="020B0604020202020204" pitchFamily="34" charset="0"/>
              <a:buChar char="•"/>
              <a:defRPr/>
            </a:pP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Prepayments</a:t>
            </a:r>
            <a:endParaRPr lang="en-US" sz="3600" b="1" dirty="0">
              <a:solidFill>
                <a:schemeClr val="accent6">
                  <a:lumMod val="50000"/>
                </a:schemeClr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pPr marL="1028700" lvl="1" indent="-571500">
              <a:buFont typeface="Arial" panose="020B0604020202020204" pitchFamily="34" charset="0"/>
              <a:buChar char="•"/>
              <a:defRPr/>
            </a:pP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Cash</a:t>
            </a:r>
            <a:endParaRPr lang="en-US" sz="3600" b="1" dirty="0">
              <a:solidFill>
                <a:schemeClr val="accent6">
                  <a:lumMod val="50000"/>
                </a:schemeClr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1AD863D-3B53-4AF0-BEC7-E44BDEFD2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7379" y="1754659"/>
            <a:ext cx="4572772" cy="360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8085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ccounts Receivable Turnover Ratio | Top 3 Examples with excel template">
            <a:extLst>
              <a:ext uri="{FF2B5EF4-FFF2-40B4-BE49-F238E27FC236}">
                <a16:creationId xmlns:a16="http://schemas.microsoft.com/office/drawing/2014/main" xmlns="" id="{E0A942D9-0094-4602-A0E6-D2E61C7103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41451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DFA8CBA-7F11-46F9-990C-AE51902A5B95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0F0"/>
          </a:solidFill>
        </p:spPr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8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Additional Receivables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Additional Sales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Receivables Turnover Ratio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AE1ABA5-915C-47AC-9419-AC6CF47A1F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4385" y="0"/>
            <a:ext cx="1883229" cy="1883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6790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chemeClr val="bg1"/>
                </a:solidFill>
                <a:latin typeface="Book Antiqua" panose="02040602050305030304" pitchFamily="18" charset="0"/>
              </a:rPr>
              <a:t>Working Capital Management </a:t>
            </a:r>
          </a:p>
          <a:p>
            <a:pPr algn="r"/>
            <a:r>
              <a:rPr lang="en-US" sz="3200" b="1" dirty="0">
                <a:ln w="0">
                  <a:noFill/>
                </a:ln>
                <a:solidFill>
                  <a:schemeClr val="bg1"/>
                </a:solidFill>
                <a:latin typeface="Book Antiqua" panose="02040602050305030304" pitchFamily="18" charset="0"/>
              </a:rPr>
              <a:t>Module-8</a:t>
            </a:r>
            <a:endParaRPr lang="en-US" sz="3200" b="1" dirty="0">
              <a:ln w="0">
                <a:noFill/>
              </a:ln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72148" y="446314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C00000"/>
                </a:solidFill>
              </a:rPr>
              <a:t>Topic </a:t>
            </a:r>
            <a:r>
              <a:rPr lang="en-US" sz="3200" b="1" dirty="0" smtClean="0">
                <a:solidFill>
                  <a:srgbClr val="C00000"/>
                </a:solidFill>
              </a:rPr>
              <a:t>153: </a:t>
            </a:r>
            <a:r>
              <a:rPr lang="en-US" sz="3200" b="1" dirty="0">
                <a:solidFill>
                  <a:srgbClr val="C00000"/>
                </a:solidFill>
              </a:rPr>
              <a:t>Accounts receivable management-4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88012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FB21CD57-CA00-4FB0-BBF7-8CBB4CAEBF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726559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493706">
                  <a:extLst>
                    <a:ext uri="{9D8B030D-6E8A-4147-A177-3AD203B41FA5}">
                      <a16:colId xmlns:a16="http://schemas.microsoft.com/office/drawing/2014/main" xmlns="" val="1370296662"/>
                    </a:ext>
                  </a:extLst>
                </a:gridCol>
                <a:gridCol w="5698294">
                  <a:extLst>
                    <a:ext uri="{9D8B030D-6E8A-4147-A177-3AD203B41FA5}">
                      <a16:colId xmlns:a16="http://schemas.microsoft.com/office/drawing/2014/main" xmlns="" val="2166017039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Selling Price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Rs. 10 per unit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890129786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Variable Cost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Rs. 8 per unit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54101308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Contribution Margin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Rs. 2 per unit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501473859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Current Sales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Rs. 2,400,000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4519305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Current Credit Period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30-Days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389374638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New Credit Period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60-Days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943537031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Additional Sales = 25%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Rs. 600,000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97768149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Additional Units = 600,000/10 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60,000 Units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280695656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Opportunity Cost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20% per annum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28724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5451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EEA63F4F-5DE7-4302-B682-BE06C50634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1661472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xmlns="" val="4182021025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xmlns="" val="2616072084"/>
                    </a:ext>
                  </a:extLst>
                </a:gridCol>
              </a:tblGrid>
              <a:tr h="15807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Profitability of additional sales = </a:t>
                      </a:r>
                      <a:r>
                        <a:rPr lang="en-US" sz="28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(Contribution margin per unit) × (Additional units sold)</a:t>
                      </a:r>
                      <a:endParaRPr lang="en-US" sz="2800" b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Rs. 2 × 60,000 units = Rs. 120,000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096943085"/>
                  </a:ext>
                </a:extLst>
              </a:tr>
              <a:tr h="15807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Additional receivables = </a:t>
                      </a:r>
                      <a:r>
                        <a:rPr lang="en-US" sz="28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(Additional sales revenue)/(Receivable turnover for new customers)</a:t>
                      </a:r>
                      <a:endParaRPr lang="en-US" sz="2800" b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Rs. 600,000/6 = Rs. 100,000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214183823"/>
                  </a:ext>
                </a:extLst>
              </a:tr>
              <a:tr h="15807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Investment in additional receivables = </a:t>
                      </a:r>
                      <a:r>
                        <a:rPr lang="en-US" sz="28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(Variable cost per unit/Sales price per unit) × (Additional receivables)</a:t>
                      </a:r>
                      <a:endParaRPr lang="en-US" sz="2800" b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0.80 × Rs. 100,000 = Rs. 80,000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731212647"/>
                  </a:ext>
                </a:extLst>
              </a:tr>
              <a:tr h="211561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Required before-tax return on additional investment = </a:t>
                      </a:r>
                      <a:r>
                        <a:rPr lang="en-US" sz="28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(Opportunity cost) × (Investment in additional receivables)</a:t>
                      </a:r>
                      <a:endParaRPr lang="en-US" sz="2800" b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0.20 × Rs. 80,000 = Rs. 16,000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4675421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0690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Working Capital Management </a:t>
            </a:r>
          </a:p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Module-8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72148" y="446314"/>
            <a:ext cx="6607623" cy="600891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154: Accounts Receivable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M</a:t>
            </a:r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anagement-5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5471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585E92FA-319E-46FE-996A-15F25D3D3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899" y="70453"/>
            <a:ext cx="5171606" cy="678754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C1F4950-09AC-45B5-B7D7-54F11D09BCA4}"/>
              </a:ext>
            </a:extLst>
          </p:cNvPr>
          <p:cNvSpPr txBox="1"/>
          <p:nvPr/>
        </p:nvSpPr>
        <p:spPr>
          <a:xfrm>
            <a:off x="350196" y="2167976"/>
            <a:ext cx="590070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 b="1" dirty="0">
                <a:solidFill>
                  <a:srgbClr val="C00000"/>
                </a:solidFill>
                <a:cs typeface="Times New Roman" panose="02020603050405020304" pitchFamily="18" charset="0"/>
              </a:rPr>
              <a:t>New Credit Policy Applicable to Current Sales</a:t>
            </a:r>
            <a:endParaRPr lang="en-US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8811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FB21CD57-CA00-4FB0-BBF7-8CBB4CAEBF98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493706">
                  <a:extLst>
                    <a:ext uri="{9D8B030D-6E8A-4147-A177-3AD203B41FA5}">
                      <a16:colId xmlns="" xmlns:a16="http://schemas.microsoft.com/office/drawing/2014/main" val="1370296662"/>
                    </a:ext>
                  </a:extLst>
                </a:gridCol>
                <a:gridCol w="5698294">
                  <a:extLst>
                    <a:ext uri="{9D8B030D-6E8A-4147-A177-3AD203B41FA5}">
                      <a16:colId xmlns="" xmlns:a16="http://schemas.microsoft.com/office/drawing/2014/main" val="2166017039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Selling Price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Rs. 10 per unit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890129786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Variable Cost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Rs. 8 per unit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54101308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Contribution Margin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Rs. 2 per unit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501473859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Current Sales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Rs. 2,400,000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4519305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Current Credit Period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30-Days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389374638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New Credit Period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60-Days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943537031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Additional Sales = 25%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Rs. 600,000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97768149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Additional Units = 600,000/10 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60,000 Units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280695656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Opportunity Cost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20% per annum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28724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259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2D21D8D2-C7EF-4B3F-9B27-95D6699000D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44774" y="158642"/>
          <a:ext cx="11587396" cy="6538769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5793698">
                  <a:extLst>
                    <a:ext uri="{9D8B030D-6E8A-4147-A177-3AD203B41FA5}">
                      <a16:colId xmlns="" xmlns:a16="http://schemas.microsoft.com/office/drawing/2014/main" val="3685151867"/>
                    </a:ext>
                  </a:extLst>
                </a:gridCol>
                <a:gridCol w="5793698">
                  <a:extLst>
                    <a:ext uri="{9D8B030D-6E8A-4147-A177-3AD203B41FA5}">
                      <a16:colId xmlns="" xmlns:a16="http://schemas.microsoft.com/office/drawing/2014/main" val="1133608008"/>
                    </a:ext>
                  </a:extLst>
                </a:gridCol>
              </a:tblGrid>
              <a:tr h="6677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Profitability of additional sales = (Contribution margin per unit) × (Additional units sold)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26" marR="5312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Rs.2 × 36,000 units = Rs.72,000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26" marR="53126" marT="0" marB="0"/>
                </a:tc>
                <a:extLst>
                  <a:ext uri="{0D108BD9-81ED-4DB2-BD59-A6C34878D82A}">
                    <a16:rowId xmlns="" xmlns:a16="http://schemas.microsoft.com/office/drawing/2014/main" val="2182957777"/>
                  </a:ext>
                </a:extLst>
              </a:tr>
              <a:tr h="9480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Additional receivables of new sales = (New sales revenue)/(New receivable turnover for new customers)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26" marR="5312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Rs.360,000/6 = Rs.60,000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26" marR="53126" marT="0" marB="0"/>
                </a:tc>
                <a:extLst>
                  <a:ext uri="{0D108BD9-81ED-4DB2-BD59-A6C34878D82A}">
                    <a16:rowId xmlns="" xmlns:a16="http://schemas.microsoft.com/office/drawing/2014/main" val="1883134237"/>
                  </a:ext>
                </a:extLst>
              </a:tr>
              <a:tr h="9480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Investment in additional receivables of new sales = (Variable cost per unit/Sales price per unit) × (Additional receivables)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26" marR="5312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0.80 × Rs.60,000 = Rs.48,000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26" marR="53126" marT="0" marB="0"/>
                </a:tc>
                <a:extLst>
                  <a:ext uri="{0D108BD9-81ED-4DB2-BD59-A6C34878D82A}">
                    <a16:rowId xmlns="" xmlns:a16="http://schemas.microsoft.com/office/drawing/2014/main" val="1738194760"/>
                  </a:ext>
                </a:extLst>
              </a:tr>
              <a:tr h="6677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Level of receivables before credit period change = (Annual credit sales)/(Old receivables turnover)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26" marR="5312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Rs. 2,400,000/12 = Rs.200,000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26" marR="53126" marT="0" marB="0"/>
                </a:tc>
                <a:extLst>
                  <a:ext uri="{0D108BD9-81ED-4DB2-BD59-A6C34878D82A}">
                    <a16:rowId xmlns="" xmlns:a16="http://schemas.microsoft.com/office/drawing/2014/main" val="2616739378"/>
                  </a:ext>
                </a:extLst>
              </a:tr>
              <a:tr h="9480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New level of receivables associated with original sales = (Annual credit sales)/(New receivables turnover)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26" marR="5312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Rs. 2,400,000/6 = Rs. 400,000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26" marR="53126" marT="0" marB="0"/>
                </a:tc>
                <a:extLst>
                  <a:ext uri="{0D108BD9-81ED-4DB2-BD59-A6C34878D82A}">
                    <a16:rowId xmlns="" xmlns:a16="http://schemas.microsoft.com/office/drawing/2014/main" val="590597574"/>
                  </a:ext>
                </a:extLst>
              </a:tr>
              <a:tr h="62675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Investment in additional receivable associated with original sales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26" marR="5312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Rs.400,000 - Rs.200,000 = Rs.200,000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26" marR="53126" marT="0" marB="0"/>
                </a:tc>
                <a:extLst>
                  <a:ext uri="{0D108BD9-81ED-4DB2-BD59-A6C34878D82A}">
                    <a16:rowId xmlns="" xmlns:a16="http://schemas.microsoft.com/office/drawing/2014/main" val="1699496428"/>
                  </a:ext>
                </a:extLst>
              </a:tr>
              <a:tr h="6677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Total investment in additional receivables associated with original sales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26" marR="5312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Rs.48,000 + Rs.200,000 = Rs.248,000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26" marR="53126" marT="0" marB="0"/>
                </a:tc>
                <a:extLst>
                  <a:ext uri="{0D108BD9-81ED-4DB2-BD59-A6C34878D82A}">
                    <a16:rowId xmlns="" xmlns:a16="http://schemas.microsoft.com/office/drawing/2014/main" val="753039741"/>
                  </a:ext>
                </a:extLst>
              </a:tr>
              <a:tr h="94807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Required before-tax return on additional investment = (Opportunity cost) × (Total investment in additional receivables)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26" marR="5312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0.20 × Rs.248,000 = Rs.49,600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26" marR="53126" marT="0" marB="0"/>
                </a:tc>
                <a:extLst>
                  <a:ext uri="{0D108BD9-81ED-4DB2-BD59-A6C34878D82A}">
                    <a16:rowId xmlns="" xmlns:a16="http://schemas.microsoft.com/office/drawing/2014/main" val="24179126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246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Working Capital Management </a:t>
            </a:r>
          </a:p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Module-8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72148" y="446314"/>
            <a:ext cx="6607623" cy="600891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155: Accounts Receivable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M</a:t>
            </a:r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anagement-6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296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897924" y="4083728"/>
            <a:ext cx="10058399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dirty="0">
                <a:ln w="0">
                  <a:solidFill>
                    <a:srgbClr val="5B9BD5">
                      <a:lumMod val="60000"/>
                      <a:lumOff val="40000"/>
                    </a:srgb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Working Capital Management </a:t>
            </a:r>
          </a:p>
          <a:p>
            <a:pPr lvl="0" algn="ctr">
              <a:defRPr/>
            </a:pPr>
            <a:r>
              <a:rPr lang="en-US" sz="3200" dirty="0">
                <a:ln w="0">
                  <a:solidFill>
                    <a:srgbClr val="5B9BD5">
                      <a:lumMod val="60000"/>
                      <a:lumOff val="40000"/>
                    </a:srgb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Module-8</a:t>
            </a:r>
            <a:endParaRPr lang="en-US" sz="3200" dirty="0">
              <a:ln w="0">
                <a:solidFill>
                  <a:srgbClr val="5B9BD5">
                    <a:lumMod val="60000"/>
                    <a:lumOff val="40000"/>
                  </a:srgbClr>
                </a:solidFill>
              </a:ln>
              <a:solidFill>
                <a:schemeClr val="accent4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763480" y="692458"/>
            <a:ext cx="10253707" cy="315157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chemeClr val="tx1"/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Castellar" panose="020A0402060406010301" pitchFamily="18" charset="0"/>
                <a:ea typeface="+mn-ea"/>
                <a:cs typeface="+mn-cs"/>
              </a:rPr>
              <a:t>Topic-146-Approaches </a:t>
            </a:r>
            <a:r>
              <a:rPr kumimoji="0" lang="en-US" sz="2800" b="1" i="0" u="none" strike="noStrike" kern="1200" cap="none" spc="0" normalizeH="0" baseline="0" noProof="0" dirty="0">
                <a:ln w="12700">
                  <a:solidFill>
                    <a:srgbClr val="4472C4"/>
                  </a:solidFill>
                  <a:prstDash val="solid"/>
                </a:ln>
                <a:solidFill>
                  <a:schemeClr val="tx1"/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Castellar" panose="020A0402060406010301" pitchFamily="18" charset="0"/>
                <a:ea typeface="+mn-ea"/>
                <a:cs typeface="+mn-cs"/>
              </a:rPr>
              <a:t>of Working Capital management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188720" y="3749040"/>
            <a:ext cx="9155430" cy="0"/>
          </a:xfrm>
          <a:prstGeom prst="line">
            <a:avLst/>
          </a:prstGeom>
          <a:ln w="8890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01781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C1F4950-09AC-45B5-B7D7-54F11D09BCA4}"/>
              </a:ext>
            </a:extLst>
          </p:cNvPr>
          <p:cNvSpPr txBox="1"/>
          <p:nvPr/>
        </p:nvSpPr>
        <p:spPr>
          <a:xfrm>
            <a:off x="0" y="1536173"/>
            <a:ext cx="5865779" cy="3785652"/>
          </a:xfrm>
          <a:prstGeom prst="rect">
            <a:avLst/>
          </a:prstGeom>
          <a:noFill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6000" b="1" dirty="0">
                <a:solidFill>
                  <a:srgbClr val="C00000"/>
                </a:solidFill>
                <a:cs typeface="Times New Roman" panose="02020603050405020304" pitchFamily="18" charset="0"/>
              </a:rPr>
              <a:t>Impact of Bad Debts on the Credit Policy Change</a:t>
            </a:r>
            <a:endParaRPr lang="en-US" sz="6000" dirty="0">
              <a:solidFill>
                <a:srgbClr val="C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56E9AEEA-8FC7-45F0-A1D8-528061F3D5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5779" y="0"/>
            <a:ext cx="63262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47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FB21CD57-CA00-4FB0-BBF7-8CBB4CAEBF9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49770" y="254832"/>
          <a:ext cx="11492460" cy="6340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121117">
                  <a:extLst>
                    <a:ext uri="{9D8B030D-6E8A-4147-A177-3AD203B41FA5}">
                      <a16:colId xmlns="" xmlns:a16="http://schemas.microsoft.com/office/drawing/2014/main" val="1370296662"/>
                    </a:ext>
                  </a:extLst>
                </a:gridCol>
                <a:gridCol w="5371343">
                  <a:extLst>
                    <a:ext uri="{9D8B030D-6E8A-4147-A177-3AD203B41FA5}">
                      <a16:colId xmlns="" xmlns:a16="http://schemas.microsoft.com/office/drawing/2014/main" val="2166017039"/>
                    </a:ext>
                  </a:extLst>
                </a:gridCol>
              </a:tblGrid>
              <a:tr h="6340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Selling Price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Rs. 10 per unit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890129786"/>
                  </a:ext>
                </a:extLst>
              </a:tr>
              <a:tr h="6340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Variable Cost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Rs. 8 per unit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54101308"/>
                  </a:ext>
                </a:extLst>
              </a:tr>
              <a:tr h="6340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Contribution Margin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Rs. 2 per unit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501473859"/>
                  </a:ext>
                </a:extLst>
              </a:tr>
              <a:tr h="6340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Current Sales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Rs. 2,400,000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45193050"/>
                  </a:ext>
                </a:extLst>
              </a:tr>
              <a:tr h="6340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Current Credit Period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30-Days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389374638"/>
                  </a:ext>
                </a:extLst>
              </a:tr>
              <a:tr h="6340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New Credit Period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60-Days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943537031"/>
                  </a:ext>
                </a:extLst>
              </a:tr>
              <a:tr h="6340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Additional Sales = 25%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Rs. 600,000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977681490"/>
                  </a:ext>
                </a:extLst>
              </a:tr>
              <a:tr h="6340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Additional Units = 600,000/10 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60,000 Units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280695656"/>
                  </a:ext>
                </a:extLst>
              </a:tr>
              <a:tr h="6340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Opportunity Cost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20% per annum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28724441"/>
                  </a:ext>
                </a:extLst>
              </a:tr>
              <a:tr h="6340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Bad Debts Expense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1940610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244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EEA63F4F-5DE7-4302-B682-BE06C50634D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4812" y="228109"/>
          <a:ext cx="11617378" cy="6526107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5808689">
                  <a:extLst>
                    <a:ext uri="{9D8B030D-6E8A-4147-A177-3AD203B41FA5}">
                      <a16:colId xmlns="" xmlns:a16="http://schemas.microsoft.com/office/drawing/2014/main" val="4182021025"/>
                    </a:ext>
                  </a:extLst>
                </a:gridCol>
                <a:gridCol w="5808689">
                  <a:extLst>
                    <a:ext uri="{9D8B030D-6E8A-4147-A177-3AD203B41FA5}">
                      <a16:colId xmlns="" xmlns:a16="http://schemas.microsoft.com/office/drawing/2014/main" val="2616072084"/>
                    </a:ext>
                  </a:extLst>
                </a:gridCol>
              </a:tblGrid>
              <a:tr h="118582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Profitability of additional sales = </a:t>
                      </a:r>
                      <a:r>
                        <a:rPr lang="en-US" sz="25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(Contribution margin per unit) × (Additional units sold)</a:t>
                      </a:r>
                      <a:endParaRPr lang="en-US" sz="2500" b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Rs. 2 × 60,000 units = </a:t>
                      </a:r>
                      <a:r>
                        <a:rPr lang="en-US" sz="25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Rs. 120,000</a:t>
                      </a:r>
                      <a:endParaRPr lang="en-US" sz="25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4096943085"/>
                  </a:ext>
                </a:extLst>
              </a:tr>
              <a:tr h="118582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Additional receivables = </a:t>
                      </a:r>
                      <a:r>
                        <a:rPr lang="en-US" sz="25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(Additional sales revenue)/(Receivable turnover for new customers)</a:t>
                      </a:r>
                      <a:endParaRPr lang="en-US" sz="2500" b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Rs. 600,000/6 = Rs. 100,000</a:t>
                      </a:r>
                      <a:endParaRPr lang="en-US" sz="25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214183823"/>
                  </a:ext>
                </a:extLst>
              </a:tr>
              <a:tr h="118582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Investment in additional receivables = </a:t>
                      </a:r>
                      <a:r>
                        <a:rPr lang="en-US" sz="25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(Variable cost per unit/Sales price per unit) × (Additional receivables)</a:t>
                      </a:r>
                      <a:endParaRPr lang="en-US" sz="2500" b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0.80 × Rs. 100,000 = Rs. 80,000</a:t>
                      </a:r>
                      <a:endParaRPr lang="en-US" sz="25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731212647"/>
                  </a:ext>
                </a:extLst>
              </a:tr>
              <a:tr h="81872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Additional Bad Debts Expense = (Additional Sales x Bad debts percentage)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600,000 x 10% = Rs. 60,000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550379656"/>
                  </a:ext>
                </a:extLst>
              </a:tr>
              <a:tr h="118582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Required before-tax return on additional investment = </a:t>
                      </a:r>
                      <a:r>
                        <a:rPr lang="en-US" sz="25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(Opportunity cost) × (Investment in additional receivables)</a:t>
                      </a:r>
                      <a:endParaRPr lang="en-US" sz="2500" b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0.20 × Rs. 80,000 = Rs. 16,000</a:t>
                      </a:r>
                      <a:endParaRPr lang="en-US" sz="25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81971955"/>
                  </a:ext>
                </a:extLst>
              </a:tr>
              <a:tr h="79055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 additional cost = Bad debts + Opportunity cost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60,000 + 16,000 = </a:t>
                      </a:r>
                      <a:r>
                        <a:rPr lang="en-US" sz="25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Rs. 76,000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856485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086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F095678-A10A-4847-B7BD-4EE14C057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095999" cy="6858000"/>
          </a:xfrm>
        </p:spPr>
        <p:txBody>
          <a:bodyPr>
            <a:normAutofit/>
          </a:bodyPr>
          <a:lstStyle/>
          <a:p>
            <a:pPr algn="ctr"/>
            <a:r>
              <a:rPr lang="en-US" sz="7200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Impact of Cash Discount in Credit Policy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A5AFB4D0-6832-4C35-8168-9A114716C8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6095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64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="" xmlns:a16="http://schemas.microsoft.com/office/drawing/2014/main" id="{1AFB90B8-8139-472F-A42F-92D2BA090F73}"/>
              </a:ext>
            </a:extLst>
          </p:cNvPr>
          <p:cNvGraphicFramePr/>
          <p:nvPr>
            <p:extLst/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7855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DB3D769-CC92-4687-9D8F-6D9877318681}"/>
              </a:ext>
            </a:extLst>
          </p:cNvPr>
          <p:cNvSpPr/>
          <p:nvPr/>
        </p:nvSpPr>
        <p:spPr>
          <a:xfrm>
            <a:off x="0" y="0"/>
            <a:ext cx="7135318" cy="6858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465138"/>
            <a:r>
              <a:rPr lang="en-US" sz="4800" b="1" dirty="0">
                <a:solidFill>
                  <a:srgbClr val="C00000"/>
                </a:solidFill>
                <a:cs typeface="Times New Roman" panose="02020603050405020304" pitchFamily="18" charset="0"/>
              </a:rPr>
              <a:t>Types of Inventory</a:t>
            </a:r>
          </a:p>
          <a:p>
            <a:pPr marL="1371600" lvl="1" indent="-914400">
              <a:buFont typeface="+mj-lt"/>
              <a:buAutoNum type="arabicPeriod"/>
            </a:pP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Stock in Trade</a:t>
            </a:r>
          </a:p>
          <a:p>
            <a:pPr marL="1828800" lvl="2" indent="-914400">
              <a:buFont typeface="+mj-lt"/>
              <a:buAutoNum type="alphaLcParenR"/>
            </a:pPr>
            <a:r>
              <a:rPr lang="en-US" sz="4800" dirty="0">
                <a:solidFill>
                  <a:srgbClr val="FF0000"/>
                </a:solidFill>
                <a:cs typeface="Times New Roman" panose="02020603050405020304" pitchFamily="18" charset="0"/>
              </a:rPr>
              <a:t>Raw Material</a:t>
            </a:r>
          </a:p>
          <a:p>
            <a:pPr marL="1828800" lvl="2" indent="-914400">
              <a:buFont typeface="+mj-lt"/>
              <a:buAutoNum type="alphaLcParenR"/>
            </a:pPr>
            <a:r>
              <a:rPr lang="en-US" sz="4800" dirty="0">
                <a:solidFill>
                  <a:srgbClr val="FF0000"/>
                </a:solidFill>
                <a:cs typeface="Times New Roman" panose="02020603050405020304" pitchFamily="18" charset="0"/>
              </a:rPr>
              <a:t>Work in Process</a:t>
            </a:r>
          </a:p>
          <a:p>
            <a:pPr marL="1828800" lvl="2" indent="-914400">
              <a:buFont typeface="+mj-lt"/>
              <a:buAutoNum type="alphaLcParenR"/>
            </a:pPr>
            <a:r>
              <a:rPr lang="en-US" sz="4800" dirty="0">
                <a:solidFill>
                  <a:srgbClr val="FF0000"/>
                </a:solidFill>
                <a:cs typeface="Times New Roman" panose="02020603050405020304" pitchFamily="18" charset="0"/>
              </a:rPr>
              <a:t>Finished</a:t>
            </a:r>
          </a:p>
          <a:p>
            <a:pPr marL="1371600" lvl="1" indent="-914400">
              <a:buFont typeface="+mj-lt"/>
              <a:buAutoNum type="arabicPeriod"/>
            </a:pP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Stores, Spares, and Tools</a:t>
            </a:r>
          </a:p>
          <a:p>
            <a:pPr algn="ctr"/>
            <a:endParaRPr lang="en-US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65DBBCF-043D-4DEB-9A6A-1CDE1ACBE1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5319" y="0"/>
            <a:ext cx="50566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90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DB3D769-CC92-4687-9D8F-6D98773186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solidFill>
              <a:srgbClr val="889ED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466"/>
          <a:stretch/>
        </p:blipFill>
        <p:spPr>
          <a:xfrm>
            <a:off x="0" y="-7846"/>
            <a:ext cx="12191999" cy="137195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71" b="61907"/>
          <a:stretch/>
        </p:blipFill>
        <p:spPr>
          <a:xfrm>
            <a:off x="-1" y="1379097"/>
            <a:ext cx="12191999" cy="136410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9" t="37554" r="369" b="41205"/>
          <a:stretch/>
        </p:blipFill>
        <p:spPr>
          <a:xfrm>
            <a:off x="-1" y="2683240"/>
            <a:ext cx="12191999" cy="149187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 t="59649" r="123" b="20929"/>
          <a:stretch/>
        </p:blipFill>
        <p:spPr>
          <a:xfrm>
            <a:off x="-3" y="4175467"/>
            <a:ext cx="12191999" cy="136410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6" t="78644" r="246" b="1934"/>
          <a:stretch/>
        </p:blipFill>
        <p:spPr>
          <a:xfrm>
            <a:off x="1" y="5524936"/>
            <a:ext cx="12191999" cy="136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96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="" xmlns:a16="http://schemas.microsoft.com/office/drawing/2014/main" id="{1AFB90B8-8139-472F-A42F-92D2BA090F73}"/>
              </a:ext>
            </a:extLst>
          </p:cNvPr>
          <p:cNvGraphicFramePr/>
          <p:nvPr>
            <p:extLst/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6829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7097B77F-4C7A-4FF8-A2E6-1CB2B0C841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2"/>
            <a:ext cx="12192000" cy="6856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6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8B5EBA37-4A05-4F96-B8F8-555DDE252FDF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Safety Stock!</a:t>
            </a:r>
          </a:p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E591859E-A0D4-466C-9B13-3792327284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0858" y="0"/>
            <a:ext cx="56011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67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C9A103-C13F-44E2-8F32-8D4F7E856161}"/>
              </a:ext>
            </a:extLst>
          </p:cNvPr>
          <p:cNvSpPr/>
          <p:nvPr/>
        </p:nvSpPr>
        <p:spPr>
          <a:xfrm>
            <a:off x="7134224" y="0"/>
            <a:ext cx="5057775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glow rad="127000">
              <a:schemeClr val="bg1">
                <a:lumMod val="85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6200" b="1" dirty="0">
                <a:solidFill>
                  <a:schemeClr val="accent6">
                    <a:lumMod val="50000"/>
                  </a:schemeClr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Hedging Approach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F689E4F-801F-40DA-9F31-5ECF89604F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1342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89555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="" xmlns:a16="http://schemas.microsoft.com/office/drawing/2014/main" id="{1AFB90B8-8139-472F-A42F-92D2BA090F73}"/>
              </a:ext>
            </a:extLst>
          </p:cNvPr>
          <p:cNvGraphicFramePr/>
          <p:nvPr>
            <p:extLst/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3340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8856B5F-1C46-4B76-A4E2-C8DE6AE26038}"/>
              </a:ext>
            </a:extLst>
          </p:cNvPr>
          <p:cNvSpPr/>
          <p:nvPr/>
        </p:nvSpPr>
        <p:spPr>
          <a:xfrm>
            <a:off x="0" y="0"/>
            <a:ext cx="6095999" cy="68579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Lead Time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E491DF2F-93DF-4218-AD76-1006380FB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50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8856B5F-1C46-4B76-A4E2-C8DE6AE26038}"/>
              </a:ext>
            </a:extLst>
          </p:cNvPr>
          <p:cNvSpPr/>
          <p:nvPr/>
        </p:nvSpPr>
        <p:spPr>
          <a:xfrm>
            <a:off x="0" y="0"/>
            <a:ext cx="6096000" cy="685799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Lead Time Usage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E9A39CD-A368-4815-B4FA-0828B75A63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49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753F3094-4F14-405C-939A-0A301B03A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0450" y="1"/>
            <a:ext cx="5421550" cy="364787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EBF8BED-6686-488D-AEFB-305C99DB8BA6}"/>
              </a:ext>
            </a:extLst>
          </p:cNvPr>
          <p:cNvSpPr/>
          <p:nvPr/>
        </p:nvSpPr>
        <p:spPr>
          <a:xfrm>
            <a:off x="1" y="1"/>
            <a:ext cx="6770450" cy="68579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44488"/>
            <a:r>
              <a:rPr lang="en-US" sz="6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Economic Order </a:t>
            </a:r>
            <a:r>
              <a:rPr lang="en-US" sz="6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Quantity-EOQ</a:t>
            </a:r>
          </a:p>
          <a:p>
            <a:pPr marL="344488"/>
            <a:endParaRPr lang="en-US" sz="6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14450" lvl="1" indent="-8572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Ordering Cost</a:t>
            </a:r>
          </a:p>
          <a:p>
            <a:pPr marL="1314450" lvl="1" indent="-8572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Carrying Cost</a:t>
            </a:r>
          </a:p>
          <a:p>
            <a:pPr marL="1314450" lvl="1" indent="-8572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Total Cost</a:t>
            </a:r>
            <a:endParaRPr lang="en-US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7F9AFEF-438D-428C-93DE-E240398BCE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0449" y="3428999"/>
            <a:ext cx="5421551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3944D9D8-7E5F-42F0-BE74-DD9869C104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87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="" xmlns:a16="http://schemas.microsoft.com/office/drawing/2014/main" id="{1AFB90B8-8139-472F-A42F-92D2BA090F73}"/>
              </a:ext>
            </a:extLst>
          </p:cNvPr>
          <p:cNvGraphicFramePr/>
          <p:nvPr>
            <p:extLst/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7450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EBF8BED-6686-488D-AEFB-305C99DB8BA6}"/>
              </a:ext>
            </a:extLst>
          </p:cNvPr>
          <p:cNvSpPr/>
          <p:nvPr/>
        </p:nvSpPr>
        <p:spPr>
          <a:xfrm>
            <a:off x="1" y="1"/>
            <a:ext cx="6264612" cy="6857998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Inventory Levels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BF63E6E8-F78F-4CB1-A4E0-107ED404AE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4612" y="0"/>
            <a:ext cx="5927387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26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6104" y="1596580"/>
            <a:ext cx="801999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dirty="0" smtClean="0">
                <a:ln cmpd="sng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Maximum</a:t>
            </a:r>
            <a:endParaRPr lang="en-US" sz="15000" dirty="0">
              <a:ln cmpd="sng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701" y="0"/>
            <a:ext cx="6901912" cy="6370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14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6104" y="1596580"/>
            <a:ext cx="801999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dirty="0" smtClean="0">
                <a:ln cmpd="sng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Minimum</a:t>
            </a:r>
            <a:endParaRPr lang="en-US" sz="15000" dirty="0">
              <a:ln cmpd="sng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615373" y="449705"/>
            <a:ext cx="6942319" cy="640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95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EBF8BED-6686-488D-AEFB-305C99DB8BA6}"/>
              </a:ext>
            </a:extLst>
          </p:cNvPr>
          <p:cNvSpPr/>
          <p:nvPr/>
        </p:nvSpPr>
        <p:spPr>
          <a:xfrm>
            <a:off x="1" y="1"/>
            <a:ext cx="6505730" cy="68579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 sz="13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 </a:t>
            </a:r>
          </a:p>
          <a:p>
            <a:pPr lvl="1" algn="ctr"/>
            <a:r>
              <a:rPr lang="en-US" sz="13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Level</a:t>
            </a:r>
            <a:endParaRPr lang="en-US" sz="13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116A1665-C747-402F-B3D7-04E704142F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5652" y="-1"/>
            <a:ext cx="5566347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1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C9A103-C13F-44E2-8F32-8D4F7E856161}"/>
              </a:ext>
            </a:extLst>
          </p:cNvPr>
          <p:cNvSpPr/>
          <p:nvPr/>
        </p:nvSpPr>
        <p:spPr>
          <a:xfrm>
            <a:off x="6457950" y="0"/>
            <a:ext cx="573405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glow rad="127000">
              <a:schemeClr val="bg1">
                <a:lumMod val="85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6000" b="1" dirty="0">
                <a:solidFill>
                  <a:schemeClr val="accent6">
                    <a:lumMod val="50000"/>
                  </a:schemeClr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Conservative Approach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E523F5F-809E-4623-8913-DF4DBCE6F7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6457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92301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BAF7F73-55FC-4943-B6A3-34D4D0F883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146" y="0"/>
            <a:ext cx="5867854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93474" y="1689550"/>
            <a:ext cx="5538311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Average</a:t>
            </a:r>
          </a:p>
          <a:p>
            <a:pPr algn="ctr"/>
            <a:r>
              <a:rPr lang="en-US" sz="1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Level</a:t>
            </a:r>
            <a:endParaRPr lang="en-US" sz="1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39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EBF8BED-6686-488D-AEFB-305C99DB8BA6}"/>
              </a:ext>
            </a:extLst>
          </p:cNvPr>
          <p:cNvSpPr/>
          <p:nvPr/>
        </p:nvSpPr>
        <p:spPr>
          <a:xfrm>
            <a:off x="1" y="1"/>
            <a:ext cx="6264612" cy="6857998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Reorder Level</a:t>
            </a:r>
          </a:p>
          <a:p>
            <a:pPr marL="1314450" lvl="1" indent="-857250" algn="ctr">
              <a:buFont typeface="Wingdings" panose="05000000000000000000" pitchFamily="2" charset="2"/>
              <a:buChar char="§"/>
            </a:pP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181365A4-D92D-4E3F-91B5-4C3584CF32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4613" y="-1"/>
            <a:ext cx="5927386" cy="6933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52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Working Capital Management </a:t>
            </a:r>
          </a:p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Module-8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72148" y="446314"/>
            <a:ext cx="6607623" cy="600891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160: Cash Management-1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413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509588">
              <a:buFont typeface="Arial" panose="020B0604020202020204" pitchFamily="34" charset="0"/>
              <a:buChar char="•"/>
            </a:pP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Cash in Hand</a:t>
            </a:r>
          </a:p>
          <a:p>
            <a:pPr marL="857250" indent="-509588">
              <a:buFont typeface="Arial" panose="020B0604020202020204" pitchFamily="34" charset="0"/>
              <a:buChar char="•"/>
            </a:pP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Cash at Bank</a:t>
            </a:r>
          </a:p>
          <a:p>
            <a:pPr marL="857250" indent="-509588">
              <a:buFont typeface="Arial" panose="020B0604020202020204" pitchFamily="34" charset="0"/>
              <a:buChar char="•"/>
            </a:pP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Cash Convertibles</a:t>
            </a:r>
          </a:p>
        </p:txBody>
      </p:sp>
      <p:sp>
        <p:nvSpPr>
          <p:cNvPr id="3" name="Rectangle 2"/>
          <p:cNvSpPr/>
          <p:nvPr/>
        </p:nvSpPr>
        <p:spPr>
          <a:xfrm>
            <a:off x="6096000" y="1829436"/>
            <a:ext cx="608148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0" b="1" dirty="0" smtClean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Cash</a:t>
            </a:r>
            <a:endParaRPr lang="en-US" sz="200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2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1" y="0"/>
            <a:ext cx="6095999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</a:t>
            </a:r>
            <a:r>
              <a:rPr lang="en-US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eed CASH?</a:t>
            </a:r>
            <a:endParaRPr lang="en-US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FF9B848-220D-49C7-AD7F-667DC55FF0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6095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67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latin typeface="Bodoni MT" panose="02070603080606020203" pitchFamily="18" charset="0"/>
              </a:rPr>
              <a:t>Technical Insolvency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1F08AEE3-E9D8-473E-A7DD-72733519C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90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Working Capital Management </a:t>
            </a:r>
          </a:p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Module-8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72148" y="446314"/>
            <a:ext cx="6607623" cy="600891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161: Cash Management-2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763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923EEAA9-5475-49EA-AEB8-CAA49BE5AA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77"/>
          <a:stretch/>
        </p:blipFill>
        <p:spPr>
          <a:xfrm>
            <a:off x="-24957" y="-2290"/>
            <a:ext cx="12216957" cy="68602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-1" y="783771"/>
            <a:ext cx="12192001" cy="6074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1379538" indent="-915988">
              <a:lnSpc>
                <a:spcPct val="150000"/>
              </a:lnSpc>
              <a:buClr>
                <a:srgbClr val="83C84F"/>
              </a:buClr>
              <a:buFont typeface="Arial" panose="020B0604020202020204" pitchFamily="34" charset="0"/>
              <a:buChar char="•"/>
            </a:pPr>
            <a:r>
              <a:rPr lang="en-US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Transactional</a:t>
            </a:r>
            <a:endParaRPr lang="en-US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9538" indent="-915988">
              <a:lnSpc>
                <a:spcPct val="150000"/>
              </a:lnSpc>
              <a:buClr>
                <a:srgbClr val="83C84F"/>
              </a:buClr>
              <a:buFont typeface="Arial" panose="020B0604020202020204" pitchFamily="34" charset="0"/>
              <a:buChar char="•"/>
            </a:pPr>
            <a:r>
              <a:rPr lang="en-US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Speculative </a:t>
            </a:r>
          </a:p>
          <a:p>
            <a:pPr marL="1379538" indent="-915988">
              <a:lnSpc>
                <a:spcPct val="150000"/>
              </a:lnSpc>
              <a:buClr>
                <a:srgbClr val="83C84F"/>
              </a:buClr>
              <a:buFont typeface="Arial" panose="020B0604020202020204" pitchFamily="34" charset="0"/>
              <a:buChar char="•"/>
            </a:pPr>
            <a:r>
              <a:rPr lang="en-US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Precautionary</a:t>
            </a:r>
          </a:p>
        </p:txBody>
      </p:sp>
      <p:sp>
        <p:nvSpPr>
          <p:cNvPr id="4" name="Rectangle 3"/>
          <p:cNvSpPr/>
          <p:nvPr/>
        </p:nvSpPr>
        <p:spPr>
          <a:xfrm>
            <a:off x="-1" y="0"/>
            <a:ext cx="8984343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7663"/>
            <a:r>
              <a:rPr lang="en-US" sz="6200" b="1" dirty="0">
                <a:solidFill>
                  <a:srgbClr val="83C8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Motives of Holding Cash</a:t>
            </a:r>
          </a:p>
        </p:txBody>
      </p:sp>
    </p:spTree>
    <p:extLst>
      <p:ext uri="{BB962C8B-B14F-4D97-AF65-F5344CB8AC3E}">
        <p14:creationId xmlns:p14="http://schemas.microsoft.com/office/powerpoint/2010/main" val="2859393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712651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Cash </a:t>
            </a:r>
            <a:r>
              <a:rPr lang="en-US" sz="10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Cycle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" b="18300"/>
          <a:stretch/>
        </p:blipFill>
        <p:spPr>
          <a:xfrm>
            <a:off x="7473613" y="1132114"/>
            <a:ext cx="4350101" cy="351245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7933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1228725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775" algn="ctr"/>
            <a:r>
              <a:rPr lang="en-US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CCC </a:t>
            </a:r>
            <a:r>
              <a:rPr lang="en-US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Days of Sales Outstanding PLUS Days of Inventory Outstanding MINUS Days of Payables Outstanding</a:t>
            </a:r>
          </a:p>
        </p:txBody>
      </p:sp>
      <p:sp>
        <p:nvSpPr>
          <p:cNvPr id="3" name="Rectangle 2"/>
          <p:cNvSpPr/>
          <p:nvPr/>
        </p:nvSpPr>
        <p:spPr>
          <a:xfrm>
            <a:off x="445927" y="370504"/>
            <a:ext cx="11490646" cy="10926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5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CASH CONVERSION CYCLE</a:t>
            </a:r>
          </a:p>
        </p:txBody>
      </p:sp>
    </p:spTree>
    <p:extLst>
      <p:ext uri="{BB962C8B-B14F-4D97-AF65-F5344CB8AC3E}">
        <p14:creationId xmlns:p14="http://schemas.microsoft.com/office/powerpoint/2010/main" val="112891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42E4FEF-CE90-4E00-B654-204030825C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-1"/>
            <a:ext cx="5791200" cy="685800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C9A103-C13F-44E2-8F32-8D4F7E856161}"/>
              </a:ext>
            </a:extLst>
          </p:cNvPr>
          <p:cNvSpPr/>
          <p:nvPr/>
        </p:nvSpPr>
        <p:spPr>
          <a:xfrm>
            <a:off x="0" y="-1"/>
            <a:ext cx="6400800" cy="6858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glow rad="127000">
              <a:schemeClr val="bg1">
                <a:lumMod val="85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6200" b="1" dirty="0">
                <a:solidFill>
                  <a:schemeClr val="accent6">
                    <a:lumMod val="50000"/>
                  </a:schemeClr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Aggressive Approach</a:t>
            </a:r>
          </a:p>
        </p:txBody>
      </p:sp>
    </p:spTree>
    <p:extLst>
      <p:ext uri="{BB962C8B-B14F-4D97-AF65-F5344CB8AC3E}">
        <p14:creationId xmlns:p14="http://schemas.microsoft.com/office/powerpoint/2010/main" val="25396699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995886" cy="685799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775" algn="ctr"/>
            <a:r>
              <a:rPr lang="en-US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to Improve Cash Cycle?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" b="18300"/>
          <a:stretch/>
        </p:blipFill>
        <p:spPr>
          <a:xfrm>
            <a:off x="7473613" y="1132114"/>
            <a:ext cx="4350101" cy="351245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28454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Working Capital Management </a:t>
            </a:r>
          </a:p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Module-8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72148" y="446314"/>
            <a:ext cx="6607623" cy="600891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162: Cash Management-3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406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/>
            <a:r>
              <a:rPr lang="en-US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Cash Budget</a:t>
            </a:r>
          </a:p>
          <a:p>
            <a:pPr marL="857250" indent="-566738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Opening Balance</a:t>
            </a:r>
          </a:p>
          <a:p>
            <a:pPr marL="857250" indent="-566738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Receipts</a:t>
            </a:r>
          </a:p>
          <a:p>
            <a:pPr marL="857250" indent="-566738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Payments</a:t>
            </a:r>
          </a:p>
          <a:p>
            <a:pPr marL="857250" indent="-566738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Closing Balance</a:t>
            </a:r>
          </a:p>
          <a:p>
            <a:pPr marL="857250" indent="-566738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Surplus or Deficit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5406859-FE50-444E-A356-A19225B5C3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6095999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6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Sources of Cash</a:t>
            </a:r>
          </a:p>
          <a:p>
            <a:pPr marL="857250" indent="-509588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Sales/Revenue</a:t>
            </a:r>
          </a:p>
          <a:p>
            <a:pPr marL="857250" indent="-509588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Loans/Debts</a:t>
            </a:r>
          </a:p>
          <a:p>
            <a:pPr marL="857250" indent="-509588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Sale of Assets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97BFF97-87E9-4A97-B650-5964A8E5FD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8" y="-1"/>
            <a:ext cx="609600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64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-1" y="0"/>
            <a:ext cx="7300687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65138"/>
            <a:r>
              <a:rPr lang="en-US" sz="5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Applications of Cash</a:t>
            </a:r>
          </a:p>
          <a:p>
            <a:pPr marL="857250" indent="-566738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Purchases</a:t>
            </a:r>
          </a:p>
          <a:p>
            <a:pPr marL="857250" indent="-566738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Expenses</a:t>
            </a:r>
          </a:p>
          <a:p>
            <a:pPr marL="857250" indent="-566738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Repayment of Loan</a:t>
            </a:r>
          </a:p>
          <a:p>
            <a:pPr marL="857250" indent="-566738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Investment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A51F60F-4116-47ED-BF32-3988DE1422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9486" y="0"/>
            <a:ext cx="56025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60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-1" y="0"/>
            <a:ext cx="6720115" cy="6858000"/>
          </a:xfrm>
          <a:prstGeom prst="rect">
            <a:avLst/>
          </a:prstGeom>
          <a:solidFill>
            <a:srgbClr val="73A9EC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Deficit </a:t>
            </a:r>
            <a:r>
              <a:rPr lang="en-US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en-US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Surplus</a:t>
            </a:r>
          </a:p>
          <a:p>
            <a:pPr marL="914400" indent="-449263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Deficit</a:t>
            </a:r>
          </a:p>
          <a:p>
            <a:pPr marL="914400" indent="-449263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Surplus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BE7DBDF-63AC-4103-BEB7-62236FE070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457" y="0"/>
            <a:ext cx="56315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786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2951827" y="4083728"/>
            <a:ext cx="5877012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dirty="0">
                <a:ln w="0">
                  <a:solidFill>
                    <a:srgbClr val="5B9BD5">
                      <a:lumMod val="60000"/>
                      <a:lumOff val="40000"/>
                    </a:srgb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Working Capital Management </a:t>
            </a:r>
          </a:p>
          <a:p>
            <a:pPr lvl="0" algn="ctr">
              <a:defRPr/>
            </a:pPr>
            <a:r>
              <a:rPr lang="en-US" sz="3200" dirty="0">
                <a:ln w="0">
                  <a:solidFill>
                    <a:srgbClr val="5B9BD5">
                      <a:lumMod val="60000"/>
                      <a:lumOff val="40000"/>
                    </a:srgb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Module-8</a:t>
            </a:r>
            <a:endParaRPr lang="en-US" sz="3200" dirty="0">
              <a:ln w="0">
                <a:solidFill>
                  <a:srgbClr val="5B9BD5">
                    <a:lumMod val="60000"/>
                    <a:lumOff val="40000"/>
                  </a:srgbClr>
                </a:solidFill>
              </a:ln>
              <a:solidFill>
                <a:schemeClr val="accent4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763480" y="692458"/>
            <a:ext cx="10253707" cy="3151573"/>
          </a:xfrm>
          <a:prstGeom prst="rect">
            <a:avLst/>
          </a:prstGeom>
          <a:solidFill>
            <a:srgbClr val="FECEC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Castellar" panose="020A0402060406010301" pitchFamily="18" charset="0"/>
                <a:ea typeface="+mn-ea"/>
                <a:cs typeface="+mn-cs"/>
              </a:rPr>
              <a:t>Topic 147-Hedging </a:t>
            </a:r>
            <a:r>
              <a:rPr kumimoji="0" lang="en-US" sz="2800" b="1" i="0" u="none" strike="noStrike" kern="1200" cap="none" spc="0" normalizeH="0" baseline="0" noProof="0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Castellar" panose="020A0402060406010301" pitchFamily="18" charset="0"/>
                <a:ea typeface="+mn-ea"/>
                <a:cs typeface="+mn-cs"/>
              </a:rPr>
              <a:t>Approach of Working Capital Management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188720" y="3749040"/>
            <a:ext cx="9155430" cy="0"/>
          </a:xfrm>
          <a:prstGeom prst="line">
            <a:avLst/>
          </a:prstGeom>
          <a:ln w="8890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7534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C9A103-C13F-44E2-8F32-8D4F7E856161}"/>
              </a:ext>
            </a:extLst>
          </p:cNvPr>
          <p:cNvSpPr/>
          <p:nvPr/>
        </p:nvSpPr>
        <p:spPr>
          <a:xfrm>
            <a:off x="0" y="19050"/>
            <a:ext cx="6447004" cy="68389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glow rad="127000">
              <a:schemeClr val="bg1">
                <a:lumMod val="85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5400" b="1" dirty="0">
                <a:solidFill>
                  <a:srgbClr val="FF000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Hedging Approach</a:t>
            </a:r>
          </a:p>
          <a:p>
            <a:pPr marL="857250" marR="0" lvl="0" indent="-8572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3200" b="1" dirty="0">
              <a:solidFill>
                <a:schemeClr val="accent1">
                  <a:lumMod val="50000"/>
                </a:schemeClr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pPr marL="857250" marR="0" lvl="0" indent="-8572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Short Term Financing for Temporary Requirement</a:t>
            </a:r>
          </a:p>
          <a:p>
            <a:pPr marL="857250" marR="0" lvl="0" indent="-8572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Long Term Financing for Permanent Working Capital Requirement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6000" b="1" dirty="0">
              <a:solidFill>
                <a:schemeClr val="accent6">
                  <a:lumMod val="50000"/>
                </a:schemeClr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2C4A14C-6CC9-4F54-B258-37D2FEC0F1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7004" y="9525"/>
            <a:ext cx="5744996" cy="684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6255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5228</TotalTime>
  <Words>1000</Words>
  <Application>Microsoft Office PowerPoint</Application>
  <PresentationFormat>Widescreen</PresentationFormat>
  <Paragraphs>262</Paragraphs>
  <Slides>75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86" baseType="lpstr">
      <vt:lpstr>Arial</vt:lpstr>
      <vt:lpstr>Arial Black</vt:lpstr>
      <vt:lpstr>Bodoni MT</vt:lpstr>
      <vt:lpstr>Book Antiqua</vt:lpstr>
      <vt:lpstr>Calibri</vt:lpstr>
      <vt:lpstr>Calibri Light</vt:lpstr>
      <vt:lpstr>Castellar</vt:lpstr>
      <vt:lpstr>Century Schoolbook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Impact of Cash Discount in Credit Policy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Ather Azim Khan</dc:creator>
  <cp:lastModifiedBy>Aisha Ismail</cp:lastModifiedBy>
  <cp:revision>49</cp:revision>
  <dcterms:created xsi:type="dcterms:W3CDTF">2021-01-24T16:31:23Z</dcterms:created>
  <dcterms:modified xsi:type="dcterms:W3CDTF">2022-01-31T06:06:50Z</dcterms:modified>
</cp:coreProperties>
</file>