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00" r:id="rId2"/>
    <p:sldId id="501" r:id="rId3"/>
    <p:sldId id="502" r:id="rId4"/>
    <p:sldId id="503" r:id="rId5"/>
    <p:sldId id="504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7" r:id="rId29"/>
    <p:sldId id="528" r:id="rId30"/>
    <p:sldId id="529" r:id="rId31"/>
    <p:sldId id="530" r:id="rId32"/>
    <p:sldId id="531" r:id="rId33"/>
    <p:sldId id="532" r:id="rId34"/>
    <p:sldId id="533" r:id="rId35"/>
    <p:sldId id="534" r:id="rId36"/>
    <p:sldId id="535" r:id="rId37"/>
    <p:sldId id="536" r:id="rId38"/>
    <p:sldId id="537" r:id="rId39"/>
    <p:sldId id="538" r:id="rId40"/>
    <p:sldId id="539" r:id="rId41"/>
    <p:sldId id="540" r:id="rId42"/>
    <p:sldId id="541" r:id="rId43"/>
    <p:sldId id="542" r:id="rId44"/>
    <p:sldId id="543" r:id="rId45"/>
    <p:sldId id="544" r:id="rId46"/>
    <p:sldId id="545" r:id="rId47"/>
    <p:sldId id="546" r:id="rId48"/>
    <p:sldId id="547" r:id="rId49"/>
    <p:sldId id="548" r:id="rId50"/>
    <p:sldId id="549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718"/>
    <a:srgbClr val="66E6F3"/>
    <a:srgbClr val="CFA275"/>
    <a:srgbClr val="F5DA93"/>
    <a:srgbClr val="41ABF7"/>
    <a:srgbClr val="FE0024"/>
    <a:srgbClr val="4D5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0675" autoAdjust="0"/>
    <p:restoredTop sz="94660"/>
  </p:normalViewPr>
  <p:slideViewPr>
    <p:cSldViewPr snapToGrid="0">
      <p:cViewPr>
        <p:scale>
          <a:sx n="71" d="100"/>
          <a:sy n="71" d="100"/>
        </p:scale>
        <p:origin x="-131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24760A-A6D0-42B1-AA3B-4D29DC8AB5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30D8CD4-BD90-417A-8128-6FBC299154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FB173A-E816-44E1-807E-25329A007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E60DA7-AC9C-4BB1-BC86-210B8724A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FDF49F6-2A73-416B-A6E5-CDD818A4C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550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42D2B9-E416-4BCF-9680-73E75A607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C88ACB9-5CDF-42CB-925E-FAEAB84BDA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CE257F-AACA-4C4A-8EAE-4F328A295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8002C5-0592-473D-BF67-FD2AF7F18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C1E301-B0CC-4501-8808-F54C6561B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75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3B914BB-3637-4DA7-A011-9BB20244E9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14067D8-8A3A-48B1-9627-DD0FE93B5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186505-BC49-4BDE-B4C6-244EDDCC1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23ADC2E-9AED-47D5-83BF-4D25B6883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6DC14E-9B9A-4737-8EF7-1EFC2AD96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9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0C0BCB-9EFC-425F-A23F-DD67A205B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DD9C5B-0454-4B59-B032-FD2810C68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A18019-FA1F-4888-8782-041DDD23F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4EE7C1-A687-40BB-8241-111D7C4DD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0FFFA9C-6A3E-4F48-B9C2-07887FBCB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093611-9CA0-459A-8F19-8D076FB1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6F02091-EC06-4DF2-BD8C-D69E9A1A9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9D938F4-9BA5-4B55-A5B0-C2EB00D2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417BE5-4AED-4F05-85A8-BF93E701A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B22B281-793E-42D6-8488-D3EF5D896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5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217AB3-7209-467D-986A-089AB8353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059140-E64B-4784-A987-488E242EC7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49872C6-6ED7-4CA9-988A-2D55EFDDF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FF7A753-046A-4065-A3C3-88786C345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221A0BB-F705-4ED8-9B51-E860B099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AF5CE8D-8F05-4967-87C9-E25CB942A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047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375BFD-EEAC-4A0D-BE57-A0B993F8D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A488F02-7B6D-4AA3-B1E5-AEE39ADB4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B9A3572-A019-4712-A2D8-D6314F0CCE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C0042FD-A71C-4A70-9A62-1BAE4A3050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A554449-A8F8-44F8-9824-C0D2A4A095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C0B58C6-8EAB-458E-A7C9-4EF78692E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2DE2533-9530-4DAC-BB9B-0D084FDAF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EA110FB-9886-4923-9848-B11A62CD3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38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1E1879-1288-496A-B9ED-F604A3E3F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D3C972B-1982-47B4-9839-6CF3B0E28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5BA162F-6322-463F-AD1F-037E2D030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ED5E6DB-8446-40D2-8044-FA290A437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8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F310A23-EF20-4713-9E40-CD47BC8EB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95A54B-2A9C-451A-971D-E0E02C403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AD718F9-54DF-47B3-A049-1351517AF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51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901E98-7FA9-49E0-B325-CA5780156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AA48422-6A1B-4247-B4CB-0EBA97B62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09DC15D-E542-4952-B7CD-E63F7423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736C8B7-1E40-460B-BE7C-0B61C872A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E96AB0D-B768-4D6F-A9FF-10DEBA637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5872F2-20F6-48A8-AC97-AD66C2102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9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DBB13F-E53C-4066-B735-236EA6F79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994A4F7-B114-4571-94A2-309F54EA1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8537EC3-6E37-4FED-B38E-05FDAA8AB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023FEF-6A3E-4EB2-BFFF-65E8B39E6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FBA0E97-4295-494A-889E-CAA8483F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A0E32D5-7C3E-4150-8554-9592F1942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56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23E5A27-269D-4BFF-B246-F9A7F4417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93EA4FE-9281-4E89-B746-16D475666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E423ECC-0FA0-4CF3-B366-627803E83F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F7C79-AAF3-4238-825F-4958094BF534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1EF4B7-B7F9-4298-8B49-C05933D37F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6669C8-DE6E-452B-8C0B-118E881B0A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1D476-D836-451F-AA3D-082ED3B72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4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438767" y="2430902"/>
            <a:ext cx="461318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</a:t>
            </a:r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and Operating Leverage 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algn="ctr"/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217: Concept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leverage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6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 and Variable Cost</a:t>
            </a:r>
          </a:p>
          <a:p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61937" y="2261483"/>
            <a:ext cx="766812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VC Ratio = 1 – CM Ratio</a:t>
            </a:r>
          </a:p>
          <a:p>
            <a:endParaRPr 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 Ratio = 1 – VC Ratio</a:t>
            </a:r>
          </a:p>
        </p:txBody>
      </p:sp>
      <p:pic>
        <p:nvPicPr>
          <p:cNvPr id="14340" name="Picture 4" descr="https://o.remove.bg/downloads/5e66e0b6-ddca-4d6c-959c-50c94a3c1122/versus-vs-screen-banner-battle-comparision_1017-26142-removebg-previe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6" r="35887"/>
          <a:stretch/>
        </p:blipFill>
        <p:spPr bwMode="auto">
          <a:xfrm>
            <a:off x="9352548" y="922501"/>
            <a:ext cx="2294020" cy="501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92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220: Break Even Point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7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Breakeven</a:t>
            </a:r>
          </a:p>
          <a:p>
            <a:pPr algn="ctr"/>
            <a:endParaRPr lang="en-US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27113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profit and no loss</a:t>
            </a:r>
          </a:p>
          <a:p>
            <a:pPr marL="1027113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Self-sustainability</a:t>
            </a:r>
          </a:p>
          <a:p>
            <a:pPr marL="1027113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Contribution is equal to fixed cost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28B0524-0193-4AAF-A6D2-0B14ECFBF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348" y="1786371"/>
            <a:ext cx="47625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9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BB8BB5D-C984-4C89-8989-E9BCF8A85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1" y="30928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4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FBD17D1-93B9-431B-8C08-C8523771A5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7" t="5381" r="1580" b="8772"/>
          <a:stretch/>
        </p:blipFill>
        <p:spPr>
          <a:xfrm>
            <a:off x="224589" y="368968"/>
            <a:ext cx="11774906" cy="588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A348F9-5138-4510-BAA6-054822EBD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3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221: Cost Volume Profit Analysis-1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2553478" y="121298"/>
            <a:ext cx="7085044" cy="1474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Volume, &amp;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</a:t>
            </a:r>
            <a:endParaRPr lang="en-US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o.remove.bg/downloads/6a3a41c1-f730-47fd-8b62-ddb326e979e5/cvp-cost-volume-profit-analysis-260nw-413404915-removebg-previe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2" t="19988" r="18086" b="28933"/>
          <a:stretch/>
        </p:blipFill>
        <p:spPr bwMode="auto">
          <a:xfrm>
            <a:off x="6456784" y="3967778"/>
            <a:ext cx="5859624" cy="289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6053" y="1080074"/>
            <a:ext cx="11075437" cy="275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30288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Cost is the amount incurred to produce</a:t>
            </a:r>
          </a:p>
          <a:p>
            <a:pPr marL="1030288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Volume is the number of units produced</a:t>
            </a:r>
          </a:p>
          <a:p>
            <a:pPr marL="1030288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Profit is the difference of cost and revenue</a:t>
            </a:r>
          </a:p>
        </p:txBody>
      </p:sp>
    </p:spTree>
    <p:extLst>
      <p:ext uri="{BB962C8B-B14F-4D97-AF65-F5344CB8AC3E}">
        <p14:creationId xmlns:p14="http://schemas.microsoft.com/office/powerpoint/2010/main" val="339788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usinessman holding tablet and showing holographic graphs and stock market statistics gain profits.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6"/>
          <a:stretch/>
        </p:blipFill>
        <p:spPr bwMode="auto">
          <a:xfrm>
            <a:off x="1505160" y="0"/>
            <a:ext cx="106868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sinessman holding tablet and showing holographic graphs and stock market statistics gain profits.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835"/>
          <a:stretch/>
        </p:blipFill>
        <p:spPr bwMode="auto">
          <a:xfrm>
            <a:off x="0" y="0"/>
            <a:ext cx="15051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87977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CVP Analysis</a:t>
            </a:r>
          </a:p>
          <a:p>
            <a:pPr algn="ctr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4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Cost-volume-price (CVP) analysis is a way to find out how changes in variable and fixed costs affect a firm's profit</a:t>
            </a:r>
          </a:p>
        </p:txBody>
      </p:sp>
    </p:spTree>
    <p:extLst>
      <p:ext uri="{BB962C8B-B14F-4D97-AF65-F5344CB8AC3E}">
        <p14:creationId xmlns:p14="http://schemas.microsoft.com/office/powerpoint/2010/main" val="253045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Write a Great Business Plan: Financial Analysis | Inc.co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/>
          <a:stretch/>
        </p:blipFill>
        <p:spPr bwMode="auto">
          <a:xfrm>
            <a:off x="0" y="-1"/>
            <a:ext cx="1031507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5999747" y="0"/>
            <a:ext cx="619225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CVP </a:t>
            </a:r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Assumptions</a:t>
            </a:r>
          </a:p>
          <a:p>
            <a:pPr marL="914400" lvl="1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 selling price</a:t>
            </a:r>
          </a:p>
          <a:p>
            <a:pPr marL="914400" lvl="1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 fixed cost </a:t>
            </a:r>
          </a:p>
          <a:p>
            <a:pPr marL="914400" lvl="1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unit variable cost  is constant </a:t>
            </a:r>
          </a:p>
        </p:txBody>
      </p:sp>
    </p:spTree>
    <p:extLst>
      <p:ext uri="{BB962C8B-B14F-4D97-AF65-F5344CB8AC3E}">
        <p14:creationId xmlns:p14="http://schemas.microsoft.com/office/powerpoint/2010/main" val="293449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and chooses a wooden people standing out from the crowd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27" y="0"/>
            <a:ext cx="122102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5374106" y="144379"/>
            <a:ext cx="6817894" cy="53896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Operating 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Financial Leverage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of fixed cost to enhance the return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 is due to Debt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Debt generally has fixed cost</a:t>
            </a:r>
          </a:p>
        </p:txBody>
      </p:sp>
      <p:sp>
        <p:nvSpPr>
          <p:cNvPr id="4" name="Rectangle 3"/>
          <p:cNvSpPr/>
          <p:nvPr/>
        </p:nvSpPr>
        <p:spPr>
          <a:xfrm>
            <a:off x="1069166" y="883332"/>
            <a:ext cx="321754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</a:t>
            </a:r>
          </a:p>
        </p:txBody>
      </p:sp>
    </p:spTree>
    <p:extLst>
      <p:ext uri="{BB962C8B-B14F-4D97-AF65-F5344CB8AC3E}">
        <p14:creationId xmlns:p14="http://schemas.microsoft.com/office/powerpoint/2010/main" val="370720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222: Cost Volume Profit Analysis-2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27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ulticolored growth cones with copy space Free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6" y="1"/>
            <a:ext cx="121963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28337" y="0"/>
            <a:ext cx="12320337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smtClean="0">
                <a:solidFill>
                  <a:srgbClr val="CB1B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Equation</a:t>
            </a:r>
          </a:p>
          <a:p>
            <a:pPr algn="ctr"/>
            <a:endParaRPr lang="en-US" sz="4000" b="1" dirty="0">
              <a:solidFill>
                <a:srgbClr val="CB1B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9538" indent="-401638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– TVC - FC = P</a:t>
            </a:r>
          </a:p>
          <a:p>
            <a:pPr marL="1379538" indent="-401638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Where:</a:t>
            </a:r>
          </a:p>
          <a:p>
            <a:pPr marL="1379538" lvl="1" indent="-401638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= Revenue</a:t>
            </a:r>
          </a:p>
          <a:p>
            <a:pPr marL="1379538" lvl="1" indent="-401638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TVC = Total variable cost</a:t>
            </a:r>
          </a:p>
          <a:p>
            <a:pPr marL="1379538" lvl="1" indent="-401638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 = Total Fixed Cost</a:t>
            </a:r>
          </a:p>
          <a:p>
            <a:pPr marL="1379538" lvl="1" indent="-401638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Profit</a:t>
            </a:r>
          </a:p>
        </p:txBody>
      </p:sp>
    </p:spTree>
    <p:extLst>
      <p:ext uri="{BB962C8B-B14F-4D97-AF65-F5344CB8AC3E}">
        <p14:creationId xmlns:p14="http://schemas.microsoft.com/office/powerpoint/2010/main" val="164412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rowth business. the tree grows into a shape, pointing up the concepts of financial business growth.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4732421" y="32084"/>
            <a:ext cx="745957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Equation Application</a:t>
            </a:r>
          </a:p>
          <a:p>
            <a:pPr marL="457200" indent="-457200">
              <a:lnSpc>
                <a:spcPct val="20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(SP x Q) – (PUVC x Q) – FC = P</a:t>
            </a:r>
          </a:p>
          <a:p>
            <a:pPr marL="457200" indent="-457200">
              <a:lnSpc>
                <a:spcPct val="20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(50Q) – (30Q) – 200,000 = P</a:t>
            </a:r>
          </a:p>
          <a:p>
            <a:pPr>
              <a:lnSpc>
                <a:spcPct val="200000"/>
              </a:lnSpc>
            </a:pPr>
            <a:endParaRPr lang="en-US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8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122" name="Picture 2" descr="Example Word Images, Stock Photos &amp;amp; Vectors | Shutterstock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381"/>
            <a:stretch/>
          </p:blipFill>
          <p:spPr bwMode="auto">
            <a:xfrm>
              <a:off x="0" y="2815389"/>
              <a:ext cx="12192000" cy="40426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Example Word Images, Stock Photos &amp;amp; Vectors | Shutterstock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547"/>
            <a:stretch/>
          </p:blipFill>
          <p:spPr bwMode="auto">
            <a:xfrm rot="21600000">
              <a:off x="0" y="0"/>
              <a:ext cx="12192000" cy="2815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5"/>
          <p:cNvSpPr/>
          <p:nvPr/>
        </p:nvSpPr>
        <p:spPr>
          <a:xfrm>
            <a:off x="-1283368" y="691730"/>
            <a:ext cx="13475368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6">
              <a:lnSpc>
                <a:spcPct val="150000"/>
              </a:lnSpc>
            </a:pP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(50 x Q) – (30 x Q) – 200,000 = 100,000</a:t>
            </a:r>
          </a:p>
          <a:p>
            <a:pPr lvl="6">
              <a:lnSpc>
                <a:spcPct val="150000"/>
              </a:lnSpc>
            </a:pP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(50Q) – (30Q) = 300,000</a:t>
            </a:r>
          </a:p>
          <a:p>
            <a:pPr lvl="6">
              <a:lnSpc>
                <a:spcPct val="150000"/>
              </a:lnSpc>
            </a:pP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 = 300,000/20 = 15,000 units</a:t>
            </a:r>
            <a:endParaRPr lang="en-US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13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rgbClr val="160E9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160E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 </a:t>
            </a:r>
            <a:r>
              <a:rPr lang="en-US" sz="5400" b="1" dirty="0" smtClean="0">
                <a:solidFill>
                  <a:srgbClr val="160E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Breakeven</a:t>
            </a:r>
          </a:p>
          <a:p>
            <a:pPr algn="ctr"/>
            <a:endParaRPr lang="en-US" sz="2000" b="1" dirty="0">
              <a:solidFill>
                <a:srgbClr val="160E9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indent="-914400">
              <a:lnSpc>
                <a:spcPct val="150000"/>
              </a:lnSpc>
              <a:buClr>
                <a:srgbClr val="160E95"/>
              </a:buClr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Q) –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Q) –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200,000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indent="-914400">
              <a:lnSpc>
                <a:spcPct val="150000"/>
              </a:lnSpc>
              <a:buClr>
                <a:srgbClr val="160E95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(50Q) – (30Q) –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200,000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</a:p>
          <a:p>
            <a:pPr marL="1828800" indent="-914400">
              <a:lnSpc>
                <a:spcPct val="150000"/>
              </a:lnSpc>
              <a:buClr>
                <a:srgbClr val="160E95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=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200,000/20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10,000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units</a:t>
            </a:r>
          </a:p>
          <a:p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1F882E0-8B0A-4C7B-A323-C0F4B8B61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116" y="3536301"/>
            <a:ext cx="3100038" cy="282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8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223: Operating Leverage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88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Leverage - why you should always use it (wisely)! - Action To Happy Healthy  Wealth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7" b="11999"/>
          <a:stretch/>
        </p:blipFill>
        <p:spPr bwMode="auto">
          <a:xfrm>
            <a:off x="3164745" y="2887578"/>
            <a:ext cx="9027255" cy="39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 Defined</a:t>
            </a:r>
          </a:p>
          <a:p>
            <a:pPr algn="ctr"/>
            <a:endParaRPr lang="en-US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63578" y="1975431"/>
            <a:ext cx="98979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of Fixed Cost to enhance the return/profit</a:t>
            </a:r>
          </a:p>
        </p:txBody>
      </p:sp>
    </p:spTree>
    <p:extLst>
      <p:ext uri="{BB962C8B-B14F-4D97-AF65-F5344CB8AC3E}">
        <p14:creationId xmlns:p14="http://schemas.microsoft.com/office/powerpoint/2010/main" val="340992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FC51A51-262F-4676-AEF0-D6159B40B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1116"/>
            <a:ext cx="5966739" cy="41468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3128211" y="1171073"/>
            <a:ext cx="8951495" cy="2711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incurred to operate or run a business, including</a:t>
            </a:r>
            <a:r>
              <a:rPr lang="en-US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4400" lvl="1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en-US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Sales</a:t>
            </a:r>
          </a:p>
          <a:p>
            <a:pPr marL="914400" lvl="1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Sales, General &amp; Administrative-SG&amp;A Expenses</a:t>
            </a:r>
          </a:p>
          <a:p>
            <a:pPr marL="457200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not include </a:t>
            </a:r>
            <a:r>
              <a:rPr lang="en-US" sz="3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Cost</a:t>
            </a:r>
          </a:p>
        </p:txBody>
      </p:sp>
      <p:sp>
        <p:nvSpPr>
          <p:cNvPr id="4" name="Rectangle 3"/>
          <p:cNvSpPr/>
          <p:nvPr/>
        </p:nvSpPr>
        <p:spPr>
          <a:xfrm>
            <a:off x="3128211" y="0"/>
            <a:ext cx="52501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Operating Cost</a:t>
            </a:r>
          </a:p>
        </p:txBody>
      </p:sp>
    </p:spTree>
    <p:extLst>
      <p:ext uri="{BB962C8B-B14F-4D97-AF65-F5344CB8AC3E}">
        <p14:creationId xmlns:p14="http://schemas.microsoft.com/office/powerpoint/2010/main" val="32551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1796716" y="370884"/>
            <a:ext cx="8598568" cy="976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Operating Leverage-OL</a:t>
            </a:r>
            <a:endParaRPr lang="en-US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Leverage - why you should always use it (wisely)! - Action To Happy Healthy  Wealth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7" b="11999"/>
          <a:stretch/>
        </p:blipFill>
        <p:spPr bwMode="auto">
          <a:xfrm>
            <a:off x="3164745" y="2887578"/>
            <a:ext cx="9027255" cy="39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73705" y="2426186"/>
            <a:ext cx="82215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 of fixed operating cost to enhance profit</a:t>
            </a:r>
          </a:p>
        </p:txBody>
      </p:sp>
    </p:spTree>
    <p:extLst>
      <p:ext uri="{BB962C8B-B14F-4D97-AF65-F5344CB8AC3E}">
        <p14:creationId xmlns:p14="http://schemas.microsoft.com/office/powerpoint/2010/main" val="266898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2775284" y="88043"/>
            <a:ext cx="6641432" cy="994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OL Work</a:t>
            </a:r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Questions mark ( ? ) word in paper note frequently. faq(frequentlyasked questions), answer, q&amp;a, communication and brainstorming, international ask a question day concepts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5" t="29158" r="33725" b="23496"/>
          <a:stretch/>
        </p:blipFill>
        <p:spPr bwMode="auto">
          <a:xfrm>
            <a:off x="8646694" y="3400926"/>
            <a:ext cx="2983831" cy="29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73768" y="817697"/>
            <a:ext cx="8373979" cy="4936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Fixed cost is the period cost</a:t>
            </a:r>
          </a:p>
          <a:p>
            <a:pPr marL="457200" indent="-457200">
              <a:lnSpc>
                <a:spcPct val="150000"/>
              </a:lnSpc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production increases per unit fixed cost decreases</a:t>
            </a:r>
          </a:p>
          <a:p>
            <a:pPr marL="457200" indent="-457200">
              <a:lnSpc>
                <a:spcPct val="150000"/>
              </a:lnSpc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Higher component of Fixed Cost creates higher OL</a:t>
            </a:r>
          </a:p>
        </p:txBody>
      </p:sp>
    </p:spTree>
    <p:extLst>
      <p:ext uri="{BB962C8B-B14F-4D97-AF65-F5344CB8AC3E}">
        <p14:creationId xmlns:p14="http://schemas.microsoft.com/office/powerpoint/2010/main" val="20081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218: Fixed </a:t>
            </a:r>
            <a:r>
              <a:rPr lang="en-US" sz="40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and </a:t>
            </a:r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Variable Costs</a:t>
            </a:r>
            <a:endParaRPr lang="en-US" sz="40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4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224: Financial Leverage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33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everage investing, investor borrow money or stock to increase potential return concept Premium Vect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36" b="9491"/>
          <a:stretch/>
        </p:blipFill>
        <p:spPr bwMode="auto">
          <a:xfrm>
            <a:off x="3958236" y="994610"/>
            <a:ext cx="8233764" cy="586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1318977" y="2045368"/>
            <a:ext cx="9554044" cy="1363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fixed financial cost to enhance the return of equity holders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2852964" y="228419"/>
            <a:ext cx="64860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429F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Leverage</a:t>
            </a:r>
          </a:p>
        </p:txBody>
      </p:sp>
    </p:spTree>
    <p:extLst>
      <p:ext uri="{BB962C8B-B14F-4D97-AF65-F5344CB8AC3E}">
        <p14:creationId xmlns:p14="http://schemas.microsoft.com/office/powerpoint/2010/main" val="3928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it Work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proportion of debt creates financial leverage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ROI is more than cost of debt ROE goes up</a:t>
            </a:r>
          </a:p>
        </p:txBody>
      </p:sp>
      <p:pic>
        <p:nvPicPr>
          <p:cNvPr id="10242" name="Picture 2" descr="Weekly editorial from our Secretary General: Moving from &amp;#39;&amp;#39;what&amp;#39;&amp;#39; to &amp;#39;&amp;#39;how&amp;#39;&amp;#39;  - Eurodiaconi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4" b="16583"/>
          <a:stretch/>
        </p:blipFill>
        <p:spPr bwMode="auto">
          <a:xfrm>
            <a:off x="6224337" y="1371600"/>
            <a:ext cx="5967663" cy="364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88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225: Degree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Operating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L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everage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05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op view pink centimeter on green background Free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19919" cy="687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3384884" y="1716504"/>
            <a:ext cx="8250024" cy="2229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 of Operating Leverage-DOL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is the DOL, higher is the risk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30658" y="554686"/>
            <a:ext cx="963193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Measure Operating Leverage?</a:t>
            </a:r>
          </a:p>
        </p:txBody>
      </p:sp>
    </p:spTree>
    <p:extLst>
      <p:ext uri="{BB962C8B-B14F-4D97-AF65-F5344CB8AC3E}">
        <p14:creationId xmlns:p14="http://schemas.microsoft.com/office/powerpoint/2010/main" val="357685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74DE97F-EC21-4C15-AF51-DBFD8A1502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73" y="0"/>
            <a:ext cx="12144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1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DOL Formula</a:t>
            </a:r>
          </a:p>
          <a:p>
            <a:pPr algn="ctr"/>
            <a:endParaRPr 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 (In Rupees) = </a:t>
            </a:r>
            <a:r>
              <a:rPr lang="en-US" sz="44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EBIT + Fixed Cost</a:t>
            </a:r>
          </a:p>
          <a:p>
            <a:pPr algn="ctr"/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EBIT</a:t>
            </a:r>
          </a:p>
          <a:p>
            <a:pPr algn="ctr"/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 = </a:t>
            </a:r>
            <a:r>
              <a:rPr lang="en-US" sz="4400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500,000 + 800,000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2.6</a:t>
            </a:r>
            <a:endParaRPr lang="en-US" sz="4400" u="sng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500,000</a:t>
            </a:r>
          </a:p>
        </p:txBody>
      </p:sp>
    </p:spTree>
    <p:extLst>
      <p:ext uri="{BB962C8B-B14F-4D97-AF65-F5344CB8AC3E}">
        <p14:creationId xmlns:p14="http://schemas.microsoft.com/office/powerpoint/2010/main" val="38674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DOL Formula (Units)</a:t>
            </a:r>
          </a:p>
          <a:p>
            <a:pPr algn="ctr"/>
            <a:endParaRPr 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 (In Units) = </a:t>
            </a:r>
            <a:r>
              <a:rPr lang="en-US" sz="4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Q/</a:t>
            </a:r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(Q – </a:t>
            </a:r>
            <a:r>
              <a:rPr lang="en-US" sz="4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4400" baseline="-25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en-US" sz="4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en-US" sz="44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DOL = 5000/(5000 – 4000)</a:t>
            </a:r>
          </a:p>
          <a:p>
            <a:pPr algn="ctr"/>
            <a:r>
              <a:rPr 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DOL = 5</a:t>
            </a:r>
            <a:endParaRPr lang="en-US" sz="44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Where:</a:t>
            </a:r>
          </a:p>
          <a:p>
            <a:pPr marL="914400"/>
            <a:r>
              <a:rPr lang="en-US" sz="36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 = Quantity Produced</a:t>
            </a:r>
          </a:p>
          <a:p>
            <a:pPr marL="914400"/>
            <a:r>
              <a:rPr lang="en-US" sz="36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3600" baseline="-25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en-US" sz="36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Breakeven Quantity</a:t>
            </a:r>
          </a:p>
        </p:txBody>
      </p:sp>
    </p:spTree>
    <p:extLst>
      <p:ext uri="{BB962C8B-B14F-4D97-AF65-F5344CB8AC3E}">
        <p14:creationId xmlns:p14="http://schemas.microsoft.com/office/powerpoint/2010/main" val="238082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226: Degree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Financial Leverage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30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op view pink centimeter on green background Free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19919" cy="687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3400927" y="1752803"/>
            <a:ext cx="8791073" cy="1074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 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Financial 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Leverage-DFL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DFL 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 higher risk</a:t>
            </a:r>
          </a:p>
        </p:txBody>
      </p:sp>
      <p:sp>
        <p:nvSpPr>
          <p:cNvPr id="3" name="Rectangle 2"/>
          <p:cNvSpPr/>
          <p:nvPr/>
        </p:nvSpPr>
        <p:spPr>
          <a:xfrm>
            <a:off x="2595403" y="682405"/>
            <a:ext cx="940751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Measure Financial Leverage?</a:t>
            </a:r>
          </a:p>
        </p:txBody>
      </p:sp>
    </p:spTree>
    <p:extLst>
      <p:ext uri="{BB962C8B-B14F-4D97-AF65-F5344CB8AC3E}">
        <p14:creationId xmlns:p14="http://schemas.microsoft.com/office/powerpoint/2010/main" val="347826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E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ollar money bag and protection shield. guarantee of protection of means of savings and investments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33"/>
          <a:stretch/>
        </p:blipFill>
        <p:spPr bwMode="auto">
          <a:xfrm>
            <a:off x="16190" y="1"/>
            <a:ext cx="12191708" cy="144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ollar money bag and protection shield. guarantee of protection of means of savings and investments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" y="1443789"/>
            <a:ext cx="12191708" cy="541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493417" y="1152782"/>
            <a:ext cx="6901994" cy="5167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that does not change with the change in the level of operations.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 cost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unit fixed cost changes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240364" y="214064"/>
            <a:ext cx="37112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 Cost</a:t>
            </a:r>
          </a:p>
        </p:txBody>
      </p:sp>
    </p:spTree>
    <p:extLst>
      <p:ext uri="{BB962C8B-B14F-4D97-AF65-F5344CB8AC3E}">
        <p14:creationId xmlns:p14="http://schemas.microsoft.com/office/powerpoint/2010/main" val="417355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ED01345-F8BE-4186-8086-15A95004E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9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DFL Formula</a:t>
            </a:r>
          </a:p>
          <a:p>
            <a:pPr algn="ctr"/>
            <a:endParaRPr 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DFL (In Rupees) = EBIT / EBIT – I – [PD/(1-t)]</a:t>
            </a:r>
          </a:p>
          <a:p>
            <a:pPr algn="ctr"/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DFL = 500,000 / 500,000 – 200,000 – [100,000/(1-40%)]</a:t>
            </a:r>
          </a:p>
          <a:p>
            <a:pPr algn="ctr"/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DFL = 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3.75</a:t>
            </a:r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PD is preferred dividend and t is tax rate </a:t>
            </a:r>
          </a:p>
          <a:p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31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227: Degree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Total Leverage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0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5394035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Total Leverage?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 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EPS with reference to change in Sales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0E6BC88-830D-4E0D-837A-9F6567527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035" y="2085109"/>
            <a:ext cx="6797965" cy="268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1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Measure 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Leverage?</a:t>
            </a:r>
          </a:p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Questions mark ( ? ) word in paper note frequently. faq(frequentlyasked questions), answer, q&amp;a, communication and brainstorming, international ask a question day concepts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5" t="29158" r="33725" b="23496"/>
          <a:stretch/>
        </p:blipFill>
        <p:spPr bwMode="auto">
          <a:xfrm>
            <a:off x="8646694" y="3400926"/>
            <a:ext cx="2983831" cy="29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13347" y="1826729"/>
            <a:ext cx="10828421" cy="3084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Combined effect of Operating and Financial Leverage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 of DOL and DFL</a:t>
            </a:r>
          </a:p>
        </p:txBody>
      </p:sp>
    </p:spTree>
    <p:extLst>
      <p:ext uri="{BB962C8B-B14F-4D97-AF65-F5344CB8AC3E}">
        <p14:creationId xmlns:p14="http://schemas.microsoft.com/office/powerpoint/2010/main" val="15865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DTL Formula</a:t>
            </a:r>
          </a:p>
          <a:p>
            <a:pPr algn="ctr"/>
            <a:endParaRPr 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 = (%age Change in EPS)/(%age Change in Sales)</a:t>
            </a: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 = DOL x DFL</a:t>
            </a: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 = 2.6 x 3.75 =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9.75</a:t>
            </a: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 (In Rupees) = (EBIT + FC) / EBIT – I – [PD/(1-t)]</a:t>
            </a: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 = 500,000 + 800,000 / 500,000 – 200,000 – [100,000/(1-40%)]</a:t>
            </a:r>
          </a:p>
          <a:p>
            <a:pPr algn="ctr"/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 =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9.75</a:t>
            </a:r>
          </a:p>
          <a:p>
            <a:pPr algn="ctr"/>
            <a:endParaRPr lang="en-US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8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228: Risk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and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Leverage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9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Risk word on scrabble tiles Free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52"/>
          <a:stretch/>
        </p:blipFill>
        <p:spPr bwMode="auto">
          <a:xfrm>
            <a:off x="780" y="1388659"/>
            <a:ext cx="12191220" cy="546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385012" y="854247"/>
            <a:ext cx="11534274" cy="1050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914400" indent="-914400">
              <a:lnSpc>
                <a:spcPct val="150000"/>
              </a:lnSpc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sz="5000" dirty="0" smtClean="0">
                <a:solidFill>
                  <a:srgbClr val="0027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Uncertainty</a:t>
            </a:r>
          </a:p>
          <a:p>
            <a:pPr marL="914400" indent="-914400">
              <a:lnSpc>
                <a:spcPct val="150000"/>
              </a:lnSpc>
              <a:buClr>
                <a:srgbClr val="FFFF00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27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150000"/>
              </a:lnSpc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rgbClr val="0027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Probable deviation from expected results</a:t>
            </a:r>
          </a:p>
        </p:txBody>
      </p:sp>
    </p:spTree>
    <p:extLst>
      <p:ext uri="{BB962C8B-B14F-4D97-AF65-F5344CB8AC3E}">
        <p14:creationId xmlns:p14="http://schemas.microsoft.com/office/powerpoint/2010/main" val="17313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" y="1"/>
            <a:ext cx="12192000" cy="6857999"/>
            <a:chOff x="1" y="1"/>
            <a:chExt cx="12192000" cy="6857999"/>
          </a:xfrm>
        </p:grpSpPr>
        <p:pic>
          <p:nvPicPr>
            <p:cNvPr id="6" name="Picture 2" descr="Top view wooden pieces arrangement Free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071"/>
            <a:stretch/>
          </p:blipFill>
          <p:spPr bwMode="auto">
            <a:xfrm>
              <a:off x="1" y="1042737"/>
              <a:ext cx="12192000" cy="5815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Top view wooden pieces arrangement Free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4143"/>
            <a:stretch/>
          </p:blipFill>
          <p:spPr bwMode="auto">
            <a:xfrm>
              <a:off x="1" y="1"/>
              <a:ext cx="12191999" cy="1050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1275347" y="1263952"/>
            <a:ext cx="9641305" cy="1244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 </a:t>
            </a:r>
            <a:r>
              <a:rPr lang="en-US" sz="4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enhances </a:t>
            </a:r>
            <a:r>
              <a:rPr lang="en-US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can be Positive or Negative</a:t>
            </a:r>
          </a:p>
        </p:txBody>
      </p:sp>
      <p:sp>
        <p:nvSpPr>
          <p:cNvPr id="4" name="Rectangle 3"/>
          <p:cNvSpPr/>
          <p:nvPr/>
        </p:nvSpPr>
        <p:spPr>
          <a:xfrm>
            <a:off x="3225662" y="228418"/>
            <a:ext cx="5740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 &amp; Leverage</a:t>
            </a:r>
          </a:p>
        </p:txBody>
      </p:sp>
    </p:spTree>
    <p:extLst>
      <p:ext uri="{BB962C8B-B14F-4D97-AF65-F5344CB8AC3E}">
        <p14:creationId xmlns:p14="http://schemas.microsoft.com/office/powerpoint/2010/main" val="251286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5394035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Degree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Leverage Measures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Risk</a:t>
            </a:r>
          </a:p>
          <a:p>
            <a:pPr algn="ctr"/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DOL, DFL, and DTL indicate higher risk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D79FEC3-7B62-47F0-A5B8-3B281B213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345" y="1698696"/>
            <a:ext cx="6769655" cy="346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5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72B62C0-3804-43A5-A2AC-0273086FA7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372"/>
          <a:stretch/>
        </p:blipFill>
        <p:spPr>
          <a:xfrm>
            <a:off x="5807242" y="0"/>
            <a:ext cx="6364827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1" y="0"/>
            <a:ext cx="6352673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Cost</a:t>
            </a:r>
          </a:p>
          <a:p>
            <a:pPr marL="9144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cost that changes with the level of operations.</a:t>
            </a:r>
          </a:p>
          <a:p>
            <a:pPr marL="9144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Marginal cost</a:t>
            </a:r>
          </a:p>
          <a:p>
            <a:pPr marL="9144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unit variable cost does not change</a:t>
            </a:r>
          </a:p>
        </p:txBody>
      </p:sp>
    </p:spTree>
    <p:extLst>
      <p:ext uri="{BB962C8B-B14F-4D97-AF65-F5344CB8AC3E}">
        <p14:creationId xmlns:p14="http://schemas.microsoft.com/office/powerpoint/2010/main" val="4472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5394035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DOL: Small change in sales can cause big change </a:t>
            </a:r>
            <a:r>
              <a:rPr lang="en-US" sz="3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32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DFL: Small change in profit can cause big change in EPS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DTL: Small change in sales can cause big change in EPS</a:t>
            </a:r>
          </a:p>
        </p:txBody>
      </p:sp>
      <p:pic>
        <p:nvPicPr>
          <p:cNvPr id="16392" name="Picture 8" descr="Leverage Assignment He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51" y="2129422"/>
            <a:ext cx="6448949" cy="259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58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60911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Financial and Operating Leverage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219: Contribution Margin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and its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Significance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559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Contribution Margin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19413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Revenue and Variable Cost</a:t>
            </a:r>
          </a:p>
          <a:p>
            <a:pPr marL="2919413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Formula:</a:t>
            </a:r>
          </a:p>
          <a:p>
            <a:pPr marL="2919413" indent="-571500"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CM = Revenue - VC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7CF2681-BC00-43C5-89F1-B7FD6F737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730" b="35274"/>
          <a:stretch/>
        </p:blipFill>
        <p:spPr>
          <a:xfrm>
            <a:off x="1065504" y="4106780"/>
            <a:ext cx="10060992" cy="237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7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0342"/>
            <a:ext cx="12211931" cy="6844552"/>
            <a:chOff x="0" y="13448"/>
            <a:chExt cx="12211931" cy="6844552"/>
          </a:xfrm>
        </p:grpSpPr>
        <p:pic>
          <p:nvPicPr>
            <p:cNvPr id="15362" name="Picture 2" descr="Exclamation mark on green. 3d illustration Premium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68379"/>
              <a:ext cx="12211931" cy="5189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Exclamation mark on green. 3d illustration Premium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890"/>
            <a:stretch/>
          </p:blipFill>
          <p:spPr bwMode="auto">
            <a:xfrm>
              <a:off x="0" y="13448"/>
              <a:ext cx="12211931" cy="1668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561476" y="1443788"/>
            <a:ext cx="9737556" cy="3785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Relevant </a:t>
            </a:r>
            <a:r>
              <a:rPr lang="en-US" sz="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Decision Making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Additional profit for additional activity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2872547" y="326358"/>
            <a:ext cx="64668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Significance of CM</a:t>
            </a:r>
          </a:p>
        </p:txBody>
      </p:sp>
    </p:spTree>
    <p:extLst>
      <p:ext uri="{BB962C8B-B14F-4D97-AF65-F5344CB8AC3E}">
        <p14:creationId xmlns:p14="http://schemas.microsoft.com/office/powerpoint/2010/main" val="88449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3398982" y="158086"/>
            <a:ext cx="5394035" cy="1251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 Ratio</a:t>
            </a:r>
            <a:endParaRPr lang="en-US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0232" y="1202629"/>
            <a:ext cx="104915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ratio of CM and Revenue/Sales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Formula:</a:t>
            </a:r>
          </a:p>
          <a:p>
            <a:pPr>
              <a:lnSpc>
                <a:spcPct val="150000"/>
              </a:lnSpc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CM Ratio = CM/Sales</a:t>
            </a:r>
          </a:p>
          <a:p>
            <a:pPr>
              <a:lnSpc>
                <a:spcPct val="150000"/>
              </a:lnSpc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CM Ratio = 200/500</a:t>
            </a:r>
          </a:p>
          <a:p>
            <a:pPr>
              <a:lnSpc>
                <a:spcPct val="150000"/>
              </a:lnSpc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CM Ratio = 40%</a:t>
            </a:r>
          </a:p>
        </p:txBody>
      </p:sp>
      <p:pic>
        <p:nvPicPr>
          <p:cNvPr id="13316" name="Picture 4" descr="https://o.remove.bg/downloads/93a17cbd-3dd8-4bf8-9bc4-44f995d1e7ff/shutterstock_262289705-removebg-previe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2" r="19030"/>
          <a:stretch/>
        </p:blipFill>
        <p:spPr bwMode="auto">
          <a:xfrm>
            <a:off x="6240379" y="2706977"/>
            <a:ext cx="6128084" cy="415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8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3435</TotalTime>
  <Words>876</Words>
  <Application>Microsoft Office PowerPoint</Application>
  <PresentationFormat>Custom</PresentationFormat>
  <Paragraphs>200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Windows User</cp:lastModifiedBy>
  <cp:revision>69</cp:revision>
  <dcterms:created xsi:type="dcterms:W3CDTF">2021-06-05T05:17:46Z</dcterms:created>
  <dcterms:modified xsi:type="dcterms:W3CDTF">2022-02-17T10:40:31Z</dcterms:modified>
</cp:coreProperties>
</file>