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8"/>
  </p:notesMasterIdLst>
  <p:sldIdLst>
    <p:sldId id="748" r:id="rId2"/>
    <p:sldId id="750" r:id="rId3"/>
    <p:sldId id="751" r:id="rId4"/>
    <p:sldId id="752" r:id="rId5"/>
    <p:sldId id="753" r:id="rId6"/>
    <p:sldId id="754" r:id="rId7"/>
    <p:sldId id="755" r:id="rId8"/>
    <p:sldId id="756" r:id="rId9"/>
    <p:sldId id="757" r:id="rId10"/>
    <p:sldId id="759" r:id="rId11"/>
    <p:sldId id="760" r:id="rId12"/>
    <p:sldId id="761" r:id="rId13"/>
    <p:sldId id="762" r:id="rId14"/>
    <p:sldId id="764" r:id="rId15"/>
    <p:sldId id="765" r:id="rId16"/>
    <p:sldId id="766" r:id="rId17"/>
    <p:sldId id="767" r:id="rId18"/>
    <p:sldId id="768" r:id="rId19"/>
    <p:sldId id="769" r:id="rId20"/>
    <p:sldId id="770" r:id="rId21"/>
    <p:sldId id="771" r:id="rId22"/>
    <p:sldId id="772" r:id="rId23"/>
    <p:sldId id="773" r:id="rId24"/>
    <p:sldId id="775" r:id="rId25"/>
    <p:sldId id="776" r:id="rId26"/>
    <p:sldId id="777" r:id="rId27"/>
    <p:sldId id="779" r:id="rId28"/>
    <p:sldId id="780" r:id="rId29"/>
    <p:sldId id="781" r:id="rId30"/>
    <p:sldId id="783" r:id="rId31"/>
    <p:sldId id="784" r:id="rId32"/>
    <p:sldId id="785" r:id="rId33"/>
    <p:sldId id="786" r:id="rId34"/>
    <p:sldId id="787" r:id="rId35"/>
    <p:sldId id="789" r:id="rId36"/>
    <p:sldId id="790" r:id="rId37"/>
    <p:sldId id="791" r:id="rId38"/>
    <p:sldId id="792" r:id="rId39"/>
    <p:sldId id="793" r:id="rId40"/>
    <p:sldId id="794" r:id="rId41"/>
    <p:sldId id="796" r:id="rId42"/>
    <p:sldId id="797" r:id="rId43"/>
    <p:sldId id="798" r:id="rId44"/>
    <p:sldId id="799" r:id="rId45"/>
    <p:sldId id="800" r:id="rId46"/>
    <p:sldId id="801" r:id="rId47"/>
    <p:sldId id="803" r:id="rId48"/>
    <p:sldId id="804" r:id="rId49"/>
    <p:sldId id="805" r:id="rId50"/>
    <p:sldId id="807" r:id="rId51"/>
    <p:sldId id="808" r:id="rId52"/>
    <p:sldId id="809" r:id="rId53"/>
    <p:sldId id="810" r:id="rId54"/>
    <p:sldId id="811" r:id="rId55"/>
    <p:sldId id="812" r:id="rId56"/>
    <p:sldId id="813" r:id="rId57"/>
    <p:sldId id="815" r:id="rId58"/>
    <p:sldId id="816" r:id="rId59"/>
    <p:sldId id="817" r:id="rId60"/>
    <p:sldId id="818" r:id="rId61"/>
    <p:sldId id="819" r:id="rId62"/>
    <p:sldId id="821" r:id="rId63"/>
    <p:sldId id="822" r:id="rId64"/>
    <p:sldId id="823" r:id="rId65"/>
    <p:sldId id="824" r:id="rId66"/>
    <p:sldId id="825" r:id="rId67"/>
    <p:sldId id="827" r:id="rId68"/>
    <p:sldId id="828" r:id="rId69"/>
    <p:sldId id="829" r:id="rId70"/>
    <p:sldId id="831" r:id="rId71"/>
    <p:sldId id="832" r:id="rId72"/>
    <p:sldId id="833" r:id="rId73"/>
    <p:sldId id="834" r:id="rId74"/>
    <p:sldId id="835" r:id="rId75"/>
    <p:sldId id="837" r:id="rId76"/>
    <p:sldId id="838" r:id="rId77"/>
    <p:sldId id="839" r:id="rId78"/>
    <p:sldId id="840" r:id="rId79"/>
    <p:sldId id="841" r:id="rId80"/>
    <p:sldId id="842" r:id="rId81"/>
    <p:sldId id="844" r:id="rId82"/>
    <p:sldId id="845" r:id="rId83"/>
    <p:sldId id="846" r:id="rId84"/>
    <p:sldId id="847" r:id="rId85"/>
    <p:sldId id="848" r:id="rId86"/>
    <p:sldId id="850" r:id="rId87"/>
    <p:sldId id="851" r:id="rId88"/>
    <p:sldId id="852" r:id="rId89"/>
    <p:sldId id="853" r:id="rId90"/>
    <p:sldId id="854" r:id="rId91"/>
    <p:sldId id="855" r:id="rId92"/>
    <p:sldId id="856" r:id="rId93"/>
    <p:sldId id="858" r:id="rId94"/>
    <p:sldId id="859" r:id="rId95"/>
    <p:sldId id="860" r:id="rId96"/>
    <p:sldId id="861" r:id="rId97"/>
    <p:sldId id="862" r:id="rId98"/>
    <p:sldId id="863" r:id="rId99"/>
    <p:sldId id="865" r:id="rId100"/>
    <p:sldId id="866" r:id="rId101"/>
    <p:sldId id="867" r:id="rId102"/>
    <p:sldId id="868" r:id="rId103"/>
    <p:sldId id="869" r:id="rId104"/>
    <p:sldId id="870" r:id="rId105"/>
    <p:sldId id="871" r:id="rId106"/>
    <p:sldId id="872" r:id="rId10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0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BBF49-BBCE-429D-B105-3296BD303C55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D0C18-9758-47FE-9EA2-72E046554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956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514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458175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16200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57801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09078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18870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105526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588730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061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836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2541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603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491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387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539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451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639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953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8483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51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2625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0798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427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04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660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3682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7465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909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514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2809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0364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9499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74366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194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779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8133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5696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4789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8508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59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3358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7538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65024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5450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8393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86453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0702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9655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0438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232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234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44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05550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68181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3941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9116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7072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54184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30830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81640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1434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826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59427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731162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8482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51738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59972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23941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11434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31525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4449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84744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144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15409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41905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3865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26296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90160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56913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51019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41841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45874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17974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553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36514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69209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67619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64095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6225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0255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41775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96790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07842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4051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5450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63854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40661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98949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83542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27128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49966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72723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15312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85682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8952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234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F89D-FE6E-4CE4-8360-6BB55659EC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0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8789-9A45-403D-A11F-68A6CB3AAA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7B7BF-9335-447C-9C7C-D9ADC60191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777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F447A-72A4-42AD-AB1F-0FD46559CA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154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AA6E-9B9B-4512-A415-FC211EC31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61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2F0A-1697-485B-A210-350A1725C8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99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12BA-80FE-499D-A2F9-EF06F0D8D1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5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2EDA-629B-4442-BB48-5B591E6EF4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93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5CC6-1648-4BE7-8A00-44D3576645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16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28EF-9694-47FA-8259-A8895F53C8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9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A34-00E2-4120-9407-5D01335418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59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9E741-2F00-4B41-8DE1-3526AF56DAE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157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1492" y="3044952"/>
            <a:ext cx="9649556" cy="130462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053: Long Term and Short Term Securities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</a:t>
            </a:r>
            <a:r>
              <a:rPr lang="en-US" sz="3500" b="1" dirty="0" smtClean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48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Valuation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Oscar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Wilde said, “What is a cynic? A person who knows the price of everything and value of nothing”.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term valuation refers to calculating the value of a security.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Values are of different types, which are calculated from various viewpoints and reasons.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Concept of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12831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 (Dividend Calculations for 3-years)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Rs.5 (1+7%) = 5.35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5.35(1+7%)=5.73</a:t>
            </a:r>
            <a:endParaRPr lang="en-US" sz="2800" dirty="0">
              <a:solidFill>
                <a:srgbClr val="002060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5.73(1+7%) = 6.13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08255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Three-Stage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 (PVs of Dividends)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PV-D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5.35/(1+10%)=4.86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PV-D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5.73/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4.74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PV-D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6.13/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4.61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[4.86+4.74+4.61]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14.21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4925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Stage-II (Dividend Calculations for 2-years)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6.13(1+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6%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) = 6.50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6.50(1+6%) = 6.89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28306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Three-Stage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Stage-II (PVs of Dividends)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PV-D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6.50/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4.44</a:t>
            </a:r>
            <a:endParaRPr lang="en-US" sz="2700" b="1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PV-D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6.89/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4.28</a:t>
            </a:r>
            <a:endParaRPr lang="en-US" sz="2700" b="1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[4.44+4.28]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8.72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72052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Stage-III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5+1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/r – 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/10% – 5%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= </a:t>
            </a:r>
            <a:r>
              <a:rPr lang="en-US" sz="27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(1+</a:t>
            </a:r>
            <a:r>
              <a:rPr lang="en-US" sz="2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) = 6.89(1+5%) = Rs. 7.24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7.24/5%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=Rs. 144.8/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7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en-US" sz="27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89.</a:t>
            </a:r>
            <a:r>
              <a:rPr lang="en-US" sz="27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91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 smtClean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7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V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alue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’ is further discounted</a:t>
            </a: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10107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+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+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14.21+8.72+ 89.91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112.84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55152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Analysis and </a:t>
            </a:r>
            <a:r>
              <a:rPr lang="en-US" sz="2800" b="1" dirty="0" smtClean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Purchase at fair or better price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Purchase stock if: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112.84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less than Rs.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112.84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Do not purchase if price is greater than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112.84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08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Why to Value a Security?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Securities are valued to make financial decisions.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Authorities and Corporations when issuing securities need to know their value to set issue price (Book Building).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Investors need to know the true value to make a good investment decision.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Concept of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228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Why to Value a Security?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assign a small value to the portions of Equity and Debt Capital.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 determine the claim of an investor on the assets of the issuing company.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So that a particular security is not ‘Over Bought’ or ‘Over Sold’.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 determine the growth potential of a company.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Concept of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B573A74-04FE-42BE-9462-CE13E61E1052}"/>
              </a:ext>
            </a:extLst>
          </p:cNvPr>
          <p:cNvSpPr/>
          <p:nvPr/>
        </p:nvSpPr>
        <p:spPr>
          <a:xfrm>
            <a:off x="2742317" y="5861852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494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8097" y="3044952"/>
            <a:ext cx="9212951" cy="107396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Topic 055: Various Values of Securities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09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Values of Securities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Face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Par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Market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Book Value/Written Down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Liquidation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Going Concern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Break-up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Intrinsic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718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Face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value written at the face of a security. This may the value of one security of the certificate is issued for more than one securities, then it is the value of all.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849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Par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When we divide the total capital into smaller pieces, the value which one piece is called Par Value.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806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Market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Market Value is the value of a security in the stock exchange or security market. It is also called the market price.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2809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Book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term Book Value or Written Down Value is also used with reference to Fixed Assets, meaning Cost minus Accumulated Depreciation.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 case of stocks Book Value is the value of one share in accounting books calculated by dividing the Shareholder Equity with the number of outstanding shares.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580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Liquidation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Liquidation is a process of winding up a company. When the process starts the value of its securities falls drastically.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value of security when a company is going into liquidation is called Liquidation Value.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088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Securities Definition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word security is used in different manners.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 financial management it means, “A financial instrument that is interchangeable and has a monetary value”.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‘Financial Instrument’ is a term used for assets, which are a part of the Equity Capital or Debt Capital of company and are tradable. 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226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Going Concern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Going Concern means that the business is not likely to discontinue in the forceable future.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Value of securities, which is a Going Concern is called Going Concern Value and it is always more than the Liquidation Value.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781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Break-up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Break-up Value is the value of segments of a large company.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When a company is not performing well it is desired that the company is divided into segments, so that the value profitable segments go up.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276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Intrinsic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real value, the value on the basis of internal factors, the true value is called the Intrinsic Value.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This value is calculated to make a good investment decision by comparing it with the market price.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7AD0BF2-B813-433C-8A09-88195917B688}"/>
              </a:ext>
            </a:extLst>
          </p:cNvPr>
          <p:cNvSpPr/>
          <p:nvPr/>
        </p:nvSpPr>
        <p:spPr>
          <a:xfrm>
            <a:off x="2934823" y="5829767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Various Values of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74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4486" y="3044952"/>
            <a:ext cx="9476562" cy="114810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056: Dividend Discount Model and its Assumptions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8674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Dividend Discount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Dividends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Discounting Dividends-PVs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Determining Intrinsic Values on the basis of discount models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Required rate of ret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urn (Opportunity Cost)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Dividend Discount Model and its Assumptions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878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Assumptions of Dividend Discount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External factors are constant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earning power of a company remains constant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is the function of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Retention Ratio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only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Dividend remains constant if all profit is paid as dividend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Going Concern Assumption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Required rats is always greater than the growth rate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Dividend Discount Model and its Assumptions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437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3870" y="3044952"/>
            <a:ext cx="9567178" cy="118105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057</a:t>
            </a:r>
            <a:r>
              <a:rPr lang="en-US" sz="3200" b="1" dirty="0">
                <a:solidFill>
                  <a:srgbClr val="C00000"/>
                </a:solidFill>
              </a:rPr>
              <a:t>: Bond Valuation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371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Bonds: Fixed Income Securities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Definition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Meaning of Fixed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Income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Face Value/Par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Maturity Period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Maturity Value (Variations)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Coupon (Interest Rate on Bonds)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Required Rate (Discounting Rate)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257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Bonds Valuation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How interest amount is calculated?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Pattern of interest payment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Discounting interest amounts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Discounting maturity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Intrinsic value of Bonds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160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57" y="3044952"/>
            <a:ext cx="10201491" cy="127167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058</a:t>
            </a:r>
            <a:r>
              <a:rPr lang="en-US" sz="3200" b="1" dirty="0">
                <a:solidFill>
                  <a:srgbClr val="C00000"/>
                </a:solidFill>
              </a:rPr>
              <a:t>: Perpetual Bond Valuation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507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Securities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 simple words a financial instrument is a pieces of paper that has some monetary value.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This piece of paper shows the claim of an owner on the assets of the company.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9169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Perpetual Bonds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Definition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Face value of a perpetual bonds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No maturity period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Coupon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Intrinsic value is the discounting of interest payments only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Perpetual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534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Perpetual Bonds’ Valuation Formula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Present Value formula of a Perpetuity is used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Formula: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= Installment/Required Rate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= R/r</a:t>
            </a:r>
          </a:p>
          <a:p>
            <a:pPr lvl="1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endParaRPr lang="en-US" sz="24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defRPr/>
            </a:pPr>
            <a:endParaRPr lang="en-US" sz="24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Perpetual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pic>
        <p:nvPicPr>
          <p:cNvPr id="3" name="Picture 2" descr="Understanding the Time Value of Money | Agricultural Marketing Resource  Center">
            <a:extLst>
              <a:ext uri="{FF2B5EF4-FFF2-40B4-BE49-F238E27FC236}">
                <a16:creationId xmlns="" xmlns:a16="http://schemas.microsoft.com/office/drawing/2014/main" id="{A8735EBF-9C3A-4604-AB9B-846DA7619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52" y="4877071"/>
            <a:ext cx="5228948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0845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Perpetual Bonds’ Valuation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 smtClean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bond is issued forever, with a coupon rate of 10% p.a. and a face value of Rs. 5,000. The required rate is 15% p.a. Calculate the intrinsic value?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Solution: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Interest = 5,000 x 10% = 500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Value = Interest/Required Rate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500/15%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Rs. 3,333.33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Perpetual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0360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Investment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Intrinsic Value = Rs. 3,333.33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Should be buy this bond at this price?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Compare the Intrinsic Value and Market Price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4,000 (No)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3,000 (Yes)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Perpetual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8480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2465" y="3044952"/>
            <a:ext cx="10308583" cy="109868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059: Zero-Coupon Bond Valuation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3510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Zero-Coupon Bonds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Definition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What does ‘zero-coupon’ mean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Does it have a Maturity Period?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Does it have a Coupon Rate?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What do we discount to get the intrinsic value? (the MV)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Zero-Coupon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Picture 2" descr="Understanding the Time Value of Money | Agricultural Marketing Resource  Center">
            <a:extLst>
              <a:ext uri="{FF2B5EF4-FFF2-40B4-BE49-F238E27FC236}">
                <a16:creationId xmlns="" xmlns:a16="http://schemas.microsoft.com/office/drawing/2014/main" id="{00289284-B76B-4B98-9950-F86EBFB45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52" y="4839362"/>
            <a:ext cx="5228948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1791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PV Formula to Calculate the Intrinsic Value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Present Value formula of a Future Amount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Why do we use this formula?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Formula: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= </a:t>
            </a: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FV/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(1+r)</a:t>
            </a:r>
            <a:r>
              <a:rPr lang="en-US" sz="2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Zero-Coupon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9794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Modified Formula to Calculate the Intrinsic Value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The modified form of the formula: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V = MV/</a:t>
            </a: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(1+r)</a:t>
            </a:r>
            <a:r>
              <a:rPr lang="en-US" sz="26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Where:</a:t>
            </a:r>
          </a:p>
          <a:p>
            <a:pPr marL="1371600" lvl="2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‘MV’ is the maturity value of the bond</a:t>
            </a:r>
          </a:p>
          <a:p>
            <a:pPr marL="1371600" lvl="2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‘V’ is the intrinsic value</a:t>
            </a:r>
          </a:p>
          <a:p>
            <a:pPr marL="1371600" lvl="2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‘r’ is the discounting rate</a:t>
            </a:r>
          </a:p>
          <a:p>
            <a:pPr marL="1371600" lvl="2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‘n’ is the number of years to maturity </a:t>
            </a:r>
            <a:endParaRPr lang="en-US" sz="26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Zero-Coupon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3354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Zero-Coupon Bond Valuation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A Zero-Coupon bond is issued at with a maturity value (face value) of Rs. 5,000 for 5-years. What is the intrinsic value of the bond is discounting rate is 12% p.a.?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V = MV/</a:t>
            </a: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(1+r)</a:t>
            </a:r>
            <a:r>
              <a:rPr lang="en-US" sz="26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V = 5,000/</a:t>
            </a: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(1+12%)</a:t>
            </a:r>
            <a:r>
              <a:rPr lang="en-US" sz="26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cs typeface="Arial" panose="020B0604020202020204" pitchFamily="34" charset="0"/>
              </a:rPr>
              <a:t>V = Rs. 2,837.13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Zero-Coupon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2447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Investment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Intrinsic Value = Rs. 2,837.13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Should be buy this bond at this price?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Compare the Intrinsic Value and Market Price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3,000 (No)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2,500 (Yes)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2,837.13 (?)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Zero-Coupon Bond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40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Term of Securities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 security is issued by an authority or a corporation.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With this reference these are called ‘Government Securities’ and ‘Corporate Securities’.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Some securities are issued for less than one year time period called ‘Short-term Securities’, those for more than one year are called Long-term securities.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6905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265" y="3044952"/>
            <a:ext cx="10003783" cy="1049253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060</a:t>
            </a:r>
            <a:r>
              <a:rPr lang="en-US" sz="3200" b="1" dirty="0">
                <a:solidFill>
                  <a:srgbClr val="C00000"/>
                </a:solidFill>
              </a:rPr>
              <a:t>: Bonds with a Definite Maturity: Coupon Bonds Valuation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327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Coupon Bonds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Definition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Coupon Bonds have a Coupon Rate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Coupon Bonds have a definite Maturity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 get the Intrinsic Value we discount both interest and the maturity value of the bond.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Bonds with a Definite Maturity: Coupon Bonds Valuation</a:t>
            </a:r>
          </a:p>
        </p:txBody>
      </p:sp>
      <p:pic>
        <p:nvPicPr>
          <p:cNvPr id="2" name="Picture 2" descr="Understanding the Time Value of Money | Agricultural Marketing Resource  Center">
            <a:extLst>
              <a:ext uri="{FF2B5EF4-FFF2-40B4-BE49-F238E27FC236}">
                <a16:creationId xmlns="" xmlns:a16="http://schemas.microsoft.com/office/drawing/2014/main" id="{00289284-B76B-4B98-9950-F86EBFB45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6" y="2335099"/>
            <a:ext cx="5455284" cy="159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4249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PV Formulas to Calculate the Intrinsic Value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Two Present Value formulas are needed: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For interest </a:t>
            </a:r>
          </a:p>
          <a:p>
            <a:pPr marL="971550" lvl="1" indent="-51435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For maturity value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formulas: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= </a:t>
            </a: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FV/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(1+r)</a:t>
            </a:r>
            <a:r>
              <a:rPr lang="en-US" sz="2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  (for MV)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PV = R x </a:t>
            </a:r>
            <a:r>
              <a:rPr lang="en-US" sz="2800" u="sng" dirty="0">
                <a:solidFill>
                  <a:srgbClr val="151515"/>
                </a:solidFill>
                <a:cs typeface="Arial" panose="020B0604020202020204" pitchFamily="34" charset="0"/>
              </a:rPr>
              <a:t>[1-</a:t>
            </a:r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(1+r)</a:t>
            </a:r>
            <a:r>
              <a:rPr lang="en-US" sz="2800" u="sng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-n</a:t>
            </a:r>
            <a:r>
              <a:rPr lang="en-US" sz="2800" u="sng" dirty="0">
                <a:solidFill>
                  <a:srgbClr val="151515"/>
                </a:solidFill>
                <a:cs typeface="Arial" panose="020B0604020202020204" pitchFamily="34" charset="0"/>
              </a:rPr>
              <a:t> ]</a:t>
            </a: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  (for Int.)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                              r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151515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Bonds with a Definite Maturity: Coupon Bonds Valuation</a:t>
            </a:r>
          </a:p>
        </p:txBody>
      </p:sp>
    </p:spTree>
    <p:extLst>
      <p:ext uri="{BB962C8B-B14F-4D97-AF65-F5344CB8AC3E}">
        <p14:creationId xmlns:p14="http://schemas.microsoft.com/office/powerpoint/2010/main" val="12914797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PV of Coupon Bonds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What is the intrinsic value of a coupon bond with Rs. 5,000 face value (maturity value), 10% coupon rate, and 5-year maturity? The discounting rate is 13% p.a.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151515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Bonds with a Definite Maturity: Coupon Bonds Valuation</a:t>
            </a:r>
          </a:p>
        </p:txBody>
      </p:sp>
    </p:spTree>
    <p:extLst>
      <p:ext uri="{BB962C8B-B14F-4D97-AF65-F5344CB8AC3E}">
        <p14:creationId xmlns:p14="http://schemas.microsoft.com/office/powerpoint/2010/main" val="13697469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PV of Coupon Bonds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Solution: We have to separately calculate the two present values and add them up.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Interest = 5000 x 10% = 500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Calibri"/>
                <a:cs typeface="Arial" panose="020B0604020202020204" pitchFamily="34" charset="0"/>
              </a:rPr>
              <a:t>V = 5,000</a:t>
            </a:r>
            <a:r>
              <a:rPr lang="en-US" sz="2800" dirty="0">
                <a:cs typeface="Arial" panose="020B0604020202020204" pitchFamily="34" charset="0"/>
              </a:rPr>
              <a:t>/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(1+13%)</a:t>
            </a:r>
            <a:r>
              <a:rPr lang="en-US" sz="2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en-US" sz="2800" dirty="0"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  <a:cs typeface="Arial" panose="020B0604020202020204" pitchFamily="34" charset="0"/>
              </a:rPr>
              <a:t>V = Rs. 2,713.80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V = 500 x </a:t>
            </a:r>
            <a:r>
              <a:rPr lang="en-US" sz="2800" u="sng" dirty="0">
                <a:solidFill>
                  <a:srgbClr val="151515"/>
                </a:solidFill>
                <a:cs typeface="Arial" panose="020B0604020202020204" pitchFamily="34" charset="0"/>
              </a:rPr>
              <a:t>[1-</a:t>
            </a:r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(1+13%)</a:t>
            </a:r>
            <a:r>
              <a:rPr lang="en-US" sz="2800" u="sng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-5</a:t>
            </a:r>
            <a:r>
              <a:rPr lang="en-US" sz="2800" u="sng" dirty="0">
                <a:solidFill>
                  <a:srgbClr val="151515"/>
                </a:solidFill>
                <a:cs typeface="Arial" panose="020B0604020202020204" pitchFamily="34" charset="0"/>
              </a:rPr>
              <a:t> ]</a:t>
            </a:r>
            <a:endParaRPr lang="en-US" sz="2800" dirty="0">
              <a:solidFill>
                <a:srgbClr val="151515"/>
              </a:solidFill>
              <a:cs typeface="Arial" panose="020B0604020202020204" pitchFamily="34" charset="0"/>
            </a:endParaRPr>
          </a:p>
          <a:p>
            <a:pPr lvl="1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                              13%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  <a:cs typeface="Arial" panose="020B0604020202020204" pitchFamily="34" charset="0"/>
              </a:rPr>
              <a:t>V = Rs. 1,758.62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Bond Value = 2713.8+1758.62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cs typeface="Arial" panose="020B0604020202020204" pitchFamily="34" charset="0"/>
              </a:rPr>
              <a:t>V = Rs. 4472.42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151515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Bonds with a Definite Maturity: Coupon Bonds Valuation</a:t>
            </a:r>
          </a:p>
        </p:txBody>
      </p:sp>
    </p:spTree>
    <p:extLst>
      <p:ext uri="{BB962C8B-B14F-4D97-AF65-F5344CB8AC3E}">
        <p14:creationId xmlns:p14="http://schemas.microsoft.com/office/powerpoint/2010/main" val="28606921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Investment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Intrinsic Value = Rs. 4,472.42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At what price we should buy this bond?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Compare with the Market Price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5,000 (No)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4,000 (Yes)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Market price = Rs. 4472.42 (?)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Bonds with a Definite Maturity: Coupon Bonds Valuation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474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1405" y="3044952"/>
            <a:ext cx="9929643" cy="95863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061</a:t>
            </a:r>
            <a:r>
              <a:rPr lang="en-US" sz="3200" b="1" dirty="0">
                <a:solidFill>
                  <a:srgbClr val="C00000"/>
                </a:solidFill>
              </a:rPr>
              <a:t>: Common and Preferred Stocks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9038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Common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Stocks issued to Common Shareholders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Issued forever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Treasury stock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True owners: Equity holders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Bear the risk of business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Voting Rights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First right to buy new shares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Receive dividend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Have last Right on the assets in case of Liquidation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Common and Preferred Stocks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1370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Stocks issued with some preferences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First right on dividend over common stocks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Right of receipt on case of liquidation over common stocks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Fixed rate of dividend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Different from Bonds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Usually do not have Voting Rights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Common and Preferred Stocks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9788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654" y="3044952"/>
            <a:ext cx="10267394" cy="127991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Module </a:t>
            </a:r>
            <a:r>
              <a:rPr lang="en-US" sz="3200" b="1" dirty="0">
                <a:solidFill>
                  <a:srgbClr val="C00000"/>
                </a:solidFill>
              </a:rPr>
              <a:t>062: Types of Preferred 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Stocks-1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59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Long Term Securities: Equity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Stocks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or Shares are equity securities and these are issued for long term i.e. more than one year. They get share of profit called Dividend.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Stocks are further categorized as Common Stocks and Preferred Stocks.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Stock repurchased by a company are called Treasury Stocks.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2912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Features of Preferred Stocks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Distinguishing features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Cumulation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Participation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Conversion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Redemption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3597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Cumulative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with fixed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Is dividend payment to Preferred Shareholders a must?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is contingent on earning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Cumulation of unpaid dividend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0110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Cumulation of dividend of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Preferred stocks of Rs. 100,000 issued @ 10%. In the ye</a:t>
            </a:r>
            <a:r>
              <a:rPr lang="en-US" sz="2800" dirty="0" err="1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ar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2018 earned profit is Rs. 8,000.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Solution: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of 2018 = Rs.10,000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Maximum profit available = Rs. 8,000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Amount carried forward to 2019 = Rs. 2,000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of 2019 = 10,000 + 2,000 = 12,000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7883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Participative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Participation with common shareholders in remaining profit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Rate of participation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Conditions of participation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1656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Participation of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Preferred stocks of Rs. 100,000 issued @ 10%,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earned profit is Rs. 40,000. </a:t>
            </a:r>
            <a:r>
              <a:rPr lang="en-US" sz="28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If the company’s profit goes above Rs. 30,000,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preferred shareholders will get </a:t>
            </a:r>
            <a:r>
              <a:rPr lang="en-US" sz="28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2% extra dividend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587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Participation of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Solution: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Normal dividend = Rs. 10,000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Extra dividend = 100,000 x 2% = 2,000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Total dividend = 12,000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Stocks-1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9945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584" y="3044952"/>
            <a:ext cx="9542464" cy="118105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063: Types of Preferred 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Stocks-2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7185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Convertible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Convertible to common shares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Terms of conversion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Time, ratio, option, etc.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Advantage of conversion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Risk level, ownership rights etc.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Conversion Ratio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(No. of common shares against a preferred share)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E.g. 5 common shares for one preferred share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989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Convertible Preferred Stocks: Example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conversion price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b="0" i="0" dirty="0">
                <a:solidFill>
                  <a:srgbClr val="002060"/>
                </a:solidFill>
                <a:effectLst/>
                <a:latin typeface="SourceSansPro"/>
              </a:rPr>
              <a:t>Purchase Price of the </a:t>
            </a:r>
            <a:r>
              <a:rPr lang="en-US" sz="2600" dirty="0">
                <a:solidFill>
                  <a:srgbClr val="002060"/>
                </a:solidFill>
                <a:latin typeface="SourceSansPro"/>
              </a:rPr>
              <a:t>PS/C</a:t>
            </a:r>
            <a:r>
              <a:rPr lang="en-US" sz="2600" b="0" i="0" dirty="0">
                <a:solidFill>
                  <a:srgbClr val="002060"/>
                </a:solidFill>
                <a:effectLst/>
                <a:latin typeface="SourceSansPro"/>
              </a:rPr>
              <a:t>onversion Ratio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11111"/>
                </a:solidFill>
                <a:latin typeface="SourceSansPro"/>
                <a:cs typeface="Arial" panose="020B0604020202020204" pitchFamily="34" charset="0"/>
              </a:rPr>
              <a:t>Rs. 100/5 = Rs. 20</a:t>
            </a:r>
            <a:endParaRPr lang="en-US" sz="26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If common share price is Rs. 15,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loss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on conversion = Rs. - 5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If common share price is Rs. 23,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gain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on conversion = Rs. 3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7125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Convertible Preferred Stocks Premium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Premium is the probable financial gain due to Convertibility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Premium increases the market price of preferred stocks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320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Long Term Securities: Debt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Bonds are the debt securities, which earn interest for the investor.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Bond is a generic name and there are various other names and types of bonds.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For example, Debentures, Term Finance Certificates, Participation Term Certificates, Sukuk etc.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0025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Redeemable/Callable Preferred Stocks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Redemption/Call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Terms of redemption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Time, price, choice/option etc.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Advantages of redemption to issuer and shareholder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Should the price of callable preferred shares be less?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Some PS are mandatorily redeemable PS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Types of Preferred Stocks-2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829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3384" y="3044952"/>
            <a:ext cx="9237664" cy="126343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064</a:t>
            </a:r>
            <a:r>
              <a:rPr lang="en-US" sz="3200" b="1" dirty="0">
                <a:solidFill>
                  <a:srgbClr val="C00000"/>
                </a:solidFill>
              </a:rPr>
              <a:t>: Preferred Stocks Valuation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3902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Concept of Valuation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Intrinsic value-IV of preferred stocks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IV is the present value of future cash inflows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Assumptions of valuation: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Non-redeemable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Non-convertible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Non-participating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Sufficient earnings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Preferred Stocks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9369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The Formula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Dividends of PS are constant and infinite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Present Value of Perpetuity formula is used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= Installment/Rate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Dividend/Rate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D/r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Required rate of return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Preferred Stocks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1414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PS Valuation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Par value = Rs. 100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80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rate = 13% per annum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Required rate = 20% per annum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Solution: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= 100 x 13% = 13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D/r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13/20%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Rs. 65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Preferred Stocks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1504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Analysis and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Price-MP is higher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Required rate is more than dividend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IV is equal to MP if: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Rate = Required Rate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Decision: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 IV is less than MP so do NOT BUY 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Preferred Stocks Valuation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6854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2108" y="3044952"/>
            <a:ext cx="9558940" cy="92568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065</a:t>
            </a:r>
            <a:r>
              <a:rPr lang="en-US" sz="3200" b="1" dirty="0">
                <a:solidFill>
                  <a:srgbClr val="C00000"/>
                </a:solidFill>
              </a:rPr>
              <a:t>: Common Stocks Valuation Models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41031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The Models of Valuation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 Discount Model-DDM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Three Models of Valuation: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No Growth Model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Constant Growth Model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in Stages Model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Common Stocks Valuation Models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094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What Different Models of Valuation?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Valuation in based on the cash inflow (i.e. Dividend)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Three possibilities: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All earnings are paid as dividend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Retention ratio is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Retention ratio changes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Common Stocks Valuation Models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7684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4973" y="3044952"/>
            <a:ext cx="9806075" cy="95863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066: No Growth Model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82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Short Term Securities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All short-term securities are debt securities.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These are the securities having a maturity value less than one year.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Short term securities are mostly not accessible to individual investors.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92987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No Growth Model (Constant Dividend)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Assumptions: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All earnings are paid as dividend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External factors remain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Earning capacity remains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is the function of retention only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No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0093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No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Dividends remains constant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Dividends are paid till infinity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formula of Perpetuity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PV = Installment/Rate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IV formula: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D/r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No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40531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of No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Par value = Rs. 10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11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Last Dividend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2 per share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Required rate = 17% per annum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Solution: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D/r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2/17%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Rs. 11.75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No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49541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Analysis and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Last dividend will be the future dividend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Price-MP is higher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Decision: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 MP is higher than the IV so do NOT BUY 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No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5568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44952"/>
            <a:ext cx="9756648" cy="81035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067</a:t>
            </a:r>
            <a:r>
              <a:rPr lang="en-US" sz="3200" b="1" dirty="0">
                <a:solidFill>
                  <a:srgbClr val="C00000"/>
                </a:solidFill>
              </a:rPr>
              <a:t>: Constant Growth Model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67209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Constant Growth Model (Gordon’s Growth Model)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Assumptions: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Going Concern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DPO remains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External factors remain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ROI remains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is the function of retention only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Constant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399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Constant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dividend grows with a constant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Example: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1 = Rs. 1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2 = Rs. 1.1    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3 = Rs. 1.21  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4 = Rs. 1.331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5 = Rs. 1.4641  (+10%)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Constant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82108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Formula: Constant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Reduced form of PVs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/r - g</a:t>
            </a: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Where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next year’s dividend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(1+g)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 = growth rate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 = required rate of return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˃ g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31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Constant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372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Constant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Last year’s dividend was Rs. 10, growth rate of dividend is 7%, and required rate is 11%. What is the intrinsic value?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Solution: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/r – g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(1+g) = 10(1+7%)=10.7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10.7/11% – 7%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Rs. 267.5 </a:t>
            </a: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Constant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63842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Analysis and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Purchase at fair or better price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Purchase stock if: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Rs. 267.5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less than Rs. 267.5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Do not purchase if price is greater than Rs. 267.5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Constant Growth Model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876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Term of Securities: Examples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Treasury Bills (T-Bills)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Promissory Notes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Certificates of Deposit-CDs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Bankers’ Acceptance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Repurchase Agreements-Repos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Long Term and Short Term Securities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7799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352" y="2591871"/>
            <a:ext cx="9558940" cy="156823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068</a:t>
            </a:r>
            <a:r>
              <a:rPr lang="en-US" sz="3200" b="1" dirty="0">
                <a:solidFill>
                  <a:srgbClr val="C00000"/>
                </a:solidFill>
              </a:rPr>
              <a:t>: Two-Stage Growth 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Model-I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92259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Two-Stage Growth Model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Assumptions: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All assumptions of DDM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Going Concern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DPO changes once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External factors remain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ROI remains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is the function of retention only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1260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Two-Stage Growth Model Calculations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Value of Stage-I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Value of Stage-II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+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Stage-I = Individual growth formula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Stage-II = Constant Growth formula 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36118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Stage One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dividend grows with a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constant rate ‘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’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e.g.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=10%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stage is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finite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e.g. 5,6,….10 years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Example: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1 = Rs. 10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2 = Rs. 11    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3 = Rs. 12.1  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4 = Rs. 13.31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5 = Rs. 14.641  (+10%)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9084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Stage Two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rate changes to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’ e.g. 9%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second stage starts after the first stage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second stage goes till infinity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Constant Growth formula is applied: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n+1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/r – 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The V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alue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’ is further discounted</a:t>
            </a: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601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9114" y="3044952"/>
            <a:ext cx="9731934" cy="122224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069</a:t>
            </a:r>
            <a:r>
              <a:rPr lang="en-US" sz="3200" b="1" dirty="0">
                <a:solidFill>
                  <a:srgbClr val="C00000"/>
                </a:solidFill>
              </a:rPr>
              <a:t>: Two-Stage Growth 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Model-II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1927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5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7% per annum (year 1-5)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6% per annum (year 5-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∞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)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 = 10% per annum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Value = 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700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 (Dividend Calculations 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, 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, 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, 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….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1=Rs.5 (1+7%) = 5.35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2=Rs. 5.35(1+7%)=5.73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*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3=Rs. 5.73(1+7%) = 6.13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4=Rs. 6.13(1+7%) = 6.56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5=Rs. 6.56(1+7%) = 7.02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* Rounded to nearest Rupee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1794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 (PVs of Dividends)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1= 5.35/(1+10%)=4.86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2= 5.73/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4.74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3= 6.13/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4.61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4= 6.56/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4.48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5= 7.02/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4.36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[4.86+4.74+4.61+4.48+4.36]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23.02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62664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Stage-II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5+1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/r – 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/10% – 6%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= </a:t>
            </a:r>
            <a:r>
              <a:rPr lang="en-US" sz="27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(1+</a:t>
            </a:r>
            <a:r>
              <a:rPr lang="en-US" sz="2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) = 7.02(1+6%) = Rs. 7.44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7.44/4%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=Rs. 186/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(1+10%)</a:t>
            </a:r>
            <a:r>
              <a:rPr lang="en-US" sz="27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7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115.49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300" dirty="0">
              <a:solidFill>
                <a:srgbClr val="151515"/>
              </a:solidFill>
              <a:effectLst/>
              <a:latin typeface="Calibri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The V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alue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’ is further discounted</a:t>
            </a: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031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3427" y="3044952"/>
            <a:ext cx="9097621" cy="146114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054</a:t>
            </a:r>
            <a:r>
              <a:rPr lang="en-US" sz="3200" b="1" dirty="0">
                <a:solidFill>
                  <a:srgbClr val="C00000"/>
                </a:solidFill>
              </a:rPr>
              <a:t>: Concept of Valuation of Securities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58494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Two-Stage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+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23.02 + 115.49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138.51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37967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Analysis and Decision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Purchase at fair or better price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Purchase stock if: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=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138.51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price less than Rs.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138.51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Do not purchase if price is greater than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Rs. 138.51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Two-Stage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42014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9286" y="3044952"/>
            <a:ext cx="9171762" cy="132934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</a:t>
            </a:r>
            <a:r>
              <a:rPr lang="en-US" sz="3200" b="1" dirty="0">
                <a:solidFill>
                  <a:srgbClr val="C00000"/>
                </a:solidFill>
              </a:rPr>
              <a:t>070: Three-Stage Growth 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Model-I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91701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Three-Stage Growth Model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Assumptions: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All assumptions of DDM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Going Concern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Plough Back-PB Ratio 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changes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twice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External factors remain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Earning power remains constant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is the function of PB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48829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Three-Stage Growth Model Calculations</a:t>
            </a: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Value of Stage-I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Value of Stage-II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Value of Stage-III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 =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+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+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Three growth rates</a:t>
            </a:r>
            <a:endParaRPr lang="en-US" sz="2800" baseline="-25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5252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Stage One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same as Two-stage model;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constant rate ‘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’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e.g.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=11%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stage is </a:t>
            </a:r>
            <a:r>
              <a:rPr lang="en-US" sz="28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finite</a:t>
            </a: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Example: 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1 = Rs. 10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2 = Rs. 11.10     (+11%)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3 = Rs. 12.32     (+11%)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44509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Stage Two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rate changes to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’ e.g. 10%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second stage starts after the first stage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second stage is also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finite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Individual Growth formula: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Year 3 = Rs. 12.32     (+11%)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4 = Rs. 13.55     (+10%)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Year 5 = Rs. 14.91     (+10%)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00097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Stage Three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Growth rate changes to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’ e.g. 8%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third stage starts after the second stage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The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third 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stage goes till </a:t>
            </a:r>
            <a:r>
              <a:rPr lang="en-US" sz="2700" b="1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infinity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Constant Growth formula is applied: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</a:t>
            </a:r>
            <a:r>
              <a:rPr lang="en-US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n+1</a:t>
            </a:r>
            <a:r>
              <a:rPr lang="en-US" sz="27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/r – 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n-US" sz="27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7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The V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alue ‘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27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solidFill>
                  <a:srgbClr val="151515"/>
                </a:solidFill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’ is further discounted</a:t>
            </a:r>
            <a:endParaRPr lang="en-US" sz="2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1540" y="5913792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489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8097" y="3044952"/>
            <a:ext cx="9212951" cy="1395243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072</a:t>
            </a:r>
            <a:r>
              <a:rPr lang="en-US" sz="3200" b="1" dirty="0">
                <a:solidFill>
                  <a:srgbClr val="C00000"/>
                </a:solidFill>
              </a:rPr>
              <a:t>: Three-Stage Growth 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Model-II</a:t>
            </a:r>
          </a:p>
          <a:p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4: Valuation of Long-term Securities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0966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658252" y="1117699"/>
            <a:ext cx="5228948" cy="562045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  <a:cs typeface="Arial" panose="020B0604020202020204" pitchFamily="34" charset="0"/>
              </a:rPr>
              <a:t>Example Three-Stage Growth Model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= Rs. 5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7% per annum (year 1-3)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baseline="-25000" dirty="0">
                <a:solidFill>
                  <a:srgbClr val="151515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= 6% per annum (Year 4-5)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800" baseline="-25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800" baseline="-25000" dirty="0">
                <a:solidFill>
                  <a:srgbClr val="002060"/>
                </a:solidFill>
                <a:effectLst/>
                <a:latin typeface="Calibri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Calibri"/>
                <a:cs typeface="Arial" panose="020B0604020202020204" pitchFamily="34" charset="0"/>
              </a:rPr>
              <a:t> = 5% per annum 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(year 5-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∞</a:t>
            </a: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002060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 = 10% per annum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Value = ?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Three-Stage Growth Model-II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1744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4089</Words>
  <Application>Microsoft Office PowerPoint</Application>
  <PresentationFormat>Widescreen</PresentationFormat>
  <Paragraphs>837</Paragraphs>
  <Slides>106</Slides>
  <Notes>106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106</vt:i4>
      </vt:variant>
    </vt:vector>
  </HeadingPairs>
  <TitlesOfParts>
    <vt:vector size="113" baseType="lpstr">
      <vt:lpstr>Arial</vt:lpstr>
      <vt:lpstr>Calibri</vt:lpstr>
      <vt:lpstr>Calibri Light</vt:lpstr>
      <vt:lpstr>Kozuka Mincho Pro H</vt:lpstr>
      <vt:lpstr>SourceSansPro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28</cp:revision>
  <dcterms:created xsi:type="dcterms:W3CDTF">2020-10-11T06:59:15Z</dcterms:created>
  <dcterms:modified xsi:type="dcterms:W3CDTF">2021-10-29T10:00:56Z</dcterms:modified>
</cp:coreProperties>
</file>