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7" r:id="rId2"/>
    <p:sldId id="266" r:id="rId3"/>
    <p:sldId id="313" r:id="rId4"/>
    <p:sldId id="269" r:id="rId5"/>
    <p:sldId id="270" r:id="rId6"/>
    <p:sldId id="314" r:id="rId7"/>
    <p:sldId id="315" r:id="rId8"/>
    <p:sldId id="276" r:id="rId9"/>
    <p:sldId id="316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351" r:id="rId45"/>
    <p:sldId id="352" r:id="rId46"/>
    <p:sldId id="353" r:id="rId47"/>
    <p:sldId id="354" r:id="rId48"/>
    <p:sldId id="355" r:id="rId49"/>
    <p:sldId id="356" r:id="rId50"/>
    <p:sldId id="357" r:id="rId51"/>
    <p:sldId id="358" r:id="rId52"/>
    <p:sldId id="359" r:id="rId53"/>
    <p:sldId id="360" r:id="rId54"/>
    <p:sldId id="361" r:id="rId55"/>
    <p:sldId id="362" r:id="rId56"/>
    <p:sldId id="363" r:id="rId57"/>
    <p:sldId id="364" r:id="rId58"/>
    <p:sldId id="365" r:id="rId59"/>
    <p:sldId id="366" r:id="rId60"/>
    <p:sldId id="367" r:id="rId61"/>
    <p:sldId id="368" r:id="rId62"/>
    <p:sldId id="369" r:id="rId63"/>
    <p:sldId id="370" r:id="rId64"/>
    <p:sldId id="371" r:id="rId65"/>
    <p:sldId id="372" r:id="rId66"/>
    <p:sldId id="373" r:id="rId67"/>
    <p:sldId id="374" r:id="rId68"/>
    <p:sldId id="375" r:id="rId69"/>
    <p:sldId id="376" r:id="rId70"/>
    <p:sldId id="377" r:id="rId71"/>
    <p:sldId id="378" r:id="rId7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 Ather Azim Khan" initials="DAAK" lastIdx="2" clrIdx="0">
    <p:extLst>
      <p:ext uri="{19B8F6BF-5375-455C-9EA6-DF929625EA0E}">
        <p15:presenceInfo xmlns:p15="http://schemas.microsoft.com/office/powerpoint/2012/main" userId="Dr Ather Azim Khan" providerId="None"/>
      </p:ext>
    </p:extLst>
  </p:cmAuthor>
  <p:cmAuthor id="2" name="amara awan" initials="a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5EE0"/>
    <a:srgbClr val="FFFFB7"/>
    <a:srgbClr val="D4463C"/>
    <a:srgbClr val="FBDDD5"/>
    <a:srgbClr val="0090B3"/>
    <a:srgbClr val="FFFF89"/>
    <a:srgbClr val="FF7058"/>
    <a:srgbClr val="FF0066"/>
    <a:srgbClr val="8A735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Security</a:t>
            </a:r>
            <a:r>
              <a:rPr lang="en-US" baseline="0" dirty="0"/>
              <a:t> Market Line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Sheet2!$G$5</c:f>
              <c:strCache>
                <c:ptCount val="1"/>
                <c:pt idx="0">
                  <c:v>Returns</c:v>
                </c:pt>
              </c:strCache>
            </c:strRef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numRef>
              <c:f>Sheet2!$F$6:$F$15</c:f>
              <c:numCache>
                <c:formatCode>General</c:formatCode>
                <c:ptCount val="10"/>
                <c:pt idx="0">
                  <c:v>0.7</c:v>
                </c:pt>
                <c:pt idx="1">
                  <c:v>0.8</c:v>
                </c:pt>
                <c:pt idx="2">
                  <c:v>0.9</c:v>
                </c:pt>
                <c:pt idx="3">
                  <c:v>1</c:v>
                </c:pt>
                <c:pt idx="4">
                  <c:v>1.1000000000000001</c:v>
                </c:pt>
                <c:pt idx="5">
                  <c:v>1.2</c:v>
                </c:pt>
                <c:pt idx="6">
                  <c:v>1.3</c:v>
                </c:pt>
                <c:pt idx="7">
                  <c:v>1.4</c:v>
                </c:pt>
                <c:pt idx="8">
                  <c:v>1.5</c:v>
                </c:pt>
                <c:pt idx="9">
                  <c:v>1.6</c:v>
                </c:pt>
              </c:numCache>
            </c:numRef>
          </c:cat>
          <c:val>
            <c:numRef>
              <c:f>Sheet2!$G$6:$G$15</c:f>
              <c:numCache>
                <c:formatCode>0.00%</c:formatCode>
                <c:ptCount val="10"/>
                <c:pt idx="0" formatCode="0%">
                  <c:v>0.06</c:v>
                </c:pt>
                <c:pt idx="1">
                  <c:v>7.4999999999999997E-2</c:v>
                </c:pt>
                <c:pt idx="2">
                  <c:v>7.9000000000000001E-2</c:v>
                </c:pt>
                <c:pt idx="3">
                  <c:v>8.4000000000000005E-2</c:v>
                </c:pt>
                <c:pt idx="4">
                  <c:v>8.8999999999999996E-2</c:v>
                </c:pt>
                <c:pt idx="5">
                  <c:v>9.7000000000000003E-2</c:v>
                </c:pt>
                <c:pt idx="6">
                  <c:v>0.10299999999999999</c:v>
                </c:pt>
                <c:pt idx="7">
                  <c:v>0.112</c:v>
                </c:pt>
                <c:pt idx="8">
                  <c:v>0.128</c:v>
                </c:pt>
                <c:pt idx="9">
                  <c:v>0.14499999999999999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B10-4059-9037-15F1FCDE2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0820000"/>
        <c:axId val="320817648"/>
      </c:lineChart>
      <c:catAx>
        <c:axId val="32082000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817648"/>
        <c:crosses val="autoZero"/>
        <c:auto val="1"/>
        <c:lblAlgn val="ctr"/>
        <c:lblOffset val="100"/>
        <c:noMultiLvlLbl val="0"/>
      </c:catAx>
      <c:valAx>
        <c:axId val="32081764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082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B7132-CD32-41A5-80D9-471CC86DC713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4A2C5-15CE-4B75-8204-142715287C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1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E776BB-A586-451A-B9EE-A61A8BF6A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D50A611-B604-47CC-B815-98B2179C2B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CC9608-DE15-48CF-A56B-2D6B5E50E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31C459-3D88-4E79-AA86-423B94BB1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18AC078-FA9F-453B-8242-47C65DB7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6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5C7DF0-A93F-492B-BF29-9796B385C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6B68101-0B49-4B7D-A638-4798CCC7AC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EE9888-901E-48C9-B35A-D93F81833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317ACB-1C20-4690-B759-353868405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2EA345-3BCB-4FD6-A6D0-46AB321E1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01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6916AF2-166D-4D42-A8BD-5D978F095C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F9B1DD9-41CD-452A-94E7-B33E530EA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DE7BBC-D001-4209-BA5E-F1E547A7C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93D738D-B693-4E8F-9F64-230D37EA0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059A821-CC24-4871-9C50-B3978DF3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C3D306-962F-4D71-A240-3D69E7EB0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B06004-9195-47FC-B767-68268FB45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DB69C2C-9C06-4115-B021-9A511B1B0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7848CA-AD32-40AE-B4D4-A6C40527E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501ECE-9857-417D-AE4C-54E02C533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66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A24EF-692A-4014-8E0D-B6ED324BF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4324ED6-855C-4D0D-BE6B-59E66D0CC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E61E8D5-057E-4B45-A4FF-990315D0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72E84F-754D-4049-A050-9990CDAF6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59DEA8-2EEE-432F-82B5-F339328AA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02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B20CB8-821A-4825-9CA3-4C5518A98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5AA14F-0430-42C4-B045-2FEF70315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4EA1B07-E205-4E95-A233-FBD99D74A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23482D-1C45-4F14-AC4E-7A0CB76F8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71D1690-DC00-4E98-9E69-BD66E37FB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D7D22C-251D-4D5A-8A62-BC30255EA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2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654294-3D56-4E19-9ADC-14FBB99D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25A9D2-B0AD-4AB1-B897-8DD03F773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F747DF-00EB-41C4-A873-410417E96D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AD56484-4599-4A82-8E53-E9D019EE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000EF26-9FC3-404A-9BA9-B192CA4B8B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F07A2CD-0531-4137-A2F6-B422D3B05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CDD2241-40D1-453B-BF93-02A937B45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6E4E43-5CC1-47DB-B6C1-16FB2A7F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7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126D93-80DF-4F29-B092-41422AC31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9E0AD8B-8AB6-4843-AEFC-CB14EBC91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C2A8B4-8EA7-443A-AB01-0E74F4FB9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EB7B416-816D-48B9-8F4E-4A820AF70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1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2FD0197-31B1-430D-AF3E-F409E4FAD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9B74EEC-C449-4A18-AE0E-8E95A0DF7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D644EF8-88DA-4464-B7C9-59D5B7B11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96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969DD8-A047-4FCE-B602-891655DA0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4E0079-D3D4-469D-8FB2-D408B0650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27D4690-6171-4C4B-A16F-C83DCE518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B8C54F8-DEA4-4512-A8A0-94A511B91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3A8FAA-C6C5-4AF8-A78F-FBFE6D88E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B90C29E-0312-4D6B-BCA2-97E692CFC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0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7DC617-8BDF-4FF7-923D-77FE2F295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390D28C-82D3-43D7-8B9A-2716B62B5A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7A68F27-83C9-4B1A-A4FA-5332C173B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2031BB6-FFF4-4010-A945-C1A08367E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96E1068-5219-4EFC-9EB7-7029568C1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11772AF-5CCF-4C1A-9DAD-4288A55FA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4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D78FCFE-4850-410C-9D8D-11BD64E99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74BEA39-9DC7-45F2-87E7-C6987FC9B2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CFE837-7538-4EE1-B9AB-D558582C7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798B6-3B9A-4E27-8116-533EA21F7525}" type="datetimeFigureOut">
              <a:rPr lang="en-US" smtClean="0"/>
              <a:t>2/9/2022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0D87E2-EC70-4086-9A25-3A26FE42C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402D2B-DD4B-4D97-9739-3EB2435C62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9A9C5-A95F-4F06-B33C-2E7CDFA97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71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9768" y="2534575"/>
            <a:ext cx="428919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22422" y="692458"/>
            <a:ext cx="6960973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127: Risk </a:t>
            </a:r>
            <a:r>
              <a:rPr lang="en-US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&amp; Return Analysis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59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936637" y="2439140"/>
            <a:ext cx="3515557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>
                  <a:noFill/>
                </a:ln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Financial Management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>
                  <a:noFill/>
                </a:ln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Module-130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Individual </a:t>
            </a:r>
            <a:r>
              <a:rPr kumimoji="0" lang="en-US" sz="48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Stock</a:t>
            </a:r>
            <a:r>
              <a:rPr kumimoji="0" lang="en-US" sz="4800" b="1" i="0" u="none" strike="noStrike" kern="1200" cap="none" spc="0" normalizeH="0" baseline="0" noProof="0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Risk-2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29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4985072" y="2001084"/>
            <a:ext cx="6698927" cy="29527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914400" marR="0" lvl="0" indent="-9144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50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Calculation </a:t>
            </a:r>
            <a:r>
              <a:rPr lang="en-US" sz="5000" b="1" dirty="0">
                <a:solidFill>
                  <a:prstClr val="black"/>
                </a:solidFill>
                <a:cs typeface="Times New Roman" panose="02020603050405020304" pitchFamily="18" charset="0"/>
              </a:rPr>
              <a:t>of </a:t>
            </a: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Mean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1379538" marR="0" lvl="1" indent="-9223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Calculation of SD</a:t>
            </a:r>
          </a:p>
        </p:txBody>
      </p:sp>
      <p:sp>
        <p:nvSpPr>
          <p:cNvPr id="4" name="Rectangle 3"/>
          <p:cNvSpPr/>
          <p:nvPr/>
        </p:nvSpPr>
        <p:spPr>
          <a:xfrm>
            <a:off x="1203449" y="25893"/>
            <a:ext cx="97560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6000" b="1" u="sng" dirty="0">
                <a:solidFill>
                  <a:srgbClr val="C00000"/>
                </a:solidFill>
                <a:cs typeface="Times New Roman" panose="02020603050405020304" pitchFamily="18" charset="0"/>
              </a:rPr>
              <a:t>Individual Stock’s Calculations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8016"/>
            <a:ext cx="7837714" cy="58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E32519E-3495-40A4-816C-400984DD6F86}"/>
              </a:ext>
            </a:extLst>
          </p:cNvPr>
          <p:cNvSpPr/>
          <p:nvPr/>
        </p:nvSpPr>
        <p:spPr>
          <a:xfrm>
            <a:off x="0" y="0"/>
            <a:ext cx="12191999" cy="136272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 Return: Mean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6A5C780-7535-4ED7-AA3F-8423A1CC8C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" y="1362722"/>
          <a:ext cx="12191998" cy="5495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812">
                  <a:extLst>
                    <a:ext uri="{9D8B030D-6E8A-4147-A177-3AD203B41FA5}">
                      <a16:colId xmlns:a16="http://schemas.microsoft.com/office/drawing/2014/main" xmlns="" val="1879587826"/>
                    </a:ext>
                  </a:extLst>
                </a:gridCol>
                <a:gridCol w="4064812">
                  <a:extLst>
                    <a:ext uri="{9D8B030D-6E8A-4147-A177-3AD203B41FA5}">
                      <a16:colId xmlns:a16="http://schemas.microsoft.com/office/drawing/2014/main" xmlns="" val="3731662073"/>
                    </a:ext>
                  </a:extLst>
                </a:gridCol>
                <a:gridCol w="4062374">
                  <a:extLst>
                    <a:ext uri="{9D8B030D-6E8A-4147-A177-3AD203B41FA5}">
                      <a16:colId xmlns:a16="http://schemas.microsoft.com/office/drawing/2014/main" xmlns="" val="2012744695"/>
                    </a:ext>
                  </a:extLst>
                </a:gridCol>
              </a:tblGrid>
              <a:tr h="633367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Return-R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Probability-P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Average: R x 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 anchor="ctr"/>
                </a:tc>
                <a:extLst>
                  <a:ext uri="{0D108BD9-81ED-4DB2-BD59-A6C34878D82A}">
                    <a16:rowId xmlns:a16="http://schemas.microsoft.com/office/drawing/2014/main" xmlns="" val="908662387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-0.005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2432531549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3070519382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132725244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2591408646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1414255952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2802235683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u="sng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528331819"/>
                  </a:ext>
                </a:extLst>
              </a:tr>
              <a:tr h="607739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9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 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18" marR="62618" marT="0" marB="0"/>
                </a:tc>
                <a:extLst>
                  <a:ext uri="{0D108BD9-81ED-4DB2-BD59-A6C34878D82A}">
                    <a16:rowId xmlns:a16="http://schemas.microsoft.com/office/drawing/2014/main" xmlns="" val="3017859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21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E32519E-3495-40A4-816C-400984DD6F86}"/>
              </a:ext>
            </a:extLst>
          </p:cNvPr>
          <p:cNvSpPr/>
          <p:nvPr/>
        </p:nvSpPr>
        <p:spPr>
          <a:xfrm>
            <a:off x="0" y="0"/>
            <a:ext cx="12191999" cy="9854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Risk: Standard Deviation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F8344659-8631-4FD3-A416-320DA5BCBBC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985421"/>
          <a:ext cx="12192000" cy="643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813">
                  <a:extLst>
                    <a:ext uri="{9D8B030D-6E8A-4147-A177-3AD203B41FA5}">
                      <a16:colId xmlns:a16="http://schemas.microsoft.com/office/drawing/2014/main" xmlns="" val="3766579418"/>
                    </a:ext>
                  </a:extLst>
                </a:gridCol>
                <a:gridCol w="4064813">
                  <a:extLst>
                    <a:ext uri="{9D8B030D-6E8A-4147-A177-3AD203B41FA5}">
                      <a16:colId xmlns:a16="http://schemas.microsoft.com/office/drawing/2014/main" xmlns="" val="1867556219"/>
                    </a:ext>
                  </a:extLst>
                </a:gridCol>
                <a:gridCol w="4062374">
                  <a:extLst>
                    <a:ext uri="{9D8B030D-6E8A-4147-A177-3AD203B41FA5}">
                      <a16:colId xmlns:a16="http://schemas.microsoft.com/office/drawing/2014/main" xmlns="" val="427108931"/>
                    </a:ext>
                  </a:extLst>
                </a:gridCol>
              </a:tblGrid>
              <a:tr h="6094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Return-R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Probability-P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</a:t>
                      </a: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= 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R-Ave R)</a:t>
                      </a:r>
                      <a:r>
                        <a:rPr lang="en-US" sz="3200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xP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1663357362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{(-</a:t>
                      </a:r>
                      <a:r>
                        <a:rPr lang="en-US" sz="32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0.1-0.09)^2}*0.05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0.001805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680347404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0.00121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1639834772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1647089822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3676825290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1448743864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0.00121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3569149171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0.001805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3067028457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Variance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0.00703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3813378652"/>
                  </a:ext>
                </a:extLst>
              </a:tr>
              <a:tr h="584790"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Std. Dev.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0.0838 or 8.38%</a:t>
                      </a:r>
                      <a:endParaRPr lang="en-US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843" marR="59843" marT="0" marB="0"/>
                </a:tc>
                <a:extLst>
                  <a:ext uri="{0D108BD9-81ED-4DB2-BD59-A6C34878D82A}">
                    <a16:rowId xmlns:a16="http://schemas.microsoft.com/office/drawing/2014/main" xmlns="" val="3141061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0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912963" y="2534575"/>
            <a:ext cx="3515557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0">
                  <a:noFill/>
                </a:ln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Financial Management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0">
                  <a:noFill/>
                </a:ln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Module-131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592819"/>
            <a:ext cx="6249879" cy="52705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405EE0"/>
              </a:solidFill>
              <a:uLnTx/>
              <a:uFillTx/>
              <a:latin typeface="Book Antiqua" panose="0204060205030503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Coefficient of </a:t>
            </a:r>
            <a:r>
              <a:rPr kumimoji="0" lang="en-US" sz="60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405EE0"/>
                </a:solidFill>
                <a:uLnTx/>
                <a:uFillTx/>
                <a:latin typeface="Book Antiqua" panose="02040602050305030304" pitchFamily="18" charset="0"/>
              </a:rPr>
              <a:t>Variation</a:t>
            </a:r>
            <a:endParaRPr kumimoji="0" lang="en-US" sz="60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405EE0"/>
              </a:solidFill>
              <a:uLnTx/>
              <a:uFillTx/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0D010DC-C75F-4891-85A1-5FD282DF1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57" y="3515626"/>
            <a:ext cx="9841531" cy="251238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539915" y="1482430"/>
            <a:ext cx="11187628" cy="41458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914400" marR="0" lvl="0" indent="-9144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Coefficient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Variation is a measure of relative dispersion (risk) i.e.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 unit of expected return</a:t>
            </a:r>
          </a:p>
        </p:txBody>
      </p:sp>
      <p:sp>
        <p:nvSpPr>
          <p:cNvPr id="5" name="Rectangle 4"/>
          <p:cNvSpPr/>
          <p:nvPr/>
        </p:nvSpPr>
        <p:spPr>
          <a:xfrm>
            <a:off x="1744867" y="43542"/>
            <a:ext cx="8777724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7000" b="1" u="sng" dirty="0">
                <a:solidFill>
                  <a:srgbClr val="C00000"/>
                </a:solidFill>
              </a:rPr>
              <a:t>Coefficient of Variation</a:t>
            </a:r>
          </a:p>
        </p:txBody>
      </p:sp>
    </p:spTree>
    <p:extLst>
      <p:ext uri="{BB962C8B-B14F-4D97-AF65-F5344CB8AC3E}">
        <p14:creationId xmlns:p14="http://schemas.microsoft.com/office/powerpoint/2010/main" val="34856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ow to Create a Calculation App - Open As App">
            <a:extLst>
              <a:ext uri="{FF2B5EF4-FFF2-40B4-BE49-F238E27FC236}">
                <a16:creationId xmlns:a16="http://schemas.microsoft.com/office/drawing/2014/main" xmlns="" id="{4C37CA0B-66CC-40B5-B048-D8FF7CFBE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104" y="381000"/>
            <a:ext cx="8731079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968726" y="974324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xmlns="" id="{F63C1F3D-2682-47A1-8B48-64A7D69B6CC5}"/>
              </a:ext>
            </a:extLst>
          </p:cNvPr>
          <p:cNvSpPr/>
          <p:nvPr/>
        </p:nvSpPr>
        <p:spPr>
          <a:xfrm>
            <a:off x="7639050" y="552450"/>
            <a:ext cx="4552950" cy="2000250"/>
          </a:xfrm>
          <a:prstGeom prst="wedgeEllipseCallout">
            <a:avLst>
              <a:gd name="adj1" fmla="val -52849"/>
              <a:gd name="adj2" fmla="val 4854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Calculation</a:t>
            </a:r>
          </a:p>
          <a:p>
            <a:pPr algn="ctr"/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</a:t>
            </a:r>
          </a:p>
        </p:txBody>
      </p:sp>
    </p:spTree>
    <p:extLst>
      <p:ext uri="{BB962C8B-B14F-4D97-AF65-F5344CB8AC3E}">
        <p14:creationId xmlns:p14="http://schemas.microsoft.com/office/powerpoint/2010/main" val="126164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3703857" y="32363"/>
            <a:ext cx="4789319" cy="13759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Formula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6286886-5314-4DBC-8ACC-937CC9E1D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1" y="842641"/>
            <a:ext cx="10791376" cy="589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673FEABC-BC21-47E3-8C53-5544EDA2C2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2195"/>
          <a:ext cx="12192000" cy="683580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479730">
                  <a:extLst>
                    <a:ext uri="{9D8B030D-6E8A-4147-A177-3AD203B41FA5}">
                      <a16:colId xmlns:a16="http://schemas.microsoft.com/office/drawing/2014/main" xmlns="" val="814882904"/>
                    </a:ext>
                  </a:extLst>
                </a:gridCol>
                <a:gridCol w="4029558">
                  <a:extLst>
                    <a:ext uri="{9D8B030D-6E8A-4147-A177-3AD203B41FA5}">
                      <a16:colId xmlns:a16="http://schemas.microsoft.com/office/drawing/2014/main" xmlns="" val="2469886213"/>
                    </a:ext>
                  </a:extLst>
                </a:gridCol>
                <a:gridCol w="2841356">
                  <a:extLst>
                    <a:ext uri="{9D8B030D-6E8A-4147-A177-3AD203B41FA5}">
                      <a16:colId xmlns:a16="http://schemas.microsoft.com/office/drawing/2014/main" xmlns="" val="2819776869"/>
                    </a:ext>
                  </a:extLst>
                </a:gridCol>
                <a:gridCol w="2841356">
                  <a:extLst>
                    <a:ext uri="{9D8B030D-6E8A-4147-A177-3AD203B41FA5}">
                      <a16:colId xmlns:a16="http://schemas.microsoft.com/office/drawing/2014/main" xmlns="" val="704587745"/>
                    </a:ext>
                  </a:extLst>
                </a:gridCol>
              </a:tblGrid>
              <a:tr h="1941292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Company A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Company B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6157982"/>
                  </a:ext>
                </a:extLst>
              </a:tr>
              <a:tr h="19412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</a:rPr>
                        <a:t>Mean </a:t>
                      </a:r>
                      <a:r>
                        <a:rPr lang="en-US" sz="1400" dirty="0" smtClean="0">
                          <a:effectLst/>
                        </a:rPr>
                        <a:t>(also</a:t>
                      </a:r>
                      <a:r>
                        <a:rPr lang="en-US" sz="1400" baseline="0" dirty="0" smtClean="0">
                          <a:effectLst/>
                        </a:rPr>
                        <a:t> known as expected return of a stock)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Expected Return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20%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72521810"/>
                  </a:ext>
                </a:extLst>
              </a:tr>
              <a:tr h="19412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Std. Dev.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Risk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8%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12%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02296544"/>
                  </a:ext>
                </a:extLst>
              </a:tr>
              <a:tr h="10119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CV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Relative Risk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80%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60%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65909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7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Financial Management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C00000"/>
                </a:solidFill>
                <a:uLnTx/>
                <a:uFillTx/>
                <a:latin typeface="Book Antiqua" panose="02040602050305030304" pitchFamily="18" charset="0"/>
              </a:rPr>
              <a:t>Module-132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Portfolio risk analysis-1</a:t>
            </a:r>
          </a:p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Internal Correlation and Covariance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1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5979886" y="987394"/>
            <a:ext cx="6094524" cy="54482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Additional </a:t>
            </a:r>
            <a:r>
              <a:rPr lang="en-US" sz="5000" b="1" dirty="0">
                <a:solidFill>
                  <a:schemeClr val="tx1"/>
                </a:solidFill>
              </a:rPr>
              <a:t>amount on </a:t>
            </a:r>
            <a:r>
              <a:rPr lang="en-US" sz="5000" b="1" dirty="0" smtClean="0">
                <a:solidFill>
                  <a:schemeClr val="tx1"/>
                </a:solidFill>
              </a:rPr>
              <a:t>investment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3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Dividend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3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Interest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8518A9A2-DDA4-428C-8A8F-8D37E1C5A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40110"/>
            <a:ext cx="5717890" cy="571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44801" y="1891"/>
            <a:ext cx="650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Return</a:t>
            </a:r>
          </a:p>
        </p:txBody>
      </p:sp>
    </p:spTree>
    <p:extLst>
      <p:ext uri="{BB962C8B-B14F-4D97-AF65-F5344CB8AC3E}">
        <p14:creationId xmlns:p14="http://schemas.microsoft.com/office/powerpoint/2010/main" val="34418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What is Correlation? | Correlation Examples | Displayr.com">
            <a:extLst>
              <a:ext uri="{FF2B5EF4-FFF2-40B4-BE49-F238E27FC236}">
                <a16:creationId xmlns:a16="http://schemas.microsoft.com/office/drawing/2014/main" xmlns="" id="{C0683D86-D3AF-4F89-9774-F60FAFC54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57349"/>
            <a:ext cx="12192001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B303C9C-6C17-4B41-9CEA-8AA3E728306A}"/>
              </a:ext>
            </a:extLst>
          </p:cNvPr>
          <p:cNvSpPr/>
          <p:nvPr/>
        </p:nvSpPr>
        <p:spPr>
          <a:xfrm>
            <a:off x="0" y="0"/>
            <a:ext cx="12192001" cy="1657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Correlation Is The Mutual Relationship Of Two Variables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12864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B303C9C-6C17-4B41-9CEA-8AA3E728306A}"/>
              </a:ext>
            </a:extLst>
          </p:cNvPr>
          <p:cNvSpPr/>
          <p:nvPr/>
        </p:nvSpPr>
        <p:spPr>
          <a:xfrm>
            <a:off x="929378" y="45330"/>
            <a:ext cx="10389139" cy="1462796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Correlation Coefficient - Rho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43718AA-477C-4322-92B9-2725416101FC}"/>
              </a:ext>
            </a:extLst>
          </p:cNvPr>
          <p:cNvSpPr txBox="1"/>
          <p:nvPr/>
        </p:nvSpPr>
        <p:spPr>
          <a:xfrm>
            <a:off x="4680456" y="-184700"/>
            <a:ext cx="2828925" cy="659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13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3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CB3A341-0441-4782-BE07-CAD40580BE90}"/>
              </a:ext>
            </a:extLst>
          </p:cNvPr>
          <p:cNvSpPr txBox="1"/>
          <p:nvPr/>
        </p:nvSpPr>
        <p:spPr>
          <a:xfrm>
            <a:off x="-1" y="42638"/>
            <a:ext cx="12192002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i="0" u="sng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Covariance Measures The Directional Relationship Between The Returns On Two Assets</a:t>
            </a:r>
            <a:r>
              <a:rPr lang="en-US" sz="3600" b="0" i="0" u="sng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.</a:t>
            </a:r>
            <a:endParaRPr lang="en-US" sz="3600" u="sng" dirty="0">
              <a:solidFill>
                <a:srgbClr val="C00000"/>
              </a:solidFill>
            </a:endParaRPr>
          </a:p>
        </p:txBody>
      </p:sp>
      <p:pic>
        <p:nvPicPr>
          <p:cNvPr id="7174" name="Picture 6" descr="Kotlin Covariance and Contravariance | by mvndy | Kotlin Thursdays | Medium">
            <a:extLst>
              <a:ext uri="{FF2B5EF4-FFF2-40B4-BE49-F238E27FC236}">
                <a16:creationId xmlns:a16="http://schemas.microsoft.com/office/drawing/2014/main" xmlns="" id="{736C672E-4193-48BB-8784-EFFCB0EEB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44" y="1478644"/>
            <a:ext cx="9902755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5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CB3A341-0441-4782-BE07-CAD40580BE90}"/>
              </a:ext>
            </a:extLst>
          </p:cNvPr>
          <p:cNvSpPr txBox="1"/>
          <p:nvPr/>
        </p:nvSpPr>
        <p:spPr>
          <a:xfrm>
            <a:off x="0" y="1167"/>
            <a:ext cx="12192000" cy="1569660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5400" b="1" u="sng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How do we compare Correlation and Covariance?</a:t>
            </a:r>
          </a:p>
        </p:txBody>
      </p:sp>
      <p:pic>
        <p:nvPicPr>
          <p:cNvPr id="7176" name="Picture 8">
            <a:extLst>
              <a:ext uri="{FF2B5EF4-FFF2-40B4-BE49-F238E27FC236}">
                <a16:creationId xmlns:a16="http://schemas.microsoft.com/office/drawing/2014/main" xmlns="" id="{21EEF25F-CC9F-46B3-A4F3-2E54D7FBA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8571" y="1968952"/>
            <a:ext cx="10014858" cy="4375262"/>
          </a:xfrm>
          <a:prstGeom prst="rect">
            <a:avLst/>
          </a:prstGeom>
          <a:solidFill>
            <a:srgbClr val="DEEBF7"/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7952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Module-133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Portfolio Risk Analysis-2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24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C2C6E75F-BFDB-4361-B369-8CC225961B2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1422398"/>
          <a:ext cx="12192000" cy="5435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7591">
                  <a:extLst>
                    <a:ext uri="{9D8B030D-6E8A-4147-A177-3AD203B41FA5}">
                      <a16:colId xmlns:a16="http://schemas.microsoft.com/office/drawing/2014/main" xmlns="" val="114479249"/>
                    </a:ext>
                  </a:extLst>
                </a:gridCol>
                <a:gridCol w="4358968">
                  <a:extLst>
                    <a:ext uri="{9D8B030D-6E8A-4147-A177-3AD203B41FA5}">
                      <a16:colId xmlns:a16="http://schemas.microsoft.com/office/drawing/2014/main" xmlns="" val="1974844956"/>
                    </a:ext>
                  </a:extLst>
                </a:gridCol>
                <a:gridCol w="4435441">
                  <a:extLst>
                    <a:ext uri="{9D8B030D-6E8A-4147-A177-3AD203B41FA5}">
                      <a16:colId xmlns:a16="http://schemas.microsoft.com/office/drawing/2014/main" xmlns="" val="2338632626"/>
                    </a:ext>
                  </a:extLst>
                </a:gridCol>
              </a:tblGrid>
              <a:tr h="18118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Stock 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Stock 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8630794"/>
                  </a:ext>
                </a:extLst>
              </a:tr>
              <a:tr h="18118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Stock A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Covariance of A &amp; 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Covariance of A &amp; 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02343117"/>
                  </a:ext>
                </a:extLst>
              </a:tr>
              <a:tr h="18118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Stock B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Covariance of B &amp; 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Covariance of B &amp; 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7691931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7566ABE-5128-4D15-A80B-B2F55477BA6D}"/>
              </a:ext>
            </a:extLst>
          </p:cNvPr>
          <p:cNvSpPr/>
          <p:nvPr/>
        </p:nvSpPr>
        <p:spPr>
          <a:xfrm>
            <a:off x="0" y="0"/>
            <a:ext cx="12192001" cy="1233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Portfolio’s Risk </a:t>
            </a:r>
          </a:p>
        </p:txBody>
      </p:sp>
    </p:spTree>
    <p:extLst>
      <p:ext uri="{BB962C8B-B14F-4D97-AF65-F5344CB8AC3E}">
        <p14:creationId xmlns:p14="http://schemas.microsoft.com/office/powerpoint/2010/main" val="229248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C2C6E75F-BFDB-4361-B369-8CC225961B2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1451430"/>
          <a:ext cx="12192000" cy="5406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7591">
                  <a:extLst>
                    <a:ext uri="{9D8B030D-6E8A-4147-A177-3AD203B41FA5}">
                      <a16:colId xmlns:a16="http://schemas.microsoft.com/office/drawing/2014/main" xmlns="" val="114479249"/>
                    </a:ext>
                  </a:extLst>
                </a:gridCol>
                <a:gridCol w="4358968">
                  <a:extLst>
                    <a:ext uri="{9D8B030D-6E8A-4147-A177-3AD203B41FA5}">
                      <a16:colId xmlns:a16="http://schemas.microsoft.com/office/drawing/2014/main" xmlns="" val="1974844956"/>
                    </a:ext>
                  </a:extLst>
                </a:gridCol>
                <a:gridCol w="4435441">
                  <a:extLst>
                    <a:ext uri="{9D8B030D-6E8A-4147-A177-3AD203B41FA5}">
                      <a16:colId xmlns:a16="http://schemas.microsoft.com/office/drawing/2014/main" xmlns="" val="2338632626"/>
                    </a:ext>
                  </a:extLst>
                </a:gridCol>
              </a:tblGrid>
              <a:tr h="18021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Stock 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Stock 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8630794"/>
                  </a:ext>
                </a:extLst>
              </a:tr>
              <a:tr h="18021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Stock A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ρ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aa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5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5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ab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5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02343117"/>
                  </a:ext>
                </a:extLst>
              </a:tr>
              <a:tr h="18021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Stock B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ρ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5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54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5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bb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54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5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5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7691931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7566ABE-5128-4D15-A80B-B2F55477BA6D}"/>
              </a:ext>
            </a:extLst>
          </p:cNvPr>
          <p:cNvSpPr/>
          <p:nvPr/>
        </p:nvSpPr>
        <p:spPr>
          <a:xfrm>
            <a:off x="1" y="2"/>
            <a:ext cx="12192000" cy="1234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Portfolio’s Risk </a:t>
            </a:r>
          </a:p>
        </p:txBody>
      </p:sp>
    </p:spTree>
    <p:extLst>
      <p:ext uri="{BB962C8B-B14F-4D97-AF65-F5344CB8AC3E}">
        <p14:creationId xmlns:p14="http://schemas.microsoft.com/office/powerpoint/2010/main" val="181322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xmlns="" id="{2D6BE2E8-F5E7-4720-9F57-CDDE73EA505E}"/>
              </a:ext>
            </a:extLst>
          </p:cNvPr>
          <p:cNvSpPr/>
          <p:nvPr/>
        </p:nvSpPr>
        <p:spPr>
          <a:xfrm>
            <a:off x="930276" y="571500"/>
            <a:ext cx="10363200" cy="2495550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/>
              <a:t>Equation</a:t>
            </a:r>
          </a:p>
          <a:p>
            <a:pPr algn="ctr"/>
            <a:r>
              <a:rPr lang="en-US" sz="4400" b="1" dirty="0"/>
              <a:t>Risk of Portfolio</a:t>
            </a:r>
            <a:endParaRPr lang="en-US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A6AAB70-BCD1-41D3-9ACE-D1157F7611C4}"/>
              </a:ext>
            </a:extLst>
          </p:cNvPr>
          <p:cNvSpPr/>
          <p:nvPr/>
        </p:nvSpPr>
        <p:spPr>
          <a:xfrm>
            <a:off x="519340" y="3933825"/>
            <a:ext cx="11249025" cy="16192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lang="en-US" sz="5400" b="1" baseline="-25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5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r>
              <a:rPr lang="en-US" sz="5400" b="1" baseline="-25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5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lang="en-US" sz="5400" b="1" baseline="-25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5400" b="1" baseline="30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r>
              <a:rPr lang="en-US" sz="5400" b="1" baseline="-25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5400" b="1" baseline="30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(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95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Module-134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Portfolio Risk Analysis-3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27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E350FE2A-64F9-4C15-B071-A72D47D247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" y="0"/>
          <a:ext cx="12191998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2489606">
                  <a:extLst>
                    <a:ext uri="{9D8B030D-6E8A-4147-A177-3AD203B41FA5}">
                      <a16:colId xmlns:a16="http://schemas.microsoft.com/office/drawing/2014/main" xmlns="" val="858944115"/>
                    </a:ext>
                  </a:extLst>
                </a:gridCol>
                <a:gridCol w="3191866">
                  <a:extLst>
                    <a:ext uri="{9D8B030D-6E8A-4147-A177-3AD203B41FA5}">
                      <a16:colId xmlns:a16="http://schemas.microsoft.com/office/drawing/2014/main" xmlns="" val="3118653318"/>
                    </a:ext>
                  </a:extLst>
                </a:gridCol>
                <a:gridCol w="3255263">
                  <a:extLst>
                    <a:ext uri="{9D8B030D-6E8A-4147-A177-3AD203B41FA5}">
                      <a16:colId xmlns:a16="http://schemas.microsoft.com/office/drawing/2014/main" xmlns="" val="3056200238"/>
                    </a:ext>
                  </a:extLst>
                </a:gridCol>
                <a:gridCol w="3255263">
                  <a:extLst>
                    <a:ext uri="{9D8B030D-6E8A-4147-A177-3AD203B41FA5}">
                      <a16:colId xmlns:a16="http://schemas.microsoft.com/office/drawing/2014/main" xmlns="" val="1171632929"/>
                    </a:ext>
                  </a:extLst>
                </a:gridCol>
              </a:tblGrid>
              <a:tr h="1781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2099675"/>
                  </a:ext>
                </a:extLst>
              </a:tr>
              <a:tr h="17494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A &amp; 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A &amp; 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A &amp; 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1868654"/>
                  </a:ext>
                </a:extLst>
              </a:tr>
              <a:tr h="1663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B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B &amp; 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B &amp; 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B &amp; 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4601304"/>
                  </a:ext>
                </a:extLst>
              </a:tr>
              <a:tr h="1663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C &amp; 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C &amp; 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Cov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of C &amp; 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2052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0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711201" y="1565848"/>
            <a:ext cx="8855294" cy="33254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Uncertainty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Expected </a:t>
            </a:r>
            <a:r>
              <a:rPr lang="en-US" sz="5000" b="1" dirty="0" smtClean="0">
                <a:solidFill>
                  <a:schemeClr val="tx1"/>
                </a:solidFill>
              </a:rPr>
              <a:t>Return/Mean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Deviation for Mean/Std. Dev</a:t>
            </a:r>
            <a:r>
              <a:rPr lang="en-US" sz="5000" b="1" dirty="0" smtClean="0">
                <a:solidFill>
                  <a:schemeClr val="tx1"/>
                </a:solidFill>
              </a:rPr>
              <a:t>.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Risk </a:t>
            </a:r>
            <a:r>
              <a:rPr lang="en-US" sz="5000" b="1" dirty="0">
                <a:solidFill>
                  <a:schemeClr val="tx1"/>
                </a:solidFill>
              </a:rPr>
              <a:t>&amp; Return are Proportional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485CB5B-B77A-48E2-B383-1A0BED1D9A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81" r="32478"/>
          <a:stretch/>
        </p:blipFill>
        <p:spPr>
          <a:xfrm>
            <a:off x="9566495" y="59679"/>
            <a:ext cx="2046514" cy="67983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38848" y="-19169"/>
            <a:ext cx="19143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Risk</a:t>
            </a:r>
          </a:p>
        </p:txBody>
      </p:sp>
    </p:spTree>
    <p:extLst>
      <p:ext uri="{BB962C8B-B14F-4D97-AF65-F5344CB8AC3E}">
        <p14:creationId xmlns:p14="http://schemas.microsoft.com/office/powerpoint/2010/main" val="1351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E350FE2A-64F9-4C15-B071-A72D47D247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" y="0"/>
          <a:ext cx="12191998" cy="6858001"/>
        </p:xfrm>
        <a:graphic>
          <a:graphicData uri="http://schemas.openxmlformats.org/drawingml/2006/table">
            <a:tbl>
              <a:tblPr firstRow="1" firstCol="1" bandRow="1"/>
              <a:tblGrid>
                <a:gridCol w="2489606">
                  <a:extLst>
                    <a:ext uri="{9D8B030D-6E8A-4147-A177-3AD203B41FA5}">
                      <a16:colId xmlns:a16="http://schemas.microsoft.com/office/drawing/2014/main" xmlns="" val="858944115"/>
                    </a:ext>
                  </a:extLst>
                </a:gridCol>
                <a:gridCol w="3191866">
                  <a:extLst>
                    <a:ext uri="{9D8B030D-6E8A-4147-A177-3AD203B41FA5}">
                      <a16:colId xmlns:a16="http://schemas.microsoft.com/office/drawing/2014/main" xmlns="" val="3118653318"/>
                    </a:ext>
                  </a:extLst>
                </a:gridCol>
                <a:gridCol w="3255263">
                  <a:extLst>
                    <a:ext uri="{9D8B030D-6E8A-4147-A177-3AD203B41FA5}">
                      <a16:colId xmlns:a16="http://schemas.microsoft.com/office/drawing/2014/main" xmlns="" val="3056200238"/>
                    </a:ext>
                  </a:extLst>
                </a:gridCol>
                <a:gridCol w="3255263">
                  <a:extLst>
                    <a:ext uri="{9D8B030D-6E8A-4147-A177-3AD203B41FA5}">
                      <a16:colId xmlns:a16="http://schemas.microsoft.com/office/drawing/2014/main" xmlns="" val="1171632929"/>
                    </a:ext>
                  </a:extLst>
                </a:gridCol>
              </a:tblGrid>
              <a:tr h="1781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2099675"/>
                  </a:ext>
                </a:extLst>
              </a:tr>
              <a:tr h="17494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ρ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aa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4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ab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1868654"/>
                  </a:ext>
                </a:extLst>
              </a:tr>
              <a:tr h="1663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B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4000" b="1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ρ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4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4000" b="1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4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bb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4601304"/>
                  </a:ext>
                </a:extLst>
              </a:tr>
              <a:tr h="1663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Stock 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σ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ρ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en-US" sz="4000" b="1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en-US" sz="4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endParaRPr kumimoji="0" lang="en-US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2052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8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xmlns="" id="{2D6BE2E8-F5E7-4720-9F57-CDDE73EA505E}"/>
              </a:ext>
            </a:extLst>
          </p:cNvPr>
          <p:cNvSpPr/>
          <p:nvPr/>
        </p:nvSpPr>
        <p:spPr>
          <a:xfrm>
            <a:off x="1133475" y="571500"/>
            <a:ext cx="10363200" cy="2495550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/>
              <a:t>Equation</a:t>
            </a:r>
          </a:p>
          <a:p>
            <a:pPr algn="ctr"/>
            <a:r>
              <a:rPr lang="en-US" sz="4400" b="1" dirty="0"/>
              <a:t>Risk of Portfolio</a:t>
            </a:r>
            <a:endParaRPr lang="en-US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A6AAB70-BCD1-41D3-9ACE-D1157F7611C4}"/>
              </a:ext>
            </a:extLst>
          </p:cNvPr>
          <p:cNvSpPr/>
          <p:nvPr/>
        </p:nvSpPr>
        <p:spPr>
          <a:xfrm>
            <a:off x="495300" y="3933824"/>
            <a:ext cx="11249025" cy="21240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lang="en-US" sz="5400" b="1" baseline="-25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5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r>
              <a:rPr lang="en-US" sz="5400" b="1" baseline="-25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5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lang="en-US" sz="5400" b="1" baseline="-25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5400" b="1" baseline="30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r>
              <a:rPr lang="en-US" sz="5400" b="1" baseline="-25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5400" b="1" baseline="30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5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5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(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-25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+ 2 (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5400" b="1" i="0" u="none" strike="noStrike" kern="1200" cap="none" spc="0" normalizeH="0" baseline="-25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+ 2 (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5400" b="1" i="0" u="none" strike="noStrike" kern="1200" cap="none" spc="0" normalizeH="0" baseline="-25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5400" b="1" i="0" u="none" strike="noStrike" kern="1200" cap="none" spc="0" normalizeH="0" baseline="-25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Module-135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Capital Asset Pricing Model CAPM-1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1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B02FB3A2-EE2D-4550-95E7-8BD378A55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74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B25CB5D-8E03-4393-84FE-C1A3C49B27CA}"/>
              </a:ext>
            </a:extLst>
          </p:cNvPr>
          <p:cNvSpPr/>
          <p:nvPr/>
        </p:nvSpPr>
        <p:spPr>
          <a:xfrm>
            <a:off x="852714" y="0"/>
            <a:ext cx="10277474" cy="160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Components of CAPM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FC4AB1F-5EAE-408B-A14A-2757861CEBCF}"/>
              </a:ext>
            </a:extLst>
          </p:cNvPr>
          <p:cNvSpPr/>
          <p:nvPr/>
        </p:nvSpPr>
        <p:spPr>
          <a:xfrm>
            <a:off x="957262" y="1533299"/>
            <a:ext cx="10277475" cy="307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40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Risk Free Rate of </a:t>
            </a:r>
            <a:r>
              <a:rPr 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40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Market Rate of </a:t>
            </a:r>
            <a:r>
              <a:rPr 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40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R</a:t>
            </a:r>
            <a:r>
              <a:rPr lang="en-US" sz="40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Risk </a:t>
            </a:r>
            <a:r>
              <a:rPr 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Premium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 = Beta (Index of Systematic Risk)</a:t>
            </a:r>
            <a:endParaRPr lang="en-US" sz="3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68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Module-136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Capital Asset Pricing Model CAPM-2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74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Talks that will make you think twice | TED Talks">
            <a:extLst>
              <a:ext uri="{FF2B5EF4-FFF2-40B4-BE49-F238E27FC236}">
                <a16:creationId xmlns:a16="http://schemas.microsoft.com/office/drawing/2014/main" xmlns="" id="{00702206-E042-410A-8318-D4CC13579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0" r="45506"/>
          <a:stretch/>
        </p:blipFill>
        <p:spPr bwMode="auto">
          <a:xfrm>
            <a:off x="2206173" y="1355548"/>
            <a:ext cx="5355770" cy="550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6AABD12-F27B-4A95-AE38-BD5DC90A20C5}"/>
              </a:ext>
            </a:extLst>
          </p:cNvPr>
          <p:cNvSpPr/>
          <p:nvPr/>
        </p:nvSpPr>
        <p:spPr>
          <a:xfrm>
            <a:off x="1307648" y="22228"/>
            <a:ext cx="9639300" cy="146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What is Security Market Line?</a:t>
            </a:r>
          </a:p>
        </p:txBody>
      </p:sp>
    </p:spTree>
    <p:extLst>
      <p:ext uri="{BB962C8B-B14F-4D97-AF65-F5344CB8AC3E}">
        <p14:creationId xmlns:p14="http://schemas.microsoft.com/office/powerpoint/2010/main" val="305593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B25CB5D-8E03-4393-84FE-C1A3C49B27CA}"/>
              </a:ext>
            </a:extLst>
          </p:cNvPr>
          <p:cNvSpPr/>
          <p:nvPr/>
        </p:nvSpPr>
        <p:spPr>
          <a:xfrm>
            <a:off x="997859" y="79831"/>
            <a:ext cx="10277474" cy="160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SML Equation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FC4AB1F-5EAE-408B-A14A-2757861CEBCF}"/>
              </a:ext>
            </a:extLst>
          </p:cNvPr>
          <p:cNvSpPr/>
          <p:nvPr/>
        </p:nvSpPr>
        <p:spPr>
          <a:xfrm>
            <a:off x="0" y="2886075"/>
            <a:ext cx="12192000" cy="307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07000"/>
              </a:lnSpc>
              <a:buClr>
                <a:srgbClr val="C00000"/>
              </a:buClr>
            </a:pPr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Return = Rf + (Rm – Rf ) β</a:t>
            </a:r>
          </a:p>
        </p:txBody>
      </p:sp>
    </p:spTree>
    <p:extLst>
      <p:ext uri="{BB962C8B-B14F-4D97-AF65-F5344CB8AC3E}">
        <p14:creationId xmlns:p14="http://schemas.microsoft.com/office/powerpoint/2010/main" val="42178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810509" y="2439140"/>
            <a:ext cx="3641686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r"/>
            <a:r>
              <a:rPr lang="en-US" sz="3200" b="1" dirty="0">
                <a:ln w="0"/>
                <a:solidFill>
                  <a:srgbClr val="C00000"/>
                </a:solidFill>
                <a:latin typeface="Book Antiqua" panose="02040602050305030304" pitchFamily="18" charset="0"/>
              </a:rPr>
              <a:t>Module-137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836341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Fama</a:t>
            </a:r>
            <a:r>
              <a:rPr lang="en-US" sz="4800" b="1" dirty="0">
                <a:ln w="12700">
                  <a:noFill/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 and French Three Factor Model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5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6AABD12-F27B-4A95-AE38-BD5DC90A20C5}"/>
              </a:ext>
            </a:extLst>
          </p:cNvPr>
          <p:cNvSpPr/>
          <p:nvPr/>
        </p:nvSpPr>
        <p:spPr>
          <a:xfrm>
            <a:off x="1276350" y="51256"/>
            <a:ext cx="9639300" cy="146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F &amp; F Three Factors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3D2C6E9-EB9F-42D8-AE12-7EE70EFE17FE}"/>
              </a:ext>
            </a:extLst>
          </p:cNvPr>
          <p:cNvSpPr/>
          <p:nvPr/>
        </p:nvSpPr>
        <p:spPr>
          <a:xfrm>
            <a:off x="972457" y="1306286"/>
            <a:ext cx="10038443" cy="46277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143000" indent="-1143000">
              <a:buClr>
                <a:srgbClr val="C00000"/>
              </a:buClr>
              <a:buFont typeface="+mj-lt"/>
              <a:buAutoNum type="arabicPeriod"/>
            </a:pPr>
            <a:r>
              <a:rPr lang="en-US" sz="6600" b="1" dirty="0">
                <a:solidFill>
                  <a:schemeClr val="tx1"/>
                </a:solidFill>
                <a:cs typeface="Times New Roman" panose="02020603050405020304" pitchFamily="18" charset="0"/>
              </a:rPr>
              <a:t>Market </a:t>
            </a:r>
            <a:r>
              <a:rPr lang="en-US" sz="6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Risk</a:t>
            </a:r>
          </a:p>
          <a:p>
            <a:pPr marL="1143000" indent="-1143000">
              <a:buClr>
                <a:srgbClr val="C00000"/>
              </a:buClr>
              <a:buFont typeface="+mj-lt"/>
              <a:buAutoNum type="arabicPeriod"/>
            </a:pPr>
            <a:endParaRPr lang="en-US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143000" indent="-1143000">
              <a:buClr>
                <a:srgbClr val="C00000"/>
              </a:buClr>
              <a:buFont typeface="+mj-lt"/>
              <a:buAutoNum type="arabicPeriod"/>
            </a:pPr>
            <a:r>
              <a:rPr lang="en-US" sz="6600" b="1" dirty="0">
                <a:solidFill>
                  <a:schemeClr val="tx1"/>
                </a:solidFill>
                <a:cs typeface="Times New Roman" panose="02020603050405020304" pitchFamily="18" charset="0"/>
              </a:rPr>
              <a:t>Size </a:t>
            </a:r>
            <a:r>
              <a:rPr lang="en-US" sz="6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Risk</a:t>
            </a:r>
          </a:p>
          <a:p>
            <a:pPr marL="1143000" indent="-1143000">
              <a:buClr>
                <a:srgbClr val="C00000"/>
              </a:buClr>
              <a:buFont typeface="+mj-lt"/>
              <a:buAutoNum type="arabicPeriod"/>
            </a:pPr>
            <a:endParaRPr lang="en-US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143000" indent="-1143000">
              <a:buClr>
                <a:srgbClr val="C00000"/>
              </a:buClr>
              <a:buFont typeface="+mj-lt"/>
              <a:buAutoNum type="arabicPeriod"/>
            </a:pPr>
            <a:r>
              <a:rPr lang="en-US" sz="6600" b="1" dirty="0">
                <a:solidFill>
                  <a:schemeClr val="tx1"/>
                </a:solidFill>
                <a:cs typeface="Times New Roman" panose="02020603050405020304" pitchFamily="18" charset="0"/>
              </a:rPr>
              <a:t>Value Risk</a:t>
            </a:r>
            <a:endParaRPr lang="en-US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2" r="9032"/>
          <a:stretch/>
        </p:blipFill>
        <p:spPr>
          <a:xfrm>
            <a:off x="6927904" y="1349829"/>
            <a:ext cx="5264096" cy="475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2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936637" y="2439140"/>
            <a:ext cx="3515557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</a:t>
            </a:r>
            <a:r>
              <a:rPr 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128: Systematic and Unsystematic Risk Risk</a:t>
            </a:r>
            <a:endParaRPr lang="en-US" sz="2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  <a:p>
            <a:pPr algn="ctr"/>
            <a:r>
              <a:rPr lang="en-US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 </a:t>
            </a:r>
            <a:endParaRPr lang="en-US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0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D0A0E22-A086-46C1-9B42-631D5684EAC7}"/>
              </a:ext>
            </a:extLst>
          </p:cNvPr>
          <p:cNvSpPr/>
          <p:nvPr/>
        </p:nvSpPr>
        <p:spPr>
          <a:xfrm>
            <a:off x="1" y="0"/>
            <a:ext cx="12192000" cy="142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 Risk = Beta</a:t>
            </a:r>
          </a:p>
        </p:txBody>
      </p:sp>
      <p:pic>
        <p:nvPicPr>
          <p:cNvPr id="15362" name="Picture 2" descr="How to Assess the Risk of a Change with 5 Simple Questions | Joe The IT Guy">
            <a:extLst>
              <a:ext uri="{FF2B5EF4-FFF2-40B4-BE49-F238E27FC236}">
                <a16:creationId xmlns:a16="http://schemas.microsoft.com/office/drawing/2014/main" xmlns="" id="{26E084A0-AD2F-4CA7-B1CC-75503CA2F9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4"/>
          <a:stretch/>
        </p:blipFill>
        <p:spPr bwMode="auto">
          <a:xfrm>
            <a:off x="7257" y="2075541"/>
            <a:ext cx="12192001" cy="419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Size clothing labels Royalty Free Vector Image">
            <a:extLst>
              <a:ext uri="{FF2B5EF4-FFF2-40B4-BE49-F238E27FC236}">
                <a16:creationId xmlns:a16="http://schemas.microsoft.com/office/drawing/2014/main" xmlns="" id="{641A9D8F-7B85-4487-8BE7-A2543E379B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1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94A25C0-9359-4925-823E-FBC3AA27724D}"/>
              </a:ext>
            </a:extLst>
          </p:cNvPr>
          <p:cNvSpPr/>
          <p:nvPr/>
        </p:nvSpPr>
        <p:spPr>
          <a:xfrm>
            <a:off x="0" y="0"/>
            <a:ext cx="12192000" cy="137885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Size = Small Cap – Big Cap</a:t>
            </a:r>
          </a:p>
        </p:txBody>
      </p:sp>
      <p:sp>
        <p:nvSpPr>
          <p:cNvPr id="5" name="AutoShape 4" descr="Size clothing labels Royalty Free Vector Image">
            <a:extLst>
              <a:ext uri="{FF2B5EF4-FFF2-40B4-BE49-F238E27FC236}">
                <a16:creationId xmlns:a16="http://schemas.microsoft.com/office/drawing/2014/main" xmlns="" id="{641A9D8F-7B85-4487-8BE7-A2543E379B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01DFEA7-F645-447D-8459-374D8484B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742904"/>
            <a:ext cx="12014034" cy="48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9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D5186D5-49A2-4E23-B944-56950937455A}"/>
              </a:ext>
            </a:extLst>
          </p:cNvPr>
          <p:cNvSpPr/>
          <p:nvPr/>
        </p:nvSpPr>
        <p:spPr>
          <a:xfrm>
            <a:off x="0" y="0"/>
            <a:ext cx="12192000" cy="1741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u="sng" dirty="0">
                <a:solidFill>
                  <a:srgbClr val="C00000"/>
                </a:solidFill>
              </a:rPr>
              <a:t>Value = High – Low</a:t>
            </a:r>
          </a:p>
          <a:p>
            <a:pPr algn="ctr"/>
            <a:r>
              <a:rPr lang="en-US" sz="5000" b="1" u="sng" dirty="0">
                <a:solidFill>
                  <a:srgbClr val="C00000"/>
                </a:solidFill>
              </a:rPr>
              <a:t>Book to Market Value</a:t>
            </a:r>
          </a:p>
        </p:txBody>
      </p:sp>
      <p:sp>
        <p:nvSpPr>
          <p:cNvPr id="5" name="AutoShape 4" descr="Size clothing labels Royalty Free Vector Image">
            <a:extLst>
              <a:ext uri="{FF2B5EF4-FFF2-40B4-BE49-F238E27FC236}">
                <a16:creationId xmlns:a16="http://schemas.microsoft.com/office/drawing/2014/main" xmlns="" id="{641A9D8F-7B85-4487-8BE7-A2543E379B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AA492E1-E739-46DE-B1BF-5313A35780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1"/>
          <a:stretch/>
        </p:blipFill>
        <p:spPr>
          <a:xfrm>
            <a:off x="2032531" y="1741714"/>
            <a:ext cx="8126938" cy="441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B25CB5D-8E03-4393-84FE-C1A3C49B27CA}"/>
              </a:ext>
            </a:extLst>
          </p:cNvPr>
          <p:cNvSpPr/>
          <p:nvPr/>
        </p:nvSpPr>
        <p:spPr>
          <a:xfrm>
            <a:off x="957263" y="-21771"/>
            <a:ext cx="10277474" cy="160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</a:rPr>
              <a:t>F &amp; F Three </a:t>
            </a:r>
            <a:r>
              <a:rPr lang="en-US" sz="5400" b="1" u="sng" dirty="0" smtClean="0">
                <a:solidFill>
                  <a:srgbClr val="C00000"/>
                </a:solidFill>
              </a:rPr>
              <a:t>Factors Equation</a:t>
            </a:r>
            <a:endParaRPr lang="en-US" sz="5400" b="1" u="sng" dirty="0">
              <a:solidFill>
                <a:srgbClr val="C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FC4AB1F-5EAE-408B-A14A-2757861CEBCF}"/>
              </a:ext>
            </a:extLst>
          </p:cNvPr>
          <p:cNvSpPr/>
          <p:nvPr/>
        </p:nvSpPr>
        <p:spPr>
          <a:xfrm>
            <a:off x="609600" y="2886075"/>
            <a:ext cx="11205029" cy="307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07000"/>
              </a:lnSpc>
              <a:buClr>
                <a:srgbClr val="C00000"/>
              </a:buClr>
            </a:pP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Return = </a:t>
            </a:r>
            <a:r>
              <a:rPr lang="en-US" sz="48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Rf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Rm-Rf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)β</a:t>
            </a:r>
            <a:r>
              <a:rPr lang="en-US" sz="48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Sizeβ</a:t>
            </a:r>
            <a:r>
              <a:rPr lang="en-US" sz="48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+Valueβ</a:t>
            </a:r>
            <a:r>
              <a:rPr lang="en-US" sz="48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</a:p>
          <a:p>
            <a:pPr algn="ctr">
              <a:lnSpc>
                <a:spcPct val="107000"/>
              </a:lnSpc>
              <a:buClr>
                <a:srgbClr val="C00000"/>
              </a:buClr>
            </a:pP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</a:p>
          <a:p>
            <a:pPr algn="ctr">
              <a:lnSpc>
                <a:spcPct val="107000"/>
              </a:lnSpc>
              <a:buClr>
                <a:srgbClr val="C00000"/>
              </a:buClr>
            </a:pP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Return 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Rf + 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RPβ</a:t>
            </a:r>
            <a:r>
              <a:rPr lang="en-US" sz="48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4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SMBβ</a:t>
            </a:r>
            <a:r>
              <a:rPr lang="en-US" sz="4800" b="1" baseline="-25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4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en-US" sz="4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HMLβ</a:t>
            </a:r>
            <a:r>
              <a:rPr lang="en-US" sz="4800" b="1" baseline="-25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4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4800" b="1" baseline="-250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74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936637" y="2250456"/>
            <a:ext cx="3515557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748966" y="344113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138: Four Factor Model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3083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5718629" y="1225297"/>
            <a:ext cx="6473371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9144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Momentum</a:t>
            </a:r>
          </a:p>
          <a:p>
            <a:pPr marL="9144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Calibri" panose="020F0502020204030204" pitchFamily="34" charset="0"/>
            </a:endParaRPr>
          </a:p>
          <a:p>
            <a:pPr marL="9144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Winners minus Losers (Ups minus Downs)</a:t>
            </a:r>
          </a:p>
        </p:txBody>
      </p:sp>
      <p:pic>
        <p:nvPicPr>
          <p:cNvPr id="1026" name="Picture 2" descr="Winners and losers Stock Vectors, Royalty Free Winners and losers  Illustrations | Depositphotos®">
            <a:extLst>
              <a:ext uri="{FF2B5EF4-FFF2-40B4-BE49-F238E27FC236}">
                <a16:creationId xmlns="" xmlns:a16="http://schemas.microsoft.com/office/drawing/2014/main" id="{BB25A8E8-4B44-4465-A105-32833BD19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" y="506520"/>
            <a:ext cx="6193901" cy="619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3091" y="1836"/>
            <a:ext cx="86058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u="sng" dirty="0" err="1">
                <a:solidFill>
                  <a:srgbClr val="C00000"/>
                </a:solidFill>
                <a:cs typeface="Calibri" panose="020F0502020204030204" pitchFamily="34" charset="0"/>
              </a:rPr>
              <a:t>Carhart</a:t>
            </a:r>
            <a:r>
              <a:rPr lang="en-US" sz="6000" b="1" u="sng" dirty="0">
                <a:solidFill>
                  <a:srgbClr val="C00000"/>
                </a:solidFill>
                <a:cs typeface="Calibri" panose="020F0502020204030204" pitchFamily="34" charset="0"/>
              </a:rPr>
              <a:t> Four Factor Model</a:t>
            </a:r>
          </a:p>
        </p:txBody>
      </p:sp>
    </p:spTree>
    <p:extLst>
      <p:ext uri="{BB962C8B-B14F-4D97-AF65-F5344CB8AC3E}">
        <p14:creationId xmlns:p14="http://schemas.microsoft.com/office/powerpoint/2010/main" val="49687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" y="856344"/>
            <a:ext cx="11190515" cy="600165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25316" y="12967"/>
            <a:ext cx="668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u="sng" dirty="0">
                <a:solidFill>
                  <a:srgbClr val="C00000"/>
                </a:solidFill>
                <a:cs typeface="Calibri" panose="020F0502020204030204" pitchFamily="34" charset="0"/>
              </a:rPr>
              <a:t>Momentum Defined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905783" y="1478579"/>
            <a:ext cx="10293751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“The tendency for the stock price to continue rising if it is going up and to continue declining if it is going </a:t>
            </a: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down”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5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992864" y="806434"/>
            <a:ext cx="10169463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Return = R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(R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R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)β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SMB β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HML β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UMD β</a:t>
            </a:r>
            <a:r>
              <a:rPr kumimoji="0" lang="en-US" sz="44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4462" y="727497"/>
            <a:ext cx="1076307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500" b="1" u="sng" dirty="0">
                <a:solidFill>
                  <a:srgbClr val="C00000"/>
                </a:solidFill>
                <a:cs typeface="Calibri" panose="020F0502020204030204" pitchFamily="34" charset="0"/>
              </a:rPr>
              <a:t>The Equation of </a:t>
            </a:r>
            <a:r>
              <a:rPr lang="en-US" sz="4500" b="1" u="sng" dirty="0" err="1">
                <a:solidFill>
                  <a:srgbClr val="C00000"/>
                </a:solidFill>
                <a:cs typeface="Calibri" panose="020F0502020204030204" pitchFamily="34" charset="0"/>
              </a:rPr>
              <a:t>Carhart’s</a:t>
            </a:r>
            <a:r>
              <a:rPr lang="en-US" sz="4500" b="1" u="sng" dirty="0">
                <a:solidFill>
                  <a:srgbClr val="C00000"/>
                </a:solidFill>
                <a:cs typeface="Calibri" panose="020F0502020204030204" pitchFamily="34" charset="0"/>
              </a:rPr>
              <a:t> Four Factor Model</a:t>
            </a:r>
          </a:p>
        </p:txBody>
      </p:sp>
    </p:spTree>
    <p:extLst>
      <p:ext uri="{BB962C8B-B14F-4D97-AF65-F5344CB8AC3E}">
        <p14:creationId xmlns:p14="http://schemas.microsoft.com/office/powerpoint/2010/main" val="24133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2576417" y="3639655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010223" y="692458"/>
            <a:ext cx="10253707" cy="315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139: Multiple Factors Risk Adjusted Models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229910" y="3155916"/>
            <a:ext cx="9155430" cy="0"/>
          </a:xfrm>
          <a:prstGeom prst="line">
            <a:avLst/>
          </a:prstGeom>
          <a:ln w="889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5896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847725" y="795337"/>
            <a:ext cx="5298489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Multiple Factor Models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4BF675D-408A-4EEE-B91A-7619A73A0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284" y="1"/>
            <a:ext cx="5586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2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638629" y="1227345"/>
            <a:ext cx="7199085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defTabSz="457200">
              <a:buClr>
                <a:srgbClr val="C00000"/>
              </a:buClr>
            </a:pPr>
            <a:endParaRPr lang="en-US" sz="2000" b="1" dirty="0">
              <a:solidFill>
                <a:schemeClr val="tx1"/>
              </a:solidFill>
            </a:endParaRP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Undiversifiable </a:t>
            </a:r>
            <a:r>
              <a:rPr lang="en-US" sz="5000" b="1" dirty="0" smtClean="0">
                <a:solidFill>
                  <a:schemeClr val="tx1"/>
                </a:solidFill>
              </a:rPr>
              <a:t>Risk</a:t>
            </a: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Unavoidable </a:t>
            </a:r>
            <a:r>
              <a:rPr lang="en-US" sz="5000" b="1" dirty="0" smtClean="0">
                <a:solidFill>
                  <a:schemeClr val="tx1"/>
                </a:solidFill>
              </a:rPr>
              <a:t>Risk</a:t>
            </a: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Systematic </a:t>
            </a:r>
            <a:r>
              <a:rPr lang="en-US" sz="5000" b="1" dirty="0" smtClean="0">
                <a:solidFill>
                  <a:schemeClr val="tx1"/>
                </a:solidFill>
              </a:rPr>
              <a:t>Risk</a:t>
            </a: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457200" indent="-457200" defTabSz="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Volatility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56B8AC1B-AC42-4A9E-A3D5-08B3B0C7F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5716" y="474721"/>
            <a:ext cx="7087222" cy="708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62279" y="39978"/>
            <a:ext cx="52439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Market Risk</a:t>
            </a:r>
          </a:p>
        </p:txBody>
      </p:sp>
    </p:spTree>
    <p:extLst>
      <p:ext uri="{BB962C8B-B14F-4D97-AF65-F5344CB8AC3E}">
        <p14:creationId xmlns:p14="http://schemas.microsoft.com/office/powerpoint/2010/main" val="250612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685799"/>
            <a:ext cx="4432824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4775200" y="795337"/>
            <a:ext cx="7016750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465138" marR="0" lvl="0" indent="-465138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Macroeconomic</a:t>
            </a:r>
          </a:p>
          <a:p>
            <a:pPr marL="465138" marR="0" lvl="0" indent="-465138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Fundamental</a:t>
            </a:r>
          </a:p>
          <a:p>
            <a:pPr marL="465138" marR="0" lvl="0" indent="-465138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Statistical</a:t>
            </a:r>
          </a:p>
          <a:p>
            <a:pPr marL="465138" marR="0" lvl="0" indent="-465138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Combination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609600" y="685799"/>
            <a:ext cx="4914900" cy="5376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Multiple Factors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2434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6110516" y="861774"/>
            <a:ext cx="5857874" cy="5996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Bond 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Trend Following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Currency Trend Following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Commodity Trend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Equity Market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Equity Size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Bond Market</a:t>
            </a:r>
          </a:p>
          <a:p>
            <a:pPr marL="742950" marR="0" lvl="0" indent="-7429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Bond Spread Size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265792" y="1"/>
            <a:ext cx="5544458" cy="6748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Fung </a:t>
            </a: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Hsieh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7-Factor 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Model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31422" y="1"/>
            <a:ext cx="555818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u="sng" dirty="0">
                <a:solidFill>
                  <a:srgbClr val="C00000"/>
                </a:solidFill>
                <a:cs typeface="Calibri" panose="020F0502020204030204" pitchFamily="34" charset="0"/>
              </a:rPr>
              <a:t>Hedge Fund Returns</a:t>
            </a:r>
          </a:p>
        </p:txBody>
      </p:sp>
    </p:spTree>
    <p:extLst>
      <p:ext uri="{BB962C8B-B14F-4D97-AF65-F5344CB8AC3E}">
        <p14:creationId xmlns:p14="http://schemas.microsoft.com/office/powerpoint/2010/main" val="36400232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1" y="795338"/>
            <a:ext cx="12192000" cy="575060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Return = R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(R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R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)β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SMB β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HML β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UMD β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……. + N β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7967" y="895388"/>
            <a:ext cx="1045606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u="sng" dirty="0">
                <a:solidFill>
                  <a:srgbClr val="C00000"/>
                </a:solidFill>
                <a:cs typeface="Calibri" panose="020F0502020204030204" pitchFamily="34" charset="0"/>
              </a:rPr>
              <a:t>The Equation of Multiple Factor Model</a:t>
            </a:r>
          </a:p>
        </p:txBody>
      </p:sp>
    </p:spTree>
    <p:extLst>
      <p:ext uri="{BB962C8B-B14F-4D97-AF65-F5344CB8AC3E}">
        <p14:creationId xmlns:p14="http://schemas.microsoft.com/office/powerpoint/2010/main" val="4763807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3140512" y="4083728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Management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Module-140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966676" y="692458"/>
            <a:ext cx="10253707" cy="315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Calculation of Beta using Characteristic Line</a:t>
            </a:r>
          </a:p>
          <a:p>
            <a:pPr algn="ctr"/>
            <a:r>
              <a:rPr lang="en-US" sz="4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Index of Systematic Risk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464489" y="3749040"/>
            <a:ext cx="9174480" cy="0"/>
          </a:xfrm>
          <a:prstGeom prst="line">
            <a:avLst/>
          </a:prstGeom>
          <a:ln w="88900" cmpd="thickThin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6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847725" y="795337"/>
            <a:ext cx="5298489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Beta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Index of Systematic Risk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8610ABF-290A-41F5-B682-B1B1028ED466}"/>
              </a:ext>
            </a:extLst>
          </p:cNvPr>
          <p:cNvSpPr/>
          <p:nvPr/>
        </p:nvSpPr>
        <p:spPr>
          <a:xfrm>
            <a:off x="6906533" y="-69628"/>
            <a:ext cx="4895850" cy="5788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β</a:t>
            </a:r>
            <a:endParaRPr kumimoji="0" lang="en-US" sz="60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86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685799"/>
            <a:ext cx="4432824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0" y="0"/>
            <a:ext cx="6154056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Characteristic Line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FA65C6E-2ECF-4CB3-897E-60299A0CE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056" y="0"/>
            <a:ext cx="5718629" cy="669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5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50B827C-DA4A-4721-ABC4-CBAC07202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6" y="2162629"/>
            <a:ext cx="12175724" cy="46953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6096000" y="685799"/>
            <a:ext cx="5572125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3346360" y="108174"/>
            <a:ext cx="55101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  <a:cs typeface="Calibri" panose="020F0502020204030204" pitchFamily="34" charset="0"/>
              </a:rPr>
              <a:t>The Formula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959429"/>
            <a:ext cx="12192000" cy="203200"/>
          </a:xfrm>
          <a:prstGeom prst="rect">
            <a:avLst/>
          </a:prstGeom>
          <a:solidFill>
            <a:srgbClr val="349C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1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2825509" y="3492945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941962" y="947831"/>
            <a:ext cx="10253707" cy="20013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141: Calculation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Portfolio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Beta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431535" y="3073537"/>
            <a:ext cx="9174480" cy="0"/>
          </a:xfrm>
          <a:prstGeom prst="line">
            <a:avLst/>
          </a:prstGeom>
          <a:ln w="88900" cap="rnd" cmpd="thickThin">
            <a:solidFill>
              <a:srgbClr val="FF00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6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822849" y="742950"/>
            <a:ext cx="6187551" cy="5267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685800" marR="0" lvl="0" indent="-6858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Beta 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Less than 1</a:t>
            </a:r>
          </a:p>
          <a:p>
            <a:pPr marL="685800" marR="0" lvl="0" indent="-6858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Beta Equal to 1</a:t>
            </a:r>
          </a:p>
          <a:p>
            <a:pPr marL="685800" marR="0" lvl="0" indent="-6858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Beta More than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8610ABF-290A-41F5-B682-B1B1028ED466}"/>
              </a:ext>
            </a:extLst>
          </p:cNvPr>
          <p:cNvSpPr/>
          <p:nvPr/>
        </p:nvSpPr>
        <p:spPr>
          <a:xfrm>
            <a:off x="6848475" y="175987"/>
            <a:ext cx="4895850" cy="521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β</a:t>
            </a:r>
            <a:endParaRPr kumimoji="0" lang="en-US" sz="600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0575" y="774700"/>
            <a:ext cx="58029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u="sng" dirty="0">
                <a:solidFill>
                  <a:srgbClr val="C00000"/>
                </a:solidFill>
                <a:cs typeface="Calibri" panose="020F0502020204030204" pitchFamily="34" charset="0"/>
              </a:rPr>
              <a:t>Stock Beta Values</a:t>
            </a:r>
          </a:p>
        </p:txBody>
      </p:sp>
    </p:spTree>
    <p:extLst>
      <p:ext uri="{BB962C8B-B14F-4D97-AF65-F5344CB8AC3E}">
        <p14:creationId xmlns:p14="http://schemas.microsoft.com/office/powerpoint/2010/main" val="30547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685799"/>
            <a:ext cx="4432824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609600" y="685800"/>
            <a:ext cx="5000626" cy="5376862"/>
          </a:xfrm>
          <a:prstGeom prst="rect">
            <a:avLst/>
          </a:prstGeom>
          <a:effectLst>
            <a:glow rad="127000">
              <a:schemeClr val="accent4">
                <a:lumMod val="5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Portfolio Beta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1AFEAC5-7433-458F-99AE-0EDAAA7E4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5" y="685799"/>
            <a:ext cx="5715000" cy="5376862"/>
          </a:xfrm>
          <a:prstGeom prst="rect">
            <a:avLst/>
          </a:prstGeom>
          <a:effectLst>
            <a:glow rad="127000">
              <a:schemeClr val="accent4">
                <a:lumMod val="5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2718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595087" y="795336"/>
            <a:ext cx="8098970" cy="563449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Avoidable Risk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5000" b="1" dirty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Diversifiable Risk</a:t>
            </a: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5000" b="1" dirty="0" smtClean="0">
              <a:solidFill>
                <a:schemeClr val="tx1"/>
              </a:solidFill>
            </a:endParaRPr>
          </a:p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Controllable </a:t>
            </a:r>
            <a:r>
              <a:rPr lang="en-US" sz="5000" b="1" dirty="0">
                <a:solidFill>
                  <a:schemeClr val="tx1"/>
                </a:solidFill>
              </a:rPr>
              <a:t>Risk</a:t>
            </a:r>
          </a:p>
        </p:txBody>
      </p:sp>
      <p:sp>
        <p:nvSpPr>
          <p:cNvPr id="4" name="Rectangle 3"/>
          <p:cNvSpPr/>
          <p:nvPr/>
        </p:nvSpPr>
        <p:spPr>
          <a:xfrm>
            <a:off x="2163417" y="7653"/>
            <a:ext cx="786516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Unsystematic Risk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56B8AC1B-AC42-4A9E-A3D5-08B3B0C7F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5716" y="474721"/>
            <a:ext cx="7077130" cy="707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32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6096000" y="685799"/>
            <a:ext cx="5572125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06E9B22B-D75A-4082-954A-54C02778D38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1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4063130">
                  <a:extLst>
                    <a:ext uri="{9D8B030D-6E8A-4147-A177-3AD203B41FA5}">
                      <a16:colId xmlns="" xmlns:a16="http://schemas.microsoft.com/office/drawing/2014/main" val="2464132341"/>
                    </a:ext>
                  </a:extLst>
                </a:gridCol>
                <a:gridCol w="3766420">
                  <a:extLst>
                    <a:ext uri="{9D8B030D-6E8A-4147-A177-3AD203B41FA5}">
                      <a16:colId xmlns="" xmlns:a16="http://schemas.microsoft.com/office/drawing/2014/main" val="1205111434"/>
                    </a:ext>
                  </a:extLst>
                </a:gridCol>
                <a:gridCol w="4362450">
                  <a:extLst>
                    <a:ext uri="{9D8B030D-6E8A-4147-A177-3AD203B41FA5}">
                      <a16:colId xmlns="" xmlns:a16="http://schemas.microsoft.com/office/drawing/2014/main" val="2048450874"/>
                    </a:ext>
                  </a:extLst>
                </a:gridCol>
              </a:tblGrid>
              <a:tr h="23251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Company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Beta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Percentage of Investment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53926282"/>
                  </a:ext>
                </a:extLst>
              </a:tr>
              <a:tr h="1133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A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1.2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20%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4547543"/>
                  </a:ext>
                </a:extLst>
              </a:tr>
              <a:tr h="1133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B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1.3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30%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06212"/>
                  </a:ext>
                </a:extLst>
              </a:tr>
              <a:tr h="1133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C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1.1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40%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26656994"/>
                  </a:ext>
                </a:extLst>
              </a:tr>
              <a:tr h="11332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D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0.9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 dirty="0">
                          <a:effectLst/>
                        </a:rPr>
                        <a:t>10%</a:t>
                      </a:r>
                      <a:endParaRPr lang="en-US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75524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6096000" y="685799"/>
            <a:ext cx="5572125" cy="53768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="" xmlns:a16="http://schemas.microsoft.com/office/drawing/2014/main" id="{23064E4A-314F-4978-B60A-D6BB1509D1E2}"/>
              </a:ext>
            </a:extLst>
          </p:cNvPr>
          <p:cNvSpPr/>
          <p:nvPr/>
        </p:nvSpPr>
        <p:spPr>
          <a:xfrm>
            <a:off x="3386688" y="139928"/>
            <a:ext cx="5435171" cy="1387435"/>
          </a:xfrm>
          <a:prstGeom prst="round2Same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  <a:cs typeface="Calibri" panose="020F0502020204030204" pitchFamily="34" charset="0"/>
              </a:rPr>
              <a:t>Calculations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8016"/>
            <a:ext cx="7837714" cy="58782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14287" y="2559808"/>
            <a:ext cx="103777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5000" b="1" dirty="0">
                <a:solidFill>
                  <a:prstClr val="black"/>
                </a:solidFill>
              </a:rPr>
              <a:t>(1.2 x 20%) + (1.3 x 30%) + (1.1 x 40%) + (0.9 x 10%)</a:t>
            </a:r>
          </a:p>
          <a:p>
            <a:pPr lvl="0" algn="ctr">
              <a:defRPr/>
            </a:pPr>
            <a:r>
              <a:rPr lang="el-GR" sz="8000" b="1" dirty="0">
                <a:solidFill>
                  <a:srgbClr val="C00000"/>
                </a:solidFill>
              </a:rPr>
              <a:t>β</a:t>
            </a:r>
            <a:r>
              <a:rPr lang="en-US" sz="8000" b="1" dirty="0">
                <a:solidFill>
                  <a:srgbClr val="C00000"/>
                </a:solidFill>
              </a:rPr>
              <a:t>=1.16</a:t>
            </a:r>
          </a:p>
        </p:txBody>
      </p:sp>
    </p:spTree>
    <p:extLst>
      <p:ext uri="{BB962C8B-B14F-4D97-AF65-F5344CB8AC3E}">
        <p14:creationId xmlns:p14="http://schemas.microsoft.com/office/powerpoint/2010/main" val="158566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2629766" y="3171567"/>
            <a:ext cx="5877012" cy="15799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965185" y="692458"/>
            <a:ext cx="10253707" cy="315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142: Security Market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L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328763" y="2999397"/>
            <a:ext cx="9155430" cy="0"/>
          </a:xfrm>
          <a:prstGeom prst="line">
            <a:avLst/>
          </a:prstGeom>
          <a:ln w="889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04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822849" y="742950"/>
            <a:ext cx="5298489" cy="526732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Returns at Various Values of Betas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8610ABF-290A-41F5-B682-B1B1028ED466}"/>
              </a:ext>
            </a:extLst>
          </p:cNvPr>
          <p:cNvSpPr/>
          <p:nvPr/>
        </p:nvSpPr>
        <p:spPr>
          <a:xfrm>
            <a:off x="6110515" y="800100"/>
            <a:ext cx="5820228" cy="5210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SML</a:t>
            </a:r>
          </a:p>
        </p:txBody>
      </p:sp>
    </p:spTree>
    <p:extLst>
      <p:ext uri="{BB962C8B-B14F-4D97-AF65-F5344CB8AC3E}">
        <p14:creationId xmlns:p14="http://schemas.microsoft.com/office/powerpoint/2010/main" val="139479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1AF67E24-20ED-4EDE-89A9-325D8D00D39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15800" cy="74220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57900">
                  <a:extLst>
                    <a:ext uri="{9D8B030D-6E8A-4147-A177-3AD203B41FA5}">
                      <a16:colId xmlns="" xmlns:a16="http://schemas.microsoft.com/office/drawing/2014/main" val="2421146072"/>
                    </a:ext>
                  </a:extLst>
                </a:gridCol>
                <a:gridCol w="6057900">
                  <a:extLst>
                    <a:ext uri="{9D8B030D-6E8A-4147-A177-3AD203B41FA5}">
                      <a16:colId xmlns="" xmlns:a16="http://schemas.microsoft.com/office/drawing/2014/main" val="91143473"/>
                    </a:ext>
                  </a:extLst>
                </a:gridCol>
              </a:tblGrid>
              <a:tr h="8993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Betas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Returns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83106266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0.7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6%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85431575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0.8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7.50%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80622660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0.9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7.90%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92669090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8.40%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65549376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1.1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8.90%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33318463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1.2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9.70%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10442456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1.3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10.30%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61839524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1.4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11.20%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82171526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1.5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12.80%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50350272"/>
                  </a:ext>
                </a:extLst>
              </a:tr>
              <a:tr h="59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1.6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</a:rPr>
                        <a:t>14.50%</a:t>
                      </a:r>
                      <a:endParaRPr lang="en-US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8841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36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140361-3F9A-4227-962A-029E1AFAE62F}"/>
              </a:ext>
            </a:extLst>
          </p:cNvPr>
          <p:cNvSpPr/>
          <p:nvPr/>
        </p:nvSpPr>
        <p:spPr>
          <a:xfrm>
            <a:off x="0" y="5191124"/>
            <a:ext cx="12192000" cy="1666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Returns for Betas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2F5F62E8-B3A0-4E49-A2AA-67BAB1450BCA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2001" cy="5191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05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2611330" y="2979858"/>
            <a:ext cx="5877012" cy="19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981191" y="692458"/>
            <a:ext cx="10253707" cy="315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143: Arbitrage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Pricing Theory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246384" y="2917019"/>
            <a:ext cx="9155430" cy="0"/>
          </a:xfrm>
          <a:prstGeom prst="line">
            <a:avLst/>
          </a:prstGeom>
          <a:ln w="889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9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0" y="0"/>
            <a:ext cx="5505450" cy="6858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Process of Arbitrage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E726D4F-1229-4C60-87D6-0BC62A10C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0" y="0"/>
            <a:ext cx="668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0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0" y="0"/>
            <a:ext cx="6060490" cy="6858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Arbitrage Pricing Theory APT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3B789CE-57E7-4885-BCC9-6A0905103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2547842" y="3076792"/>
            <a:ext cx="5877012" cy="15344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10253707" cy="315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144: Efficient Market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H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ypothesis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H="1">
            <a:off x="1188720" y="3007635"/>
            <a:ext cx="9155430" cy="0"/>
          </a:xfrm>
          <a:prstGeom prst="line">
            <a:avLst/>
          </a:prstGeom>
          <a:ln w="8890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0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936637" y="2439140"/>
            <a:ext cx="3515557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 7: Risk &amp; Return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763480" y="692458"/>
            <a:ext cx="6249879" cy="56639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129: Individual Stock Risk Analysis-1</a:t>
            </a:r>
          </a:p>
          <a:p>
            <a:pPr algn="ctr"/>
            <a:endParaRPr lang="en-US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/>
          <p:nvPr/>
        </p:nvCxnSpPr>
        <p:spPr>
          <a:xfrm>
            <a:off x="7448364" y="532660"/>
            <a:ext cx="0" cy="582375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740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0" y="0"/>
            <a:ext cx="5505450" cy="6858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Calibri" panose="020F0502020204030204" pitchFamily="34" charset="0"/>
              </a:rPr>
              <a:t>Efficient Markets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50964D2-D9DC-4612-8E5D-C7345CF95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0" y="0"/>
            <a:ext cx="6229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6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1C9A103-C13F-44E2-8F32-8D4F7E856161}"/>
              </a:ext>
            </a:extLst>
          </p:cNvPr>
          <p:cNvSpPr/>
          <p:nvPr/>
        </p:nvSpPr>
        <p:spPr>
          <a:xfrm>
            <a:off x="478971" y="0"/>
            <a:ext cx="7055304" cy="685800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857250" marR="0" lvl="0" indent="-8572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Weak Form</a:t>
            </a:r>
          </a:p>
          <a:p>
            <a:pPr marL="857250" marR="0" lvl="0" indent="-8572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Semi Strong Form</a:t>
            </a:r>
          </a:p>
          <a:p>
            <a:pPr marL="857250" marR="0" lvl="0" indent="-8572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Strong 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5A98296-D1E0-4F85-84D0-1108AAB71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835" y="0"/>
            <a:ext cx="47491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84AFCF30-0422-4993-AF61-9BC6150E7D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" r="3005"/>
          <a:stretch/>
        </p:blipFill>
        <p:spPr bwMode="auto">
          <a:xfrm>
            <a:off x="5257552" y="1331089"/>
            <a:ext cx="6905418" cy="551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101599" y="1651507"/>
            <a:ext cx="9681028" cy="522103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t" anchorCtr="0"/>
          <a:lstStyle/>
          <a:p>
            <a:pPr marL="914400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Mean </a:t>
            </a:r>
            <a:r>
              <a:rPr lang="en-US" sz="5000" b="1" dirty="0">
                <a:solidFill>
                  <a:schemeClr val="tx1"/>
                </a:solidFill>
              </a:rPr>
              <a:t>(Expected Return</a:t>
            </a:r>
            <a:r>
              <a:rPr lang="en-US" sz="5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5000" b="1" dirty="0" smtClean="0">
              <a:solidFill>
                <a:schemeClr val="tx1"/>
              </a:solidFill>
            </a:endParaRPr>
          </a:p>
          <a:p>
            <a:pPr marL="1379538" lvl="1" indent="-922338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Variance</a:t>
            </a:r>
          </a:p>
          <a:p>
            <a:pPr marL="1371600" lvl="2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5000" b="1" dirty="0">
              <a:solidFill>
                <a:schemeClr val="tx1"/>
              </a:solidFill>
            </a:endParaRPr>
          </a:p>
          <a:p>
            <a:pPr marL="1828800" lvl="2" indent="-9144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Standard </a:t>
            </a:r>
            <a:r>
              <a:rPr lang="en-US" sz="5000" b="1" dirty="0">
                <a:solidFill>
                  <a:schemeClr val="tx1"/>
                </a:solidFill>
              </a:rPr>
              <a:t>Deviation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1335851" y="7650"/>
            <a:ext cx="952029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Individual Stock’s Risk</a:t>
            </a:r>
          </a:p>
        </p:txBody>
      </p:sp>
    </p:spTree>
    <p:extLst>
      <p:ext uri="{BB962C8B-B14F-4D97-AF65-F5344CB8AC3E}">
        <p14:creationId xmlns:p14="http://schemas.microsoft.com/office/powerpoint/2010/main" val="18423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ean - BIOLOGY FOR LIFE">
            <a:extLst>
              <a:ext uri="{FF2B5EF4-FFF2-40B4-BE49-F238E27FC236}">
                <a16:creationId xmlns:a16="http://schemas.microsoft.com/office/drawing/2014/main" xmlns="" id="{CADB01FB-779C-4A28-B06D-111BF144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061" y="507570"/>
            <a:ext cx="4413737" cy="3354915"/>
          </a:xfrm>
          <a:prstGeom prst="rect">
            <a:avLst/>
          </a:prstGeom>
          <a:solidFill>
            <a:srgbClr val="FBDDD5"/>
          </a:solidFill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0AA3310-0CF5-4AE2-BF2D-17F66913F2F3}"/>
              </a:ext>
            </a:extLst>
          </p:cNvPr>
          <p:cNvSpPr/>
          <p:nvPr/>
        </p:nvSpPr>
        <p:spPr>
          <a:xfrm>
            <a:off x="7235301" y="985421"/>
            <a:ext cx="3781887" cy="49093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C9A103-C13F-44E2-8F32-8D4F7E856161}"/>
              </a:ext>
            </a:extLst>
          </p:cNvPr>
          <p:cNvSpPr/>
          <p:nvPr/>
        </p:nvSpPr>
        <p:spPr>
          <a:xfrm>
            <a:off x="295275" y="985421"/>
            <a:ext cx="7702096" cy="323646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 smtClean="0">
                <a:solidFill>
                  <a:schemeClr val="tx1"/>
                </a:solidFill>
              </a:rPr>
              <a:t>Mean</a:t>
            </a:r>
            <a:endParaRPr lang="en-US" sz="5000" b="1" dirty="0">
              <a:solidFill>
                <a:schemeClr val="tx1"/>
              </a:solidFill>
            </a:endParaRPr>
          </a:p>
          <a:p>
            <a:pPr marL="914400" lvl="1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Variance</a:t>
            </a:r>
          </a:p>
          <a:p>
            <a:pPr marL="1371600" lvl="2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1"/>
                </a:solidFill>
              </a:rPr>
              <a:t>Standard Deviation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E017152-7F27-47E0-99CD-19A36F33B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674" y="3864745"/>
            <a:ext cx="6648791" cy="29932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91107" y="0"/>
            <a:ext cx="411234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u="sng" dirty="0">
                <a:solidFill>
                  <a:srgbClr val="C00000"/>
                </a:solidFill>
              </a:rPr>
              <a:t>Formulas</a:t>
            </a:r>
          </a:p>
        </p:txBody>
      </p:sp>
    </p:spTree>
    <p:extLst>
      <p:ext uri="{BB962C8B-B14F-4D97-AF65-F5344CB8AC3E}">
        <p14:creationId xmlns:p14="http://schemas.microsoft.com/office/powerpoint/2010/main" val="111565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</TotalTime>
  <Words>993</Words>
  <Application>Microsoft Office PowerPoint</Application>
  <PresentationFormat>Widescreen</PresentationFormat>
  <Paragraphs>348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9" baseType="lpstr">
      <vt:lpstr>Arial</vt:lpstr>
      <vt:lpstr>Arial</vt:lpstr>
      <vt:lpstr>Book Antiqua</vt:lpstr>
      <vt:lpstr>Calibri</vt:lpstr>
      <vt:lpstr>Calibri Light</vt:lpstr>
      <vt:lpstr>Century Schoolbook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82</cp:revision>
  <dcterms:created xsi:type="dcterms:W3CDTF">2020-12-05T06:21:29Z</dcterms:created>
  <dcterms:modified xsi:type="dcterms:W3CDTF">2022-02-09T07:00:52Z</dcterms:modified>
</cp:coreProperties>
</file>