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394" r:id="rId2"/>
    <p:sldId id="399" r:id="rId3"/>
    <p:sldId id="400" r:id="rId4"/>
    <p:sldId id="401" r:id="rId5"/>
    <p:sldId id="402" r:id="rId6"/>
    <p:sldId id="403" r:id="rId7"/>
    <p:sldId id="404" r:id="rId8"/>
    <p:sldId id="405" r:id="rId9"/>
    <p:sldId id="413" r:id="rId10"/>
    <p:sldId id="408" r:id="rId11"/>
    <p:sldId id="406" r:id="rId12"/>
    <p:sldId id="407" r:id="rId13"/>
    <p:sldId id="409" r:id="rId14"/>
    <p:sldId id="410" r:id="rId15"/>
    <p:sldId id="411" r:id="rId16"/>
    <p:sldId id="412" r:id="rId17"/>
    <p:sldId id="414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436" r:id="rId33"/>
    <p:sldId id="437" r:id="rId34"/>
    <p:sldId id="438" r:id="rId35"/>
    <p:sldId id="439" r:id="rId36"/>
    <p:sldId id="440" r:id="rId37"/>
    <p:sldId id="441" r:id="rId38"/>
    <p:sldId id="442" r:id="rId39"/>
    <p:sldId id="443" r:id="rId40"/>
    <p:sldId id="444" r:id="rId41"/>
    <p:sldId id="445" r:id="rId42"/>
    <p:sldId id="446" r:id="rId43"/>
    <p:sldId id="447" r:id="rId44"/>
    <p:sldId id="448" r:id="rId45"/>
    <p:sldId id="449" r:id="rId46"/>
    <p:sldId id="450" r:id="rId47"/>
    <p:sldId id="451" r:id="rId48"/>
    <p:sldId id="452" r:id="rId49"/>
    <p:sldId id="453" r:id="rId50"/>
    <p:sldId id="454" r:id="rId51"/>
    <p:sldId id="455" r:id="rId52"/>
    <p:sldId id="456" r:id="rId53"/>
    <p:sldId id="457" r:id="rId54"/>
    <p:sldId id="458" r:id="rId55"/>
    <p:sldId id="459" r:id="rId56"/>
    <p:sldId id="460" r:id="rId57"/>
    <p:sldId id="461" r:id="rId58"/>
    <p:sldId id="462" r:id="rId59"/>
    <p:sldId id="463" r:id="rId60"/>
    <p:sldId id="464" r:id="rId61"/>
    <p:sldId id="465" r:id="rId62"/>
    <p:sldId id="466" r:id="rId63"/>
    <p:sldId id="467" r:id="rId64"/>
    <p:sldId id="468" r:id="rId65"/>
    <p:sldId id="469" r:id="rId66"/>
    <p:sldId id="470" r:id="rId67"/>
    <p:sldId id="471" r:id="rId68"/>
    <p:sldId id="472" r:id="rId69"/>
    <p:sldId id="473" r:id="rId70"/>
    <p:sldId id="474" r:id="rId71"/>
    <p:sldId id="475" r:id="rId72"/>
    <p:sldId id="476" r:id="rId73"/>
    <p:sldId id="477" r:id="rId74"/>
    <p:sldId id="478" r:id="rId75"/>
    <p:sldId id="479" r:id="rId76"/>
    <p:sldId id="480" r:id="rId77"/>
    <p:sldId id="481" r:id="rId78"/>
    <p:sldId id="482" r:id="rId79"/>
    <p:sldId id="483" r:id="rId80"/>
    <p:sldId id="484" r:id="rId81"/>
    <p:sldId id="485" r:id="rId82"/>
    <p:sldId id="486" r:id="rId83"/>
    <p:sldId id="487" r:id="rId84"/>
    <p:sldId id="488" r:id="rId85"/>
    <p:sldId id="489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503"/>
    <a:srgbClr val="C80C0A"/>
    <a:srgbClr val="490803"/>
    <a:srgbClr val="4C0000"/>
    <a:srgbClr val="7D15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3D47-0FF3-446F-A1BC-C371CE783AD2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FC24A-3E74-4AE7-8231-F54B9C0A9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5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B2F1C-2986-4F32-8404-AD63C668278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68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618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690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671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8225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957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B2F1C-2986-4F32-8404-AD63C668278E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552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B2F1C-2986-4F32-8404-AD63C668278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04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357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72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230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2389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4703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B2F1C-2986-4F32-8404-AD63C66827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357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FB29F1-C3C4-4EB0-B103-09DD5DDD33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576A12F-07A3-47B4-9B19-AB2BA6E49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8F8415C-875D-4117-95B5-FA75AB17B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A19370-8747-40A5-ACE5-F97C6934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4F698DC-8F24-453D-94EB-10ED30924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51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6D7D9F-00F7-4C77-8457-0BB1228EE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6C8359A-B2A7-4693-BDFB-1B0B74D70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75787FC-5CF6-4272-B417-33C1AC120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A5415D-F9FF-4100-AF00-076664DD0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4892563-54A5-4C99-9609-6E47D4AD8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0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B3EFB2A-5655-4492-8911-A91A6DAFAE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C88176D-A582-44CC-B6D7-833657866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06F6859-E229-4FBB-9C0B-0CB178040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CF296E-C334-44FD-B361-6E2229D2B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AA54E1-94E4-494A-BABF-BD11730F9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1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EC1CC7-DBC8-465A-B37B-6FF9142F4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9381495-A6A4-45F3-91AF-8228D742B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9F035C2-A2E8-4700-9DD6-B9CB40103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62F1DBA-DB44-4C2F-8A0E-D73E10087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7F0295-F22C-48C6-9771-7DCC70E21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446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1019B3-3113-4943-AE6E-D85344A12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0A7CCA4-8298-4EDA-80AD-D4886CAC6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5C2EEB5-5694-4EED-831B-C896F7082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063800B-89F5-4173-B93B-8784A25A2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637BFB-720E-4895-B841-F93036A76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497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0D8E3E-9D09-48CC-98FA-FD572CAD2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4EC11D2-10C0-49F6-B5E7-F8CCBFD212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69B24B4-8399-4661-8DB3-A3D7D32531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C5D701-EE6B-48CA-A14C-A529E8276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40A8B42-22C0-4E51-A4EE-FC22197CC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B7DFE3D-6A5B-4DD5-B514-6CF90DA01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61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7F110B-1484-4D2D-AB76-BF18E128B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49806AC-91DC-4681-8752-3C9A9B3CC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FED9680-E520-4434-A63D-2A29D0033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0B02F3F-4239-4E18-889A-61ACD8B42C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C282B9A-455D-4337-8C6A-C69860023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60A59DE-4D5B-4CAB-AC24-7F0C42BA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AF0DC36-2A01-4D35-9E0E-E2AB1A10D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F5882C9-1037-46A2-A55A-8490811C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41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5C5A39-DDF4-4F45-ACA5-245BA09DA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4247160-D5EA-423C-8B1C-21D138F56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AD70431-0904-457F-A53D-3FA21E709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C1F54AE-C2BD-4D97-AA5C-1B35B7F81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5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E8D6FC-24C9-4D5C-B181-14497FAE4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573749D-C24B-4BAE-B9E6-E4DBBBC3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E756FB1-C5F6-496A-A900-E81B786A3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95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B4439F-A45F-4405-8B6D-4A8317C5E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C137366-E704-4A76-8E93-06C097ED8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CDECEAB-890A-4801-AF60-534C7F2C5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59C8AB1-F068-41F1-87E7-ED337BB1B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9E275B-E10E-471F-B1CC-A34A08ED6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2324125-C214-49B7-A97B-18EC8B1CF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3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3C3AFAF-D98C-467A-9585-60505DE6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ABC6D4F-EB1C-4CE4-A90A-12CE2F0001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65CF19F-1658-4359-8424-AB9F69D24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6617A22-A0CE-49ED-A97D-94BD6934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C826E07-5678-44DD-94F2-3117F2571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0FACC66-7F61-47FD-B0E1-B9306743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5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737702F-7130-4CA9-A099-4EC21CCD7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F18F1C3-0707-4412-A6B2-46ED62E66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38A00A-6C1A-4157-ADBA-86B7FA86A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1C713-1D38-48DA-B9C4-7F29F8A93CCD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EE8DA3-0D8A-4606-A88B-7BBC77696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DCEE26-8FEF-4BAE-BB7A-05AFFCE80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E07C3-48B5-4A63-B288-07A2C9C33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9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163: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8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Non-Cash Expense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treat in Capital Budgeting?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4A39443-C3AD-4652-B21D-64225D8BF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0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167: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Budgeting-5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4908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76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 Cash Outflow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BB15C7C-11EA-44AE-8403-0238B856D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314" y="526142"/>
            <a:ext cx="5370286" cy="559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9538" indent="-914400">
              <a:buFont typeface="+mj-lt"/>
              <a:buAutoNum type="arabicPeriod"/>
            </a:pP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Purchase Price</a:t>
            </a:r>
          </a:p>
          <a:p>
            <a:pPr marL="1379538" indent="-914400">
              <a:buFont typeface="+mj-lt"/>
              <a:buAutoNum type="arabicPeriod"/>
            </a:pPr>
            <a:endParaRPr lang="en-US" sz="5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1" indent="-914400">
              <a:lnSpc>
                <a:spcPct val="150000"/>
              </a:lnSpc>
              <a:buFont typeface="+mj-lt"/>
              <a:buAutoNum type="alphaLcPeriod"/>
            </a:pPr>
            <a:r>
              <a:rPr lang="en-US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FOB</a:t>
            </a:r>
          </a:p>
          <a:p>
            <a:pPr marL="1828800" lvl="1" indent="-914400">
              <a:lnSpc>
                <a:spcPct val="150000"/>
              </a:lnSpc>
              <a:buFont typeface="+mj-lt"/>
              <a:buAutoNum type="alphaLcPeriod"/>
            </a:pPr>
            <a:r>
              <a:rPr lang="en-US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&amp; F</a:t>
            </a:r>
          </a:p>
          <a:p>
            <a:pPr marL="1828800" lvl="1" indent="-914400">
              <a:lnSpc>
                <a:spcPct val="150000"/>
              </a:lnSpc>
              <a:buFont typeface="+mj-lt"/>
              <a:buAutoNum type="alphaLcPeriod"/>
            </a:pPr>
            <a:r>
              <a:rPr lang="en-US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CIF</a:t>
            </a:r>
            <a:endParaRPr lang="en-US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967D651-F027-4200-9798-091E6DF31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-1"/>
            <a:ext cx="6096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3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9538" indent="-914400">
              <a:lnSpc>
                <a:spcPct val="150000"/>
              </a:lnSpc>
              <a:buFont typeface="+mj-lt"/>
              <a:buAutoNum type="arabicPeriod" startAt="2"/>
            </a:pP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 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Costs</a:t>
            </a:r>
            <a:endParaRPr lang="en-U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1" indent="-914400">
              <a:buFont typeface="+mj-lt"/>
              <a:buAutoNum type="alphaLcPeriod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Freight</a:t>
            </a:r>
          </a:p>
          <a:p>
            <a:pPr marL="1371600" lvl="1" indent="-914400">
              <a:buFont typeface="+mj-lt"/>
              <a:buAutoNum type="alphaLcPeriod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Insurance</a:t>
            </a:r>
          </a:p>
          <a:p>
            <a:pPr marL="1371600" lvl="1" indent="-914400">
              <a:buFont typeface="+mj-lt"/>
              <a:buAutoNum type="alphaLcPeriod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Installation</a:t>
            </a:r>
          </a:p>
          <a:p>
            <a:pPr marL="1371600" lvl="1" indent="-914400">
              <a:buFont typeface="+mj-lt"/>
              <a:buAutoNum type="alphaLcPeriod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Setup</a:t>
            </a:r>
          </a:p>
          <a:p>
            <a:pPr marL="1371600" lvl="1" indent="-914400">
              <a:buFont typeface="+mj-lt"/>
              <a:buAutoNum type="alphaLcPeriod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Duties &amp; Taxes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A97D965-FFA9-48D3-8D84-9E0E6C93F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168:Capital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Budgeting-6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208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Incremental Cashflows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854A258-A702-42D6-A378-F1E2657D0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1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F2E04586-0DDB-4AD3-95EA-2B6C3A5DD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69091"/>
              </p:ext>
            </p:extLst>
          </p:nvPr>
        </p:nvGraphicFramePr>
        <p:xfrm>
          <a:off x="1" y="2"/>
          <a:ext cx="12192000" cy="6857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8151">
                  <a:extLst>
                    <a:ext uri="{9D8B030D-6E8A-4147-A177-3AD203B41FA5}">
                      <a16:colId xmlns="" xmlns:a16="http://schemas.microsoft.com/office/drawing/2014/main" val="4003933998"/>
                    </a:ext>
                  </a:extLst>
                </a:gridCol>
                <a:gridCol w="1913166">
                  <a:extLst>
                    <a:ext uri="{9D8B030D-6E8A-4147-A177-3AD203B41FA5}">
                      <a16:colId xmlns="" xmlns:a16="http://schemas.microsoft.com/office/drawing/2014/main" val="1824757633"/>
                    </a:ext>
                  </a:extLst>
                </a:gridCol>
                <a:gridCol w="6220683">
                  <a:extLst>
                    <a:ext uri="{9D8B030D-6E8A-4147-A177-3AD203B41FA5}">
                      <a16:colId xmlns="" xmlns:a16="http://schemas.microsoft.com/office/drawing/2014/main" val="2427679140"/>
                    </a:ext>
                  </a:extLst>
                </a:gridCol>
              </a:tblGrid>
              <a:tr h="74421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Incremental Cash Inflows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82169351"/>
                  </a:ext>
                </a:extLst>
              </a:tr>
              <a:tr h="7442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Revenue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40153719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Depreciation</a:t>
                      </a:r>
                      <a:endParaRPr lang="en-US" sz="3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49156126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Change in Profit before Tax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92078536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Income Tax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41541860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Change in Profit after Tax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03470242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Depreciation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32008516"/>
                  </a:ext>
                </a:extLst>
              </a:tr>
              <a:tr h="8949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Incremental Cash Inflow</a:t>
                      </a:r>
                      <a:endParaRPr lang="en-US" sz="3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98199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55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defTabSz="914400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169: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5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205928" cy="6858000"/>
          </a:xfrm>
          <a:prstGeom prst="rect">
            <a:avLst/>
          </a:prstGeom>
          <a:solidFill>
            <a:srgbClr val="82BAD6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Incremental Cashflows-2</a:t>
            </a:r>
          </a:p>
        </p:txBody>
      </p:sp>
      <p:pic>
        <p:nvPicPr>
          <p:cNvPr id="1026" name="Picture 2" descr="Image result for incremental cash flow">
            <a:extLst>
              <a:ext uri="{FF2B5EF4-FFF2-40B4-BE49-F238E27FC236}">
                <a16:creationId xmlns="" xmlns:a16="http://schemas.microsoft.com/office/drawing/2014/main" id="{C2D0E869-190B-42B5-99B2-633B2349A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16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Capital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Budgeting</a:t>
            </a:r>
          </a:p>
          <a:p>
            <a:pPr marL="465138"/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Concept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Significance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Techniques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Criteria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Cashflows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76B1FE9-CD47-4C0B-990E-D8292377D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0"/>
            <a:ext cx="609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5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DC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03375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Why deduct depreciation?</a:t>
            </a:r>
          </a:p>
          <a:p>
            <a:pPr marL="1603375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add back depreciation?</a:t>
            </a:r>
          </a:p>
          <a:p>
            <a:pPr marL="1603375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 between Incremental Cashflow and Profit</a:t>
            </a:r>
          </a:p>
          <a:p>
            <a:pPr marL="1603375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non-cash expenses</a:t>
            </a:r>
          </a:p>
          <a:p>
            <a:pPr marL="2517775" lvl="1" indent="-1143000" defTabSz="9144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Amortization</a:t>
            </a:r>
          </a:p>
          <a:p>
            <a:pPr marL="2517775" lvl="1" indent="-1143000" defTabSz="9144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Depletion</a:t>
            </a:r>
          </a:p>
          <a:p>
            <a:pPr marL="2517775" lvl="1" indent="-1143000" defTabSz="9144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 debts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6" t="20413" b="12745"/>
          <a:stretch/>
        </p:blipFill>
        <p:spPr>
          <a:xfrm>
            <a:off x="5965359" y="3177915"/>
            <a:ext cx="6226641" cy="368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5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defTabSz="914400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170: Terminal Cash flow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810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17835B6-205E-4091-A3E4-D075D01FC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4340" y="716579"/>
            <a:ext cx="105132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0375" algn="ctr">
              <a:buClr>
                <a:srgbClr val="C00000"/>
              </a:buClr>
            </a:pPr>
            <a:r>
              <a:rPr lang="en-US" sz="8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Cashflow</a:t>
            </a:r>
            <a:r>
              <a:rPr lang="en-US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last year of useful life</a:t>
            </a:r>
          </a:p>
        </p:txBody>
      </p:sp>
    </p:spTree>
    <p:extLst>
      <p:ext uri="{BB962C8B-B14F-4D97-AF65-F5344CB8AC3E}">
        <p14:creationId xmlns:p14="http://schemas.microsoft.com/office/powerpoint/2010/main" val="80516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90EA24B7-6473-4369-B7EF-8E1E7C9147A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521258">
                  <a:extLst>
                    <a:ext uri="{9D8B030D-6E8A-4147-A177-3AD203B41FA5}">
                      <a16:colId xmlns="" xmlns:a16="http://schemas.microsoft.com/office/drawing/2014/main" val="2303214571"/>
                    </a:ext>
                  </a:extLst>
                </a:gridCol>
                <a:gridCol w="1464816">
                  <a:extLst>
                    <a:ext uri="{9D8B030D-6E8A-4147-A177-3AD203B41FA5}">
                      <a16:colId xmlns="" xmlns:a16="http://schemas.microsoft.com/office/drawing/2014/main" val="4093613567"/>
                    </a:ext>
                  </a:extLst>
                </a:gridCol>
                <a:gridCol w="8205926">
                  <a:extLst>
                    <a:ext uri="{9D8B030D-6E8A-4147-A177-3AD203B41FA5}">
                      <a16:colId xmlns="" xmlns:a16="http://schemas.microsoft.com/office/drawing/2014/main" val="3755034688"/>
                    </a:ext>
                  </a:extLst>
                </a:gridCol>
              </a:tblGrid>
              <a:tr h="57150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Terminal Cash Inflows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008265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Additional Revenue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6825867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- 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Additional Depreciation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9239908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=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Net Change in Profit before Tax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598976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-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Additional Income Tax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58457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e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Net Change in Profit after Tax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1220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f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+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Additional Depreciation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4643867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g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Incremental Cash Inflow of Last Year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81557478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h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+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Salvage Value of the Asset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02889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</a:rPr>
                        <a:t>i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Tax on Sale of the Asset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265854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j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+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Release of Working Capital of the Project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8284269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k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99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Net Terminal Cashflow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06543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34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90EA24B7-6473-4369-B7EF-8E1E7C9147A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521258">
                  <a:extLst>
                    <a:ext uri="{9D8B030D-6E8A-4147-A177-3AD203B41FA5}">
                      <a16:colId xmlns="" xmlns:a16="http://schemas.microsoft.com/office/drawing/2014/main" val="2303214571"/>
                    </a:ext>
                  </a:extLst>
                </a:gridCol>
                <a:gridCol w="1464816">
                  <a:extLst>
                    <a:ext uri="{9D8B030D-6E8A-4147-A177-3AD203B41FA5}">
                      <a16:colId xmlns="" xmlns:a16="http://schemas.microsoft.com/office/drawing/2014/main" val="4093613567"/>
                    </a:ext>
                  </a:extLst>
                </a:gridCol>
                <a:gridCol w="8205926">
                  <a:extLst>
                    <a:ext uri="{9D8B030D-6E8A-4147-A177-3AD203B41FA5}">
                      <a16:colId xmlns="" xmlns:a16="http://schemas.microsoft.com/office/drawing/2014/main" val="3755034688"/>
                    </a:ext>
                  </a:extLst>
                </a:gridCol>
              </a:tblGrid>
              <a:tr h="57150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Terminal Cash Inflows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008265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Revenue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6825867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Depreciation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9239908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Change in Profit before Tax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598976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Income Tax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58457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Change in Profit after Tax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1220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Depreciation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4643867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Incremental Cash Inflow of Last Year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81557478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Cost to Dispose of Asset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02889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 Saving on Disposal Cost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265854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Increase in Net Working Capital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8284269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Terminal Cashflow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06543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56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357538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defTabSz="914400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171: Cash flows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 Asset Replacement Decisions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20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604000" cy="6858000"/>
          </a:xfrm>
          <a:prstGeom prst="rect">
            <a:avLst/>
          </a:prstGeom>
          <a:solidFill>
            <a:srgbClr val="609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97025" indent="-1143000">
              <a:buFont typeface="Arial" panose="020B0604020202020204" pitchFamily="34" charset="0"/>
              <a:buChar char="•"/>
            </a:pP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Terminal Cashflow of Old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Asset</a:t>
            </a:r>
          </a:p>
          <a:p>
            <a:pPr marL="1597025" indent="-1143000">
              <a:buFont typeface="Arial" panose="020B0604020202020204" pitchFamily="34" charset="0"/>
              <a:buChar char="•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97025" indent="-1143000">
              <a:buFont typeface="Arial" panose="020B0604020202020204" pitchFamily="34" charset="0"/>
              <a:buChar char="•"/>
            </a:pP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Cashflow of New Asset</a:t>
            </a:r>
          </a:p>
        </p:txBody>
      </p:sp>
      <p:pic>
        <p:nvPicPr>
          <p:cNvPr id="3074" name="Picture 2" descr="Image result for start end">
            <a:extLst>
              <a:ext uri="{FF2B5EF4-FFF2-40B4-BE49-F238E27FC236}">
                <a16:creationId xmlns="" xmlns:a16="http://schemas.microsoft.com/office/drawing/2014/main" id="{41FDFDB7-2103-48C5-AF16-DD1F0347E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0"/>
            <a:ext cx="5587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50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90EA24B7-6473-4369-B7EF-8E1E7C9147A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521258">
                  <a:extLst>
                    <a:ext uri="{9D8B030D-6E8A-4147-A177-3AD203B41FA5}">
                      <a16:colId xmlns="" xmlns:a16="http://schemas.microsoft.com/office/drawing/2014/main" val="2303214571"/>
                    </a:ext>
                  </a:extLst>
                </a:gridCol>
                <a:gridCol w="1464816">
                  <a:extLst>
                    <a:ext uri="{9D8B030D-6E8A-4147-A177-3AD203B41FA5}">
                      <a16:colId xmlns="" xmlns:a16="http://schemas.microsoft.com/office/drawing/2014/main" val="4093613567"/>
                    </a:ext>
                  </a:extLst>
                </a:gridCol>
                <a:gridCol w="8205926">
                  <a:extLst>
                    <a:ext uri="{9D8B030D-6E8A-4147-A177-3AD203B41FA5}">
                      <a16:colId xmlns="" xmlns:a16="http://schemas.microsoft.com/office/drawing/2014/main" val="3755034688"/>
                    </a:ext>
                  </a:extLst>
                </a:gridCol>
              </a:tblGrid>
              <a:tr h="651323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Cashflow of Replacement of Assets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0082655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Cost of New Asset (Outflow)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81557478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Capitalized Expenditure of New Asset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0288909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Taxes and Duties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22658544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Installation and Other Costs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82842695"/>
                  </a:ext>
                </a:extLst>
              </a:tr>
              <a:tr h="11493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Cost to Dispose of Old Asset/</a:t>
                      </a:r>
                      <a:r>
                        <a:rPr lang="en-US" sz="3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Proceeds of Sale of the Old Asset</a:t>
                      </a:r>
                      <a:endParaRPr lang="en-US" sz="3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30508835"/>
                  </a:ext>
                </a:extLst>
              </a:tr>
              <a:tr h="11493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-/+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 Saving on Disposal Cost/</a:t>
                      </a:r>
                      <a:r>
                        <a:rPr lang="en-US" sz="3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 on Proceeds of Salvage Value</a:t>
                      </a:r>
                      <a:endParaRPr lang="en-US" sz="3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6177225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Increase/Decrease in Net Working Capital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5712627"/>
                  </a:ext>
                </a:extLst>
              </a:tr>
              <a:tr h="651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Cashflow of Replaced Asset</a:t>
                      </a:r>
                      <a:endParaRPr lang="en-US" sz="3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06061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60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1168367" y="419259"/>
            <a:ext cx="985526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696684" y="2852579"/>
            <a:ext cx="10798630" cy="1908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 anchorCtr="0"/>
          <a:lstStyle/>
          <a:p>
            <a:pPr algn="ctr" defTabSz="914400"/>
            <a:r>
              <a:rPr lang="en-US" sz="28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Topic 172: Discounted </a:t>
            </a:r>
            <a:r>
              <a:rPr lang="en-US" sz="2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Cashflow Methods-DCFs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75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" y="0"/>
            <a:ext cx="7141029" cy="6858000"/>
          </a:xfrm>
          <a:prstGeom prst="rect">
            <a:avLst/>
          </a:prstGeom>
          <a:solidFill>
            <a:srgbClr val="7DC7F7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97025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Discounting/Present Value</a:t>
            </a:r>
          </a:p>
          <a:p>
            <a:pPr marL="1597025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Discounted Cashflow Methods</a:t>
            </a:r>
          </a:p>
          <a:p>
            <a:pPr marL="2743200" lvl="1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Payback Period</a:t>
            </a:r>
          </a:p>
          <a:p>
            <a:pPr marL="2743200" lvl="1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IRR</a:t>
            </a:r>
          </a:p>
          <a:p>
            <a:pPr marL="2743200" lvl="1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NPV</a:t>
            </a:r>
          </a:p>
          <a:p>
            <a:pPr marL="2743200" lvl="1" indent="-1143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</a:t>
            </a:r>
            <a:endParaRPr lang="en-US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29BA161-6AD2-4003-A47B-46917CD65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028" y="0"/>
            <a:ext cx="50509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9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164: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7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42EBE1B-C937-42AB-A876-C58AC72A61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BD8E9DB-65CF-47E6-BB99-D60F5688E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8F539E-385B-44C1-9D2A-9AF3408D9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92E44F9-9C91-4DA2-908D-72A89A47F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444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1168367" y="419259"/>
            <a:ext cx="985526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168364" y="3193143"/>
            <a:ext cx="9855267" cy="15753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 anchorCtr="0"/>
          <a:lstStyle/>
          <a:p>
            <a:pPr algn="ctr" defTabSz="914400"/>
            <a:r>
              <a:rPr lang="en-US" sz="28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Topic 173: Payback </a:t>
            </a:r>
            <a:r>
              <a:rPr lang="en-US" sz="2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Period Method-1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20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8D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7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Payback Period</a:t>
            </a:r>
          </a:p>
          <a:p>
            <a:pPr algn="ctr"/>
            <a:endParaRPr lang="en-US" sz="4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 </a:t>
            </a:r>
            <a:r>
              <a:rPr lang="en-US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which original investment is recovered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47D530D-CB34-48AA-8777-067164CA1F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2" b="22991"/>
          <a:stretch/>
        </p:blipFill>
        <p:spPr>
          <a:xfrm>
            <a:off x="3138488" y="2975548"/>
            <a:ext cx="5915024" cy="370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69802325-9E01-4CFD-975E-56555B20B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1"/>
          <a:ext cx="12192000" cy="6857996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4063130">
                  <a:extLst>
                    <a:ext uri="{9D8B030D-6E8A-4147-A177-3AD203B41FA5}">
                      <a16:colId xmlns="" xmlns:a16="http://schemas.microsoft.com/office/drawing/2014/main" val="2211041611"/>
                    </a:ext>
                  </a:extLst>
                </a:gridCol>
                <a:gridCol w="4064435">
                  <a:extLst>
                    <a:ext uri="{9D8B030D-6E8A-4147-A177-3AD203B41FA5}">
                      <a16:colId xmlns="" xmlns:a16="http://schemas.microsoft.com/office/drawing/2014/main" val="1555526906"/>
                    </a:ext>
                  </a:extLst>
                </a:gridCol>
                <a:gridCol w="4064435">
                  <a:extLst>
                    <a:ext uri="{9D8B030D-6E8A-4147-A177-3AD203B41FA5}">
                      <a16:colId xmlns="" xmlns:a16="http://schemas.microsoft.com/office/drawing/2014/main" val="1641260274"/>
                    </a:ext>
                  </a:extLst>
                </a:gridCol>
              </a:tblGrid>
              <a:tr h="918596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Payback Period Method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4751471"/>
                  </a:ext>
                </a:extLst>
              </a:tr>
              <a:tr h="951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Year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Cash Flow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Accumulated Cashflow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60147151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Rs.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Rs.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61430947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</a:rPr>
                        <a:t>(100,000)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968859841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728678439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40,000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60,000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77061273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3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40,000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100,000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2609934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50,000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140,000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04659097"/>
                  </a:ext>
                </a:extLst>
              </a:tr>
              <a:tr h="7125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5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60,000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200,000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903433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5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EF6BF87-0749-4BBF-9AB5-125D082C3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E26A0B3-1232-4E15-865E-48809AB2D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1168367" y="419259"/>
            <a:ext cx="985526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275456" y="3636130"/>
            <a:ext cx="9855267" cy="11053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 anchorCtr="0"/>
          <a:lstStyle/>
          <a:p>
            <a:pPr algn="ctr" defTabSz="914400"/>
            <a:r>
              <a:rPr lang="en-US" sz="28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Topic 174: Payback </a:t>
            </a:r>
            <a:r>
              <a:rPr lang="en-US" sz="2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Period Method-2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0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" y="0"/>
            <a:ext cx="6590495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Capital Budgeting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Techniques</a:t>
            </a:r>
          </a:p>
          <a:p>
            <a:pPr algn="ctr"/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Payback Period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 Present Value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Internal Rate of Return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Profitability Index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95F3B58-B709-4FA1-9E48-346D35A14E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69" r="26334"/>
          <a:stretch/>
        </p:blipFill>
        <p:spPr>
          <a:xfrm>
            <a:off x="6590495" y="0"/>
            <a:ext cx="56015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65A6742-B886-421D-B427-B7C3AFE47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65A6742-B886-421D-B427-B7C3AFE478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631" t="-1" b="6139"/>
          <a:stretch/>
        </p:blipFill>
        <p:spPr>
          <a:xfrm>
            <a:off x="7757882" y="435429"/>
            <a:ext cx="4434118" cy="642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69802325-9E01-4CFD-975E-56555B20B20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91005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047510">
                  <a:extLst>
                    <a:ext uri="{9D8B030D-6E8A-4147-A177-3AD203B41FA5}">
                      <a16:colId xmlns="" xmlns:a16="http://schemas.microsoft.com/office/drawing/2014/main" val="2211041611"/>
                    </a:ext>
                  </a:extLst>
                </a:gridCol>
                <a:gridCol w="3047510">
                  <a:extLst>
                    <a:ext uri="{9D8B030D-6E8A-4147-A177-3AD203B41FA5}">
                      <a16:colId xmlns="" xmlns:a16="http://schemas.microsoft.com/office/drawing/2014/main" val="662566489"/>
                    </a:ext>
                  </a:extLst>
                </a:gridCol>
                <a:gridCol w="3048490">
                  <a:extLst>
                    <a:ext uri="{9D8B030D-6E8A-4147-A177-3AD203B41FA5}">
                      <a16:colId xmlns="" xmlns:a16="http://schemas.microsoft.com/office/drawing/2014/main" val="1555526906"/>
                    </a:ext>
                  </a:extLst>
                </a:gridCol>
                <a:gridCol w="3048490">
                  <a:extLst>
                    <a:ext uri="{9D8B030D-6E8A-4147-A177-3AD203B41FA5}">
                      <a16:colId xmlns="" xmlns:a16="http://schemas.microsoft.com/office/drawing/2014/main" val="1641260274"/>
                    </a:ext>
                  </a:extLst>
                </a:gridCol>
              </a:tblGrid>
              <a:tr h="785772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Payback Period Method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4751471"/>
                  </a:ext>
                </a:extLst>
              </a:tr>
              <a:tr h="814218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Payback Period Method using Present Value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60147151"/>
                  </a:ext>
                </a:extLst>
              </a:tr>
              <a:tr h="991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Cash Flow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Accumulated Cashflow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03495902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@ 10% Rs. 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61430947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68859841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20,000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18,182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18,182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28678439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24,793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42,975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77061273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40,000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30,053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73,028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2609934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2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50,000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34,151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107,179</a:t>
                      </a:r>
                      <a:endParaRPr lang="en-US" sz="3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04659097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60,000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37,255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144,434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03433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09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6E2961CC-1EA2-4CAD-8B8E-A5320136FE4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-1"/>
          <a:ext cx="12192000" cy="7077335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438400">
                  <a:extLst>
                    <a:ext uri="{9D8B030D-6E8A-4147-A177-3AD203B41FA5}">
                      <a16:colId xmlns="" xmlns:a16="http://schemas.microsoft.com/office/drawing/2014/main" val="2352856675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4202998154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2532950314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3890348536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422761700"/>
                    </a:ext>
                  </a:extLst>
                </a:gridCol>
              </a:tblGrid>
              <a:tr h="488239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Comparison of Two Projects</a:t>
                      </a:r>
                      <a:endParaRPr lang="en-US" sz="3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27234450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>
                          <a:effectLst/>
                        </a:rPr>
                        <a:t> 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rgbClr val="002060"/>
                          </a:solidFill>
                          <a:effectLst/>
                        </a:rPr>
                        <a:t>Project-A</a:t>
                      </a:r>
                      <a:endParaRPr lang="en-US" sz="3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rgbClr val="002060"/>
                          </a:solidFill>
                          <a:effectLst/>
                        </a:rPr>
                        <a:t>Project-B</a:t>
                      </a:r>
                      <a:endParaRPr lang="en-US" sz="3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29330758"/>
                  </a:ext>
                </a:extLst>
              </a:tr>
              <a:tr h="9991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Year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Cashflow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Accumulated Cashflow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>
                          <a:effectLst/>
                        </a:rPr>
                        <a:t>Cashflow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Accumulated </a:t>
                      </a:r>
                      <a:r>
                        <a:rPr lang="en-US" sz="3100" b="1" dirty="0" err="1">
                          <a:effectLst/>
                        </a:rPr>
                        <a:t>Cashflow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37067629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>
                          <a:effectLst/>
                        </a:rPr>
                        <a:t>Rs.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</a:rPr>
                        <a:t>Rs.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>
                          <a:effectLst/>
                        </a:rPr>
                        <a:t>Rs.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>
                          <a:effectLst/>
                        </a:rPr>
                        <a:t>Rs.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37748368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solidFill>
                            <a:srgbClr val="FF0000"/>
                          </a:solidFill>
                          <a:effectLst/>
                        </a:rPr>
                        <a:t>(100,000)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solidFill>
                            <a:srgbClr val="FF0000"/>
                          </a:solidFill>
                          <a:effectLst/>
                        </a:rPr>
                        <a:t>(100,000)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 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94955454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1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20,000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20,000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20,000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20,000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77449895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2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30,000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60,000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30,000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60,000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60003934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3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40,000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rgbClr val="FF0000"/>
                          </a:solidFill>
                          <a:effectLst/>
                        </a:rPr>
                        <a:t>100,000</a:t>
                      </a:r>
                      <a:endParaRPr lang="en-US" sz="3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30,000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90,000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21551616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en-US" sz="31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50,000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150,000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60,000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solidFill>
                            <a:srgbClr val="002060"/>
                          </a:solidFill>
                          <a:effectLst/>
                        </a:rPr>
                        <a:t>150,000</a:t>
                      </a:r>
                      <a:endParaRPr lang="en-US" sz="31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19427763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5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60,000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210,000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60,000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210,000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2170497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6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60,000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270,000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39771809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7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 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60,000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>
                          <a:effectLst/>
                        </a:rPr>
                        <a:t>330,000</a:t>
                      </a:r>
                      <a:endParaRPr lang="en-US" sz="3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50966109"/>
                  </a:ext>
                </a:extLst>
              </a:tr>
              <a:tr h="488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8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 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50,000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dirty="0">
                          <a:effectLst/>
                        </a:rPr>
                        <a:t>380,000</a:t>
                      </a:r>
                      <a:endParaRPr lang="en-US" sz="3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18009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3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1008773" y="941774"/>
            <a:ext cx="1016000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168366" y="3628977"/>
            <a:ext cx="9855267" cy="13285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 anchorCtr="0"/>
          <a:lstStyle/>
          <a:p>
            <a:pPr algn="ctr" defTabSz="914400"/>
            <a:r>
              <a:rPr lang="en-US" sz="28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Topic 175: Net </a:t>
            </a:r>
            <a:r>
              <a:rPr lang="en-US" sz="2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Present Value-1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5" y="3275235"/>
            <a:ext cx="9855268" cy="0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01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 Present Value</a:t>
            </a:r>
          </a:p>
          <a:p>
            <a:pPr algn="ctr"/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difference between the sum of PVs of cash inflows and cash outflow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38EC64C-3B1D-49B8-81A7-6A194DD12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976" y="0"/>
            <a:ext cx="5915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D9A2B673-34FB-4CD1-BC48-96865B3EADE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1" cy="5218430"/>
        </p:xfrm>
        <a:graphic>
          <a:graphicData uri="http://schemas.openxmlformats.org/drawingml/2006/table">
            <a:tbl>
              <a:tblPr firstRow="1" firstCol="1" bandRow="1"/>
              <a:tblGrid>
                <a:gridCol w="4220871">
                  <a:extLst>
                    <a:ext uri="{9D8B030D-6E8A-4147-A177-3AD203B41FA5}">
                      <a16:colId xmlns="" xmlns:a16="http://schemas.microsoft.com/office/drawing/2014/main" val="2726987591"/>
                    </a:ext>
                  </a:extLst>
                </a:gridCol>
                <a:gridCol w="4259885">
                  <a:extLst>
                    <a:ext uri="{9D8B030D-6E8A-4147-A177-3AD203B41FA5}">
                      <a16:colId xmlns="" xmlns:a16="http://schemas.microsoft.com/office/drawing/2014/main" val="3424920365"/>
                    </a:ext>
                  </a:extLst>
                </a:gridCol>
                <a:gridCol w="3711245">
                  <a:extLst>
                    <a:ext uri="{9D8B030D-6E8A-4147-A177-3AD203B41FA5}">
                      <a16:colId xmlns="" xmlns:a16="http://schemas.microsoft.com/office/drawing/2014/main" val="2930812687"/>
                    </a:ext>
                  </a:extLst>
                </a:gridCol>
              </a:tblGrid>
              <a:tr h="451757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 Present Value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76191205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Cash Flow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76503857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@ 10% Rs. 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60032625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9666512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18,182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48170503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24,793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23692073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2275746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34,151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246244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37,255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6715660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144,434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015577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34EE4B4-28ED-47F2-AB13-8122EE96EBD9}"/>
              </a:ext>
            </a:extLst>
          </p:cNvPr>
          <p:cNvSpPr/>
          <p:nvPr/>
        </p:nvSpPr>
        <p:spPr>
          <a:xfrm>
            <a:off x="-1" y="5279571"/>
            <a:ext cx="12192001" cy="157842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NPV = 144,434 – 100,000 = 44,434</a:t>
            </a:r>
          </a:p>
        </p:txBody>
      </p:sp>
    </p:spTree>
    <p:extLst>
      <p:ext uri="{BB962C8B-B14F-4D97-AF65-F5344CB8AC3E}">
        <p14:creationId xmlns:p14="http://schemas.microsoft.com/office/powerpoint/2010/main" val="126245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B70A0C0-55F4-4B58-8649-CC6D99A2B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508000"/>
            <a:ext cx="657225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1277253" y="712448"/>
            <a:ext cx="9637488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168363" y="3429000"/>
            <a:ext cx="9855267" cy="13285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 anchorCtr="0"/>
          <a:lstStyle/>
          <a:p>
            <a:pPr algn="ctr" defTabSz="914400"/>
            <a:r>
              <a:rPr lang="en-US" sz="28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Topic 176: Net </a:t>
            </a:r>
            <a:r>
              <a:rPr lang="en-US" sz="2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Present Value-2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6" y="3173635"/>
            <a:ext cx="9855268" cy="0"/>
          </a:xfrm>
          <a:prstGeom prst="line">
            <a:avLst/>
          </a:prstGeom>
          <a:ln w="88900" cmpd="thickThin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18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487886" cy="6858000"/>
          </a:xfrm>
          <a:prstGeom prst="rect">
            <a:avLst/>
          </a:prstGeom>
          <a:solidFill>
            <a:srgbClr val="C0000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NPV and Discount Rate</a:t>
            </a:r>
          </a:p>
          <a:p>
            <a:pPr algn="ctr"/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is the discount rate lesser is the NPV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C75BD4D-F098-4B47-8219-882F3FC47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886" y="0"/>
            <a:ext cx="5704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NPV Profile animated">
            <a:extLst>
              <a:ext uri="{FF2B5EF4-FFF2-40B4-BE49-F238E27FC236}">
                <a16:creationId xmlns="" xmlns:a16="http://schemas.microsoft.com/office/drawing/2014/main" id="{EB8FBBB4-AB4F-47AE-927D-E9AFD681B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7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165: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6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D9A2B673-34FB-4CD1-BC48-96865B3EADE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220871">
                  <a:extLst>
                    <a:ext uri="{9D8B030D-6E8A-4147-A177-3AD203B41FA5}">
                      <a16:colId xmlns="" xmlns:a16="http://schemas.microsoft.com/office/drawing/2014/main" val="2726987591"/>
                    </a:ext>
                  </a:extLst>
                </a:gridCol>
                <a:gridCol w="4259885">
                  <a:extLst>
                    <a:ext uri="{9D8B030D-6E8A-4147-A177-3AD203B41FA5}">
                      <a16:colId xmlns="" xmlns:a16="http://schemas.microsoft.com/office/drawing/2014/main" val="3424920365"/>
                    </a:ext>
                  </a:extLst>
                </a:gridCol>
                <a:gridCol w="3711245">
                  <a:extLst>
                    <a:ext uri="{9D8B030D-6E8A-4147-A177-3AD203B41FA5}">
                      <a16:colId xmlns="" xmlns:a16="http://schemas.microsoft.com/office/drawing/2014/main" val="2930812687"/>
                    </a:ext>
                  </a:extLst>
                </a:gridCol>
              </a:tblGrid>
              <a:tr h="85725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Net Present Value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7619120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Sr. No.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Rate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NPV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76503857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Rs.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96003262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5%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21,000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58966651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2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10%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11,000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4817050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15%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5,000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72369207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4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20%</a:t>
                      </a:r>
                      <a:endParaRPr lang="en-US" sz="3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3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6227574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5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25%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(5,000)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60246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32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972065" y="941775"/>
            <a:ext cx="9797533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4" y="3672519"/>
            <a:ext cx="9855267" cy="110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177: Profitability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Index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31736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5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d agencies increase profit margins despite lower fees and higher staff  cost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b="3594"/>
          <a:stretch/>
        </p:blipFill>
        <p:spPr bwMode="auto">
          <a:xfrm>
            <a:off x="3004457" y="957762"/>
            <a:ext cx="9187543" cy="590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547" y="155062"/>
            <a:ext cx="103922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Profitability Index-PI</a:t>
            </a:r>
          </a:p>
          <a:p>
            <a:pPr lvl="0" algn="ctr" defTabSz="457200">
              <a:defRPr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the ratio of sum of PVs of inflows and outflows</a:t>
            </a:r>
          </a:p>
        </p:txBody>
      </p:sp>
    </p:spTree>
    <p:extLst>
      <p:ext uri="{BB962C8B-B14F-4D97-AF65-F5344CB8AC3E}">
        <p14:creationId xmlns:p14="http://schemas.microsoft.com/office/powerpoint/2010/main" val="221037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D9A2B673-34FB-4CD1-BC48-96865B3EADE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1" cy="5218430"/>
        </p:xfrm>
        <a:graphic>
          <a:graphicData uri="http://schemas.openxmlformats.org/drawingml/2006/table">
            <a:tbl>
              <a:tblPr firstRow="1" firstCol="1" bandRow="1"/>
              <a:tblGrid>
                <a:gridCol w="4220871">
                  <a:extLst>
                    <a:ext uri="{9D8B030D-6E8A-4147-A177-3AD203B41FA5}">
                      <a16:colId xmlns:a16="http://schemas.microsoft.com/office/drawing/2014/main" xmlns="" val="2726987591"/>
                    </a:ext>
                  </a:extLst>
                </a:gridCol>
                <a:gridCol w="4259885">
                  <a:extLst>
                    <a:ext uri="{9D8B030D-6E8A-4147-A177-3AD203B41FA5}">
                      <a16:colId xmlns:a16="http://schemas.microsoft.com/office/drawing/2014/main" xmlns="" val="3424920365"/>
                    </a:ext>
                  </a:extLst>
                </a:gridCol>
                <a:gridCol w="3711245">
                  <a:extLst>
                    <a:ext uri="{9D8B030D-6E8A-4147-A177-3AD203B41FA5}">
                      <a16:colId xmlns:a16="http://schemas.microsoft.com/office/drawing/2014/main" xmlns="" val="2930812687"/>
                    </a:ext>
                  </a:extLst>
                </a:gridCol>
              </a:tblGrid>
              <a:tr h="451757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Profitability Index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76191205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Cash Flow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6503857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@ 10% Rs. 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0032625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(100,000)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9666512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18,182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48170503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24,793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23692073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2275746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34,151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246244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37,255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46715660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144,434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15577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34EE4B4-28ED-47F2-AB13-8122EE96EBD9}"/>
              </a:ext>
            </a:extLst>
          </p:cNvPr>
          <p:cNvSpPr/>
          <p:nvPr/>
        </p:nvSpPr>
        <p:spPr>
          <a:xfrm>
            <a:off x="587829" y="5279571"/>
            <a:ext cx="10853057" cy="1208315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 = 144,434/100,000 = 1.44</a:t>
            </a:r>
          </a:p>
        </p:txBody>
      </p:sp>
    </p:spTree>
    <p:extLst>
      <p:ext uri="{BB962C8B-B14F-4D97-AF65-F5344CB8AC3E}">
        <p14:creationId xmlns:p14="http://schemas.microsoft.com/office/powerpoint/2010/main" val="167477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lum contrast="19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9"/>
          <a:stretch/>
        </p:blipFill>
        <p:spPr>
          <a:xfrm>
            <a:off x="6276976" y="2207904"/>
            <a:ext cx="5915024" cy="244219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Acceptance and Rejection </a:t>
            </a:r>
            <a:r>
              <a:rPr kumimoji="0" 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Criteria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If PI is less than 1 REJECT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14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407883" y="706315"/>
            <a:ext cx="9376230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4" y="3493213"/>
            <a:ext cx="9855267" cy="1029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178: Internal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Rate of Return-IRR Method-1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5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1" y="0"/>
            <a:ext cx="6718853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IRR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rate of return for which the sum of PVs of </a:t>
            </a: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inflows is equal to outflows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853" y="0"/>
            <a:ext cx="7715862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705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NPV Profile animated">
            <a:extLst>
              <a:ext uri="{FF2B5EF4-FFF2-40B4-BE49-F238E27FC236}">
                <a16:creationId xmlns:a16="http://schemas.microsoft.com/office/drawing/2014/main" xmlns="" id="{EB8FBBB4-AB4F-47AE-927D-E9AFD681B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7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539067" y="946871"/>
            <a:ext cx="8904551" cy="1845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48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48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274194"/>
            <a:ext cx="9855267" cy="1256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179: Internal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Rate of Return-IRR Method-2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1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1001F1D4-BBD8-4AFA-BDE3-BAA40EFC25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1999" cy="685800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23719">
                  <a:extLst>
                    <a:ext uri="{9D8B030D-6E8A-4147-A177-3AD203B41FA5}">
                      <a16:colId xmlns:a16="http://schemas.microsoft.com/office/drawing/2014/main" xmlns="" val="3922269179"/>
                    </a:ext>
                  </a:extLst>
                </a:gridCol>
                <a:gridCol w="2648102">
                  <a:extLst>
                    <a:ext uri="{9D8B030D-6E8A-4147-A177-3AD203B41FA5}">
                      <a16:colId xmlns:a16="http://schemas.microsoft.com/office/drawing/2014/main" xmlns="" val="952185574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195983260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3304034423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2090361022"/>
                    </a:ext>
                  </a:extLst>
                </a:gridCol>
              </a:tblGrid>
              <a:tr h="643790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Internal Rate of Return-IRR</a:t>
                      </a:r>
                      <a:endParaRPr lang="en-US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7690021"/>
                  </a:ext>
                </a:extLst>
              </a:tr>
              <a:tr h="10638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01431254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10%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20% Rs. 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25% Rs. 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839296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73104005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18,182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16,667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50973650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24,793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20,833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95492223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30,053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23,148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20,480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44211945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34,151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24,112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20,480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9522148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37,255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24,112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19,661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98456219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144,434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108,872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95,821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88449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4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Estimating Cash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Flows</a:t>
            </a:r>
          </a:p>
          <a:p>
            <a:pPr algn="ctr"/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Cash Outflow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Incremental Cash Inflows</a:t>
            </a:r>
          </a:p>
          <a:p>
            <a:pPr marL="1146175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Terminal Cashflow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32F7AAD-7D1A-4D95-9DA8-C997562A5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C3DE8C5-0C71-4A6A-B579-15378652F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2694" y="-214312"/>
            <a:ext cx="13656364" cy="70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4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09859" y="1179452"/>
            <a:ext cx="10313773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771151"/>
            <a:ext cx="9855267" cy="113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180: Interpolation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5" y="3286278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0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Interpolation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 determine an </a:t>
            </a: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unknown rate lying between two known rates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EC0EDEB-7A72-4D01-BAE4-4604A8CFF8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704" y="1172818"/>
            <a:ext cx="540688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1001F1D4-BBD8-4AFA-BDE3-BAA40EFC25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1999" cy="685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3719">
                  <a:extLst>
                    <a:ext uri="{9D8B030D-6E8A-4147-A177-3AD203B41FA5}">
                      <a16:colId xmlns:a16="http://schemas.microsoft.com/office/drawing/2014/main" xmlns="" val="3922269179"/>
                    </a:ext>
                  </a:extLst>
                </a:gridCol>
                <a:gridCol w="2648102">
                  <a:extLst>
                    <a:ext uri="{9D8B030D-6E8A-4147-A177-3AD203B41FA5}">
                      <a16:colId xmlns:a16="http://schemas.microsoft.com/office/drawing/2014/main" xmlns="" val="952185574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195983260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3304034423"/>
                    </a:ext>
                  </a:extLst>
                </a:gridCol>
                <a:gridCol w="2306726">
                  <a:extLst>
                    <a:ext uri="{9D8B030D-6E8A-4147-A177-3AD203B41FA5}">
                      <a16:colId xmlns:a16="http://schemas.microsoft.com/office/drawing/2014/main" xmlns="" val="2090361022"/>
                    </a:ext>
                  </a:extLst>
                </a:gridCol>
              </a:tblGrid>
              <a:tr h="643790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Internal Rate of Return-IRR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7690021"/>
                  </a:ext>
                </a:extLst>
              </a:tr>
              <a:tr h="10638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of Cash Flow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01431254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10% Rs. 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20% Rs. 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 25% Rs. 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839296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(100,000)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73104005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18,182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16,667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50973650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24,793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20,833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95492223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30,053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23,148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20,480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44211945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34,151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24,112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20,480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9522148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60,000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37,255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24,112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19,661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98456219"/>
                  </a:ext>
                </a:extLst>
              </a:tr>
              <a:tr h="643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144,434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108,872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95,821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88449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61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C817D2E-7A53-455E-9FC1-ED8C95B58081}"/>
              </a:ext>
            </a:extLst>
          </p:cNvPr>
          <p:cNvSpPr txBox="1"/>
          <p:nvPr/>
        </p:nvSpPr>
        <p:spPr>
          <a:xfrm>
            <a:off x="496958" y="1851710"/>
            <a:ext cx="11350486" cy="31588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 = 20% </a:t>
            </a:r>
            <a:r>
              <a:rPr lang="en-US" sz="60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6000" b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5%[(</a:t>
            </a:r>
            <a:r>
              <a:rPr lang="en-US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108,872 – 100,000)/(108,872 – </a:t>
            </a:r>
            <a:r>
              <a:rPr lang="en-US" sz="60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95,821</a:t>
            </a:r>
            <a:r>
              <a:rPr lang="en-US" sz="6000" b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)]</a:t>
            </a:r>
            <a:endParaRPr lang="en-US" sz="6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6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IRR = 0.2 + 0.034 = 0.234 = </a:t>
            </a:r>
            <a:r>
              <a:rPr lang="en-US" sz="6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23.4%</a:t>
            </a:r>
            <a:endParaRPr lang="en-US" sz="6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6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2244" y="287888"/>
            <a:ext cx="10707756" cy="6331573"/>
            <a:chOff x="722244" y="287888"/>
            <a:chExt cx="10707756" cy="6570111"/>
          </a:xfrm>
        </p:grpSpPr>
        <p:pic>
          <p:nvPicPr>
            <p:cNvPr id="2052" name="Picture 4" descr="Waiting for Rejection. Or acceptance, but I'll assume… | by Michelle Hozey  | 100 Naked Words | Mediu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244" y="287888"/>
              <a:ext cx="10707756" cy="53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729408" y="5534559"/>
              <a:ext cx="343331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smtClean="0">
                  <a:solidFill>
                    <a:srgbClr val="00BE31"/>
                  </a:solidFill>
                </a:rPr>
                <a:t>ACCEPT</a:t>
              </a:r>
              <a:endParaRPr lang="en-US" sz="8000" b="1" dirty="0">
                <a:solidFill>
                  <a:srgbClr val="00BE3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15199" y="5534560"/>
              <a:ext cx="314342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 smtClean="0">
                  <a:solidFill>
                    <a:srgbClr val="BE0000"/>
                  </a:solidFill>
                </a:rPr>
                <a:t>REJECT</a:t>
              </a:r>
              <a:endParaRPr lang="en-US" sz="8000" b="1" dirty="0">
                <a:solidFill>
                  <a:srgbClr val="BE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6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315276" y="746071"/>
            <a:ext cx="9561444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294072"/>
            <a:ext cx="9855267" cy="1146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181: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Rationing-1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Rationing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Controlled </a:t>
            </a:r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a scarce resource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r="2579" b="4504"/>
          <a:stretch/>
        </p:blipFill>
        <p:spPr>
          <a:xfrm>
            <a:off x="6276976" y="1049939"/>
            <a:ext cx="5915024" cy="421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8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Capital Rationing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When profitable investment options are more than the funds available 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4" t="12715" r="9778" b="11714"/>
          <a:stretch/>
        </p:blipFill>
        <p:spPr>
          <a:xfrm>
            <a:off x="6420678" y="974035"/>
            <a:ext cx="5367130" cy="389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3780F550-B6FF-4BEF-B691-166F2DA9FB7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376502082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138506874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304424887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395273282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1840182997"/>
                    </a:ext>
                  </a:extLst>
                </a:gridCol>
              </a:tblGrid>
              <a:tr h="17740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Cash Outflow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IRR 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2941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2563036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5193599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4253021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7508708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1.67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4980955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3637946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530161"/>
                  </a:ext>
                </a:extLst>
              </a:tr>
              <a:tr h="6354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i="0" u="none" strike="noStrike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3194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11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166: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Budgeting-4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4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0DE7BB0E-0088-43AF-B581-C78BA68B6C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409485956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9331074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86074728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1452937313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IRR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Outflow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910577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37%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11,000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23593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6561907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26%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2001126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54,000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65,000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3515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25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0DE7BB0E-0088-43AF-B581-C78BA68B6C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409485956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9331074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86074728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1452937313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Outflow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9105779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23593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656190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57,000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65,000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3515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39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0DE7BB0E-0088-43AF-B581-C78BA68B6C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409485956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9331074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86074728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1452937313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Outflow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9105779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23593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656190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2001126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1.67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453805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76,000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65,000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3515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09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054443" y="765427"/>
            <a:ext cx="9885406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313950"/>
            <a:ext cx="9855267" cy="887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182: Capital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Rationing-2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64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-1" y="0"/>
            <a:ext cx="6720923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Decision Making in Capital Rationing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1093788" marR="0" lvl="0" indent="-636588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Maximum NPV</a:t>
            </a:r>
          </a:p>
          <a:p>
            <a:pPr marL="1093788" marR="0" lvl="0" indent="-636588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on the basis of NPV?</a:t>
            </a:r>
          </a:p>
          <a:p>
            <a:pPr marL="1093788" marR="0" lvl="0" indent="-636588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Why the combination 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selected on the basis of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 gives maximum NPV?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923" y="1808921"/>
            <a:ext cx="547107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168364" y="706315"/>
            <a:ext cx="9779721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632905" y="3178742"/>
            <a:ext cx="9855267" cy="135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183: Multiple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IRRs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54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789167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Multiple IRRs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 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unusual cash flows we may end up with multiple IRRs i.e. two IRRs for one project.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lum contras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7" t="-290" r="25038" b="290"/>
          <a:stretch/>
        </p:blipFill>
        <p:spPr>
          <a:xfrm>
            <a:off x="8488017" y="-1"/>
            <a:ext cx="3703983" cy="68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6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33130E78-C1E7-4754-9FE4-445F66F5E6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2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34403674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6636345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45592027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3987703669"/>
                    </a:ext>
                  </a:extLst>
                </a:gridCol>
              </a:tblGrid>
              <a:tr h="1099297">
                <a:tc gridSpan="4"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IRRs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705278420"/>
                  </a:ext>
                </a:extLst>
              </a:tr>
              <a:tr h="136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Year</a:t>
                      </a:r>
                      <a:endParaRPr lang="en-US" sz="4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Cash Flows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@ 25%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PVs @ 400%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4135760"/>
                  </a:ext>
                </a:extLst>
              </a:tr>
              <a:tr h="10992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-1600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9226730"/>
                  </a:ext>
                </a:extLst>
              </a:tr>
              <a:tr h="10992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4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643610"/>
                  </a:ext>
                </a:extLst>
              </a:tr>
              <a:tr h="10992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4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-10000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-6400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-400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0298598"/>
                  </a:ext>
                </a:extLst>
              </a:tr>
              <a:tr h="10992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4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3622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86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029730" y="737311"/>
            <a:ext cx="9993902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294072"/>
            <a:ext cx="9855267" cy="1137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184: Sensitivity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Analysis in Capital Budgeting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9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Sensitivity Analysis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If? Things Change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6" y="0"/>
            <a:ext cx="5915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7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Depreciation Methods and Cash Flows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2FA6424-9509-4B5A-AF6C-E035C8685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1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Sensitivity Analysis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impact on the outcome on the basis of change in Point Estimates, like Initial Outflow, Net Operating Income, Salvage Value etc.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6" y="1209675"/>
            <a:ext cx="5689737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7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9533025A-E9ED-4DD4-B1E2-3010EE4E544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2" cy="6858001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047999">
                  <a:extLst>
                    <a:ext uri="{9D8B030D-6E8A-4147-A177-3AD203B41FA5}">
                      <a16:colId xmlns:a16="http://schemas.microsoft.com/office/drawing/2014/main" xmlns="" val="261562701"/>
                    </a:ext>
                  </a:extLst>
                </a:gridCol>
                <a:gridCol w="1612349">
                  <a:extLst>
                    <a:ext uri="{9D8B030D-6E8A-4147-A177-3AD203B41FA5}">
                      <a16:colId xmlns:a16="http://schemas.microsoft.com/office/drawing/2014/main" xmlns="" val="282824993"/>
                    </a:ext>
                  </a:extLst>
                </a:gridCol>
                <a:gridCol w="1612349">
                  <a:extLst>
                    <a:ext uri="{9D8B030D-6E8A-4147-A177-3AD203B41FA5}">
                      <a16:colId xmlns:a16="http://schemas.microsoft.com/office/drawing/2014/main" xmlns="" val="499812298"/>
                    </a:ext>
                  </a:extLst>
                </a:gridCol>
                <a:gridCol w="2385391">
                  <a:extLst>
                    <a:ext uri="{9D8B030D-6E8A-4147-A177-3AD203B41FA5}">
                      <a16:colId xmlns:a16="http://schemas.microsoft.com/office/drawing/2014/main" xmlns="" val="2116149194"/>
                    </a:ext>
                  </a:extLst>
                </a:gridCol>
                <a:gridCol w="1766957">
                  <a:extLst>
                    <a:ext uri="{9D8B030D-6E8A-4147-A177-3AD203B41FA5}">
                      <a16:colId xmlns:a16="http://schemas.microsoft.com/office/drawing/2014/main" xmlns="" val="3627106866"/>
                    </a:ext>
                  </a:extLst>
                </a:gridCol>
                <a:gridCol w="1766957">
                  <a:extLst>
                    <a:ext uri="{9D8B030D-6E8A-4147-A177-3AD203B41FA5}">
                      <a16:colId xmlns:a16="http://schemas.microsoft.com/office/drawing/2014/main" xmlns="" val="2417838351"/>
                    </a:ext>
                  </a:extLst>
                </a:gridCol>
              </a:tblGrid>
              <a:tr h="125818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Sensitivity Analysis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3323412"/>
                  </a:ext>
                </a:extLst>
              </a:tr>
              <a:tr h="1385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-10%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-5%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Original Estimate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0400590"/>
                  </a:ext>
                </a:extLst>
              </a:tr>
              <a:tr h="1385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Cash Outflow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90,000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95,000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100,000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105,000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110,000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071432"/>
                  </a:ext>
                </a:extLst>
              </a:tr>
              <a:tr h="13855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Net Operating Income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22,500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23,750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25,000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26,250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27,500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8926920"/>
                  </a:ext>
                </a:extLst>
              </a:tr>
              <a:tr h="14432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Salvage Value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9,000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9,500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10,000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10,500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11,000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6599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59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1029730" y="706315"/>
            <a:ext cx="9934831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Budgeting Techniques</a:t>
            </a:r>
          </a:p>
          <a:p>
            <a:pPr algn="ctr"/>
            <a:r>
              <a:rPr lang="en-US" sz="50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1168365" y="3274194"/>
            <a:ext cx="9855267" cy="1223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185: Risk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and Capital Budgeting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68364" y="2868835"/>
            <a:ext cx="9855268" cy="0"/>
          </a:xfrm>
          <a:prstGeom prst="line">
            <a:avLst/>
          </a:prstGeom>
          <a:ln w="88900" cmpd="thickThin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1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276976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Risk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Uncertainty: Chances of variation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" t="4639" r="7185" b="2029"/>
          <a:stretch/>
        </p:blipFill>
        <p:spPr>
          <a:xfrm>
            <a:off x="6276977" y="0"/>
            <a:ext cx="5915023" cy="703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9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22A5CB8E-DB71-499C-B2D3-02A49A7466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835932">
                  <a:extLst>
                    <a:ext uri="{9D8B030D-6E8A-4147-A177-3AD203B41FA5}">
                      <a16:colId xmlns:a16="http://schemas.microsoft.com/office/drawing/2014/main" xmlns="" val="867541331"/>
                    </a:ext>
                  </a:extLst>
                </a:gridCol>
                <a:gridCol w="3609922">
                  <a:extLst>
                    <a:ext uri="{9D8B030D-6E8A-4147-A177-3AD203B41FA5}">
                      <a16:colId xmlns:a16="http://schemas.microsoft.com/office/drawing/2014/main" xmlns="" val="588786395"/>
                    </a:ext>
                  </a:extLst>
                </a:gridCol>
                <a:gridCol w="3746146">
                  <a:extLst>
                    <a:ext uri="{9D8B030D-6E8A-4147-A177-3AD203B41FA5}">
                      <a16:colId xmlns:a16="http://schemas.microsoft.com/office/drawing/2014/main" xmlns="" val="4007226005"/>
                    </a:ext>
                  </a:extLst>
                </a:gridCol>
              </a:tblGrid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Economy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Probability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Cashflow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4556726"/>
                  </a:ext>
                </a:extLst>
              </a:tr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9651244"/>
                  </a:ext>
                </a:extLst>
              </a:tr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Boom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7592755"/>
                  </a:ext>
                </a:extLst>
              </a:tr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Boom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4742248"/>
                  </a:ext>
                </a:extLst>
              </a:tr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3074998"/>
                  </a:ext>
                </a:extLst>
              </a:tr>
              <a:tr h="9739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Recession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5939819"/>
                  </a:ext>
                </a:extLst>
              </a:tr>
              <a:tr h="10144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Recession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1374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7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936F5CAD-41D6-42CB-AE0D-889608252DD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1" cy="6858004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934346">
                  <a:extLst>
                    <a:ext uri="{9D8B030D-6E8A-4147-A177-3AD203B41FA5}">
                      <a16:colId xmlns:a16="http://schemas.microsoft.com/office/drawing/2014/main" xmlns="" val="950543875"/>
                    </a:ext>
                  </a:extLst>
                </a:gridCol>
                <a:gridCol w="2190428">
                  <a:extLst>
                    <a:ext uri="{9D8B030D-6E8A-4147-A177-3AD203B41FA5}">
                      <a16:colId xmlns:a16="http://schemas.microsoft.com/office/drawing/2014/main" xmlns="" val="1904553769"/>
                    </a:ext>
                  </a:extLst>
                </a:gridCol>
                <a:gridCol w="2273084">
                  <a:extLst>
                    <a:ext uri="{9D8B030D-6E8A-4147-A177-3AD203B41FA5}">
                      <a16:colId xmlns:a16="http://schemas.microsoft.com/office/drawing/2014/main" xmlns="" val="1088104082"/>
                    </a:ext>
                  </a:extLst>
                </a:gridCol>
                <a:gridCol w="1983784">
                  <a:extLst>
                    <a:ext uri="{9D8B030D-6E8A-4147-A177-3AD203B41FA5}">
                      <a16:colId xmlns:a16="http://schemas.microsoft.com/office/drawing/2014/main" xmlns="" val="1092768570"/>
                    </a:ext>
                  </a:extLst>
                </a:gridCol>
                <a:gridCol w="2810359">
                  <a:extLst>
                    <a:ext uri="{9D8B030D-6E8A-4147-A177-3AD203B41FA5}">
                      <a16:colId xmlns:a16="http://schemas.microsoft.com/office/drawing/2014/main" xmlns="" val="4143617733"/>
                    </a:ext>
                  </a:extLst>
                </a:gridCol>
              </a:tblGrid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Economy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Probability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Cashflow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CF x P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(CF-Ave)2 x P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8448235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9068767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Boom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1,024,000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0008272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Boom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7391261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0773558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Recession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4684708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Recession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4909124"/>
                  </a:ext>
                </a:extLst>
              </a:tr>
              <a:tr h="7908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3,760,000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7302094"/>
                  </a:ext>
                </a:extLst>
              </a:tr>
              <a:tr h="531172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SD = 1,939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780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13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Depreciation </a:t>
            </a:r>
            <a:r>
              <a:rPr lang="en-US" sz="5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  <a:p>
            <a:pPr algn="ctr"/>
            <a:endParaRPr lang="en-US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764" b="5512"/>
          <a:stretch/>
        </p:blipFill>
        <p:spPr>
          <a:xfrm>
            <a:off x="1" y="2670629"/>
            <a:ext cx="7947814" cy="42554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40272" y="962341"/>
            <a:ext cx="8215085" cy="3416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6175" indent="-6858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 Line Method</a:t>
            </a:r>
          </a:p>
          <a:p>
            <a:pPr marL="1146175" indent="-6858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Declining Balance Method</a:t>
            </a:r>
          </a:p>
          <a:p>
            <a:pPr marL="1146175" indent="-6858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Units of Output Method</a:t>
            </a:r>
          </a:p>
        </p:txBody>
      </p:sp>
    </p:spTree>
    <p:extLst>
      <p:ext uri="{BB962C8B-B14F-4D97-AF65-F5344CB8AC3E}">
        <p14:creationId xmlns:p14="http://schemas.microsoft.com/office/powerpoint/2010/main" val="413937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8655</TotalTime>
  <Words>1511</Words>
  <Application>Microsoft Office PowerPoint</Application>
  <PresentationFormat>Widescreen</PresentationFormat>
  <Paragraphs>780</Paragraphs>
  <Slides>85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1" baseType="lpstr">
      <vt:lpstr>Arial</vt:lpstr>
      <vt:lpstr>Book Antiqua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44</cp:revision>
  <dcterms:created xsi:type="dcterms:W3CDTF">2021-02-07T07:07:53Z</dcterms:created>
  <dcterms:modified xsi:type="dcterms:W3CDTF">2021-11-09T09:28:27Z</dcterms:modified>
</cp:coreProperties>
</file>