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8"/>
  </p:notesMasterIdLst>
  <p:sldIdLst>
    <p:sldId id="477" r:id="rId2"/>
    <p:sldId id="478" r:id="rId3"/>
    <p:sldId id="479" r:id="rId4"/>
    <p:sldId id="422" r:id="rId5"/>
    <p:sldId id="423" r:id="rId6"/>
    <p:sldId id="424" r:id="rId7"/>
    <p:sldId id="427" r:id="rId8"/>
    <p:sldId id="428" r:id="rId9"/>
    <p:sldId id="429" r:id="rId10"/>
    <p:sldId id="430" r:id="rId11"/>
    <p:sldId id="432" r:id="rId12"/>
    <p:sldId id="431" r:id="rId13"/>
    <p:sldId id="433" r:id="rId14"/>
    <p:sldId id="434" r:id="rId15"/>
    <p:sldId id="435" r:id="rId16"/>
    <p:sldId id="436" r:id="rId17"/>
    <p:sldId id="437" r:id="rId18"/>
    <p:sldId id="438" r:id="rId19"/>
    <p:sldId id="439" r:id="rId20"/>
    <p:sldId id="440" r:id="rId21"/>
    <p:sldId id="441" r:id="rId22"/>
    <p:sldId id="442" r:id="rId23"/>
    <p:sldId id="443" r:id="rId24"/>
    <p:sldId id="444" r:id="rId25"/>
    <p:sldId id="445" r:id="rId26"/>
    <p:sldId id="446" r:id="rId27"/>
    <p:sldId id="447" r:id="rId28"/>
    <p:sldId id="448" r:id="rId29"/>
    <p:sldId id="449" r:id="rId30"/>
    <p:sldId id="450" r:id="rId31"/>
    <p:sldId id="451" r:id="rId32"/>
    <p:sldId id="452" r:id="rId33"/>
    <p:sldId id="453" r:id="rId34"/>
    <p:sldId id="454" r:id="rId35"/>
    <p:sldId id="455" r:id="rId36"/>
    <p:sldId id="456" r:id="rId37"/>
    <p:sldId id="457" r:id="rId38"/>
    <p:sldId id="458" r:id="rId39"/>
    <p:sldId id="459" r:id="rId40"/>
    <p:sldId id="460" r:id="rId41"/>
    <p:sldId id="461" r:id="rId42"/>
    <p:sldId id="462" r:id="rId43"/>
    <p:sldId id="463" r:id="rId44"/>
    <p:sldId id="464" r:id="rId45"/>
    <p:sldId id="465" r:id="rId46"/>
    <p:sldId id="466" r:id="rId47"/>
    <p:sldId id="467" r:id="rId48"/>
    <p:sldId id="468" r:id="rId49"/>
    <p:sldId id="469" r:id="rId50"/>
    <p:sldId id="470" r:id="rId51"/>
    <p:sldId id="471" r:id="rId52"/>
    <p:sldId id="472" r:id="rId53"/>
    <p:sldId id="473" r:id="rId54"/>
    <p:sldId id="474" r:id="rId55"/>
    <p:sldId id="475" r:id="rId56"/>
    <p:sldId id="476" r:id="rId5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8C01"/>
    <a:srgbClr val="ED7700"/>
    <a:srgbClr val="175D52"/>
    <a:srgbClr val="2AEE4F"/>
    <a:srgbClr val="E4009B"/>
    <a:srgbClr val="CEF914"/>
    <a:srgbClr val="3B9AEC"/>
    <a:srgbClr val="F6F6F6"/>
    <a:srgbClr val="003058"/>
    <a:srgbClr val="D4EB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642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58B352-4C43-4203-9320-A69EB6A2970B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0AC900-AF25-42CD-A799-1D859DF9E6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737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267680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592946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511537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77711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930046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969009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0DFCCDD-488A-4060-B31B-521B58E980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68A2AC26-84F7-4E18-A6D5-E115A7E8FD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B19028B-894D-4E39-A04E-929E251FF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1F625-E96E-4B29-B3E1-47797FB4B984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D6EA6C9-351A-4E06-99AE-30526E24E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9A8C233-FD55-49ED-B42D-94B4390AFE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DAD92-A95C-4545-9DAC-AFE4923DB1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41257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F6C17F4-CD2E-4F1C-9B59-5E901C73A4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A1C74897-861A-4D87-AED8-6254FA9301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577DD28-307B-4B19-ADE5-B4B4AB95B0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1F625-E96E-4B29-B3E1-47797FB4B984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1FAD669-706B-4163-8462-372B96774A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9120C70-911D-47A8-B158-592666561F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DAD92-A95C-4545-9DAC-AFE4923DB1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725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09169C2E-C894-444D-B816-DAE477E37AB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9581CC61-BFC3-48A8-AD1D-C6F903713F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49B1165-D100-4466-A852-2011005DA9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1F625-E96E-4B29-B3E1-47797FB4B984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0965565-50A0-4F9C-99B2-9D8C3DD4BD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F6EB8AD-FDE1-4429-96F1-1F9FC6560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DAD92-A95C-4545-9DAC-AFE4923DB1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401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32141FB-E583-4127-B423-EDD8601A6B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AC266A5-4D28-4837-9F31-AEC151E567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A88EF0A-86EB-428C-A081-ABBADDBC87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1F625-E96E-4B29-B3E1-47797FB4B984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C485024-8A83-4CAE-A7CF-D300C9A0A8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724C2CC-16DD-4C86-BD5F-BC51DA886D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DAD92-A95C-4545-9DAC-AFE4923DB1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2433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2C4EE60-5DD2-40C8-9395-2F13D2825C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C9FAB230-9824-4D18-87F9-A579162F4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8E85629-C5F7-49EC-AC81-6BD3BCADA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1F625-E96E-4B29-B3E1-47797FB4B984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1F83ECC-AC45-4B7E-8D05-BDD0700FF2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356D76E-4F94-4E66-AF71-D21FFCFCC2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DAD92-A95C-4545-9DAC-AFE4923DB1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4134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1E4A0B4-C39F-4E4A-BA98-CFDA0EA65C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D8F2285-E0CB-473C-B980-D83302FD9A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4AFFF52-0DAE-4514-B5B4-110EC5413C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D00AF8FE-CBBA-452E-B594-4DA0D850C2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1F625-E96E-4B29-B3E1-47797FB4B984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D1BD4592-A44C-44B8-AE42-E5C3BC4CD0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C2FA998-014B-4E1D-B512-0AA4FD45A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DAD92-A95C-4545-9DAC-AFE4923DB1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2951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C5F0372-AE7C-4E17-879E-6F9823C6E4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0FBD7FB-3F74-43E4-B68F-4F1FEE4977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1CD27C5F-D8ED-4037-951F-B4EF35445C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95AADF9D-0DF7-4483-A7C5-CED210DE368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360EC318-C54A-4DE3-B1C7-82DC550BC6B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9F3E8795-36ED-4063-B70D-FA52233C22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1F625-E96E-4B29-B3E1-47797FB4B984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E3EECF25-49C4-4431-8284-766BE0794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23953DD7-EFF1-414C-A0B3-64218E7B67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DAD92-A95C-4545-9DAC-AFE4923DB1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909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1E348F2-FB0F-45AD-A645-E73DC19E78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BCBC3963-54B8-427E-9BA4-419650E336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1F625-E96E-4B29-B3E1-47797FB4B984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33C6E295-8E14-4775-A4DF-62BC1EC52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DB838353-62E1-492B-866F-78A148250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DAD92-A95C-4545-9DAC-AFE4923DB1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3696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191F6821-FA01-4450-BED6-8A38F9603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1F625-E96E-4B29-B3E1-47797FB4B984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01A67C1B-CB7F-408C-842B-53A3B265D1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2FF665CC-B927-44A4-9606-F316C87C9E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DAD92-A95C-4545-9DAC-AFE4923DB1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2029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0CDDC99-4F10-4F94-AF2C-83AF86B5BF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81E307C-E518-4954-BBBE-7D1BA25BE2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6B946BFE-9365-4B10-AB94-98559ECF84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DF40D787-073D-4D1D-BF4F-2A093F86DF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1F625-E96E-4B29-B3E1-47797FB4B984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362340AD-6D80-434D-80E9-802055DE49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14F3219-EC1E-4B41-B230-6F0CEB0CF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DAD92-A95C-4545-9DAC-AFE4923DB1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4187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6E4AB78-91D3-4FE0-82C4-2AE476D477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267B3F7F-BD5A-4E07-BDC3-17FBD9610C4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78FA6F59-A97A-42E1-9D31-D6EF4C6CEA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419C040B-0FE2-4A67-934B-1900E1782C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1F625-E96E-4B29-B3E1-47797FB4B984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7A77A27-3E86-49FC-81C0-B2CF9BDFD8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9801BC01-06F6-4CF5-BA09-2F252EEB7B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DAD92-A95C-4545-9DAC-AFE4923DB1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6241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933383F4-58F5-4A35-9CDF-E9D860EAC4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7B7D2AF-942F-4C71-BCEA-7C18D21BDE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51AC768-4DCB-48BA-B379-1D461191D47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81F625-E96E-4B29-B3E1-47797FB4B984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496C6EF-FBE1-4622-A378-4CAC2081EA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1750E97-0FAC-4EB0-9C84-6763D00B43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6DAD92-A95C-4545-9DAC-AFE4923DB1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769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935F5D2-8D65-4C81-AB1F-764A0E4E2B22}"/>
              </a:ext>
            </a:extLst>
          </p:cNvPr>
          <p:cNvSpPr/>
          <p:nvPr/>
        </p:nvSpPr>
        <p:spPr>
          <a:xfrm>
            <a:off x="7587344" y="2439140"/>
            <a:ext cx="4016819" cy="1979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Cost of capital</a:t>
            </a:r>
          </a:p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 smtClean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Module-10</a:t>
            </a:r>
            <a:endParaRPr lang="en-US" sz="3600" b="1" dirty="0">
              <a:ln w="0">
                <a:noFill/>
              </a:ln>
              <a:solidFill>
                <a:srgbClr val="C00000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9F2EEECD-8580-4F68-9F77-33EBF89FFE68}"/>
              </a:ext>
            </a:extLst>
          </p:cNvPr>
          <p:cNvSpPr/>
          <p:nvPr/>
        </p:nvSpPr>
        <p:spPr>
          <a:xfrm>
            <a:off x="283032" y="357538"/>
            <a:ext cx="6607623" cy="6008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186: Cost </a:t>
            </a:r>
            <a:r>
              <a:rPr lang="en-US" sz="3200" b="1" dirty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of Capital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4A5D1FF0-B6FB-4E2A-BABF-0A9AE1B7170C}"/>
              </a:ext>
            </a:extLst>
          </p:cNvPr>
          <p:cNvCxnSpPr>
            <a:cxnSpLocks/>
          </p:cNvCxnSpPr>
          <p:nvPr/>
        </p:nvCxnSpPr>
        <p:spPr>
          <a:xfrm flipV="1">
            <a:off x="7238999" y="446314"/>
            <a:ext cx="0" cy="6008915"/>
          </a:xfrm>
          <a:prstGeom prst="line">
            <a:avLst/>
          </a:prstGeom>
          <a:ln w="88900" cmpd="thickThin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3928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0E6429D-14CA-4FB4-9D50-636A2BB4525E}"/>
              </a:ext>
            </a:extLst>
          </p:cNvPr>
          <p:cNvSpPr/>
          <p:nvPr/>
        </p:nvSpPr>
        <p:spPr>
          <a:xfrm>
            <a:off x="-2" y="0"/>
            <a:ext cx="12192002" cy="6858000"/>
          </a:xfrm>
          <a:prstGeom prst="rect">
            <a:avLst/>
          </a:prstGeom>
          <a:solidFill>
            <a:srgbClr val="D4EB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8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WACC</a:t>
            </a:r>
          </a:p>
          <a:p>
            <a:pPr algn="ctr"/>
            <a:r>
              <a:rPr lang="en-US" sz="4800" dirty="0">
                <a:solidFill>
                  <a:srgbClr val="0030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Average cost of equity and debt calculated on the basis of percentage of each in total </a:t>
            </a:r>
            <a:r>
              <a:rPr lang="en-US" sz="4800" dirty="0" smtClean="0">
                <a:solidFill>
                  <a:srgbClr val="0030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capital</a:t>
            </a:r>
            <a:endParaRPr lang="en-US" sz="4800" dirty="0">
              <a:solidFill>
                <a:srgbClr val="00305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lass 5 Maths | Average and Percentage Learning | Pearson - YouTub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28" t="13101" r="13183" b="14410"/>
          <a:stretch/>
        </p:blipFill>
        <p:spPr bwMode="auto">
          <a:xfrm>
            <a:off x="5892800" y="3425832"/>
            <a:ext cx="6299200" cy="343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723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0E6429D-14CA-4FB4-9D50-636A2BB4525E}"/>
              </a:ext>
            </a:extLst>
          </p:cNvPr>
          <p:cNvSpPr/>
          <p:nvPr/>
        </p:nvSpPr>
        <p:spPr>
          <a:xfrm>
            <a:off x="-3" y="0"/>
            <a:ext cx="6952345" cy="6858000"/>
          </a:xfrm>
          <a:prstGeom prst="rect">
            <a:avLst/>
          </a:prstGeom>
          <a:solidFill>
            <a:srgbClr val="175D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Why WACC is Important?</a:t>
            </a:r>
          </a:p>
        </p:txBody>
      </p:sp>
      <p:pic>
        <p:nvPicPr>
          <p:cNvPr id="4100" name="Picture 4" descr="Question Mark Clipart Clear Background - Transparent Background Question  Mark Transparent PNG - 1288x2260 - Free Download on Nice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7952" y="558120"/>
            <a:ext cx="3185550" cy="5741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4461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0E6429D-14CA-4FB4-9D50-636A2BB4525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9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Formula</a:t>
            </a:r>
          </a:p>
          <a:p>
            <a:pPr algn="ctr"/>
            <a:endParaRPr lang="en-US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1711617" y="2333974"/>
            <a:ext cx="8832556" cy="3106963"/>
            <a:chOff x="1768769" y="2333974"/>
            <a:chExt cx="8832556" cy="3106963"/>
          </a:xfrm>
        </p:grpSpPr>
        <p:sp>
          <p:nvSpPr>
            <p:cNvPr id="3" name="TextBox 2"/>
            <p:cNvSpPr txBox="1"/>
            <p:nvPr/>
          </p:nvSpPr>
          <p:spPr>
            <a:xfrm>
              <a:off x="1768769" y="3317458"/>
              <a:ext cx="205587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dirty="0" smtClean="0"/>
                <a:t>WACC</a:t>
              </a:r>
            </a:p>
            <a:p>
              <a:r>
                <a:rPr lang="en-US" sz="4000" dirty="0" smtClean="0"/>
                <a:t>Formula </a:t>
              </a:r>
              <a:endParaRPr lang="en-US" sz="40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570900" y="3501945"/>
              <a:ext cx="44709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dirty="0" smtClean="0"/>
                <a:t>=</a:t>
              </a:r>
              <a:endParaRPr lang="en-US" sz="4000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081970" y="3501945"/>
              <a:ext cx="6519355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dirty="0" smtClean="0"/>
                <a:t>[Cost of Equity X % of Equity +</a:t>
              </a:r>
            </a:p>
            <a:p>
              <a:r>
                <a:rPr lang="en-US" sz="4000" dirty="0" smtClean="0"/>
                <a:t>[Cost of Debt X % of Debt X</a:t>
              </a:r>
            </a:p>
            <a:p>
              <a:r>
                <a:rPr lang="en-US" sz="4000" dirty="0" smtClean="0"/>
                <a:t>( 1 – tax rate)]</a:t>
              </a:r>
              <a:endParaRPr lang="en-US" sz="4000" dirty="0"/>
            </a:p>
          </p:txBody>
        </p:sp>
        <p:pic>
          <p:nvPicPr>
            <p:cNvPr id="1034" name="Picture 10" descr="Dollar growth graph flat icon Royalty Free Vector Image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718"/>
            <a:stretch/>
          </p:blipFill>
          <p:spPr bwMode="auto">
            <a:xfrm>
              <a:off x="2038861" y="2333974"/>
              <a:ext cx="1008652" cy="9834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8" name="Picture 14" descr="Dollar clipart personal income, Picture #935558 dollar clipart personal  income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8372" y="2333974"/>
              <a:ext cx="1260018" cy="11897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4" name="Picture 20" descr="Percent Icon Flat - Icon Shop - Download free icons for commercial use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48205" y="2518324"/>
              <a:ext cx="1005396" cy="10053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243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935F5D2-8D65-4C81-AB1F-764A0E4E2B22}"/>
              </a:ext>
            </a:extLst>
          </p:cNvPr>
          <p:cNvSpPr/>
          <p:nvPr/>
        </p:nvSpPr>
        <p:spPr>
          <a:xfrm>
            <a:off x="7587344" y="2439140"/>
            <a:ext cx="4016819" cy="1979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Cost of capital</a:t>
            </a:r>
          </a:p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Module-10</a:t>
            </a:r>
            <a:endParaRPr lang="en-US" sz="3200" b="1" dirty="0">
              <a:ln w="0">
                <a:noFill/>
              </a:ln>
              <a:solidFill>
                <a:srgbClr val="C00000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9F2EEECD-8580-4F68-9F77-33EBF89FFE68}"/>
              </a:ext>
            </a:extLst>
          </p:cNvPr>
          <p:cNvSpPr/>
          <p:nvPr/>
        </p:nvSpPr>
        <p:spPr>
          <a:xfrm>
            <a:off x="283032" y="357538"/>
            <a:ext cx="6607623" cy="6008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189: Weighted Average </a:t>
            </a:r>
            <a:r>
              <a:rPr lang="en-US" sz="2800" b="1" dirty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Cost of Capital WACC-2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4A5D1FF0-B6FB-4E2A-BABF-0A9AE1B7170C}"/>
              </a:ext>
            </a:extLst>
          </p:cNvPr>
          <p:cNvCxnSpPr>
            <a:cxnSpLocks/>
          </p:cNvCxnSpPr>
          <p:nvPr/>
        </p:nvCxnSpPr>
        <p:spPr>
          <a:xfrm flipV="1">
            <a:off x="7238999" y="446314"/>
            <a:ext cx="0" cy="6008915"/>
          </a:xfrm>
          <a:prstGeom prst="line">
            <a:avLst/>
          </a:prstGeom>
          <a:ln w="889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7401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xmlns="" id="{1001F1D4-BBD8-4AFA-BDE3-BAA40EFC257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0"/>
          <a:ext cx="12191999" cy="6857999"/>
        </p:xfrm>
        <a:graphic>
          <a:graphicData uri="http://schemas.openxmlformats.org/drawingml/2006/table">
            <a:tbl>
              <a:tblPr firstRow="1" firstCol="1" bandRow="1">
                <a:tableStyleId>{17292A2E-F333-43FB-9621-5CBBE7FDCDCB}</a:tableStyleId>
              </a:tblPr>
              <a:tblGrid>
                <a:gridCol w="3235963">
                  <a:extLst>
                    <a:ext uri="{9D8B030D-6E8A-4147-A177-3AD203B41FA5}">
                      <a16:colId xmlns:a16="http://schemas.microsoft.com/office/drawing/2014/main" xmlns="" val="3922269179"/>
                    </a:ext>
                  </a:extLst>
                </a:gridCol>
                <a:gridCol w="3266036">
                  <a:extLst>
                    <a:ext uri="{9D8B030D-6E8A-4147-A177-3AD203B41FA5}">
                      <a16:colId xmlns:a16="http://schemas.microsoft.com/office/drawing/2014/main" xmlns="" val="952185574"/>
                    </a:ext>
                  </a:extLst>
                </a:gridCol>
                <a:gridCol w="2845000">
                  <a:extLst>
                    <a:ext uri="{9D8B030D-6E8A-4147-A177-3AD203B41FA5}">
                      <a16:colId xmlns:a16="http://schemas.microsoft.com/office/drawing/2014/main" xmlns="" val="195983260"/>
                    </a:ext>
                  </a:extLst>
                </a:gridCol>
                <a:gridCol w="2845000">
                  <a:extLst>
                    <a:ext uri="{9D8B030D-6E8A-4147-A177-3AD203B41FA5}">
                      <a16:colId xmlns:a16="http://schemas.microsoft.com/office/drawing/2014/main" xmlns="" val="3304034423"/>
                    </a:ext>
                  </a:extLst>
                </a:gridCol>
              </a:tblGrid>
              <a:tr h="634121">
                <a:tc gridSpan="4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Weighted Average Cost of Capital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77690021"/>
                  </a:ext>
                </a:extLst>
              </a:tr>
              <a:tr h="104791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Type of Capital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Amount</a:t>
                      </a:r>
                      <a:endParaRPr lang="en-US" sz="3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Cost of Capital</a:t>
                      </a:r>
                      <a:endParaRPr lang="en-US" sz="3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Cost of Capital</a:t>
                      </a:r>
                      <a:endParaRPr lang="en-US" sz="3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801431254"/>
                  </a:ext>
                </a:extLst>
              </a:tr>
              <a:tr h="63412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 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Rs.</a:t>
                      </a:r>
                      <a:endParaRPr lang="en-US" sz="3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% </a:t>
                      </a:r>
                      <a:endParaRPr lang="en-US" sz="3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Rs. </a:t>
                      </a:r>
                      <a:endParaRPr lang="en-US" sz="3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6839296"/>
                  </a:ext>
                </a:extLst>
              </a:tr>
              <a:tr h="10026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Common Stocks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300,000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22%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66,000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973104005"/>
                  </a:ext>
                </a:extLst>
              </a:tr>
              <a:tr h="10026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Preferred Stocks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200,000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18%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36,000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850973650"/>
                  </a:ext>
                </a:extLst>
              </a:tr>
              <a:tr h="63412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Loans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100,000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14%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14,000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795492223"/>
                  </a:ext>
                </a:extLst>
              </a:tr>
              <a:tr h="63412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Bonds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150,000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17%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25,500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4144211945"/>
                  </a:ext>
                </a:extLst>
              </a:tr>
              <a:tr h="63412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Lease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50,000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19%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9,500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879522148"/>
                  </a:ext>
                </a:extLst>
              </a:tr>
              <a:tr h="63412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Total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</a:rPr>
                        <a:t>800,000</a:t>
                      </a:r>
                      <a:endParaRPr lang="en-US" sz="3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</a:rPr>
                        <a:t>151,000</a:t>
                      </a:r>
                      <a:endParaRPr lang="en-US" sz="3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7161312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1690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EC5ED07-CE6E-40FC-B848-88FD030F44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690688"/>
          </a:xfr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Weighted Average Cost of Capital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C1E67F2-38CB-4372-9BE0-F0B8D4BEAE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" y="1690689"/>
            <a:ext cx="12191999" cy="5167310"/>
          </a:xfr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457200" lvl="1" indent="0" algn="ctr">
              <a:buNone/>
            </a:pPr>
            <a:endParaRPr 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 algn="ctr">
              <a:buNone/>
            </a:pPr>
            <a: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WACC = 151,000/800,000</a:t>
            </a:r>
          </a:p>
          <a:p>
            <a:pPr marL="457200" lvl="1" indent="0" algn="ctr">
              <a:buNone/>
            </a:pPr>
            <a: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WACC = 0.18875</a:t>
            </a:r>
          </a:p>
          <a:p>
            <a:pPr marL="457200" lvl="1" indent="0" algn="ctr">
              <a:buNone/>
            </a:pPr>
            <a: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WACC = 18.875% </a:t>
            </a:r>
          </a:p>
        </p:txBody>
      </p:sp>
    </p:spTree>
    <p:extLst>
      <p:ext uri="{BB962C8B-B14F-4D97-AF65-F5344CB8AC3E}">
        <p14:creationId xmlns:p14="http://schemas.microsoft.com/office/powerpoint/2010/main" val="53367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EC5ED07-CE6E-40FC-B848-88FD030F44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690688"/>
          </a:xfrm>
          <a:solidFill>
            <a:srgbClr val="00206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WACC Explanation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C1E67F2-38CB-4372-9BE0-F0B8D4BEAE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" y="1690689"/>
            <a:ext cx="12191999" cy="5167310"/>
          </a:xfrm>
          <a:solidFill>
            <a:srgbClr val="00206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457200" lvl="1" indent="0" algn="ctr">
              <a:buNone/>
            </a:pPr>
            <a:endParaRPr 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 algn="ctr">
              <a:buNone/>
            </a:pPr>
            <a: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WACC = ??? </a:t>
            </a:r>
          </a:p>
          <a:p>
            <a:pPr marL="457200" lvl="1" indent="0" algn="ctr">
              <a:buNone/>
            </a:pPr>
            <a: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the company earns 18.875% on the entire capital of Rs. 800,000 it will be able to pay to all the capital holders</a:t>
            </a:r>
          </a:p>
        </p:txBody>
      </p:sp>
    </p:spTree>
    <p:extLst>
      <p:ext uri="{BB962C8B-B14F-4D97-AF65-F5344CB8AC3E}">
        <p14:creationId xmlns:p14="http://schemas.microsoft.com/office/powerpoint/2010/main" val="3309710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935F5D2-8D65-4C81-AB1F-764A0E4E2B22}"/>
              </a:ext>
            </a:extLst>
          </p:cNvPr>
          <p:cNvSpPr/>
          <p:nvPr/>
        </p:nvSpPr>
        <p:spPr>
          <a:xfrm>
            <a:off x="7587344" y="2439140"/>
            <a:ext cx="4016819" cy="1979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Cost of capital</a:t>
            </a:r>
          </a:p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Module-10</a:t>
            </a:r>
            <a:endParaRPr lang="en-US" sz="3200" b="1" dirty="0">
              <a:ln w="0">
                <a:noFill/>
              </a:ln>
              <a:solidFill>
                <a:srgbClr val="C00000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9F2EEECD-8580-4F68-9F77-33EBF89FFE68}"/>
              </a:ext>
            </a:extLst>
          </p:cNvPr>
          <p:cNvSpPr/>
          <p:nvPr/>
        </p:nvSpPr>
        <p:spPr>
          <a:xfrm>
            <a:off x="283032" y="357538"/>
            <a:ext cx="6607623" cy="6008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190: Cost </a:t>
            </a:r>
            <a:r>
              <a:rPr lang="en-US" sz="2800" b="1" dirty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of Preferred Stocks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4A5D1FF0-B6FB-4E2A-BABF-0A9AE1B7170C}"/>
              </a:ext>
            </a:extLst>
          </p:cNvPr>
          <p:cNvCxnSpPr>
            <a:cxnSpLocks/>
          </p:cNvCxnSpPr>
          <p:nvPr/>
        </p:nvCxnSpPr>
        <p:spPr>
          <a:xfrm flipV="1">
            <a:off x="7238999" y="446314"/>
            <a:ext cx="0" cy="6008915"/>
          </a:xfrm>
          <a:prstGeom prst="line">
            <a:avLst/>
          </a:prstGeom>
          <a:ln w="88900" cmpd="thickThin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6992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0E6429D-14CA-4FB4-9D50-636A2BB4525E}"/>
              </a:ext>
            </a:extLst>
          </p:cNvPr>
          <p:cNvSpPr/>
          <p:nvPr/>
        </p:nvSpPr>
        <p:spPr>
          <a:xfrm>
            <a:off x="-2" y="0"/>
            <a:ext cx="6096000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Preferred Stocks get Preference in:</a:t>
            </a:r>
          </a:p>
          <a:p>
            <a:pPr marL="857250" indent="-625475">
              <a:buFont typeface="Arial" panose="020B0604020202020204" pitchFamily="34" charset="0"/>
              <a:buChar char="•"/>
            </a:pPr>
            <a:r>
              <a:rPr lang="en-US" sz="4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Distribution of Dividend</a:t>
            </a:r>
          </a:p>
          <a:p>
            <a:pPr marL="857250" indent="-625475">
              <a:buFont typeface="Arial" panose="020B0604020202020204" pitchFamily="34" charset="0"/>
              <a:buChar char="•"/>
            </a:pPr>
            <a:r>
              <a:rPr lang="en-US" sz="4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Claim on Assets in Case of Liquidation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F950B6A5-D53F-44AF-B90E-6CD443CBFC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98" y="0"/>
            <a:ext cx="60960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125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0E6429D-14CA-4FB4-9D50-636A2BB4525E}"/>
              </a:ext>
            </a:extLst>
          </p:cNvPr>
          <p:cNvSpPr/>
          <p:nvPr/>
        </p:nvSpPr>
        <p:spPr>
          <a:xfrm>
            <a:off x="-2" y="0"/>
            <a:ext cx="6238878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Formula</a:t>
            </a:r>
          </a:p>
          <a:p>
            <a:pPr algn="ctr"/>
            <a:r>
              <a:rPr lang="en-US" sz="3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 = D/P</a:t>
            </a:r>
          </a:p>
          <a:p>
            <a:pPr marL="457200" indent="-40005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 = Cost of Preferred Stocks</a:t>
            </a:r>
          </a:p>
          <a:p>
            <a:pPr marL="400050" indent="-40005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 = Preferred Dividend</a:t>
            </a:r>
          </a:p>
          <a:p>
            <a:pPr marL="400050" indent="-40005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 = Market Price of Preferred Stocks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B8DC51E0-63D1-4D4A-8B82-F303F7A64A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6" y="1498554"/>
            <a:ext cx="5848349" cy="3818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629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6">
              <a:lumMod val="50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lnSpc>
                <a:spcPct val="150000"/>
              </a:lnSpc>
            </a:pPr>
            <a:r>
              <a:rPr lang="en-US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Types </a:t>
            </a:r>
            <a:r>
              <a:rPr lang="en-US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Capital</a:t>
            </a:r>
          </a:p>
          <a:p>
            <a:pPr marL="1308100" indent="-8572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Equity</a:t>
            </a:r>
          </a:p>
          <a:p>
            <a:pPr marL="1308100" indent="-8572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Debt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17261306-12C1-44F7-808E-2229E17317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98" y="0"/>
            <a:ext cx="6096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559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0E6429D-14CA-4FB4-9D50-636A2BB4525E}"/>
              </a:ext>
            </a:extLst>
          </p:cNvPr>
          <p:cNvSpPr/>
          <p:nvPr/>
        </p:nvSpPr>
        <p:spPr>
          <a:xfrm>
            <a:off x="-2" y="-29028"/>
            <a:ext cx="6577168" cy="6858000"/>
          </a:xfrm>
          <a:prstGeom prst="rect">
            <a:avLst/>
          </a:prstGeom>
          <a:solidFill>
            <a:srgbClr val="5DAD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60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Calculations</a:t>
            </a:r>
          </a:p>
          <a:p>
            <a:pPr marL="2865438" lvl="4" indent="-571500">
              <a:buFont typeface="Arial" panose="020B0604020202020204" pitchFamily="34" charset="0"/>
              <a:buChar char="•"/>
            </a:pPr>
            <a:endParaRPr lang="en-US" sz="40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422400" lvl="4" indent="-571500">
              <a:buFont typeface="Arial" panose="020B0604020202020204" pitchFamily="34" charset="0"/>
              <a:buChar char="•"/>
            </a:pPr>
            <a:r>
              <a:rPr lang="en-US" sz="50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 = ? </a:t>
            </a:r>
          </a:p>
          <a:p>
            <a:pPr marL="1422400" lvl="4" indent="-571500">
              <a:buFont typeface="Arial" panose="020B0604020202020204" pitchFamily="34" charset="0"/>
              <a:buChar char="•"/>
            </a:pPr>
            <a:r>
              <a:rPr lang="en-US" sz="50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 </a:t>
            </a:r>
            <a:r>
              <a:rPr lang="en-US" sz="5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Rs. 5</a:t>
            </a:r>
          </a:p>
          <a:p>
            <a:pPr marL="1422400" lvl="4" indent="-571500">
              <a:buFont typeface="Arial" panose="020B0604020202020204" pitchFamily="34" charset="0"/>
              <a:buChar char="•"/>
            </a:pPr>
            <a:r>
              <a:rPr lang="en-US" sz="50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 = </a:t>
            </a:r>
            <a:r>
              <a:rPr lang="en-US" sz="50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Rs</a:t>
            </a:r>
            <a:r>
              <a:rPr lang="en-US" sz="50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60</a:t>
            </a:r>
          </a:p>
          <a:p>
            <a:pPr marL="2859088"/>
            <a:r>
              <a:rPr lang="en-US" sz="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 = D/P</a:t>
            </a:r>
          </a:p>
          <a:p>
            <a:pPr marL="2859088"/>
            <a:r>
              <a:rPr lang="en-US" sz="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 = 5/60</a:t>
            </a:r>
          </a:p>
          <a:p>
            <a:pPr marL="2859088"/>
            <a:r>
              <a:rPr lang="en-US" sz="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 </a:t>
            </a:r>
            <a:r>
              <a:rPr lang="en-US" sz="5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8.33%</a:t>
            </a:r>
          </a:p>
          <a:p>
            <a:pPr algn="ctr"/>
            <a:endParaRPr lang="en-US" sz="36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0" name="Picture 6" descr="How to Improve Your Mathematical Calculation Skills: 7 Steps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53"/>
          <a:stretch/>
        </p:blipFill>
        <p:spPr bwMode="auto">
          <a:xfrm>
            <a:off x="6577166" y="0"/>
            <a:ext cx="561483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5619223" y="4441370"/>
            <a:ext cx="1915885" cy="1059543"/>
          </a:xfrm>
          <a:prstGeom prst="rect">
            <a:avLst/>
          </a:prstGeom>
          <a:solidFill>
            <a:srgbClr val="5DAD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395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935F5D2-8D65-4C81-AB1F-764A0E4E2B22}"/>
              </a:ext>
            </a:extLst>
          </p:cNvPr>
          <p:cNvSpPr/>
          <p:nvPr/>
        </p:nvSpPr>
        <p:spPr>
          <a:xfrm>
            <a:off x="7701644" y="357537"/>
            <a:ext cx="4016819" cy="6008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Cost of capital</a:t>
            </a:r>
          </a:p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Module-10</a:t>
            </a:r>
            <a:endParaRPr lang="en-US" sz="3200" b="1" dirty="0">
              <a:ln w="0">
                <a:noFill/>
              </a:ln>
              <a:solidFill>
                <a:srgbClr val="C00000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9F2EEECD-8580-4F68-9F77-33EBF89FFE68}"/>
              </a:ext>
            </a:extLst>
          </p:cNvPr>
          <p:cNvSpPr/>
          <p:nvPr/>
        </p:nvSpPr>
        <p:spPr>
          <a:xfrm>
            <a:off x="283032" y="357538"/>
            <a:ext cx="6607623" cy="6008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191: Cost </a:t>
            </a:r>
            <a:r>
              <a:rPr lang="en-US" sz="2800" b="1" dirty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of Common Stocks-1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4A5D1FF0-B6FB-4E2A-BABF-0A9AE1B7170C}"/>
              </a:ext>
            </a:extLst>
          </p:cNvPr>
          <p:cNvCxnSpPr>
            <a:cxnSpLocks/>
          </p:cNvCxnSpPr>
          <p:nvPr/>
        </p:nvCxnSpPr>
        <p:spPr>
          <a:xfrm flipV="1">
            <a:off x="7238999" y="446314"/>
            <a:ext cx="0" cy="6008915"/>
          </a:xfrm>
          <a:prstGeom prst="line">
            <a:avLst/>
          </a:prstGeom>
          <a:ln w="88900" cmpd="thickThin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8383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0E6429D-14CA-4FB4-9D50-636A2BB4525E}"/>
              </a:ext>
            </a:extLst>
          </p:cNvPr>
          <p:cNvSpPr/>
          <p:nvPr/>
        </p:nvSpPr>
        <p:spPr>
          <a:xfrm>
            <a:off x="-2" y="0"/>
            <a:ext cx="6096000" cy="6858000"/>
          </a:xfrm>
          <a:prstGeom prst="rect">
            <a:avLst/>
          </a:prstGeom>
          <a:solidFill>
            <a:srgbClr val="057777"/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Common Stocks Assumptions</a:t>
            </a:r>
          </a:p>
          <a:p>
            <a:pPr marL="857250" indent="-400050">
              <a:buFont typeface="Arial" panose="020B0604020202020204" pitchFamily="34" charset="0"/>
              <a:buChar char="•"/>
            </a:pPr>
            <a:r>
              <a:rPr lang="en-US" sz="4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 Growth of Dividend</a:t>
            </a:r>
          </a:p>
          <a:p>
            <a:pPr marL="857250" indent="-400050">
              <a:buFont typeface="Arial" panose="020B0604020202020204" pitchFamily="34" charset="0"/>
              <a:buChar char="•"/>
            </a:pPr>
            <a:r>
              <a:rPr lang="en-US" sz="4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Constant Growth of Dividend</a:t>
            </a:r>
          </a:p>
          <a:p>
            <a:pPr marL="857250" indent="-400050">
              <a:buFont typeface="Arial" panose="020B0604020202020204" pitchFamily="34" charset="0"/>
              <a:buChar char="•"/>
            </a:pPr>
            <a:r>
              <a:rPr lang="en-US" sz="4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Growth in Stages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22262F1A-37D9-4CB7-97E4-493D193E43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98" y="0"/>
            <a:ext cx="60960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313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0E6429D-14CA-4FB4-9D50-636A2BB4525E}"/>
              </a:ext>
            </a:extLst>
          </p:cNvPr>
          <p:cNvSpPr/>
          <p:nvPr/>
        </p:nvSpPr>
        <p:spPr>
          <a:xfrm>
            <a:off x="-2" y="0"/>
            <a:ext cx="6238878" cy="6858000"/>
          </a:xfrm>
          <a:prstGeom prst="rect">
            <a:avLst/>
          </a:prstGeom>
          <a:solidFill>
            <a:srgbClr val="057777"/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Why No Growth of Dividend?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C2727EC7-519C-420B-860B-BEAA171883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6" y="-1"/>
            <a:ext cx="5953124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968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0E6429D-14CA-4FB4-9D50-636A2BB4525E}"/>
              </a:ext>
            </a:extLst>
          </p:cNvPr>
          <p:cNvSpPr/>
          <p:nvPr/>
        </p:nvSpPr>
        <p:spPr>
          <a:xfrm>
            <a:off x="-2" y="0"/>
            <a:ext cx="6238878" cy="6858000"/>
          </a:xfrm>
          <a:prstGeom prst="rect">
            <a:avLst/>
          </a:prstGeom>
          <a:solidFill>
            <a:srgbClr val="057777"/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Why Constant Growth of Dividend?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1192" y="0"/>
            <a:ext cx="49008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809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0E6429D-14CA-4FB4-9D50-636A2BB4525E}"/>
              </a:ext>
            </a:extLst>
          </p:cNvPr>
          <p:cNvSpPr/>
          <p:nvPr/>
        </p:nvSpPr>
        <p:spPr>
          <a:xfrm>
            <a:off x="-2" y="0"/>
            <a:ext cx="6238878" cy="6858000"/>
          </a:xfrm>
          <a:prstGeom prst="rect">
            <a:avLst/>
          </a:prstGeom>
          <a:solidFill>
            <a:srgbClr val="057777"/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Why Growth in Stages?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DB04E6B2-EDD3-4332-92E2-2C35FCC6F3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6" y="0"/>
            <a:ext cx="59531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009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935F5D2-8D65-4C81-AB1F-764A0E4E2B22}"/>
              </a:ext>
            </a:extLst>
          </p:cNvPr>
          <p:cNvSpPr/>
          <p:nvPr/>
        </p:nvSpPr>
        <p:spPr>
          <a:xfrm>
            <a:off x="7701644" y="357537"/>
            <a:ext cx="4016819" cy="6008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Cost of capital</a:t>
            </a:r>
          </a:p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Module-10</a:t>
            </a:r>
            <a:endParaRPr lang="en-US" sz="3200" b="1" dirty="0">
              <a:ln w="0">
                <a:noFill/>
              </a:ln>
              <a:solidFill>
                <a:srgbClr val="C00000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9F2EEECD-8580-4F68-9F77-33EBF89FFE68}"/>
              </a:ext>
            </a:extLst>
          </p:cNvPr>
          <p:cNvSpPr/>
          <p:nvPr/>
        </p:nvSpPr>
        <p:spPr>
          <a:xfrm>
            <a:off x="283032" y="357538"/>
            <a:ext cx="6607623" cy="6008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192: Cost of Common Stocks-2</a:t>
            </a:r>
            <a:endParaRPr lang="en-US" sz="2800" b="1" dirty="0">
              <a:ln w="12700">
                <a:solidFill>
                  <a:srgbClr val="4472C4"/>
                </a:solidFill>
                <a:prstDash val="solid"/>
              </a:ln>
              <a:solidFill>
                <a:srgbClr val="405EE0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4A5D1FF0-B6FB-4E2A-BABF-0A9AE1B7170C}"/>
              </a:ext>
            </a:extLst>
          </p:cNvPr>
          <p:cNvCxnSpPr>
            <a:cxnSpLocks/>
          </p:cNvCxnSpPr>
          <p:nvPr/>
        </p:nvCxnSpPr>
        <p:spPr>
          <a:xfrm flipV="1">
            <a:off x="7238999" y="446314"/>
            <a:ext cx="0" cy="6008915"/>
          </a:xfrm>
          <a:prstGeom prst="line">
            <a:avLst/>
          </a:prstGeom>
          <a:ln w="88900" cmpd="thickThin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4018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6"/>
          <p:cNvSpPr txBox="1">
            <a:spLocks noGrp="1"/>
          </p:cNvSpPr>
          <p:nvPr>
            <p:ph type="body" idx="4294967295"/>
          </p:nvPr>
        </p:nvSpPr>
        <p:spPr>
          <a:xfrm>
            <a:off x="0" y="0"/>
            <a:ext cx="6197600" cy="6858000"/>
          </a:xfrm>
          <a:prstGeom prst="rect">
            <a:avLst/>
          </a:prstGeom>
          <a:solidFill>
            <a:srgbClr val="4049FA"/>
          </a:solidFill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>
              <a:buNone/>
            </a:pPr>
            <a:endParaRPr lang="en" sz="4400" dirty="0" smtClean="0"/>
          </a:p>
          <a:p>
            <a:pPr marL="0" indent="0">
              <a:buNone/>
            </a:pPr>
            <a:endParaRPr lang="en" sz="2200" dirty="0"/>
          </a:p>
          <a:p>
            <a:pPr marL="0" indent="0" algn="ctr">
              <a:buNone/>
            </a:pPr>
            <a:r>
              <a:rPr lang="en" sz="4400" dirty="0" smtClean="0">
                <a:solidFill>
                  <a:schemeClr val="bg1"/>
                </a:solidFill>
              </a:rPr>
              <a:t>No. </a:t>
            </a:r>
            <a:r>
              <a:rPr lang="en" sz="4400" dirty="0">
                <a:solidFill>
                  <a:schemeClr val="bg1"/>
                </a:solidFill>
              </a:rPr>
              <a:t>Growth of Dividend</a:t>
            </a:r>
          </a:p>
          <a:p>
            <a:pPr marL="0" indent="0" algn="ctr">
              <a:buNone/>
            </a:pPr>
            <a:r>
              <a:rPr lang="en" sz="4400" dirty="0">
                <a:solidFill>
                  <a:schemeClr val="bg1"/>
                </a:solidFill>
              </a:rPr>
              <a:t>Formula</a:t>
            </a:r>
          </a:p>
          <a:p>
            <a:pPr marL="0" indent="0" algn="ctr">
              <a:buNone/>
            </a:pPr>
            <a:r>
              <a:rPr lang="en-US" sz="4400" dirty="0">
                <a:solidFill>
                  <a:schemeClr val="bg1"/>
                </a:solidFill>
              </a:rPr>
              <a:t>r = D/P</a:t>
            </a:r>
          </a:p>
          <a:p>
            <a:pPr indent="0">
              <a:buNone/>
            </a:pPr>
            <a:r>
              <a:rPr lang="en-US" sz="4400" dirty="0">
                <a:solidFill>
                  <a:srgbClr val="FFFF00"/>
                </a:solidFill>
              </a:rPr>
              <a:t>Where ‘r’ is the cost, ‘D’ is the dividend, and ‘P’ is the market </a:t>
            </a:r>
            <a:r>
              <a:rPr lang="en-US" sz="4400" dirty="0" smtClean="0">
                <a:solidFill>
                  <a:srgbClr val="FFFF00"/>
                </a:solidFill>
              </a:rPr>
              <a:t>price.</a:t>
            </a:r>
            <a:endParaRPr sz="4400" dirty="0">
              <a:solidFill>
                <a:srgbClr val="FFFF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03" r="9782" b="9897"/>
          <a:stretch/>
        </p:blipFill>
        <p:spPr>
          <a:xfrm>
            <a:off x="7074376" y="2032000"/>
            <a:ext cx="4464481" cy="482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546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6"/>
          <p:cNvSpPr txBox="1">
            <a:spLocks noGrp="1"/>
          </p:cNvSpPr>
          <p:nvPr>
            <p:ph type="body" idx="4294967295"/>
          </p:nvPr>
        </p:nvSpPr>
        <p:spPr>
          <a:xfrm>
            <a:off x="0" y="0"/>
            <a:ext cx="6197600" cy="6858000"/>
          </a:xfrm>
          <a:prstGeom prst="rect">
            <a:avLst/>
          </a:prstGeom>
          <a:solidFill>
            <a:srgbClr val="4049FA"/>
          </a:solidFill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>
              <a:buNone/>
            </a:pPr>
            <a:endParaRPr lang="en" sz="4400" dirty="0" smtClean="0"/>
          </a:p>
          <a:p>
            <a:pPr marL="0" indent="0">
              <a:buNone/>
            </a:pPr>
            <a:endParaRPr lang="en" sz="4400" dirty="0"/>
          </a:p>
          <a:p>
            <a:pPr marL="0" indent="0" algn="ctr">
              <a:buNone/>
            </a:pPr>
            <a:r>
              <a:rPr lang="en" sz="4400" dirty="0" smtClean="0">
                <a:solidFill>
                  <a:schemeClr val="bg1"/>
                </a:solidFill>
                <a:latin typeface="Merriweather"/>
              </a:rPr>
              <a:t>No </a:t>
            </a:r>
            <a:r>
              <a:rPr lang="en" sz="4400" dirty="0">
                <a:solidFill>
                  <a:schemeClr val="bg1"/>
                </a:solidFill>
                <a:latin typeface="Merriweather"/>
              </a:rPr>
              <a:t>Growth of Dividend</a:t>
            </a:r>
          </a:p>
          <a:p>
            <a:pPr marL="0" indent="0" algn="ctr">
              <a:buNone/>
            </a:pPr>
            <a:r>
              <a:rPr lang="en" sz="4400" i="1" dirty="0">
                <a:solidFill>
                  <a:srgbClr val="FFFF00"/>
                </a:solidFill>
                <a:latin typeface="Merriweather"/>
              </a:rPr>
              <a:t>Calculations</a:t>
            </a:r>
          </a:p>
          <a:p>
            <a:pPr marL="0" indent="0" algn="ctr">
              <a:buNone/>
            </a:pPr>
            <a:r>
              <a:rPr lang="en-US" sz="4400" dirty="0">
                <a:solidFill>
                  <a:schemeClr val="bg1"/>
                </a:solidFill>
                <a:latin typeface="Merriweather"/>
              </a:rPr>
              <a:t>r = D/P</a:t>
            </a:r>
          </a:p>
          <a:p>
            <a:pPr marL="0" indent="0" algn="ctr">
              <a:buNone/>
            </a:pPr>
            <a:r>
              <a:rPr lang="en-US" sz="4400" dirty="0">
                <a:solidFill>
                  <a:schemeClr val="bg1"/>
                </a:solidFill>
                <a:latin typeface="Merriweather"/>
              </a:rPr>
              <a:t>r = 5/50 = 10%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56" r="6888" b="8885"/>
          <a:stretch/>
        </p:blipFill>
        <p:spPr>
          <a:xfrm>
            <a:off x="6458857" y="406401"/>
            <a:ext cx="5515428" cy="6320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716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6"/>
          <p:cNvSpPr txBox="1">
            <a:spLocks noGrp="1"/>
          </p:cNvSpPr>
          <p:nvPr>
            <p:ph type="body" idx="4294967295"/>
          </p:nvPr>
        </p:nvSpPr>
        <p:spPr>
          <a:xfrm>
            <a:off x="0" y="0"/>
            <a:ext cx="6081713" cy="6858000"/>
          </a:xfrm>
          <a:prstGeom prst="rect">
            <a:avLst/>
          </a:prstGeom>
          <a:solidFill>
            <a:srgbClr val="4049FA"/>
          </a:solidFill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>
              <a:buNone/>
            </a:pPr>
            <a:endParaRPr lang="en" sz="4400" dirty="0" smtClean="0"/>
          </a:p>
          <a:p>
            <a:pPr marL="0" indent="0" algn="ctr">
              <a:buNone/>
            </a:pPr>
            <a:r>
              <a:rPr lang="en" sz="4400" dirty="0" smtClean="0">
                <a:solidFill>
                  <a:schemeClr val="bg1"/>
                </a:solidFill>
                <a:latin typeface="Merriweather"/>
              </a:rPr>
              <a:t>Constant </a:t>
            </a:r>
            <a:r>
              <a:rPr lang="en" sz="4400" dirty="0">
                <a:solidFill>
                  <a:schemeClr val="bg1"/>
                </a:solidFill>
                <a:latin typeface="Merriweather"/>
              </a:rPr>
              <a:t>Growth of Dividend Formula</a:t>
            </a:r>
          </a:p>
          <a:p>
            <a:pPr marL="0" marR="0" indent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4400" dirty="0">
                <a:solidFill>
                  <a:schemeClr val="bg1"/>
                </a:solidFill>
                <a:effectLst/>
                <a:latin typeface="Merriweather"/>
                <a:ea typeface="Calibri" panose="020F0502020204030204" pitchFamily="34" charset="0"/>
                <a:cs typeface="Times New Roman" panose="02020603050405020304" pitchFamily="18" charset="0"/>
              </a:rPr>
              <a:t>r = D</a:t>
            </a:r>
            <a:r>
              <a:rPr lang="en-US" sz="4400" baseline="-25000" dirty="0">
                <a:solidFill>
                  <a:schemeClr val="bg1"/>
                </a:solidFill>
                <a:effectLst/>
                <a:latin typeface="Merriweather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4400" dirty="0">
                <a:solidFill>
                  <a:schemeClr val="bg1"/>
                </a:solidFill>
                <a:effectLst/>
                <a:latin typeface="Merriweather"/>
                <a:ea typeface="Calibri" panose="020F0502020204030204" pitchFamily="34" charset="0"/>
                <a:cs typeface="Times New Roman" panose="02020603050405020304" pitchFamily="18" charset="0"/>
              </a:rPr>
              <a:t>/P + g</a:t>
            </a:r>
            <a:endParaRPr lang="en-US" sz="1800" dirty="0">
              <a:solidFill>
                <a:schemeClr val="bg1"/>
              </a:solidFill>
              <a:effectLst/>
              <a:latin typeface="Merriweather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4400" dirty="0">
                <a:solidFill>
                  <a:srgbClr val="FFFF00"/>
                </a:solidFill>
                <a:latin typeface="Merriweather"/>
              </a:rPr>
              <a:t>Where ‘r’ is the cost, ‘D’ is the dividend, ‘P’ is the market price, and ‘g’ is the </a:t>
            </a:r>
            <a:r>
              <a:rPr lang="en-US" sz="4400" dirty="0" smtClean="0">
                <a:solidFill>
                  <a:srgbClr val="FFFF00"/>
                </a:solidFill>
                <a:latin typeface="Merriweather"/>
              </a:rPr>
              <a:t>growth rate.</a:t>
            </a:r>
            <a:endParaRPr lang="en-US" sz="4400" dirty="0">
              <a:solidFill>
                <a:srgbClr val="FFFF00"/>
              </a:solidFill>
              <a:latin typeface="Merriweather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5" t="4663" r="1461" b="5758"/>
          <a:stretch/>
        </p:blipFill>
        <p:spPr>
          <a:xfrm>
            <a:off x="6487886" y="758371"/>
            <a:ext cx="5704114" cy="5341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086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0" y="0"/>
            <a:ext cx="7532914" cy="6858000"/>
          </a:xfrm>
          <a:prstGeom prst="rect">
            <a:avLst/>
          </a:prstGeom>
          <a:solidFill>
            <a:schemeClr val="accent1"/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1320800" indent="-857250">
              <a:buFont typeface="Arial" panose="020B0604020202020204" pitchFamily="34" charset="0"/>
              <a:buChar char="•"/>
            </a:pPr>
            <a:endParaRPr lang="en-US" sz="3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20800" indent="-857250">
              <a:buFont typeface="Arial" panose="020B0604020202020204" pitchFamily="34" charset="0"/>
              <a:buChar char="•"/>
            </a:pPr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Cost </a:t>
            </a:r>
            <a:r>
              <a:rPr lang="en-US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Capital</a:t>
            </a:r>
          </a:p>
          <a:p>
            <a:pPr marL="1320800" indent="-857250">
              <a:buFont typeface="Arial" panose="020B0604020202020204" pitchFamily="34" charset="0"/>
              <a:buChar char="•"/>
            </a:pP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20800" indent="-857250">
              <a:buFont typeface="Arial" panose="020B0604020202020204" pitchFamily="34" charset="0"/>
              <a:buChar char="•"/>
            </a:pPr>
            <a:r>
              <a:rPr lang="en-US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Required Rate of Return</a:t>
            </a:r>
          </a:p>
          <a:p>
            <a:pPr marL="2235200" lvl="1" indent="-8572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Market Return</a:t>
            </a:r>
          </a:p>
          <a:p>
            <a:pPr marL="2235200" lvl="1" indent="-8572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Opportunity Cost</a:t>
            </a:r>
          </a:p>
          <a:p>
            <a:pPr marL="2235200" lvl="1" indent="-8572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 Benchmarks</a:t>
            </a:r>
            <a:endParaRPr lang="en-US" sz="60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Flat thinking man with question Royalty Free Vector Imag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11" t="10523" r="21596" b="7926"/>
          <a:stretch/>
        </p:blipFill>
        <p:spPr bwMode="auto">
          <a:xfrm>
            <a:off x="7678057" y="0"/>
            <a:ext cx="4049486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8922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6"/>
          <p:cNvSpPr txBox="1">
            <a:spLocks noGrp="1"/>
          </p:cNvSpPr>
          <p:nvPr>
            <p:ph type="body" idx="4294967295"/>
          </p:nvPr>
        </p:nvSpPr>
        <p:spPr>
          <a:xfrm>
            <a:off x="0" y="0"/>
            <a:ext cx="6110288" cy="6858000"/>
          </a:xfrm>
          <a:prstGeom prst="rect">
            <a:avLst/>
          </a:prstGeom>
          <a:solidFill>
            <a:srgbClr val="4049FA"/>
          </a:solidFill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>
              <a:buNone/>
            </a:pPr>
            <a:endParaRPr lang="en" sz="4400" dirty="0" smtClean="0"/>
          </a:p>
          <a:p>
            <a:pPr marL="0" indent="0">
              <a:buNone/>
            </a:pPr>
            <a:endParaRPr lang="en" sz="4400" dirty="0"/>
          </a:p>
          <a:p>
            <a:pPr marL="0" indent="0" algn="ctr">
              <a:buNone/>
            </a:pPr>
            <a:r>
              <a:rPr lang="en" sz="4400" dirty="0" smtClean="0">
                <a:solidFill>
                  <a:schemeClr val="bg1"/>
                </a:solidFill>
                <a:latin typeface="Merriweather"/>
              </a:rPr>
              <a:t>Constant </a:t>
            </a:r>
            <a:r>
              <a:rPr lang="en" sz="4400" dirty="0">
                <a:solidFill>
                  <a:schemeClr val="bg1"/>
                </a:solidFill>
                <a:latin typeface="Merriweather"/>
              </a:rPr>
              <a:t>Growth of Dividend </a:t>
            </a:r>
          </a:p>
          <a:p>
            <a:pPr marL="0" indent="0" algn="ctr">
              <a:buNone/>
            </a:pPr>
            <a:r>
              <a:rPr lang="en" sz="4400" i="1" dirty="0" smtClean="0">
                <a:solidFill>
                  <a:srgbClr val="FFFF00"/>
                </a:solidFill>
                <a:latin typeface="Merriweather"/>
              </a:rPr>
              <a:t>Calculations</a:t>
            </a:r>
            <a:endParaRPr lang="en" sz="4400" i="1" dirty="0">
              <a:solidFill>
                <a:srgbClr val="FFFF00"/>
              </a:solidFill>
              <a:latin typeface="Merriweather"/>
            </a:endParaRPr>
          </a:p>
          <a:p>
            <a:pPr marL="971550" marR="0" indent="-5143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4400" dirty="0">
                <a:solidFill>
                  <a:schemeClr val="bg1"/>
                </a:solidFill>
                <a:effectLst/>
                <a:latin typeface="Merriweather"/>
                <a:ea typeface="Calibri" panose="020F0502020204030204" pitchFamily="34" charset="0"/>
                <a:cs typeface="Times New Roman" panose="02020603050405020304" pitchFamily="18" charset="0"/>
              </a:rPr>
              <a:t>r = D</a:t>
            </a:r>
            <a:r>
              <a:rPr lang="en-US" sz="4400" baseline="-25000" dirty="0">
                <a:solidFill>
                  <a:schemeClr val="bg1"/>
                </a:solidFill>
                <a:effectLst/>
                <a:latin typeface="Merriweather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4400" dirty="0">
                <a:solidFill>
                  <a:schemeClr val="bg1"/>
                </a:solidFill>
                <a:effectLst/>
                <a:latin typeface="Merriweather"/>
                <a:ea typeface="Calibri" panose="020F0502020204030204" pitchFamily="34" charset="0"/>
                <a:cs typeface="Times New Roman" panose="02020603050405020304" pitchFamily="18" charset="0"/>
              </a:rPr>
              <a:t>/P + g</a:t>
            </a:r>
          </a:p>
          <a:p>
            <a:pPr marL="971550" indent="-5143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4000" dirty="0">
                <a:solidFill>
                  <a:schemeClr val="bg1"/>
                </a:solidFill>
                <a:effectLst/>
                <a:latin typeface="Merriweather"/>
                <a:ea typeface="Calibri" panose="020F0502020204030204" pitchFamily="34" charset="0"/>
                <a:cs typeface="Times New Roman" panose="02020603050405020304" pitchFamily="18" charset="0"/>
              </a:rPr>
              <a:t>r = 5.5/50 + 6% = 17%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31" b="3266"/>
          <a:stretch/>
        </p:blipFill>
        <p:spPr>
          <a:xfrm>
            <a:off x="5921602" y="0"/>
            <a:ext cx="62703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670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935F5D2-8D65-4C81-AB1F-764A0E4E2B22}"/>
              </a:ext>
            </a:extLst>
          </p:cNvPr>
          <p:cNvSpPr/>
          <p:nvPr/>
        </p:nvSpPr>
        <p:spPr>
          <a:xfrm>
            <a:off x="7701644" y="357537"/>
            <a:ext cx="4016819" cy="6008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Cost of capital</a:t>
            </a:r>
          </a:p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Module-10</a:t>
            </a:r>
            <a:endParaRPr lang="en-US" sz="3200" b="1" dirty="0">
              <a:ln w="0">
                <a:noFill/>
              </a:ln>
              <a:solidFill>
                <a:srgbClr val="C00000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9F2EEECD-8580-4F68-9F77-33EBF89FFE68}"/>
              </a:ext>
            </a:extLst>
          </p:cNvPr>
          <p:cNvSpPr/>
          <p:nvPr/>
        </p:nvSpPr>
        <p:spPr>
          <a:xfrm>
            <a:off x="283032" y="357538"/>
            <a:ext cx="6607623" cy="6008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193: Cost of Common Stocks-3</a:t>
            </a:r>
            <a:endParaRPr lang="en-US" sz="2800" b="1" dirty="0">
              <a:ln w="12700">
                <a:solidFill>
                  <a:srgbClr val="4472C4"/>
                </a:solidFill>
                <a:prstDash val="solid"/>
              </a:ln>
              <a:solidFill>
                <a:srgbClr val="405EE0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4A5D1FF0-B6FB-4E2A-BABF-0A9AE1B7170C}"/>
              </a:ext>
            </a:extLst>
          </p:cNvPr>
          <p:cNvCxnSpPr>
            <a:cxnSpLocks/>
          </p:cNvCxnSpPr>
          <p:nvPr/>
        </p:nvCxnSpPr>
        <p:spPr>
          <a:xfrm flipV="1">
            <a:off x="7238999" y="446314"/>
            <a:ext cx="0" cy="6008915"/>
          </a:xfrm>
          <a:prstGeom prst="line">
            <a:avLst/>
          </a:prstGeom>
          <a:ln w="88900" cmpd="thickThin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2716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241"/>
          <a:stretch/>
        </p:blipFill>
        <p:spPr>
          <a:xfrm>
            <a:off x="6052458" y="0"/>
            <a:ext cx="6183086" cy="6858000"/>
          </a:xfrm>
          <a:prstGeom prst="rect">
            <a:avLst/>
          </a:prstGeom>
        </p:spPr>
      </p:pic>
      <p:sp>
        <p:nvSpPr>
          <p:cNvPr id="102" name="Google Shape;102;p16"/>
          <p:cNvSpPr txBox="1">
            <a:spLocks noGrp="1"/>
          </p:cNvSpPr>
          <p:nvPr>
            <p:ph type="body" idx="4294967295"/>
          </p:nvPr>
        </p:nvSpPr>
        <p:spPr>
          <a:xfrm>
            <a:off x="0" y="0"/>
            <a:ext cx="6589486" cy="6858000"/>
          </a:xfrm>
          <a:prstGeom prst="rect">
            <a:avLst/>
          </a:prstGeom>
          <a:solidFill>
            <a:srgbClr val="2C4F11"/>
          </a:solidFill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>
              <a:buNone/>
            </a:pPr>
            <a:endParaRPr lang="en" sz="4800" b="1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endParaRPr lang="en" sz="4800" b="1" dirty="0">
              <a:solidFill>
                <a:srgbClr val="FFFF00"/>
              </a:solidFill>
            </a:endParaRPr>
          </a:p>
          <a:p>
            <a:pPr marL="0" indent="0">
              <a:buNone/>
            </a:pPr>
            <a:endParaRPr lang="en" sz="4800" b="1" dirty="0" smtClean="0">
              <a:solidFill>
                <a:srgbClr val="FFFF00"/>
              </a:solidFill>
            </a:endParaRPr>
          </a:p>
          <a:p>
            <a:pPr marL="0" indent="0" algn="ctr">
              <a:buNone/>
            </a:pPr>
            <a:r>
              <a:rPr lang="en" sz="4800" b="1" dirty="0" smtClean="0">
                <a:solidFill>
                  <a:srgbClr val="FFFF00"/>
                </a:solidFill>
              </a:rPr>
              <a:t>Growth </a:t>
            </a:r>
            <a:r>
              <a:rPr lang="en" sz="4800" b="1" dirty="0">
                <a:solidFill>
                  <a:srgbClr val="FFFF00"/>
                </a:solidFill>
              </a:rPr>
              <a:t>in </a:t>
            </a:r>
            <a:r>
              <a:rPr lang="en" sz="4800" b="1" dirty="0" smtClean="0">
                <a:solidFill>
                  <a:srgbClr val="FFFF00"/>
                </a:solidFill>
              </a:rPr>
              <a:t>Stages:</a:t>
            </a:r>
            <a:endParaRPr lang="en" sz="4800" b="1" dirty="0">
              <a:solidFill>
                <a:srgbClr val="FFFF00"/>
              </a:solidFill>
            </a:endParaRPr>
          </a:p>
          <a:p>
            <a:pPr marL="973138" indent="-457200" algn="l">
              <a:buSzPct val="99000"/>
              <a:buFont typeface="Wingdings" panose="05000000000000000000" pitchFamily="2" charset="2"/>
              <a:buChar char="§"/>
              <a:tabLst>
                <a:tab pos="973138" algn="l"/>
              </a:tabLst>
            </a:pPr>
            <a:r>
              <a:rPr lang="en-US" sz="3200" i="1" dirty="0">
                <a:solidFill>
                  <a:schemeClr val="bg1"/>
                </a:solidFill>
                <a:latin typeface="Merriweather"/>
              </a:rPr>
              <a:t>Two-Stage Growth Model</a:t>
            </a:r>
          </a:p>
          <a:p>
            <a:pPr marL="973138" indent="-457200" algn="l">
              <a:buSzPct val="99000"/>
              <a:buFont typeface="Wingdings" panose="05000000000000000000" pitchFamily="2" charset="2"/>
              <a:buChar char="§"/>
              <a:tabLst>
                <a:tab pos="973138" algn="l"/>
              </a:tabLst>
            </a:pPr>
            <a:r>
              <a:rPr lang="en-US" sz="3200" i="1" dirty="0">
                <a:solidFill>
                  <a:schemeClr val="bg1"/>
                </a:solidFill>
                <a:latin typeface="Merriweather"/>
              </a:rPr>
              <a:t>Three-Stage Growth Model</a:t>
            </a:r>
          </a:p>
          <a:p>
            <a:pPr marL="0" indent="0"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109165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157" t="15027" r="2236" b="11320"/>
          <a:stretch/>
        </p:blipFill>
        <p:spPr>
          <a:xfrm>
            <a:off x="6255658" y="1553028"/>
            <a:ext cx="5936342" cy="5304971"/>
          </a:xfrm>
          <a:prstGeom prst="rect">
            <a:avLst/>
          </a:prstGeom>
        </p:spPr>
      </p:pic>
      <p:sp>
        <p:nvSpPr>
          <p:cNvPr id="102" name="Google Shape;102;p16"/>
          <p:cNvSpPr txBox="1">
            <a:spLocks noGrp="1"/>
          </p:cNvSpPr>
          <p:nvPr>
            <p:ph type="body" idx="4294967295"/>
          </p:nvPr>
        </p:nvSpPr>
        <p:spPr>
          <a:xfrm>
            <a:off x="0" y="0"/>
            <a:ext cx="6560457" cy="6858000"/>
          </a:xfrm>
          <a:prstGeom prst="rect">
            <a:avLst/>
          </a:prstGeom>
          <a:solidFill>
            <a:srgbClr val="2C4F11"/>
          </a:solidFill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 algn="ctr">
              <a:buNone/>
            </a:pPr>
            <a:r>
              <a:rPr lang="en" sz="4800" b="1" dirty="0">
                <a:solidFill>
                  <a:srgbClr val="FFFF00"/>
                </a:solidFill>
                <a:latin typeface="Merriweather"/>
              </a:rPr>
              <a:t>Growth in </a:t>
            </a:r>
            <a:r>
              <a:rPr lang="en" sz="4800" b="1" dirty="0" smtClean="0">
                <a:solidFill>
                  <a:srgbClr val="FFFF00"/>
                </a:solidFill>
                <a:latin typeface="Merriweather"/>
              </a:rPr>
              <a:t>Stages:</a:t>
            </a:r>
          </a:p>
          <a:p>
            <a:pPr marL="0" indent="0">
              <a:buNone/>
            </a:pPr>
            <a:endParaRPr lang="en" sz="900" b="1" dirty="0">
              <a:solidFill>
                <a:srgbClr val="FFFF00"/>
              </a:solidFill>
            </a:endParaRPr>
          </a:p>
          <a:p>
            <a:pPr marL="457200" indent="-457200" algn="l">
              <a:buSzPct val="99000"/>
              <a:buFont typeface="Wingdings" panose="05000000000000000000" pitchFamily="2" charset="2"/>
              <a:buChar char="§"/>
            </a:pPr>
            <a:r>
              <a:rPr lang="en-US" sz="3200" i="1" dirty="0">
                <a:solidFill>
                  <a:schemeClr val="bg1"/>
                </a:solidFill>
                <a:latin typeface="Merriweather"/>
              </a:rPr>
              <a:t>Discounting dividends of each stage</a:t>
            </a:r>
          </a:p>
          <a:p>
            <a:pPr marL="457200" indent="-457200" algn="l">
              <a:buSzPct val="99000"/>
              <a:buFont typeface="Wingdings" panose="05000000000000000000" pitchFamily="2" charset="2"/>
              <a:buChar char="§"/>
            </a:pPr>
            <a:r>
              <a:rPr lang="en-US" sz="3200" i="1" dirty="0">
                <a:solidFill>
                  <a:schemeClr val="bg1"/>
                </a:solidFill>
                <a:latin typeface="Merriweather"/>
              </a:rPr>
              <a:t>Last stage always goes till infinity</a:t>
            </a:r>
          </a:p>
          <a:p>
            <a:pPr marL="457200" indent="-457200" algn="l">
              <a:buSzPct val="99000"/>
              <a:buFont typeface="Wingdings" panose="05000000000000000000" pitchFamily="2" charset="2"/>
              <a:buChar char="§"/>
            </a:pPr>
            <a:r>
              <a:rPr lang="en-US" sz="3200" i="1" dirty="0">
                <a:solidFill>
                  <a:schemeClr val="bg1"/>
                </a:solidFill>
                <a:latin typeface="Merriweather"/>
              </a:rPr>
              <a:t>Apply constant growth formula on the last stage</a:t>
            </a:r>
          </a:p>
          <a:p>
            <a:pPr marL="457200" indent="-457200" algn="l">
              <a:buSzPct val="99000"/>
              <a:buFont typeface="Wingdings" panose="05000000000000000000" pitchFamily="2" charset="2"/>
              <a:buChar char="§"/>
            </a:pPr>
            <a:r>
              <a:rPr lang="en-US" sz="3200" i="1" dirty="0">
                <a:solidFill>
                  <a:schemeClr val="bg1"/>
                </a:solidFill>
                <a:latin typeface="Merriweather"/>
              </a:rPr>
              <a:t>Last stage’s dividends value should be further discounted for the years from where the last stage starts</a:t>
            </a:r>
          </a:p>
          <a:p>
            <a:pPr marL="0" indent="0"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108930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935F5D2-8D65-4C81-AB1F-764A0E4E2B22}"/>
              </a:ext>
            </a:extLst>
          </p:cNvPr>
          <p:cNvSpPr/>
          <p:nvPr/>
        </p:nvSpPr>
        <p:spPr>
          <a:xfrm>
            <a:off x="6890655" y="0"/>
            <a:ext cx="5301343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Cost of capital</a:t>
            </a:r>
          </a:p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Module-10</a:t>
            </a:r>
            <a:endParaRPr lang="en-US" sz="3200" b="1" dirty="0">
              <a:ln w="0">
                <a:noFill/>
              </a:ln>
              <a:solidFill>
                <a:srgbClr val="C00000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9F2EEECD-8580-4F68-9F77-33EBF89FFE68}"/>
              </a:ext>
            </a:extLst>
          </p:cNvPr>
          <p:cNvSpPr/>
          <p:nvPr/>
        </p:nvSpPr>
        <p:spPr>
          <a:xfrm>
            <a:off x="0" y="0"/>
            <a:ext cx="689065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194: Cost of Common Stocks For Specific Period</a:t>
            </a:r>
            <a:endParaRPr lang="en-US" sz="2800" b="1" dirty="0">
              <a:ln w="12700">
                <a:solidFill>
                  <a:srgbClr val="4472C4"/>
                </a:solidFill>
                <a:prstDash val="solid"/>
              </a:ln>
              <a:solidFill>
                <a:srgbClr val="405EE0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="" xmlns:a16="http://schemas.microsoft.com/office/drawing/2014/main" id="{4A5D1FF0-B6FB-4E2A-BABF-0A9AE1B7170C}"/>
              </a:ext>
            </a:extLst>
          </p:cNvPr>
          <p:cNvCxnSpPr>
            <a:cxnSpLocks/>
          </p:cNvCxnSpPr>
          <p:nvPr/>
        </p:nvCxnSpPr>
        <p:spPr>
          <a:xfrm flipV="1">
            <a:off x="7096124" y="374876"/>
            <a:ext cx="0" cy="6008915"/>
          </a:xfrm>
          <a:prstGeom prst="line">
            <a:avLst/>
          </a:prstGeom>
          <a:ln w="88900" cmpd="thickThin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4202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2658FEB0-26E2-4D35-BD3A-23D4391C380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101" r="13101"/>
          <a:stretch/>
        </p:blipFill>
        <p:spPr>
          <a:xfrm>
            <a:off x="6853084" y="648929"/>
            <a:ext cx="5338916" cy="556014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0" y="0"/>
            <a:ext cx="6853084" cy="6858000"/>
          </a:xfrm>
          <a:prstGeom prst="rect">
            <a:avLst/>
          </a:prstGeom>
          <a:solidFill>
            <a:schemeClr val="bg2">
              <a:lumMod val="75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600" b="1" dirty="0">
                <a:solidFill>
                  <a:srgbClr val="50000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Effect of a Specific Period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solidFill>
                <a:srgbClr val="500007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31875" marR="0" lvl="0" indent="-576263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Buying and Selling Price</a:t>
            </a:r>
          </a:p>
          <a:p>
            <a:pPr marL="1031875" marR="0" lvl="0" indent="-576263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4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Fixed Number of Dividends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9580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-2" y="0"/>
            <a:ext cx="7182788" cy="6858000"/>
          </a:xfrm>
          <a:prstGeom prst="rect">
            <a:avLst/>
          </a:prstGeom>
          <a:solidFill>
            <a:srgbClr val="92E0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How to Calculate Cost?</a:t>
            </a:r>
          </a:p>
          <a:p>
            <a:pPr marL="914400" marR="0" lvl="0" indent="-4000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Hit and Trial Method</a:t>
            </a:r>
          </a:p>
          <a:p>
            <a:pPr marL="914400" marR="0" lvl="0" indent="-4000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Discount Dividends for the Holding Period</a:t>
            </a:r>
          </a:p>
          <a:p>
            <a:pPr marL="914400" marR="0" lvl="0" indent="-4000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Discount Expected Price at the End of Holding Period</a:t>
            </a:r>
          </a:p>
        </p:txBody>
      </p:sp>
      <p:pic>
        <p:nvPicPr>
          <p:cNvPr id="1028" name="Picture 4" descr="Download Calculator Png Image HQ PNG Image | FreePNGIm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2786" y="1421376"/>
            <a:ext cx="5009214" cy="543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3439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935F5D2-8D65-4C81-AB1F-764A0E4E2B22}"/>
              </a:ext>
            </a:extLst>
          </p:cNvPr>
          <p:cNvSpPr/>
          <p:nvPr/>
        </p:nvSpPr>
        <p:spPr>
          <a:xfrm>
            <a:off x="6890655" y="0"/>
            <a:ext cx="5301343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Cost of capital</a:t>
            </a:r>
          </a:p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Module-10</a:t>
            </a:r>
            <a:endParaRPr lang="en-US" sz="3200" b="1" dirty="0">
              <a:ln w="0">
                <a:noFill/>
              </a:ln>
              <a:solidFill>
                <a:srgbClr val="C00000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9F2EEECD-8580-4F68-9F77-33EBF89FFE68}"/>
              </a:ext>
            </a:extLst>
          </p:cNvPr>
          <p:cNvSpPr/>
          <p:nvPr/>
        </p:nvSpPr>
        <p:spPr>
          <a:xfrm>
            <a:off x="0" y="0"/>
            <a:ext cx="689065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195: Cost </a:t>
            </a:r>
            <a:r>
              <a:rPr lang="en-US" sz="2800" b="1" dirty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of Bonds-1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="" xmlns:a16="http://schemas.microsoft.com/office/drawing/2014/main" id="{4A5D1FF0-B6FB-4E2A-BABF-0A9AE1B7170C}"/>
              </a:ext>
            </a:extLst>
          </p:cNvPr>
          <p:cNvCxnSpPr>
            <a:cxnSpLocks/>
          </p:cNvCxnSpPr>
          <p:nvPr/>
        </p:nvCxnSpPr>
        <p:spPr>
          <a:xfrm flipV="1">
            <a:off x="6890655" y="330631"/>
            <a:ext cx="0" cy="6008915"/>
          </a:xfrm>
          <a:prstGeom prst="line">
            <a:avLst/>
          </a:prstGeom>
          <a:ln w="88900" cmpd="thickThin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8678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Premium Photo | Coin money and house model on wooden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92"/>
          <a:stretch/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0" y="0"/>
            <a:ext cx="121920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sz="7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are Bonds</a:t>
            </a:r>
            <a:r>
              <a:rPr lang="en-US" sz="7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7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50490" y="1271270"/>
            <a:ext cx="10373032" cy="3416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lvl="0" indent="-85725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Debt</a:t>
            </a:r>
          </a:p>
          <a:p>
            <a:pPr marL="914400" lvl="0" indent="-85725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Loan </a:t>
            </a:r>
          </a:p>
          <a:p>
            <a:pPr marL="914400" lvl="0" indent="-85725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Secured and Unsecured</a:t>
            </a:r>
          </a:p>
        </p:txBody>
      </p:sp>
    </p:spTree>
    <p:extLst>
      <p:ext uri="{BB962C8B-B14F-4D97-AF65-F5344CB8AC3E}">
        <p14:creationId xmlns:p14="http://schemas.microsoft.com/office/powerpoint/2010/main" val="503085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-2" y="0"/>
            <a:ext cx="12192002" cy="6858000"/>
          </a:xfrm>
          <a:prstGeom prst="rect">
            <a:avLst/>
          </a:prstGeom>
          <a:solidFill>
            <a:schemeClr val="bg2">
              <a:lumMod val="75000"/>
            </a:scheme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1254125" lvl="0" indent="-739775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sz="5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Cost of Bond Vs Loan Interest</a:t>
            </a:r>
          </a:p>
          <a:p>
            <a:pPr marL="1254125" lvl="0" indent="-739775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sz="5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Cost and Bond Rating</a:t>
            </a:r>
          </a:p>
          <a:p>
            <a:pPr marL="514350"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5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867" r="5348" b="14340"/>
          <a:stretch/>
        </p:blipFill>
        <p:spPr>
          <a:xfrm>
            <a:off x="3180737" y="4904954"/>
            <a:ext cx="9011263" cy="195304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336270" y="132425"/>
            <a:ext cx="5519460" cy="11695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sz="70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Cost of Bonds</a:t>
            </a:r>
          </a:p>
        </p:txBody>
      </p:sp>
    </p:spTree>
    <p:extLst>
      <p:ext uri="{BB962C8B-B14F-4D97-AF65-F5344CB8AC3E}">
        <p14:creationId xmlns:p14="http://schemas.microsoft.com/office/powerpoint/2010/main" val="329715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ost of Capital - Introduction, Definition (All you want to know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4"/>
          <p:cNvSpPr/>
          <p:nvPr/>
        </p:nvSpPr>
        <p:spPr>
          <a:xfrm>
            <a:off x="2902857" y="1756228"/>
            <a:ext cx="6226629" cy="3236685"/>
          </a:xfrm>
          <a:prstGeom prst="ellipse">
            <a:avLst/>
          </a:prstGeom>
          <a:solidFill>
            <a:srgbClr val="74AC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3425370" y="2405074"/>
            <a:ext cx="560251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57250" indent="-857250">
              <a:buFont typeface="Arial" panose="020B0604020202020204" pitchFamily="34" charset="0"/>
              <a:buChar char="•"/>
            </a:pPr>
            <a:r>
              <a:rPr lang="en-US" sz="6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Cost </a:t>
            </a:r>
            <a:r>
              <a:rPr lang="en-US" sz="6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Equity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US" sz="6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Cost of Debt</a:t>
            </a:r>
          </a:p>
        </p:txBody>
      </p:sp>
      <p:sp>
        <p:nvSpPr>
          <p:cNvPr id="8" name="Oval 7"/>
          <p:cNvSpPr/>
          <p:nvPr/>
        </p:nvSpPr>
        <p:spPr>
          <a:xfrm>
            <a:off x="2438400" y="0"/>
            <a:ext cx="7082971" cy="1335314"/>
          </a:xfrm>
          <a:prstGeom prst="ellipse">
            <a:avLst/>
          </a:prstGeom>
          <a:solidFill>
            <a:srgbClr val="74AC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959428" y="91718"/>
            <a:ext cx="811348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Cost of Capital</a:t>
            </a:r>
          </a:p>
        </p:txBody>
      </p:sp>
    </p:spTree>
    <p:extLst>
      <p:ext uri="{BB962C8B-B14F-4D97-AF65-F5344CB8AC3E}">
        <p14:creationId xmlns:p14="http://schemas.microsoft.com/office/powerpoint/2010/main" val="3293047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-3" y="0"/>
            <a:ext cx="6754763" cy="6858000"/>
          </a:xfrm>
          <a:prstGeom prst="rect">
            <a:avLst/>
          </a:prstGeom>
          <a:solidFill>
            <a:srgbClr val="027781"/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Types of Bonds</a:t>
            </a:r>
          </a:p>
          <a:p>
            <a:pPr marL="914400" marR="0" lvl="0" indent="-515938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3000" b="0" i="0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marR="0" lvl="0" indent="-515938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5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No </a:t>
            </a:r>
            <a:r>
              <a:rPr kumimoji="0" lang="en-US" sz="50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Maturity Bonds</a:t>
            </a:r>
          </a:p>
          <a:p>
            <a:pPr marL="914400" marR="0" lvl="0" indent="-515938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5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Zero Coupon Bonds</a:t>
            </a:r>
          </a:p>
          <a:p>
            <a:pPr marL="914400" marR="0" lvl="0" indent="-515938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50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Coupon Bonds</a:t>
            </a:r>
          </a:p>
        </p:txBody>
      </p:sp>
      <p:pic>
        <p:nvPicPr>
          <p:cNvPr id="5" name="Picture 4" descr="Download Calculator Png Image HQ PNG Image | FreePNGIm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2786" y="1421376"/>
            <a:ext cx="5009214" cy="543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646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Wood cube block with percentage symbol icon. interest rate,  financial Premium Pho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41"/>
            <a:ext cx="12192000" cy="6854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5167086" y="2082699"/>
            <a:ext cx="6096000" cy="2696444"/>
          </a:xfrm>
          <a:prstGeom prst="rect">
            <a:avLst/>
          </a:prstGeom>
        </p:spPr>
        <p:txBody>
          <a:bodyPr>
            <a:spAutoFit/>
          </a:bodyPr>
          <a:lstStyle/>
          <a:p>
            <a:pPr marL="857250" lvl="0" indent="-8572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Interest</a:t>
            </a:r>
            <a:endParaRPr lang="en-US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57250" lvl="0" indent="-8572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Maturity Value</a:t>
            </a:r>
          </a:p>
        </p:txBody>
      </p:sp>
      <p:sp>
        <p:nvSpPr>
          <p:cNvPr id="5" name="Rectangle 4"/>
          <p:cNvSpPr/>
          <p:nvPr/>
        </p:nvSpPr>
        <p:spPr>
          <a:xfrm>
            <a:off x="2026873" y="3841"/>
            <a:ext cx="8113118" cy="11695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sz="7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is Discounted?</a:t>
            </a:r>
          </a:p>
        </p:txBody>
      </p:sp>
    </p:spTree>
    <p:extLst>
      <p:ext uri="{BB962C8B-B14F-4D97-AF65-F5344CB8AC3E}">
        <p14:creationId xmlns:p14="http://schemas.microsoft.com/office/powerpoint/2010/main" val="1689038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935F5D2-8D65-4C81-AB1F-764A0E4E2B22}"/>
              </a:ext>
            </a:extLst>
          </p:cNvPr>
          <p:cNvSpPr/>
          <p:nvPr/>
        </p:nvSpPr>
        <p:spPr>
          <a:xfrm>
            <a:off x="6890655" y="0"/>
            <a:ext cx="5301343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Cost of capital</a:t>
            </a:r>
          </a:p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Module-10</a:t>
            </a:r>
            <a:endParaRPr lang="en-US" sz="3200" b="1" dirty="0">
              <a:ln w="0">
                <a:noFill/>
              </a:ln>
              <a:solidFill>
                <a:srgbClr val="C00000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9F2EEECD-8580-4F68-9F77-33EBF89FFE68}"/>
              </a:ext>
            </a:extLst>
          </p:cNvPr>
          <p:cNvSpPr/>
          <p:nvPr/>
        </p:nvSpPr>
        <p:spPr>
          <a:xfrm>
            <a:off x="0" y="0"/>
            <a:ext cx="689065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196: Cost </a:t>
            </a:r>
            <a:r>
              <a:rPr lang="en-US" sz="2800" b="1" dirty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of Bonds-2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="" xmlns:a16="http://schemas.microsoft.com/office/drawing/2014/main" id="{4A5D1FF0-B6FB-4E2A-BABF-0A9AE1B7170C}"/>
              </a:ext>
            </a:extLst>
          </p:cNvPr>
          <p:cNvCxnSpPr>
            <a:cxnSpLocks/>
          </p:cNvCxnSpPr>
          <p:nvPr/>
        </p:nvCxnSpPr>
        <p:spPr>
          <a:xfrm flipV="1">
            <a:off x="6890655" y="330631"/>
            <a:ext cx="0" cy="6008915"/>
          </a:xfrm>
          <a:prstGeom prst="line">
            <a:avLst/>
          </a:prstGeom>
          <a:ln w="88900" cmpd="thickThin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2868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0" y="0"/>
            <a:ext cx="6253316" cy="68580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Cost of Zero Coupon </a:t>
            </a:r>
            <a: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Bond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57200" marR="0" lvl="0" indent="-4000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No Instalment</a:t>
            </a:r>
          </a:p>
          <a:p>
            <a:pPr marL="457200" marR="0" lvl="0" indent="-4000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Discount the Maturity Value</a:t>
            </a:r>
          </a:p>
          <a:p>
            <a:pPr marL="457200" marR="0" lvl="0" indent="-4000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Formula</a:t>
            </a:r>
          </a:p>
          <a:p>
            <a:pPr marL="914400" lvl="1" indent="-40005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 = MV(1+r)</a:t>
            </a:r>
            <a:r>
              <a:rPr lang="en-US" sz="4000" baseline="30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-n</a:t>
            </a:r>
            <a:endParaRPr lang="en-US" sz="40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14400" lvl="1" indent="-40005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 = (P/MV)</a:t>
            </a:r>
            <a:r>
              <a:rPr lang="en-US" sz="4000" baseline="30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-1/n</a:t>
            </a:r>
            <a:r>
              <a:rPr lang="en-US" sz="4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-1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D2375E64-E95D-4AE2-9AD0-DEF58F3886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318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Blue infinity symbol Free Vecto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9350" y="2524125"/>
            <a:ext cx="5962650" cy="433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233948" y="-19437"/>
            <a:ext cx="972410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sz="6000" b="1" dirty="0">
                <a:solidFill>
                  <a:srgbClr val="1E44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Cost of Perpetual </a:t>
            </a:r>
            <a:r>
              <a:rPr lang="en-US" sz="6000" b="1" dirty="0" smtClean="0">
                <a:solidFill>
                  <a:srgbClr val="1E44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Bond</a:t>
            </a:r>
            <a:endParaRPr lang="en-US" sz="6000" b="1" dirty="0">
              <a:solidFill>
                <a:srgbClr val="1E44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233948" y="996226"/>
            <a:ext cx="9724104" cy="43365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lvl="0" indent="-857250">
              <a:lnSpc>
                <a:spcPct val="150000"/>
              </a:lnSpc>
              <a:buClr>
                <a:srgbClr val="1E4482"/>
              </a:buClr>
              <a:buFont typeface="Arial" panose="020B0604020202020204" pitchFamily="34" charset="0"/>
              <a:buChar char="•"/>
              <a:defRPr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Instalment</a:t>
            </a:r>
          </a:p>
          <a:p>
            <a:pPr marL="914400" lvl="0" indent="-857250">
              <a:lnSpc>
                <a:spcPct val="150000"/>
              </a:lnSpc>
              <a:buClr>
                <a:srgbClr val="1E4482"/>
              </a:buClr>
              <a:buFont typeface="Arial" panose="020B0604020202020204" pitchFamily="34" charset="0"/>
              <a:buChar char="•"/>
              <a:defRPr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 Maturity Value</a:t>
            </a:r>
          </a:p>
          <a:p>
            <a:pPr marL="914400" lvl="0" indent="-857250">
              <a:lnSpc>
                <a:spcPct val="150000"/>
              </a:lnSpc>
              <a:buClr>
                <a:srgbClr val="1E4482"/>
              </a:buClr>
              <a:buFont typeface="Arial" panose="020B0604020202020204" pitchFamily="34" charset="0"/>
              <a:buChar char="•"/>
              <a:defRPr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Formula</a:t>
            </a:r>
          </a:p>
          <a:p>
            <a:pPr marL="914400" lvl="1" indent="-400050">
              <a:lnSpc>
                <a:spcPct val="150000"/>
              </a:lnSpc>
              <a:buClr>
                <a:srgbClr val="1E4482"/>
              </a:buClr>
              <a:buFont typeface="Arial" panose="020B0604020202020204" pitchFamily="34" charset="0"/>
              <a:buChar char="•"/>
            </a:pPr>
            <a:r>
              <a:rPr lang="en-US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 = I/r</a:t>
            </a:r>
          </a:p>
          <a:p>
            <a:pPr marL="914400" lvl="1" indent="-400050">
              <a:lnSpc>
                <a:spcPct val="150000"/>
              </a:lnSpc>
              <a:buClr>
                <a:srgbClr val="1E4482"/>
              </a:buClr>
              <a:buFont typeface="Arial" panose="020B0604020202020204" pitchFamily="34" charset="0"/>
              <a:buChar char="•"/>
            </a:pPr>
            <a:r>
              <a:rPr lang="en-US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 = I/P</a:t>
            </a:r>
          </a:p>
        </p:txBody>
      </p:sp>
    </p:spTree>
    <p:extLst>
      <p:ext uri="{BB962C8B-B14F-4D97-AF65-F5344CB8AC3E}">
        <p14:creationId xmlns:p14="http://schemas.microsoft.com/office/powerpoint/2010/main" val="1491427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0" y="0"/>
            <a:ext cx="6229350" cy="6858000"/>
          </a:xfrm>
          <a:prstGeom prst="rect">
            <a:avLst/>
          </a:prstGeom>
          <a:solidFill>
            <a:srgbClr val="1BC2C2"/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Cost of Coupon Bond</a:t>
            </a:r>
          </a:p>
          <a:p>
            <a:pPr marL="457200" marR="0" lvl="0" indent="-4000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45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Hit and Trial Method</a:t>
            </a:r>
          </a:p>
          <a:p>
            <a:pPr marL="457200" marR="0" lvl="0" indent="-4000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45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Discount Instalments</a:t>
            </a:r>
          </a:p>
          <a:p>
            <a:pPr marL="457200" marR="0" lvl="0" indent="-4000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4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Discount Maturity Value</a:t>
            </a:r>
          </a:p>
        </p:txBody>
      </p:sp>
      <p:pic>
        <p:nvPicPr>
          <p:cNvPr id="7172" name="Picture 4" descr="Flat cartoon character customer 50 percent discount with coupon Free Vecto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9350" y="895350"/>
            <a:ext cx="5962650" cy="596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509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935F5D2-8D65-4C81-AB1F-764A0E4E2B22}"/>
              </a:ext>
            </a:extLst>
          </p:cNvPr>
          <p:cNvSpPr/>
          <p:nvPr/>
        </p:nvSpPr>
        <p:spPr>
          <a:xfrm>
            <a:off x="7587344" y="2439140"/>
            <a:ext cx="4016819" cy="1979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Cost of capital</a:t>
            </a:r>
          </a:p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Module-10</a:t>
            </a:r>
            <a:endParaRPr lang="en-US" sz="3200" b="1" dirty="0">
              <a:ln w="0">
                <a:noFill/>
              </a:ln>
              <a:solidFill>
                <a:srgbClr val="C00000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9F2EEECD-8580-4F68-9F77-33EBF89FFE68}"/>
              </a:ext>
            </a:extLst>
          </p:cNvPr>
          <p:cNvSpPr/>
          <p:nvPr/>
        </p:nvSpPr>
        <p:spPr>
          <a:xfrm>
            <a:off x="283032" y="357538"/>
            <a:ext cx="6607623" cy="6008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197: Bond Yield And Yield to Maturity</a:t>
            </a:r>
            <a:endParaRPr lang="en-US" sz="2800" b="1" dirty="0">
              <a:ln w="12700">
                <a:solidFill>
                  <a:srgbClr val="4472C4"/>
                </a:solidFill>
                <a:prstDash val="solid"/>
              </a:ln>
              <a:solidFill>
                <a:srgbClr val="405EE0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4A5D1FF0-B6FB-4E2A-BABF-0A9AE1B7170C}"/>
              </a:ext>
            </a:extLst>
          </p:cNvPr>
          <p:cNvCxnSpPr>
            <a:cxnSpLocks/>
          </p:cNvCxnSpPr>
          <p:nvPr/>
        </p:nvCxnSpPr>
        <p:spPr>
          <a:xfrm flipV="1">
            <a:off x="7238999" y="446314"/>
            <a:ext cx="0" cy="6008915"/>
          </a:xfrm>
          <a:prstGeom prst="line">
            <a:avLst/>
          </a:prstGeom>
          <a:ln w="889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5441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-2" y="0"/>
            <a:ext cx="12192002" cy="68580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sz="8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Bond Yield</a:t>
            </a:r>
          </a:p>
          <a:p>
            <a:pPr algn="ctr"/>
            <a:r>
              <a:rPr lang="en-US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Return of the Bond holder on current market price</a:t>
            </a:r>
          </a:p>
        </p:txBody>
      </p:sp>
      <p:pic>
        <p:nvPicPr>
          <p:cNvPr id="1026" name="Picture 2" descr="What is Yield? | Formula for Calculating Yield- Fincash">
            <a:extLst>
              <a:ext uri="{FF2B5EF4-FFF2-40B4-BE49-F238E27FC236}">
                <a16:creationId xmlns="" xmlns:a16="http://schemas.microsoft.com/office/drawing/2014/main" id="{A7116410-C846-4DED-ACC1-92ED5BBE2A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1971" y="2937164"/>
            <a:ext cx="6948055" cy="3920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4185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With This Entrepreneur&amp;#39;s Idea, You Can Save Paper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40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-2" y="0"/>
            <a:ext cx="12192002" cy="68580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en-US" sz="80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4718" y="2359431"/>
            <a:ext cx="7090481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Return of the Bond holder including Interest and Capital Gain</a:t>
            </a:r>
            <a:endParaRPr lang="en-US" sz="5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12293" y="400009"/>
            <a:ext cx="730950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Yield to Maturity</a:t>
            </a:r>
          </a:p>
        </p:txBody>
      </p:sp>
    </p:spTree>
    <p:extLst>
      <p:ext uri="{BB962C8B-B14F-4D97-AF65-F5344CB8AC3E}">
        <p14:creationId xmlns:p14="http://schemas.microsoft.com/office/powerpoint/2010/main" val="187109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0" y="0"/>
            <a:ext cx="12192002" cy="68580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sz="8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Formula</a:t>
            </a:r>
            <a:endParaRPr lang="en-US" sz="4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2D2F36F4-6A80-4E44-BC72-AB8AB54044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1385" y="3680502"/>
            <a:ext cx="8189229" cy="276629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A533BA44-2787-440F-AAE9-786CF82EB9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5255" y="1426848"/>
            <a:ext cx="4421490" cy="2253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290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935F5D2-8D65-4C81-AB1F-764A0E4E2B22}"/>
              </a:ext>
            </a:extLst>
          </p:cNvPr>
          <p:cNvSpPr/>
          <p:nvPr/>
        </p:nvSpPr>
        <p:spPr>
          <a:xfrm>
            <a:off x="7587344" y="2439140"/>
            <a:ext cx="4016819" cy="1979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Cost of capital</a:t>
            </a:r>
          </a:p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Module-10</a:t>
            </a:r>
            <a:endParaRPr lang="en-US" sz="3200" b="1" dirty="0">
              <a:ln w="0">
                <a:noFill/>
              </a:ln>
              <a:solidFill>
                <a:srgbClr val="C00000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9F2EEECD-8580-4F68-9F77-33EBF89FFE68}"/>
              </a:ext>
            </a:extLst>
          </p:cNvPr>
          <p:cNvSpPr/>
          <p:nvPr/>
        </p:nvSpPr>
        <p:spPr>
          <a:xfrm>
            <a:off x="283032" y="357538"/>
            <a:ext cx="6607623" cy="6008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187: Cost </a:t>
            </a:r>
            <a:r>
              <a:rPr lang="en-US" sz="3600" b="1" dirty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of Equity Capital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4A5D1FF0-B6FB-4E2A-BABF-0A9AE1B7170C}"/>
              </a:ext>
            </a:extLst>
          </p:cNvPr>
          <p:cNvCxnSpPr>
            <a:cxnSpLocks/>
          </p:cNvCxnSpPr>
          <p:nvPr/>
        </p:nvCxnSpPr>
        <p:spPr>
          <a:xfrm flipV="1">
            <a:off x="7238999" y="446314"/>
            <a:ext cx="0" cy="6008915"/>
          </a:xfrm>
          <a:prstGeom prst="line">
            <a:avLst/>
          </a:prstGeom>
          <a:ln w="88900" cmpd="thickThin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1184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935F5D2-8D65-4C81-AB1F-764A0E4E2B22}"/>
              </a:ext>
            </a:extLst>
          </p:cNvPr>
          <p:cNvSpPr/>
          <p:nvPr/>
        </p:nvSpPr>
        <p:spPr>
          <a:xfrm>
            <a:off x="7587344" y="2439140"/>
            <a:ext cx="4016819" cy="1979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Cost of capital</a:t>
            </a:r>
          </a:p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Module-10</a:t>
            </a:r>
            <a:endParaRPr lang="en-US" sz="3200" b="1" dirty="0">
              <a:ln w="0">
                <a:noFill/>
              </a:ln>
              <a:solidFill>
                <a:srgbClr val="C00000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9F2EEECD-8580-4F68-9F77-33EBF89FFE68}"/>
              </a:ext>
            </a:extLst>
          </p:cNvPr>
          <p:cNvSpPr/>
          <p:nvPr/>
        </p:nvSpPr>
        <p:spPr>
          <a:xfrm>
            <a:off x="310742" y="311357"/>
            <a:ext cx="6607623" cy="6008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198: Cost of Equity Using CAPM</a:t>
            </a:r>
            <a:endParaRPr lang="en-US" sz="2800" b="1" dirty="0">
              <a:ln w="12700">
                <a:solidFill>
                  <a:srgbClr val="4472C4"/>
                </a:solidFill>
                <a:prstDash val="solid"/>
              </a:ln>
              <a:solidFill>
                <a:srgbClr val="405EE0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4A5D1FF0-B6FB-4E2A-BABF-0A9AE1B7170C}"/>
              </a:ext>
            </a:extLst>
          </p:cNvPr>
          <p:cNvCxnSpPr>
            <a:cxnSpLocks/>
          </p:cNvCxnSpPr>
          <p:nvPr/>
        </p:nvCxnSpPr>
        <p:spPr>
          <a:xfrm flipV="1">
            <a:off x="7238999" y="446314"/>
            <a:ext cx="0" cy="6008915"/>
          </a:xfrm>
          <a:prstGeom prst="line">
            <a:avLst/>
          </a:prstGeom>
          <a:ln w="889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024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-2" y="0"/>
            <a:ext cx="1219200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6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Capital </a:t>
            </a:r>
            <a:r>
              <a:rPr lang="en-US" sz="6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Asset Pricing </a:t>
            </a:r>
            <a:r>
              <a:rPr lang="en-US" sz="6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Model</a:t>
            </a:r>
            <a:endParaRPr lang="en-US" sz="6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20" name="Picture 4" descr="CAPM Model: Advantages and Disadvantage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3906" y="1609057"/>
            <a:ext cx="7838094" cy="3639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135464" y="971309"/>
            <a:ext cx="11988799" cy="5863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0" indent="-685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Cost of Equity</a:t>
            </a:r>
          </a:p>
          <a:p>
            <a:pPr marL="685800" indent="-685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Risk Free Rate</a:t>
            </a:r>
          </a:p>
          <a:p>
            <a:pPr marL="685800" indent="-685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Market Rate</a:t>
            </a:r>
          </a:p>
          <a:p>
            <a:pPr marL="685800" indent="-685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Risk Premium</a:t>
            </a:r>
          </a:p>
          <a:p>
            <a:pPr marL="685800" indent="-685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Beta</a:t>
            </a:r>
          </a:p>
        </p:txBody>
      </p:sp>
    </p:spTree>
    <p:extLst>
      <p:ext uri="{BB962C8B-B14F-4D97-AF65-F5344CB8AC3E}">
        <p14:creationId xmlns:p14="http://schemas.microsoft.com/office/powerpoint/2010/main" val="11639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-2" y="0"/>
            <a:ext cx="1219200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sz="8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CAPM Formula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86DC81F8-1777-46E6-934E-738CACA8EE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199" y="1691794"/>
            <a:ext cx="9753600" cy="5149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573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935F5D2-8D65-4C81-AB1F-764A0E4E2B22}"/>
              </a:ext>
            </a:extLst>
          </p:cNvPr>
          <p:cNvSpPr/>
          <p:nvPr/>
        </p:nvSpPr>
        <p:spPr>
          <a:xfrm>
            <a:off x="7587344" y="2439140"/>
            <a:ext cx="4016819" cy="1979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Cost of capital</a:t>
            </a:r>
          </a:p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Module-10</a:t>
            </a:r>
            <a:endParaRPr lang="en-US" sz="3200" b="1" dirty="0">
              <a:ln w="0">
                <a:noFill/>
              </a:ln>
              <a:solidFill>
                <a:srgbClr val="C00000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9F2EEECD-8580-4F68-9F77-33EBF89FFE68}"/>
              </a:ext>
            </a:extLst>
          </p:cNvPr>
          <p:cNvSpPr/>
          <p:nvPr/>
        </p:nvSpPr>
        <p:spPr>
          <a:xfrm>
            <a:off x="283032" y="274412"/>
            <a:ext cx="6607623" cy="6008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199: Economic VALUE ADDED</a:t>
            </a:r>
            <a:endParaRPr lang="en-US" sz="2800" b="1" dirty="0">
              <a:ln w="12700">
                <a:solidFill>
                  <a:srgbClr val="4472C4"/>
                </a:solidFill>
                <a:prstDash val="solid"/>
              </a:ln>
              <a:solidFill>
                <a:srgbClr val="405EE0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4A5D1FF0-B6FB-4E2A-BABF-0A9AE1B7170C}"/>
              </a:ext>
            </a:extLst>
          </p:cNvPr>
          <p:cNvCxnSpPr>
            <a:cxnSpLocks/>
          </p:cNvCxnSpPr>
          <p:nvPr/>
        </p:nvCxnSpPr>
        <p:spPr>
          <a:xfrm flipV="1">
            <a:off x="7238999" y="446314"/>
            <a:ext cx="0" cy="6008915"/>
          </a:xfrm>
          <a:prstGeom prst="line">
            <a:avLst/>
          </a:prstGeom>
          <a:ln w="889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3161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-2" y="0"/>
            <a:ext cx="6096002" cy="6858000"/>
          </a:xfrm>
          <a:prstGeom prst="rect">
            <a:avLst/>
          </a:prstGeom>
          <a:solidFill>
            <a:srgbClr val="319966"/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6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Economic Value Added-EVA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Measure of Financial Performance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Cost of Capital less Operating Profit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1D9DFED5-D33D-437D-A66F-EB90BF7E75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8786" y="1652587"/>
            <a:ext cx="476250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344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-2" y="0"/>
            <a:ext cx="5975929" cy="6858000"/>
          </a:xfrm>
          <a:prstGeom prst="rect">
            <a:avLst/>
          </a:prstGeom>
          <a:solidFill>
            <a:schemeClr val="bg2">
              <a:lumMod val="75000"/>
            </a:scheme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6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EVA</a:t>
            </a:r>
          </a:p>
          <a:p>
            <a:pPr marL="914400" indent="-6270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if EVA is negative or positive?</a:t>
            </a:r>
          </a:p>
          <a:p>
            <a:pPr marL="914400" indent="-6270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it be Zero?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4DAFD3F6-8C69-4ADE-8E71-D0997278FC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5927" y="1612755"/>
            <a:ext cx="6216073" cy="3632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497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Happy students learning math in college or school isolated flat illustration. Free Vector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22"/>
          <a:stretch/>
        </p:blipFill>
        <p:spPr bwMode="auto">
          <a:xfrm>
            <a:off x="5399049" y="2743200"/>
            <a:ext cx="6928417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-2" y="0"/>
            <a:ext cx="1219200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6600" b="1" u="sng" dirty="0" smtClean="0">
                <a:solidFill>
                  <a:srgbClr val="505AB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Formula</a:t>
            </a:r>
          </a:p>
          <a:p>
            <a:pPr algn="ctr"/>
            <a:endParaRPr lang="en-US" sz="3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3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5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EVA </a:t>
            </a:r>
            <a:r>
              <a:rPr lang="en-US" sz="5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NOPAT - (Invested Capital x WACC)</a:t>
            </a:r>
          </a:p>
        </p:txBody>
      </p:sp>
    </p:spTree>
    <p:extLst>
      <p:ext uri="{BB962C8B-B14F-4D97-AF65-F5344CB8AC3E}">
        <p14:creationId xmlns:p14="http://schemas.microsoft.com/office/powerpoint/2010/main" val="2748581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0E6429D-14CA-4FB4-9D50-636A2BB4525E}"/>
              </a:ext>
            </a:extLst>
          </p:cNvPr>
          <p:cNvSpPr/>
          <p:nvPr/>
        </p:nvSpPr>
        <p:spPr>
          <a:xfrm>
            <a:off x="-2" y="0"/>
            <a:ext cx="6096000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4000" b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Equity</a:t>
            </a:r>
          </a:p>
          <a:p>
            <a:pPr marL="1030288" indent="-8572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5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Common </a:t>
            </a:r>
            <a:r>
              <a:rPr lang="en-US" sz="5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Stocks</a:t>
            </a:r>
          </a:p>
          <a:p>
            <a:pPr marL="1030288" indent="-8572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5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Preferred Stocks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15535CBB-BE68-4CC0-8C25-65830C23E0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99" y="0"/>
            <a:ext cx="60960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987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0E6429D-14CA-4FB4-9D50-636A2BB4525E}"/>
              </a:ext>
            </a:extLst>
          </p:cNvPr>
          <p:cNvSpPr/>
          <p:nvPr/>
        </p:nvSpPr>
        <p:spPr>
          <a:xfrm>
            <a:off x="-2" y="0"/>
            <a:ext cx="6096000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Debt</a:t>
            </a:r>
            <a:endParaRPr lang="en-US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57250" indent="-8572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5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Bonds</a:t>
            </a:r>
          </a:p>
          <a:p>
            <a:pPr marL="857250" indent="-8572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5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Fixed Income Securities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DCAED6B0-6143-4BB1-97A7-FAA0F96E31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98" y="0"/>
            <a:ext cx="60960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348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0E6429D-14CA-4FB4-9D50-636A2BB4525E}"/>
              </a:ext>
            </a:extLst>
          </p:cNvPr>
          <p:cNvSpPr/>
          <p:nvPr/>
        </p:nvSpPr>
        <p:spPr>
          <a:xfrm>
            <a:off x="-2" y="0"/>
            <a:ext cx="609600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Market Price and Cost of Capital</a:t>
            </a:r>
            <a:endParaRPr lang="en-US" sz="5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5249EF1C-C13D-4B40-8302-E3D1C9DF2B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99" y="0"/>
            <a:ext cx="60960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931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935F5D2-8D65-4C81-AB1F-764A0E4E2B22}"/>
              </a:ext>
            </a:extLst>
          </p:cNvPr>
          <p:cNvSpPr/>
          <p:nvPr/>
        </p:nvSpPr>
        <p:spPr>
          <a:xfrm>
            <a:off x="7587344" y="2439140"/>
            <a:ext cx="4016819" cy="1979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Cost of capital</a:t>
            </a:r>
          </a:p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Module-10</a:t>
            </a:r>
            <a:endParaRPr lang="en-US" sz="3200" b="1" dirty="0">
              <a:ln w="0">
                <a:noFill/>
              </a:ln>
              <a:solidFill>
                <a:srgbClr val="C00000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9F2EEECD-8580-4F68-9F77-33EBF89FFE68}"/>
              </a:ext>
            </a:extLst>
          </p:cNvPr>
          <p:cNvSpPr/>
          <p:nvPr/>
        </p:nvSpPr>
        <p:spPr>
          <a:xfrm>
            <a:off x="283032" y="357538"/>
            <a:ext cx="6607623" cy="6008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188: Weighted Average </a:t>
            </a:r>
            <a:r>
              <a:rPr lang="en-US" sz="2800" b="1" dirty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Cost of Capital WACC-1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4A5D1FF0-B6FB-4E2A-BABF-0A9AE1B7170C}"/>
              </a:ext>
            </a:extLst>
          </p:cNvPr>
          <p:cNvCxnSpPr>
            <a:cxnSpLocks/>
          </p:cNvCxnSpPr>
          <p:nvPr/>
        </p:nvCxnSpPr>
        <p:spPr>
          <a:xfrm flipV="1">
            <a:off x="7238999" y="446314"/>
            <a:ext cx="0" cy="6008915"/>
          </a:xfrm>
          <a:prstGeom prst="line">
            <a:avLst/>
          </a:prstGeom>
          <a:ln w="889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4803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814</Words>
  <Application>Microsoft Office PowerPoint</Application>
  <PresentationFormat>Widescreen</PresentationFormat>
  <Paragraphs>235</Paragraphs>
  <Slides>56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64" baseType="lpstr">
      <vt:lpstr>Arial</vt:lpstr>
      <vt:lpstr>Book Antiqua</vt:lpstr>
      <vt:lpstr>Calibri</vt:lpstr>
      <vt:lpstr>Calibri Light</vt:lpstr>
      <vt:lpstr>Merriweather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Weighted Average Cost of Capital</vt:lpstr>
      <vt:lpstr>WACC Explanation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 Ather Azim Khan</dc:creator>
  <cp:lastModifiedBy>Aisha Ismail</cp:lastModifiedBy>
  <cp:revision>33</cp:revision>
  <dcterms:created xsi:type="dcterms:W3CDTF">2021-03-14T08:20:31Z</dcterms:created>
  <dcterms:modified xsi:type="dcterms:W3CDTF">2021-11-15T09:24:12Z</dcterms:modified>
</cp:coreProperties>
</file>