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50" r:id="rId2"/>
    <p:sldId id="451" r:id="rId3"/>
    <p:sldId id="452" r:id="rId4"/>
    <p:sldId id="453" r:id="rId5"/>
    <p:sldId id="454" r:id="rId6"/>
    <p:sldId id="455" r:id="rId7"/>
    <p:sldId id="456" r:id="rId8"/>
    <p:sldId id="457" r:id="rId9"/>
    <p:sldId id="458" r:id="rId10"/>
    <p:sldId id="459" r:id="rId11"/>
    <p:sldId id="461" r:id="rId12"/>
    <p:sldId id="462" r:id="rId13"/>
    <p:sldId id="463" r:id="rId14"/>
    <p:sldId id="464" r:id="rId15"/>
    <p:sldId id="465" r:id="rId16"/>
    <p:sldId id="466" r:id="rId17"/>
    <p:sldId id="467" r:id="rId18"/>
    <p:sldId id="468" r:id="rId19"/>
    <p:sldId id="469" r:id="rId20"/>
    <p:sldId id="470" r:id="rId21"/>
    <p:sldId id="471" r:id="rId22"/>
    <p:sldId id="472" r:id="rId23"/>
    <p:sldId id="473" r:id="rId24"/>
    <p:sldId id="474" r:id="rId25"/>
    <p:sldId id="475" r:id="rId26"/>
    <p:sldId id="476" r:id="rId27"/>
    <p:sldId id="477" r:id="rId28"/>
    <p:sldId id="478" r:id="rId29"/>
    <p:sldId id="479" r:id="rId30"/>
    <p:sldId id="480" r:id="rId31"/>
    <p:sldId id="481" r:id="rId32"/>
    <p:sldId id="482" r:id="rId33"/>
    <p:sldId id="483" r:id="rId34"/>
    <p:sldId id="484" r:id="rId35"/>
    <p:sldId id="485" r:id="rId36"/>
    <p:sldId id="486" r:id="rId37"/>
    <p:sldId id="487" r:id="rId38"/>
    <p:sldId id="488" r:id="rId39"/>
    <p:sldId id="489" r:id="rId40"/>
    <p:sldId id="490" r:id="rId41"/>
    <p:sldId id="491" r:id="rId42"/>
    <p:sldId id="492" r:id="rId43"/>
    <p:sldId id="493" r:id="rId44"/>
    <p:sldId id="494" r:id="rId45"/>
    <p:sldId id="495" r:id="rId46"/>
    <p:sldId id="496" r:id="rId47"/>
    <p:sldId id="497" r:id="rId48"/>
    <p:sldId id="498" r:id="rId49"/>
    <p:sldId id="499" r:id="rId50"/>
    <p:sldId id="500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EB"/>
    <a:srgbClr val="215473"/>
    <a:srgbClr val="BFC4D7"/>
    <a:srgbClr val="505ABC"/>
    <a:srgbClr val="11A905"/>
    <a:srgbClr val="319966"/>
    <a:srgbClr val="1BC2C2"/>
    <a:srgbClr val="71B4C5"/>
    <a:srgbClr val="6BAEBF"/>
    <a:srgbClr val="1E4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78" y="4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571097B-D6C1-433C-B2B8-9697A56E0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ECABA1C-3F8F-47FE-83F8-A807EFF2EC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55C93B5-FCBC-42A6-964A-1BB2034EC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D24D-2C5F-4482-934E-224E8B172C57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D9CBEC0-B797-4E8D-B07A-4D40600A3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124CE27-4AC7-40F4-A977-C21B53BC3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FD4D-E48F-42BB-8C4E-724A0178A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09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A4B361E-1BE1-4380-A6C2-75561A1B8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442D4AC-F227-4D2B-BE3B-B8623B66E3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7133DE4-EDA6-4A33-A645-FEFABB626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D24D-2C5F-4482-934E-224E8B172C57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D774035-C24A-4F4D-A258-6F59EEE00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34EF4C4-555B-4603-8671-E3CF58B12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FD4D-E48F-42BB-8C4E-724A0178A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25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22E54C26-E6F8-4B83-9FA8-37FE922E29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5AD60DC-BD78-4034-9019-E0D0D2F5AF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B82DBC4-69A9-4638-9D9F-344CA0397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D24D-2C5F-4482-934E-224E8B172C57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E00D069-31E8-41B7-B7E0-AF493DE4C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9EEC0BD-6E85-4688-92DA-A1FAF2E8D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FD4D-E48F-42BB-8C4E-724A0178A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498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accent3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33" y="3440900"/>
            <a:ext cx="12192000" cy="341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1;p2"/>
          <p:cNvSpPr/>
          <p:nvPr/>
        </p:nvSpPr>
        <p:spPr>
          <a:xfrm>
            <a:off x="2538000" y="2382467"/>
            <a:ext cx="7116000" cy="20932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2592600" y="2441851"/>
            <a:ext cx="7006800" cy="19744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745815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chemeClr val="dk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133" y="0"/>
            <a:ext cx="12192000" cy="21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" name="Google Shape;21;p4"/>
          <p:cNvSpPr/>
          <p:nvPr/>
        </p:nvSpPr>
        <p:spPr>
          <a:xfrm>
            <a:off x="5449967" y="1529649"/>
            <a:ext cx="1292400" cy="1292400"/>
          </a:xfrm>
          <a:prstGeom prst="rect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" name="Google Shape;22;p4"/>
          <p:cNvSpPr/>
          <p:nvPr/>
        </p:nvSpPr>
        <p:spPr>
          <a:xfrm>
            <a:off x="5514600" y="1610731"/>
            <a:ext cx="1162800" cy="113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2090800" y="3085600"/>
            <a:ext cx="8010400" cy="10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erriweather"/>
              <a:buChar char="◉"/>
              <a:defRPr i="1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1219170" lvl="1" indent="-50798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erriweather"/>
              <a:buChar char="○"/>
              <a:defRPr i="1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1828754" lvl="2" indent="-50798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erriweather"/>
              <a:buChar char="■"/>
              <a:defRPr i="1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2438339" lvl="3" indent="-50798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erriweather"/>
              <a:buChar char="●"/>
              <a:defRPr i="1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3047924" lvl="4" indent="-50798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erriweather"/>
              <a:buChar char="○"/>
              <a:defRPr i="1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3657509" lvl="5" indent="-50798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erriweather"/>
              <a:buChar char="■"/>
              <a:defRPr i="1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4267093" lvl="6" indent="-50798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erriweather"/>
              <a:buChar char="●"/>
              <a:defRPr i="1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4876678" lvl="7" indent="-50798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erriweather"/>
              <a:buChar char="○"/>
              <a:defRPr i="1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5486263" lvl="8" indent="-50798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erriweather"/>
              <a:buChar char="■"/>
              <a:defRPr i="1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24" name="Google Shape;24;p4"/>
          <p:cNvSpPr txBox="1"/>
          <p:nvPr/>
        </p:nvSpPr>
        <p:spPr>
          <a:xfrm>
            <a:off x="4791200" y="1512208"/>
            <a:ext cx="2609600" cy="8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“</a:t>
            </a:r>
            <a:endParaRPr sz="128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5730200" y="6352999"/>
            <a:ext cx="731600" cy="4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solidFill>
                  <a:schemeClr val="accent3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buNone/>
              <a:defRPr>
                <a:solidFill>
                  <a:schemeClr val="accent3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buNone/>
              <a:defRPr>
                <a:solidFill>
                  <a:schemeClr val="accent3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buNone/>
              <a:defRPr>
                <a:solidFill>
                  <a:schemeClr val="accent3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buNone/>
              <a:defRPr>
                <a:solidFill>
                  <a:schemeClr val="accent3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buNone/>
              <a:defRPr>
                <a:solidFill>
                  <a:schemeClr val="accent3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buNone/>
              <a:defRPr>
                <a:solidFill>
                  <a:schemeClr val="accent3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buNone/>
              <a:defRPr>
                <a:solidFill>
                  <a:schemeClr val="accent3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buNone/>
              <a:defRPr>
                <a:solidFill>
                  <a:schemeClr val="accent3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0405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B52AB9-5112-4AFE-93CD-9B4E79DFD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06C905D-5AAF-44EF-857D-BCD6D2C6C3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10CD864-56ED-4B67-8C05-CD071D819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D24D-2C5F-4482-934E-224E8B172C57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194A33-2415-4A5C-8DFA-DCFF6D303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C04E4DA-00A1-4857-93F4-30E31F80B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FD4D-E48F-42BB-8C4E-724A0178A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203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D2663E7-3F00-4660-9A96-12E37024E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726659B-2828-4360-9933-C54B66B098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3ED7067-5890-4281-B622-88E5962C6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D24D-2C5F-4482-934E-224E8B172C57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E616D84-2BF4-4648-9EED-FD852D976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EF59E89-3008-471E-9D56-250982A5C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FD4D-E48F-42BB-8C4E-724A0178A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39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371E726-AC46-4875-B9F2-ED2246989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B810708-D35E-4B86-9793-50D9B1ABC6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E063CBC-56F0-4109-AC67-2B42A58090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8C93350-C130-4BD3-B673-3AB3894A3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D24D-2C5F-4482-934E-224E8B172C57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2873291-E027-42E6-B1BA-966A4EDEA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B33C939-0EE3-4C1C-87CF-B27C52A2F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FD4D-E48F-42BB-8C4E-724A0178A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82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79E7AE-3BEC-4A51-BFFD-25CC17159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47E0003-6ACA-40F0-A31B-1A61CB643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03FA33E-B930-4010-8BDD-0E5073295E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387BE113-CDC6-4ABD-BB21-16AA0F9F04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1803B92-B572-47D9-91F6-2A6D283EB8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645E8D6-263B-4352-8672-CDC1F703B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D24D-2C5F-4482-934E-224E8B172C57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D015BE6-A353-4C31-A288-E99112984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562C23C-875E-4ED2-8F59-83DA015A4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FD4D-E48F-42BB-8C4E-724A0178A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79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C2B4344-1F5B-4944-ABC1-FF1903EEC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0D44F27-2481-4124-9106-65704EA38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D24D-2C5F-4482-934E-224E8B172C57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B3B5A91-5D44-45EF-A8BF-107DCB8B1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4CBB1E3-CDA6-48C1-8A29-88CF526BA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FD4D-E48F-42BB-8C4E-724A0178A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737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7B785B61-1A40-4954-91D0-08518BE4C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D24D-2C5F-4482-934E-224E8B172C57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C82416E-19D7-41AE-9B2B-6C3EFD188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733E49B-9831-4E1F-B9E2-DA89014C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FD4D-E48F-42BB-8C4E-724A0178A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341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7A8055C-B682-4EF0-BE17-2ABB61872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D4753F9-C926-47B0-BA76-568A8C7AEF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E1ABB6C-8EAF-4878-9F65-0936A9E15E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9471801-A49D-44D5-BFCA-9284CA887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D24D-2C5F-4482-934E-224E8B172C57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B6C9293-FFD8-4BEC-987F-733614B11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108EC56-37BF-4AFB-845E-8D991EFF1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FD4D-E48F-42BB-8C4E-724A0178A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363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E2FE7B-EA3F-4537-8DD8-455C7DFDD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7DA7979-9887-45C0-A784-DA1930CF57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EEB7C3B-33AC-4652-B3A4-39CEA54360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1525315-24CB-4A26-80E9-74C664C1F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D24D-2C5F-4482-934E-224E8B172C57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FDA04EC-6BA2-4517-9E82-B544BA402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EA3BF77-9832-4FAF-8A46-0C9F826B0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FD4D-E48F-42BB-8C4E-724A0178A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784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0321F253-3B57-4411-BFE2-39FA6C2A4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12658F4-E1F0-4CC2-B042-2BE881699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B333E77-F365-45C7-A91C-2605D10587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DD24D-2C5F-4482-934E-224E8B172C57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4EAFA98-B2AC-4275-8E43-4AE4EA7BEB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762B0B4-F3FE-476E-91C7-FA3AFE2335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8FD4D-E48F-42BB-8C4E-724A0178A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393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  <a:p>
            <a:pPr algn="ctr"/>
            <a:r>
              <a:rPr lang="en-US" sz="3200" b="1" dirty="0" smtClean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  <a:endParaRPr lang="en-US" sz="3200" b="1" dirty="0">
              <a:ln w="0">
                <a:noFill/>
              </a:ln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197708" y="274412"/>
            <a:ext cx="6878595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200: Capital Structure-Introduction 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618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A4C88CD-5FF0-47A4-93F9-C556CE8342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476" r="693" b="17704"/>
          <a:stretch/>
        </p:blipFill>
        <p:spPr>
          <a:xfrm>
            <a:off x="-39144" y="0"/>
            <a:ext cx="12146478" cy="3556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4107937"/>
            <a:ext cx="122311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Estimating the value by considering the return</a:t>
            </a:r>
          </a:p>
        </p:txBody>
      </p:sp>
    </p:spTree>
    <p:extLst>
      <p:ext uri="{BB962C8B-B14F-4D97-AF65-F5344CB8AC3E}">
        <p14:creationId xmlns:p14="http://schemas.microsoft.com/office/powerpoint/2010/main" val="132864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Large white percent percentage sign symbol standing on blue blurred shiny reflective surface. Premium Phot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92"/>
          <a:stretch/>
        </p:blipFill>
        <p:spPr bwMode="auto">
          <a:xfrm>
            <a:off x="1" y="0"/>
            <a:ext cx="12192000" cy="687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145307" y="0"/>
            <a:ext cx="8890002" cy="2218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Capitalization </a:t>
            </a:r>
            <a:r>
              <a:rPr lang="en-US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Rate</a:t>
            </a:r>
            <a:endParaRPr lang="en-US" sz="6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3787" y="2854868"/>
            <a:ext cx="73518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rgbClr val="F2F2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rate </a:t>
            </a:r>
            <a:r>
              <a:rPr lang="en-US" sz="6000" dirty="0" smtClean="0">
                <a:solidFill>
                  <a:srgbClr val="F2F2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used </a:t>
            </a:r>
            <a:r>
              <a:rPr lang="en-US" sz="6000" dirty="0">
                <a:solidFill>
                  <a:srgbClr val="F2F2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determine the value</a:t>
            </a:r>
          </a:p>
        </p:txBody>
      </p:sp>
    </p:spTree>
    <p:extLst>
      <p:ext uri="{BB962C8B-B14F-4D97-AF65-F5344CB8AC3E}">
        <p14:creationId xmlns:p14="http://schemas.microsoft.com/office/powerpoint/2010/main" val="321907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203: Capital Structure Theories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442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26" name="Picture 2" descr="Mapping Customer Thinking with Theories-In-Us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94886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Mapping Customer Thinking with Theories-In-Use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370"/>
            <a:stretch/>
          </p:blipFill>
          <p:spPr bwMode="auto">
            <a:xfrm flipH="1">
              <a:off x="7983071" y="0"/>
              <a:ext cx="4208929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6037943" y="-261258"/>
            <a:ext cx="5975929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Theories</a:t>
            </a:r>
          </a:p>
          <a:p>
            <a:pPr marL="857250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Traditional Theory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Net Operating Income Theory</a:t>
            </a:r>
          </a:p>
          <a:p>
            <a:pPr marL="857250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Miller </a:t>
            </a:r>
            <a:r>
              <a:rPr lang="en-US" sz="4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 </a:t>
            </a:r>
            <a:r>
              <a:rPr lang="en-US" sz="4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Modigliani </a:t>
            </a:r>
            <a:r>
              <a:rPr lang="en-US" sz="4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Theory</a:t>
            </a:r>
          </a:p>
        </p:txBody>
      </p:sp>
    </p:spTree>
    <p:extLst>
      <p:ext uri="{BB962C8B-B14F-4D97-AF65-F5344CB8AC3E}">
        <p14:creationId xmlns:p14="http://schemas.microsoft.com/office/powerpoint/2010/main" val="211423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eaps of coins standing in ascending order on black background Premium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622" y="-7431"/>
            <a:ext cx="10306378" cy="686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12337143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Costs </a:t>
            </a:r>
            <a:r>
              <a:rPr lang="en-US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Capital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55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of Debt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55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of Equity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55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Overall Cost of Capital</a:t>
            </a:r>
          </a:p>
        </p:txBody>
      </p:sp>
    </p:spTree>
    <p:extLst>
      <p:ext uri="{BB962C8B-B14F-4D97-AF65-F5344CB8AC3E}">
        <p14:creationId xmlns:p14="http://schemas.microsoft.com/office/powerpoint/2010/main" val="250434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204: Optimal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Capital 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Structure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427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080FE74-A4F5-4C3C-8366-833A8791E6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5185"/>
          <a:stretch/>
        </p:blipFill>
        <p:spPr>
          <a:xfrm>
            <a:off x="0" y="0"/>
            <a:ext cx="12191999" cy="687285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5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Concept 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Optimal Capital Structure</a:t>
            </a:r>
          </a:p>
          <a:p>
            <a:pPr marL="3149600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 of firm is maximum</a:t>
            </a:r>
          </a:p>
          <a:p>
            <a:pPr marL="3149600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of capital is minimum</a:t>
            </a:r>
          </a:p>
        </p:txBody>
      </p:sp>
    </p:spTree>
    <p:extLst>
      <p:ext uri="{BB962C8B-B14F-4D97-AF65-F5344CB8AC3E}">
        <p14:creationId xmlns:p14="http://schemas.microsoft.com/office/powerpoint/2010/main" val="344370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205: Traditional Theory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Capital 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Structure-1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344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he word leverage is written on wooden cubes near a flower in a pot on a light blue surface Premium Phot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38"/>
          <a:stretch/>
        </p:blipFill>
        <p:spPr bwMode="auto">
          <a:xfrm rot="10800000">
            <a:off x="0" y="-1"/>
            <a:ext cx="12192000" cy="132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The word leverage is written on wooden cubes near a flower in a pot on a light blue surface Premium Phot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02"/>
          <a:stretch/>
        </p:blipFill>
        <p:spPr bwMode="auto">
          <a:xfrm>
            <a:off x="0" y="1320800"/>
            <a:ext cx="12192000" cy="553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6000" b="1" dirty="0" smtClean="0">
                <a:solidFill>
                  <a:srgbClr val="3006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Leverage </a:t>
            </a:r>
            <a:r>
              <a:rPr lang="en-US" sz="6000" b="1" dirty="0">
                <a:solidFill>
                  <a:srgbClr val="3006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Required Rate</a:t>
            </a:r>
          </a:p>
          <a:p>
            <a:pPr marL="2684463" indent="-857250" defTabSz="1146175">
              <a:buFont typeface="Arial" panose="020B0604020202020204" pitchFamily="34" charset="0"/>
              <a:buChar char="•"/>
            </a:pPr>
            <a:endParaRPr lang="en-US" sz="50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84463" indent="-857250" defTabSz="1146175">
              <a:buFont typeface="Arial" panose="020B0604020202020204" pitchFamily="34" charset="0"/>
              <a:buChar char="•"/>
            </a:pPr>
            <a:r>
              <a:rPr lang="en-US" sz="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Earning </a:t>
            </a:r>
            <a:r>
              <a:rPr lang="en-US" sz="5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Capacity</a:t>
            </a:r>
          </a:p>
          <a:p>
            <a:pPr marL="2684463" indent="-857250" defTabSz="1146175">
              <a:buFont typeface="Arial" panose="020B0604020202020204" pitchFamily="34" charset="0"/>
              <a:buChar char="•"/>
            </a:pPr>
            <a:r>
              <a:rPr lang="en-US" sz="5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on Equity</a:t>
            </a:r>
          </a:p>
          <a:p>
            <a:pPr marL="2684463" indent="-857250" defTabSz="1146175">
              <a:buFont typeface="Arial" panose="020B0604020202020204" pitchFamily="34" charset="0"/>
              <a:buChar char="•"/>
            </a:pPr>
            <a:r>
              <a:rPr lang="en-US" sz="5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Leverage and ROE</a:t>
            </a:r>
          </a:p>
          <a:p>
            <a:pPr marL="2684463" indent="-857250" defTabSz="1146175">
              <a:buFont typeface="Arial" panose="020B0604020202020204" pitchFamily="34" charset="0"/>
              <a:buChar char="•"/>
            </a:pPr>
            <a:r>
              <a:rPr lang="en-US" sz="5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of Equity Capital</a:t>
            </a:r>
          </a:p>
        </p:txBody>
      </p:sp>
    </p:spTree>
    <p:extLst>
      <p:ext uri="{BB962C8B-B14F-4D97-AF65-F5344CB8AC3E}">
        <p14:creationId xmlns:p14="http://schemas.microsoft.com/office/powerpoint/2010/main" val="76728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206: Traditional Theory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Capital 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Structure-2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09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C4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42"/>
          <a:stretch/>
        </p:blipFill>
        <p:spPr bwMode="auto">
          <a:xfrm>
            <a:off x="2810933" y="-43766"/>
            <a:ext cx="9381067" cy="6901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72665"/>
          <a:stretch/>
        </p:blipFill>
        <p:spPr bwMode="auto">
          <a:xfrm flipH="1">
            <a:off x="-186267" y="23966"/>
            <a:ext cx="3522134" cy="6841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2" y="270930"/>
            <a:ext cx="797560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Capital Structure</a:t>
            </a:r>
          </a:p>
        </p:txBody>
      </p:sp>
      <p:sp>
        <p:nvSpPr>
          <p:cNvPr id="3" name="Rectangle 2"/>
          <p:cNvSpPr/>
          <p:nvPr/>
        </p:nvSpPr>
        <p:spPr>
          <a:xfrm>
            <a:off x="626533" y="1598768"/>
            <a:ext cx="8534400" cy="2262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Mix of Debt and Equity</a:t>
            </a:r>
          </a:p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Financial Leverage</a:t>
            </a:r>
          </a:p>
        </p:txBody>
      </p:sp>
    </p:spTree>
    <p:extLst>
      <p:ext uri="{BB962C8B-B14F-4D97-AF65-F5344CB8AC3E}">
        <p14:creationId xmlns:p14="http://schemas.microsoft.com/office/powerpoint/2010/main" val="264167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7247466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Return on Equity</a:t>
            </a: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Depends on earning power</a:t>
            </a:r>
            <a:endParaRPr lang="en-US" sz="3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Profit after Tax (PAT) / Equity</a:t>
            </a:r>
            <a:endParaRPr lang="en-US" sz="3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of debt and earning power</a:t>
            </a:r>
            <a:endParaRPr lang="en-US" sz="3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F99A54E-0EC1-44CA-8099-75DAE6B59F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466" y="1666875"/>
            <a:ext cx="4944533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55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The downside of assumptions - Daily Time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48"/>
          <a:stretch/>
        </p:blipFill>
        <p:spPr bwMode="auto">
          <a:xfrm>
            <a:off x="1407886" y="0"/>
            <a:ext cx="107841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The downside of assumptions - Daily Time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381"/>
          <a:stretch/>
        </p:blipFill>
        <p:spPr bwMode="auto">
          <a:xfrm rot="21600000">
            <a:off x="0" y="0"/>
            <a:ext cx="14078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217715" y="174171"/>
            <a:ext cx="9044817" cy="812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General </a:t>
            </a:r>
            <a:r>
              <a:rPr lang="en-US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Assumptions </a:t>
            </a:r>
            <a:r>
              <a:rPr lang="en-US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Theories</a:t>
            </a:r>
            <a:endParaRPr lang="en-US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539662"/>
            <a:ext cx="7707086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0" indent="-395288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cost of debt is less than the cost of 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equity</a:t>
            </a:r>
            <a:endParaRPr lang="en-US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indent="-395288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no 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taxes </a:t>
            </a:r>
            <a:endParaRPr lang="en-US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indent="-395288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risk perception of investors does not 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change 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the use of 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debt</a:t>
            </a:r>
            <a:endParaRPr lang="en-US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17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207: Traditional Theory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Capital 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Structure-3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968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6110514" cy="6858000"/>
          </a:xfrm>
          <a:prstGeom prst="rect">
            <a:avLst/>
          </a:prstGeom>
          <a:solidFill>
            <a:srgbClr val="075898"/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Traditional 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Theory</a:t>
            </a:r>
          </a:p>
          <a:p>
            <a:pPr marL="573088" indent="-3952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the increase in leverage the cost of equity increases</a:t>
            </a:r>
          </a:p>
          <a:p>
            <a:pPr marL="573088" indent="-3952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Initially the overall cost goes down</a:t>
            </a:r>
          </a:p>
          <a:p>
            <a:pPr marL="573088" indent="-3952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Later overall cost goes up</a:t>
            </a:r>
          </a:p>
          <a:p>
            <a:pPr marL="573088" indent="-3952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point where cost is minimum Value is maximum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6A4073D-13F9-4051-86D3-605189991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4685" y="1349324"/>
            <a:ext cx="5733144" cy="397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66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5975929" cy="6858000"/>
          </a:xfrm>
          <a:prstGeom prst="rect">
            <a:avLst/>
          </a:prstGeom>
          <a:solidFill>
            <a:schemeClr val="accent3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Traditional Theory</a:t>
            </a:r>
          </a:p>
          <a:p>
            <a:pPr marL="517525" indent="-3952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does cost of capital change with leverage?</a:t>
            </a:r>
          </a:p>
          <a:p>
            <a:pPr marL="517525" indent="-3952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is an optimal capital structure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48595B2-EA2B-4A3E-846F-A84A499898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5928" y="0"/>
            <a:ext cx="62160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5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208: Net Operating Income Approach-1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856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5898"/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Theory</a:t>
            </a:r>
          </a:p>
          <a:p>
            <a:pPr marL="973138" indent="-3952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Capital structure has no impact on the value of firm</a:t>
            </a:r>
          </a:p>
          <a:p>
            <a:pPr marL="973138" indent="-3952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Overall cost of capital does not change with the change in capital structure</a:t>
            </a:r>
          </a:p>
          <a:p>
            <a:pPr marL="973138" indent="-3952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is no optimal capital structure</a:t>
            </a:r>
          </a:p>
          <a:p>
            <a:pPr marL="973138" indent="-3952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 of firm is based on earnings</a:t>
            </a:r>
          </a:p>
        </p:txBody>
      </p:sp>
    </p:spTree>
    <p:extLst>
      <p:ext uri="{BB962C8B-B14F-4D97-AF65-F5344CB8AC3E}">
        <p14:creationId xmlns:p14="http://schemas.microsoft.com/office/powerpoint/2010/main" val="339635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209: Net Operating Income Approach-2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942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6146" name="Picture 2" descr="Light bulb made from a yellow paper ball Free Photo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186"/>
            <a:stretch/>
          </p:blipFill>
          <p:spPr bwMode="auto">
            <a:xfrm>
              <a:off x="0" y="1386114"/>
              <a:ext cx="12191999" cy="547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Light bulb made from a yellow paper ball Free Photo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0754"/>
            <a:stretch/>
          </p:blipFill>
          <p:spPr bwMode="auto">
            <a:xfrm rot="10800000">
              <a:off x="0" y="-1"/>
              <a:ext cx="12192000" cy="15530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Assumptions of the Theory</a:t>
            </a:r>
          </a:p>
          <a:p>
            <a:pPr marL="1030288" indent="-514350">
              <a:buFont typeface="+mj-lt"/>
              <a:buAutoNum type="arabicPeriod"/>
            </a:pP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market capitalizes the value of the firm as a whole</a:t>
            </a:r>
          </a:p>
          <a:p>
            <a:pPr marL="1030288" indent="-514350">
              <a:buFont typeface="+mj-lt"/>
              <a:buAutoNum type="arabicPeriod"/>
            </a:pP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business risk remains constant at every level of debt equity mix</a:t>
            </a:r>
          </a:p>
          <a:p>
            <a:pPr marL="1030288" indent="-514350">
              <a:buFont typeface="+mj-lt"/>
              <a:buAutoNum type="arabicPeriod"/>
            </a:pP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no corporate taxes</a:t>
            </a:r>
          </a:p>
        </p:txBody>
      </p:sp>
    </p:spTree>
    <p:extLst>
      <p:ext uri="{BB962C8B-B14F-4D97-AF65-F5344CB8AC3E}">
        <p14:creationId xmlns:p14="http://schemas.microsoft.com/office/powerpoint/2010/main" val="307161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0"/>
            <a:ext cx="12192000" cy="6884768"/>
            <a:chOff x="13278" y="0"/>
            <a:chExt cx="12178722" cy="6884768"/>
          </a:xfrm>
        </p:grpSpPr>
        <p:pic>
          <p:nvPicPr>
            <p:cNvPr id="7170" name="Picture 2" descr="Real science pi symbol on blue copy space background Premium Phot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78" y="0"/>
              <a:ext cx="10335407" cy="68847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Real science pi symbol on blue copy space background Premium Photo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25"/>
            <a:stretch/>
          </p:blipFill>
          <p:spPr bwMode="auto">
            <a:xfrm rot="10800000">
              <a:off x="10334171" y="0"/>
              <a:ext cx="1857829" cy="68847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3889828" y="1640114"/>
            <a:ext cx="8302172" cy="3352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517525" indent="-3952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 </a:t>
            </a:r>
            <a:r>
              <a:rPr lang="en-US" sz="3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affected by profit not the capital structure</a:t>
            </a:r>
          </a:p>
          <a:p>
            <a:pPr marL="517525" indent="-3952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matter in how many pieces the pie is cut the total value does not change</a:t>
            </a:r>
          </a:p>
        </p:txBody>
      </p:sp>
      <p:sp>
        <p:nvSpPr>
          <p:cNvPr id="6" name="Rectangle 5"/>
          <p:cNvSpPr/>
          <p:nvPr/>
        </p:nvSpPr>
        <p:spPr>
          <a:xfrm>
            <a:off x="1138323" y="116619"/>
            <a:ext cx="1035078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FFEA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 of Pie Remains the Same</a:t>
            </a:r>
          </a:p>
        </p:txBody>
      </p:sp>
    </p:spTree>
    <p:extLst>
      <p:ext uri="{BB962C8B-B14F-4D97-AF65-F5344CB8AC3E}">
        <p14:creationId xmlns:p14="http://schemas.microsoft.com/office/powerpoint/2010/main" val="105033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2" y="0"/>
            <a:ext cx="5975929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Components of Capital Structure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 Share Capital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Preferred Share Capital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Loans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Bonds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E55DE765-9506-48F2-9995-E7254BD591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5800"/>
          <a:stretch/>
        </p:blipFill>
        <p:spPr>
          <a:xfrm>
            <a:off x="5975926" y="0"/>
            <a:ext cx="62160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08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210: Net Operating Income Approach-3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254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5975929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636587" indent="-514350">
              <a:buFont typeface="+mj-lt"/>
              <a:buAutoNum type="arabicPeriod"/>
            </a:pPr>
            <a:endParaRPr lang="en-US" sz="40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6587" indent="-514350">
              <a:buFont typeface="+mj-lt"/>
              <a:buAutoNum type="arabicPeriod"/>
            </a:pPr>
            <a:r>
              <a:rPr lang="en-US" sz="4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Impact 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leverage on cost of equity</a:t>
            </a:r>
          </a:p>
          <a:p>
            <a:pPr marL="636587" indent="-514350">
              <a:buFont typeface="+mj-lt"/>
              <a:buAutoNum type="arabicPeriod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Rate of change of cost of equity</a:t>
            </a:r>
          </a:p>
          <a:p>
            <a:pPr marL="636587" indent="-514350">
              <a:buFont typeface="+mj-lt"/>
              <a:buAutoNum type="arabicPeriod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Impact on overall cost of capital</a:t>
            </a:r>
          </a:p>
          <a:p>
            <a:pPr marL="636587" indent="-514350">
              <a:buFont typeface="+mj-lt"/>
              <a:buAutoNum type="arabicPeriod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Impact on value of firm</a:t>
            </a:r>
          </a:p>
        </p:txBody>
      </p:sp>
      <p:pic>
        <p:nvPicPr>
          <p:cNvPr id="8194" name="Picture 2" descr="Two businessman finger have argument and isolated on white Free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929" y="2627894"/>
            <a:ext cx="6216071" cy="4230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973596" y="167307"/>
            <a:ext cx="612077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Ar</a:t>
            </a:r>
            <a:r>
              <a:rPr lang="en-US" sz="8000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gument</a:t>
            </a:r>
          </a:p>
        </p:txBody>
      </p:sp>
    </p:spTree>
    <p:extLst>
      <p:ext uri="{BB962C8B-B14F-4D97-AF65-F5344CB8AC3E}">
        <p14:creationId xmlns:p14="http://schemas.microsoft.com/office/powerpoint/2010/main" val="399443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211: Arbitrage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Theory: Miller and 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Modigiliani-1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527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Irrelevance 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Theory</a:t>
            </a:r>
            <a:endParaRPr lang="en-US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6587" indent="-514350">
              <a:buFont typeface="+mj-lt"/>
              <a:buAutoNum type="arabicPeriod"/>
            </a:pP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o.remove.bg/downloads/85e17f77-221d-4613-873e-2a40537db7bf/Selling-Points-0819-removebg-previe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561" y="3390900"/>
            <a:ext cx="6524625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783771" y="1472364"/>
            <a:ext cx="1110342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6587" indent="-514350">
              <a:buClr>
                <a:srgbClr val="C00000"/>
              </a:buClr>
              <a:buFont typeface="+mj-lt"/>
              <a:buAutoNum type="arabicPeriod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Capital structure is irrelevant w.r.t. value of a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firm</a:t>
            </a:r>
          </a:p>
          <a:p>
            <a:pPr marL="636587" indent="-514350">
              <a:buClr>
                <a:srgbClr val="C00000"/>
              </a:buClr>
              <a:buFont typeface="+mj-lt"/>
              <a:buAutoNum type="arabicPeriod"/>
            </a:pP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6587" indent="-514350">
              <a:buClr>
                <a:srgbClr val="C00000"/>
              </a:buClr>
              <a:buFont typeface="+mj-lt"/>
              <a:buAutoNum type="arabicPeriod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relevance theory (Traditional Theory) is accepted, Arbitrage will take place.</a:t>
            </a:r>
          </a:p>
        </p:txBody>
      </p:sp>
    </p:spTree>
    <p:extLst>
      <p:ext uri="{BB962C8B-B14F-4D97-AF65-F5344CB8AC3E}">
        <p14:creationId xmlns:p14="http://schemas.microsoft.com/office/powerpoint/2010/main" val="269644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rgbClr val="4D5DD7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Arbitrage</a:t>
            </a:r>
          </a:p>
          <a:p>
            <a:pPr marL="122237"/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8" t="12107" r="31578" b="35989"/>
          <a:stretch/>
        </p:blipFill>
        <p:spPr>
          <a:xfrm>
            <a:off x="6342841" y="3325643"/>
            <a:ext cx="5849159" cy="353235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03239" y="1348437"/>
            <a:ext cx="920205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2237"/>
            <a:r>
              <a:rPr lang="en-US" sz="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simultaneous buying and selling of assets in order to take advantage of differing prices for the same assets.</a:t>
            </a:r>
          </a:p>
        </p:txBody>
      </p:sp>
    </p:spTree>
    <p:extLst>
      <p:ext uri="{BB962C8B-B14F-4D97-AF65-F5344CB8AC3E}">
        <p14:creationId xmlns:p14="http://schemas.microsoft.com/office/powerpoint/2010/main" val="9234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122237"/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4683" y="1504284"/>
            <a:ext cx="10884312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6587" indent="-514350">
              <a:buClr>
                <a:srgbClr val="41ABF7"/>
              </a:buClr>
              <a:buFont typeface="+mj-lt"/>
              <a:buAutoNum type="arabicPeriod"/>
            </a:pP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same assets (stocks) cannot have different prices OR arbitrage will take place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36587" indent="-514350">
              <a:buClr>
                <a:srgbClr val="41ABF7"/>
              </a:buClr>
              <a:buFont typeface="+mj-lt"/>
              <a:buAutoNum type="arabicPeriod"/>
            </a:pPr>
            <a:endParaRPr lang="en-US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6587" indent="-514350">
              <a:buClr>
                <a:srgbClr val="41ABF7"/>
              </a:buClr>
              <a:buFont typeface="+mj-lt"/>
              <a:buAutoNum type="arabicPeriod"/>
            </a:pP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prices of identical firms’ (other than capital structure) stocks cannot be different.</a:t>
            </a:r>
          </a:p>
        </p:txBody>
      </p:sp>
      <p:pic>
        <p:nvPicPr>
          <p:cNvPr id="3076" name="Picture 4" descr="https://o.remove.bg/downloads/1471f0af-a383-4782-a535-bbe0ba6e32d6/03Mag-Tip-1-superJumbo-removebg-preview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16"/>
          <a:stretch/>
        </p:blipFill>
        <p:spPr bwMode="auto">
          <a:xfrm>
            <a:off x="2933700" y="3871685"/>
            <a:ext cx="6324600" cy="2986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661744" y="186355"/>
            <a:ext cx="4868512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000" b="1" dirty="0">
                <a:solidFill>
                  <a:srgbClr val="41ABF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M&amp;M Argument</a:t>
            </a:r>
          </a:p>
        </p:txBody>
      </p:sp>
    </p:spTree>
    <p:extLst>
      <p:ext uri="{BB962C8B-B14F-4D97-AF65-F5344CB8AC3E}">
        <p14:creationId xmlns:p14="http://schemas.microsoft.com/office/powerpoint/2010/main" val="282879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212: Arbitrage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Theory: Miller and 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Modigiliani-2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507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o.remove.bg/downloads/03149d04-37bb-421e-86ed-e3493627ae58/modigliani-13370-portrait-medium-removebg-previe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33035"/>
            <a:ext cx="2883310" cy="432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o.remove.bg/downloads/777c1bf1-200d-418e-b7c6-43fd74a4fde0/miller-13421-portrait-medium-removebg-previ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8690" y="2521974"/>
            <a:ext cx="2883310" cy="432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1574390" y="1194619"/>
            <a:ext cx="10255046" cy="2227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636587" indent="-514350">
              <a:buClr>
                <a:srgbClr val="C00000"/>
              </a:buClr>
              <a:buFont typeface="+mj-lt"/>
              <a:buAutoNum type="arabicPeriod"/>
            </a:pP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Personal leverage</a:t>
            </a:r>
          </a:p>
          <a:p>
            <a:pPr marL="636587" indent="-514350">
              <a:buClr>
                <a:srgbClr val="C00000"/>
              </a:buClr>
              <a:buFont typeface="+mj-lt"/>
              <a:buAutoNum type="arabicPeriod"/>
            </a:pP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of debt is same for firm and individuals</a:t>
            </a:r>
          </a:p>
          <a:p>
            <a:pPr marL="636587" indent="-514350">
              <a:buClr>
                <a:srgbClr val="C00000"/>
              </a:buClr>
              <a:buFont typeface="+mj-lt"/>
              <a:buAutoNum type="arabicPeriod"/>
            </a:pP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Investors shift to the other firm with same return and value and yet save some money.</a:t>
            </a:r>
          </a:p>
          <a:p>
            <a:pPr marL="636587" indent="-514350">
              <a:buFont typeface="+mj-lt"/>
              <a:buAutoNum type="arabicPeriod"/>
            </a:pP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661744" y="332845"/>
            <a:ext cx="4868512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M&amp;M Argument</a:t>
            </a:r>
          </a:p>
        </p:txBody>
      </p:sp>
      <p:sp>
        <p:nvSpPr>
          <p:cNvPr id="4" name="Rectangle 3"/>
          <p:cNvSpPr/>
          <p:nvPr/>
        </p:nvSpPr>
        <p:spPr>
          <a:xfrm>
            <a:off x="7361588" y="4936798"/>
            <a:ext cx="27146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dirty="0">
                <a:solidFill>
                  <a:srgbClr val="C00000"/>
                </a:solidFill>
              </a:rPr>
              <a:t>Merton miller</a:t>
            </a:r>
          </a:p>
        </p:txBody>
      </p:sp>
      <p:sp>
        <p:nvSpPr>
          <p:cNvPr id="5" name="Rectangle 4"/>
          <p:cNvSpPr/>
          <p:nvPr/>
        </p:nvSpPr>
        <p:spPr>
          <a:xfrm>
            <a:off x="2220269" y="4936798"/>
            <a:ext cx="344184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dirty="0" smtClean="0">
                <a:solidFill>
                  <a:srgbClr val="C00000"/>
                </a:solidFill>
              </a:rPr>
              <a:t>Franco Modigliani</a:t>
            </a:r>
            <a:endParaRPr lang="en-US" sz="3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09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5220929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M&amp;M Argument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6587" indent="-514350">
              <a:buFont typeface="+mj-lt"/>
              <a:buAutoNum type="arabicPeriod"/>
            </a:pP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6587" indent="-514350">
              <a:buFont typeface="+mj-lt"/>
              <a:buAutoNum type="arabicPeriod"/>
            </a:pPr>
            <a:r>
              <a:rPr lang="en-US" sz="3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Percentage holding will not change</a:t>
            </a:r>
          </a:p>
          <a:p>
            <a:pPr marL="636587" indent="-514350">
              <a:buFont typeface="+mj-lt"/>
              <a:buAutoNum type="arabicPeriod"/>
            </a:pPr>
            <a:r>
              <a:rPr lang="en-US" sz="3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will not change</a:t>
            </a:r>
          </a:p>
          <a:p>
            <a:pPr marL="636587" indent="-514350">
              <a:buFont typeface="+mj-lt"/>
              <a:buAutoNum type="arabicPeriod"/>
            </a:pPr>
            <a:r>
              <a:rPr lang="en-US" sz="3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will be cash saving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72E8184-3F7F-4573-9DFD-159A0067C5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930" y="0"/>
            <a:ext cx="70497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3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213: Arbitrage </a:t>
            </a:r>
            <a:r>
              <a:rPr lang="en-US" sz="40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Theory: Miller and </a:t>
            </a:r>
            <a:r>
              <a:rPr lang="en-US" sz="40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Modigiliani-3</a:t>
            </a:r>
            <a:endParaRPr lang="en-US" sz="40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364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201: Goals of a Firm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657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o.remove.bg/downloads/74120d4d-460f-47fa-b07a-75eeb6b015ed/1_MtsfQzOeSKt_nmZMdHYPSQ-removebg-previe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0"/>
            <a:ext cx="5994400" cy="599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073441" y="65708"/>
            <a:ext cx="6045116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General Assumptions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1027938" y="927482"/>
            <a:ext cx="10190666" cy="574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7366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  <a:tabLst>
                <a:tab pos="914400" algn="l"/>
              </a:tabLst>
            </a:pP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Firms 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be identical</a:t>
            </a:r>
          </a:p>
          <a:p>
            <a:pPr marL="914400" indent="-7366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External factors do not affect</a:t>
            </a:r>
          </a:p>
          <a:p>
            <a:pPr marL="914400" indent="-7366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corporate taxes</a:t>
            </a:r>
          </a:p>
          <a:p>
            <a:pPr marL="914400" indent="-7366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Perfect market</a:t>
            </a:r>
          </a:p>
          <a:p>
            <a:pPr marL="914400" indent="-7366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Rational behavior of the investor</a:t>
            </a:r>
          </a:p>
          <a:p>
            <a:pPr marL="914400" indent="-7366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Identical 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risk characteristics </a:t>
            </a:r>
          </a:p>
          <a:p>
            <a:pPr marL="914400" indent="-7366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earnings 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paid 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dividend</a:t>
            </a:r>
          </a:p>
        </p:txBody>
      </p:sp>
    </p:spTree>
    <p:extLst>
      <p:ext uri="{BB962C8B-B14F-4D97-AF65-F5344CB8AC3E}">
        <p14:creationId xmlns:p14="http://schemas.microsoft.com/office/powerpoint/2010/main" val="375354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214: Market Imperfections </a:t>
            </a:r>
            <a:r>
              <a:rPr lang="en-US" sz="40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and Issues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33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Shot red darts arrows in the target center, business target or goal success concept. Premium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6276"/>
            <a:ext cx="12191999" cy="687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1074822" y="1080475"/>
            <a:ext cx="6432883" cy="50853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theoretical market</a:t>
            </a:r>
          </a:p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product differentiation</a:t>
            </a:r>
          </a:p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 buyers and sellers</a:t>
            </a:r>
          </a:p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entry or exit barriers</a:t>
            </a:r>
          </a:p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 information</a:t>
            </a:r>
          </a:p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Rationality</a:t>
            </a:r>
          </a:p>
          <a:p>
            <a:pPr marL="571500" indent="-571500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monopoly or other manipulations</a:t>
            </a:r>
          </a:p>
        </p:txBody>
      </p:sp>
      <p:sp>
        <p:nvSpPr>
          <p:cNvPr id="3" name="Rectangle 2"/>
          <p:cNvSpPr/>
          <p:nvPr/>
        </p:nvSpPr>
        <p:spPr>
          <a:xfrm>
            <a:off x="3910946" y="170575"/>
            <a:ext cx="437010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 Market</a:t>
            </a:r>
          </a:p>
        </p:txBody>
      </p:sp>
    </p:spTree>
    <p:extLst>
      <p:ext uri="{BB962C8B-B14F-4D97-AF65-F5344CB8AC3E}">
        <p14:creationId xmlns:p14="http://schemas.microsoft.com/office/powerpoint/2010/main" val="187054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Impact </a:t>
            </a:r>
            <a:r>
              <a:rPr lang="en-US" sz="5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Market </a:t>
            </a:r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Imperfections</a:t>
            </a:r>
            <a:endParaRPr lang="en-US" sz="5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https://o.remove.bg/downloads/1566547f-865a-4b5a-86dd-fd12d6048a17/11-reasons-why-imperfection-is-the-new-perfection-removebg-previe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986888" y="1578377"/>
            <a:ext cx="5046133" cy="336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5975" y="1074507"/>
            <a:ext cx="793193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real market are imperfect</a:t>
            </a:r>
          </a:p>
          <a:p>
            <a:pPr marL="571500" indent="-571500"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Manipulation </a:t>
            </a:r>
          </a:p>
          <a:p>
            <a:pPr marL="571500" indent="-571500"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possibility of Arbitrage</a:t>
            </a:r>
          </a:p>
          <a:p>
            <a:pPr marL="571500" indent="-571500"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M&amp;M theory does not hold good in imperfect markets </a:t>
            </a:r>
          </a:p>
        </p:txBody>
      </p:sp>
    </p:spTree>
    <p:extLst>
      <p:ext uri="{BB962C8B-B14F-4D97-AF65-F5344CB8AC3E}">
        <p14:creationId xmlns:p14="http://schemas.microsoft.com/office/powerpoint/2010/main" val="248269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" y="0"/>
            <a:ext cx="12191998" cy="6858000"/>
            <a:chOff x="1" y="0"/>
            <a:chExt cx="12191998" cy="6858000"/>
          </a:xfrm>
        </p:grpSpPr>
        <p:pic>
          <p:nvPicPr>
            <p:cNvPr id="8194" name="Picture 2" descr="To Get Companies to Take Action on Social Issues, Emphasize Morals, Not the  Business Case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47"/>
            <a:stretch/>
          </p:blipFill>
          <p:spPr bwMode="auto">
            <a:xfrm>
              <a:off x="1" y="0"/>
              <a:ext cx="10491537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To Get Companies to Take Action on Social Issues, Emphasize Morals, Not the  Business Case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268"/>
            <a:stretch/>
          </p:blipFill>
          <p:spPr bwMode="auto">
            <a:xfrm rot="21600000">
              <a:off x="10491538" y="0"/>
              <a:ext cx="1700461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4753647" y="1540933"/>
            <a:ext cx="7187396" cy="5317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Clr>
                <a:srgbClr val="C00000"/>
              </a:buClr>
            </a:pP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M&amp; M does not consider:</a:t>
            </a:r>
          </a:p>
          <a:p>
            <a:pPr marL="571500" indent="-5715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Bankruptcy 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</a:t>
            </a:r>
          </a:p>
          <a:p>
            <a:pPr marL="571500" indent="-5715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Agency cost</a:t>
            </a:r>
          </a:p>
          <a:p>
            <a:pPr marL="571500" indent="-5715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Leverage increases efficiency</a:t>
            </a:r>
          </a:p>
          <a:p>
            <a:pPr marL="571500" indent="-5715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Institutional restrictions</a:t>
            </a:r>
          </a:p>
          <a:p>
            <a:pPr marL="571500" indent="-5715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Transaction </a:t>
            </a: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costs</a:t>
            </a:r>
            <a:endParaRPr lang="en-US" sz="4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60433" y="96125"/>
            <a:ext cx="8080610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Issues in M&amp;M Argument</a:t>
            </a:r>
          </a:p>
        </p:txBody>
      </p:sp>
    </p:spTree>
    <p:extLst>
      <p:ext uri="{BB962C8B-B14F-4D97-AF65-F5344CB8AC3E}">
        <p14:creationId xmlns:p14="http://schemas.microsoft.com/office/powerpoint/2010/main" val="363144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" y="0"/>
            <a:ext cx="12191998" cy="6872530"/>
            <a:chOff x="2" y="0"/>
            <a:chExt cx="12191998" cy="6872530"/>
          </a:xfrm>
        </p:grpSpPr>
        <p:pic>
          <p:nvPicPr>
            <p:cNvPr id="9218" name="Picture 2" descr="Minimal  creative idea and innovation. light bulb revealing an idea with question symbol and hexagon different on blue background. Premium Phot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21306" y="0"/>
              <a:ext cx="10170694" cy="68725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Minimal  creative idea and innovation. light bulb revealing an idea with question symbol and hexagon different on blue background. Premium Photo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4953"/>
            <a:stretch/>
          </p:blipFill>
          <p:spPr bwMode="auto">
            <a:xfrm rot="21600000">
              <a:off x="2" y="0"/>
              <a:ext cx="2149640" cy="68725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1" y="0"/>
            <a:ext cx="648101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pPr algn="ctr"/>
            <a:endParaRPr lang="en-US" sz="3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“In an imperfect market capital structure may affect the value of a firm”</a:t>
            </a: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43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215: Income Tax Considerations</a:t>
            </a:r>
            <a:endParaRPr lang="en-US" sz="40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309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825796" y="1015663"/>
            <a:ext cx="9272336" cy="36631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914400" indent="-684213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Tax 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charged on the income</a:t>
            </a:r>
          </a:p>
          <a:p>
            <a:pPr marL="1371600" lvl="1" indent="-684213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Corporate taxes</a:t>
            </a:r>
          </a:p>
          <a:p>
            <a:pPr marL="1371600" lvl="1" indent="-684213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Individual taxes</a:t>
            </a:r>
          </a:p>
          <a:p>
            <a:pPr marL="914400" indent="-684213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Tax Shield </a:t>
            </a:r>
          </a:p>
          <a:p>
            <a:pPr marL="914400" indent="-684213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Uncertainty of Tax </a:t>
            </a: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Shield</a:t>
            </a:r>
            <a:endParaRPr lang="en-US" sz="4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4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s://o.remove.bg/downloads/50cdf6a9-6b81-4a8b-81a7-3bdb77c83afb/1578989571-removebg-preview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68"/>
          <a:stretch/>
        </p:blipFill>
        <p:spPr bwMode="auto">
          <a:xfrm>
            <a:off x="3240505" y="-1670"/>
            <a:ext cx="8951495" cy="6859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461964" y="0"/>
            <a:ext cx="139640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Tax</a:t>
            </a:r>
          </a:p>
        </p:txBody>
      </p:sp>
    </p:spTree>
    <p:extLst>
      <p:ext uri="{BB962C8B-B14F-4D97-AF65-F5344CB8AC3E}">
        <p14:creationId xmlns:p14="http://schemas.microsoft.com/office/powerpoint/2010/main" val="382758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216: Value </a:t>
            </a:r>
            <a:r>
              <a:rPr lang="en-US" sz="40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a </a:t>
            </a:r>
            <a:r>
              <a:rPr lang="en-US" sz="40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Firm </a:t>
            </a:r>
            <a:r>
              <a:rPr lang="en-US" sz="40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in the </a:t>
            </a:r>
            <a:r>
              <a:rPr lang="en-US" sz="40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Presence </a:t>
            </a:r>
            <a:r>
              <a:rPr lang="en-US" sz="40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Income </a:t>
            </a:r>
            <a:r>
              <a:rPr lang="en-US" sz="40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Tax</a:t>
            </a:r>
            <a:endParaRPr lang="en-US" sz="40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21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 of a Firm in a Taxable World</a:t>
            </a:r>
          </a:p>
          <a:p>
            <a:pPr algn="ctr"/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 of levered firm is higher in a taxable world.</a:t>
            </a:r>
          </a:p>
          <a:p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Value of a 		= 	Value of an 		+ 	Tax Shield</a:t>
            </a:r>
          </a:p>
          <a:p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Levered Firm	    	Unlevered Firm	    	   	Benefit</a:t>
            </a:r>
          </a:p>
          <a:p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Value of a 		= 	500,000 + 150,000 = Rs. 650,000</a:t>
            </a:r>
          </a:p>
          <a:p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Levered Firm	    	</a:t>
            </a:r>
          </a:p>
          <a:p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61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and putting coin stacking with virtual  trend graph on table. business investment growth and profit increase concept. Premium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508000" y="0"/>
            <a:ext cx="5975929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Profit </a:t>
            </a:r>
            <a:r>
              <a:rPr lang="en-US" sz="6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Maximization</a:t>
            </a:r>
          </a:p>
        </p:txBody>
      </p:sp>
    </p:spTree>
    <p:extLst>
      <p:ext uri="{BB962C8B-B14F-4D97-AF65-F5344CB8AC3E}">
        <p14:creationId xmlns:p14="http://schemas.microsoft.com/office/powerpoint/2010/main" val="595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0E6429D-14CA-4FB4-9D50-636A2BB4525E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Value 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Tax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Shield</a:t>
            </a:r>
          </a:p>
          <a:p>
            <a:pPr algn="ctr"/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9538" indent="-922338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Tax Shield Benefit = Debt x Tax Rate</a:t>
            </a:r>
          </a:p>
          <a:p>
            <a:pPr marL="1379538" indent="-922338">
              <a:buFont typeface="Arial" panose="020B0604020202020204" pitchFamily="34" charset="0"/>
              <a:buChar char="•"/>
            </a:pPr>
            <a:endParaRPr lang="en-US" sz="4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9538" indent="-922338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Tax Shield Benefit = 500,000 x 30% = Rs. 150,000</a:t>
            </a:r>
          </a:p>
          <a:p>
            <a:pPr marL="1379538" indent="-922338">
              <a:buFont typeface="Arial" panose="020B0604020202020204" pitchFamily="34" charset="0"/>
              <a:buChar char="•"/>
            </a:pPr>
            <a:endParaRPr lang="en-US" sz="4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9538" indent="-922338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Tax Shield Benefit = Tax Saving/Discount Rate</a:t>
            </a:r>
          </a:p>
          <a:p>
            <a:pPr marL="1379538" indent="-922338">
              <a:buFont typeface="Arial" panose="020B0604020202020204" pitchFamily="34" charset="0"/>
              <a:buChar char="•"/>
            </a:pPr>
            <a:endParaRPr lang="en-US" sz="4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9538" indent="-922338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Tax Shield Benefit = 22,500/15% = Rs. 150,000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45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ront view of two stacks of coins with jar and plants Free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6" y="0"/>
            <a:ext cx="12178724" cy="686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5875864" y="561398"/>
            <a:ext cx="5975929" cy="31978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Maximization </a:t>
            </a:r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Wealth</a:t>
            </a:r>
          </a:p>
        </p:txBody>
      </p:sp>
    </p:spTree>
    <p:extLst>
      <p:ext uri="{BB962C8B-B14F-4D97-AF65-F5344CB8AC3E}">
        <p14:creationId xmlns:p14="http://schemas.microsoft.com/office/powerpoint/2010/main" val="161774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Shot red darts arrows in the target center, business target or goal success concept. Premium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6" y="0"/>
            <a:ext cx="12178724" cy="686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-2" y="0"/>
            <a:ext cx="8094135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6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</a:t>
            </a:r>
            <a:r>
              <a:rPr lang="en-US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Goals</a:t>
            </a:r>
          </a:p>
          <a:p>
            <a:pPr marL="1201738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CSR (Corporate social Responsibility)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1738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Economic Uplift</a:t>
            </a:r>
          </a:p>
          <a:p>
            <a:pPr marL="1201738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Employment Generation </a:t>
            </a:r>
          </a:p>
        </p:txBody>
      </p:sp>
    </p:spTree>
    <p:extLst>
      <p:ext uri="{BB962C8B-B14F-4D97-AF65-F5344CB8AC3E}">
        <p14:creationId xmlns:p14="http://schemas.microsoft.com/office/powerpoint/2010/main" val="119671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935F5D2-8D65-4C81-AB1F-764A0E4E2B22}"/>
              </a:ext>
            </a:extLst>
          </p:cNvPr>
          <p:cNvSpPr/>
          <p:nvPr/>
        </p:nvSpPr>
        <p:spPr>
          <a:xfrm>
            <a:off x="7587344" y="2439140"/>
            <a:ext cx="4016819" cy="1979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Capital Structure </a:t>
            </a:r>
          </a:p>
          <a:p>
            <a:pPr algn="ctr"/>
            <a:r>
              <a:rPr lang="en-US" sz="3200" b="1" dirty="0">
                <a:ln w="0">
                  <a:noFill/>
                </a:ln>
                <a:solidFill>
                  <a:srgbClr val="C00000"/>
                </a:solidFill>
                <a:latin typeface="Book Antiqua" panose="02040602050305030304" pitchFamily="18" charset="0"/>
              </a:rPr>
              <a:t>Module-11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F2EEECD-8580-4F68-9F77-33EBF89FFE68}"/>
              </a:ext>
            </a:extLst>
          </p:cNvPr>
          <p:cNvSpPr/>
          <p:nvPr/>
        </p:nvSpPr>
        <p:spPr>
          <a:xfrm>
            <a:off x="283032" y="274412"/>
            <a:ext cx="6607623" cy="600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Topic 202: Value </a:t>
            </a:r>
            <a:r>
              <a:rPr lang="en-US" sz="2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of Firm: </a:t>
            </a:r>
            <a:r>
              <a:rPr lang="en-US" sz="2800" b="1" dirty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05EE0"/>
                </a:solidFill>
                <a:latin typeface="Book Antiqua" panose="02040602050305030304" pitchFamily="18" charset="0"/>
              </a:rPr>
              <a:t>Capitalization Rate</a:t>
            </a:r>
            <a:endParaRPr lang="en-US" sz="2800" b="1" dirty="0">
              <a:ln w="12700">
                <a:solidFill>
                  <a:srgbClr val="4472C4"/>
                </a:solidFill>
                <a:prstDash val="solid"/>
              </a:ln>
              <a:solidFill>
                <a:srgbClr val="405EE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5D1FF0-B6FB-4E2A-BABF-0A9AE1B7170C}"/>
              </a:ext>
            </a:extLst>
          </p:cNvPr>
          <p:cNvCxnSpPr>
            <a:cxnSpLocks/>
          </p:cNvCxnSpPr>
          <p:nvPr/>
        </p:nvCxnSpPr>
        <p:spPr>
          <a:xfrm flipV="1">
            <a:off x="7238999" y="446314"/>
            <a:ext cx="0" cy="6008915"/>
          </a:xfrm>
          <a:prstGeom prst="line">
            <a:avLst/>
          </a:prstGeom>
          <a:ln w="889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63352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Ladder career path for business growth success process concept. hand arranging wood block stacking as step stair with arrow up Premium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8" y="0"/>
            <a:ext cx="12178721" cy="6905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0E6429D-14CA-4FB4-9D50-636A2BB4525E}"/>
              </a:ext>
            </a:extLst>
          </p:cNvPr>
          <p:cNvSpPr/>
          <p:nvPr/>
        </p:nvSpPr>
        <p:spPr>
          <a:xfrm>
            <a:off x="0" y="0"/>
            <a:ext cx="8619067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b="1" dirty="0" smtClean="0">
              <a:solidFill>
                <a:srgbClr val="21547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600" b="1" dirty="0" smtClean="0">
                <a:solidFill>
                  <a:srgbClr val="2154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 </a:t>
            </a:r>
            <a:r>
              <a:rPr lang="en-US" sz="6600" b="1" dirty="0">
                <a:solidFill>
                  <a:srgbClr val="21547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Firm</a:t>
            </a:r>
          </a:p>
          <a:p>
            <a:pPr marL="1709738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Market value</a:t>
            </a:r>
          </a:p>
          <a:p>
            <a:pPr marL="1709738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 value</a:t>
            </a:r>
          </a:p>
          <a:p>
            <a:pPr marL="1709738" indent="-8572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 (Going concern value, Intrinsic value etc.)</a:t>
            </a: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50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Custom 1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0C171F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637052"/>
    </a:dk2>
    <a:lt2>
      <a:srgbClr val="CCDDEA"/>
    </a:lt2>
    <a:accent1>
      <a:srgbClr val="E48312"/>
    </a:accent1>
    <a:accent2>
      <a:srgbClr val="BD582C"/>
    </a:accent2>
    <a:accent3>
      <a:srgbClr val="865640"/>
    </a:accent3>
    <a:accent4>
      <a:srgbClr val="9B8357"/>
    </a:accent4>
    <a:accent5>
      <a:srgbClr val="C2BC80"/>
    </a:accent5>
    <a:accent6>
      <a:srgbClr val="94A088"/>
    </a:accent6>
    <a:hlink>
      <a:srgbClr val="0C171F"/>
    </a:hlink>
    <a:folHlink>
      <a:srgbClr val="8C8C8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9028</TotalTime>
  <Words>866</Words>
  <Application>Microsoft Office PowerPoint</Application>
  <PresentationFormat>Widescreen</PresentationFormat>
  <Paragraphs>223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8" baseType="lpstr">
      <vt:lpstr>Arial</vt:lpstr>
      <vt:lpstr>Book Antiqua</vt:lpstr>
      <vt:lpstr>Calibri</vt:lpstr>
      <vt:lpstr>Calibri Light</vt:lpstr>
      <vt:lpstr>Merriweather</vt:lpstr>
      <vt:lpstr>Raleway</vt:lpstr>
      <vt:lpstr>Times New Roman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Ather Azim Khan</dc:creator>
  <cp:lastModifiedBy>Aisha Ismail</cp:lastModifiedBy>
  <cp:revision>67</cp:revision>
  <dcterms:created xsi:type="dcterms:W3CDTF">2021-05-30T05:56:19Z</dcterms:created>
  <dcterms:modified xsi:type="dcterms:W3CDTF">2022-01-26T06:18:44Z</dcterms:modified>
</cp:coreProperties>
</file>