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14"/>
  </p:notesMasterIdLst>
  <p:sldIdLst>
    <p:sldId id="256" r:id="rId2"/>
    <p:sldId id="291" r:id="rId3"/>
    <p:sldId id="292" r:id="rId4"/>
    <p:sldId id="293" r:id="rId5"/>
    <p:sldId id="294" r:id="rId6"/>
    <p:sldId id="295" r:id="rId7"/>
    <p:sldId id="296" r:id="rId8"/>
    <p:sldId id="297" r:id="rId9"/>
    <p:sldId id="298" r:id="rId10"/>
    <p:sldId id="299" r:id="rId11"/>
    <p:sldId id="317" r:id="rId12"/>
    <p:sldId id="318" r:id="rId1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6778" autoAdjust="0"/>
    <p:restoredTop sz="94660"/>
  </p:normalViewPr>
  <p:slideViewPr>
    <p:cSldViewPr>
      <p:cViewPr>
        <p:scale>
          <a:sx n="75" d="100"/>
          <a:sy n="75" d="100"/>
        </p:scale>
        <p:origin x="-1800" y="-33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5959502-9CC1-4956-9C1F-298C86F71828}" type="datetimeFigureOut">
              <a:rPr lang="en-US" smtClean="0"/>
              <a:pPr/>
              <a:t>10/15/2015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DFBEA7D-9194-4149-B595-0D01333394FE}"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1D8BD707-D9CF-40AE-B4C6-C98DA3205C09}" type="datetimeFigureOut">
              <a:rPr lang="en-US" smtClean="0"/>
              <a:pPr/>
              <a:t>10/15/2015</a:t>
            </a:fld>
            <a:endParaRPr lang="en-US"/>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US"/>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B6F15528-21DE-4FAA-801E-634DDDAF4B2B}" type="slidenum">
              <a:rPr lang="en-US" smtClean="0"/>
              <a:pPr/>
              <a:t>‹#›</a:t>
            </a:fld>
            <a:endParaRPr lang="en-US"/>
          </a:p>
        </p:txBody>
      </p:sp>
    </p:spTree>
  </p:cSld>
  <p:clrMapOvr>
    <a:masterClrMapping/>
  </p:clrMapOvr>
  <mc:AlternateContent xmlns:mc="http://schemas.openxmlformats.org/markup-compatibility/2006">
    <mc:Choice xmlns:p14="http://schemas.microsoft.com/office/powerpoint/2010/main" xmlns="" Requires="p14">
      <p:transition spd="slow" p14:dur="1600">
        <p14:conveyor dir="l"/>
      </p:transition>
    </mc:Choice>
    <mc:Fallback>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10/15/2015</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mc:AlternateContent xmlns:mc="http://schemas.openxmlformats.org/markup-compatibility/2006">
    <mc:Choice xmlns:p14="http://schemas.microsoft.com/office/powerpoint/2010/main" xmlns="" Requires="p14">
      <p:transition spd="slow" p14:dur="1600">
        <p14:conveyor dir="l"/>
      </p:transition>
    </mc:Choice>
    <mc:Fallback>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10/15/2015</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mc:AlternateContent xmlns:mc="http://schemas.openxmlformats.org/markup-compatibility/2006">
    <mc:Choice xmlns:p14="http://schemas.microsoft.com/office/powerpoint/2010/main" xmlns="" Requires="p14">
      <p:transition spd="slow" p14:dur="1600">
        <p14:conveyor dir="l"/>
      </p:transition>
    </mc:Choice>
    <mc:Fallback>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10/15/2015</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mc:AlternateContent xmlns:mc="http://schemas.openxmlformats.org/markup-compatibility/2006">
    <mc:Choice xmlns:p14="http://schemas.microsoft.com/office/powerpoint/2010/main" xmlns="" Requires="p14">
      <p:transition spd="slow" p14:dur="1600">
        <p14:conveyor dir="l"/>
      </p:transition>
    </mc:Choice>
    <mc:Fallback>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10/15/2015</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xmlns="" Requires="p14">
      <p:transition spd="slow" p14:dur="1600">
        <p14:conveyor dir="l"/>
      </p:transition>
    </mc:Choice>
    <mc:Fallback>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1D8BD707-D9CF-40AE-B4C6-C98DA3205C09}" type="datetimeFigureOut">
              <a:rPr lang="en-US" smtClean="0"/>
              <a:pPr/>
              <a:t>10/15/2015</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B6F15528-21DE-4FAA-801E-634DDDAF4B2B}" type="slidenum">
              <a:rPr lang="en-US" smtClean="0"/>
              <a:pPr/>
              <a:t>‹#›</a:t>
            </a:fld>
            <a:endParaRPr lang="en-US"/>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xmlns="" Requires="p14">
      <p:transition spd="slow" p14:dur="1600">
        <p14:conveyor dir="l"/>
      </p:transition>
    </mc:Choice>
    <mc:Fallback>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1D8BD707-D9CF-40AE-B4C6-C98DA3205C09}" type="datetimeFigureOut">
              <a:rPr lang="en-US" smtClean="0"/>
              <a:pPr/>
              <a:t>10/15/2015</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xmlns="" Requires="p14">
      <p:transition spd="slow" p14:dur="1600">
        <p14:conveyor dir="l"/>
      </p:transition>
    </mc:Choice>
    <mc:Fallback>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1D8BD707-D9CF-40AE-B4C6-C98DA3205C09}" type="datetimeFigureOut">
              <a:rPr lang="en-US" smtClean="0"/>
              <a:pPr/>
              <a:t>10/15/2015</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B6F15528-21DE-4FAA-801E-634DDDAF4B2B}" type="slidenum">
              <a:rPr lang="en-US" smtClean="0"/>
              <a:pPr/>
              <a:t>‹#›</a:t>
            </a:fld>
            <a:endParaRPr lang="en-US"/>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xmlns="" Requires="p14">
      <p:transition spd="slow" p14:dur="1600">
        <p14:conveyor dir="l"/>
      </p:transition>
    </mc:Choice>
    <mc:Fallback>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1D8BD707-D9CF-40AE-B4C6-C98DA3205C09}" type="datetimeFigureOut">
              <a:rPr lang="en-US" smtClean="0"/>
              <a:pPr/>
              <a:t>10/15/2015</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mc:AlternateContent xmlns:mc="http://schemas.openxmlformats.org/markup-compatibility/2006">
    <mc:Choice xmlns="" xmlns:p14="http://schemas.microsoft.com/office/powerpoint/2010/main" Requires="p14">
      <p:transition spd="slow" p14:dur="1600">
        <p14:conveyor dir="l"/>
      </p:transition>
    </mc:Choice>
    <mc:Fallback>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1D8BD707-D9CF-40AE-B4C6-C98DA3205C09}" type="datetimeFigureOut">
              <a:rPr lang="en-US" smtClean="0"/>
              <a:pPr/>
              <a:t>10/15/2015</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 xmlns:p14="http://schemas.microsoft.com/office/powerpoint/2010/main" Requires="p14">
      <p:transition spd="slow" p14:dur="1600">
        <p14:conveyor dir="l"/>
      </p:transition>
    </mc:Choice>
    <mc:Fallback>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1D8BD707-D9CF-40AE-B4C6-C98DA3205C09}" type="datetimeFigureOut">
              <a:rPr lang="en-US" smtClean="0"/>
              <a:pPr/>
              <a:t>10/15/2015</a:t>
            </a:fld>
            <a:endParaRPr lang="en-US"/>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US"/>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B6F15528-21DE-4FAA-801E-634DDDAF4B2B}" type="slidenum">
              <a:rPr lang="en-US" smtClean="0"/>
              <a:pPr/>
              <a:t>‹#›</a:t>
            </a:fld>
            <a:endParaRPr lang="en-US"/>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xmlns="" Requires="p14">
      <p:transition spd="slow" p14:dur="1600">
        <p14:conveyor dir="l"/>
      </p:transition>
    </mc:Choice>
    <mc:Fallback>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1D8BD707-D9CF-40AE-B4C6-C98DA3205C09}" type="datetimeFigureOut">
              <a:rPr lang="en-US" smtClean="0"/>
              <a:pPr/>
              <a:t>10/15/2015</a:t>
            </a:fld>
            <a:endParaRPr lang="en-US"/>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US"/>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mc:AlternateContent xmlns:mc="http://schemas.openxmlformats.org/markup-compatibility/2006">
    <mc:Choice xmlns="" xmlns:p14="http://schemas.microsoft.com/office/powerpoint/2010/main" Requires="p14">
      <p:transition spd="slow" p14:dur="1600">
        <p14:conveyor dir="l"/>
      </p:transition>
    </mc:Choice>
    <mc:Fallback>
      <p:transition spd="slow">
        <p:fade/>
      </p:transition>
    </mc:Fallback>
  </mc:AlternateConten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11375"/>
            <a:ext cx="7772400" cy="1470025"/>
          </a:xfrm>
        </p:spPr>
        <p:txBody>
          <a:bodyPr>
            <a:normAutofit/>
          </a:bodyPr>
          <a:lstStyle/>
          <a:p>
            <a:pPr algn="ctr"/>
            <a:r>
              <a:rPr lang="en-US" sz="4400" dirty="0" smtClean="0">
                <a:latin typeface="Arial" pitchFamily="34" charset="0"/>
                <a:cs typeface="Arial" pitchFamily="34" charset="0"/>
              </a:rPr>
              <a:t>Error Detection and Correction </a:t>
            </a:r>
            <a:endParaRPr lang="en-US" sz="4400" dirty="0">
              <a:latin typeface="Arial" pitchFamily="34" charset="0"/>
              <a:cs typeface="Arial" pitchFamily="34" charset="0"/>
            </a:endParaRPr>
          </a:p>
        </p:txBody>
      </p:sp>
    </p:spTree>
    <p:extLst>
      <p:ext uri="{BB962C8B-B14F-4D97-AF65-F5344CB8AC3E}">
        <p14:creationId xmlns="" xmlns:p14="http://schemas.microsoft.com/office/powerpoint/2010/main" val="224188783"/>
      </p:ext>
    </p:extLst>
  </p:cSld>
  <p:clrMapOvr>
    <a:masterClrMapping/>
  </p:clrMapOvr>
  <mc:AlternateContent xmlns:mc="http://schemas.openxmlformats.org/markup-compatibility/2006">
    <mc:Choice xmlns="" xmlns:p14="http://schemas.microsoft.com/office/powerpoint/2010/main" Requires="p14">
      <p:transition spd="slow" p14:dur="2000">
        <p14:conveyor dir="l"/>
      </p:transition>
    </mc:Choice>
    <mc:Fallback>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sz="2000" dirty="0" smtClean="0">
                <a:latin typeface="Times New Roman" pitchFamily="18" charset="0"/>
                <a:cs typeface="Times New Roman" pitchFamily="18" charset="0"/>
              </a:rPr>
              <a:t>Find the minimum Hamming distances.</a:t>
            </a:r>
          </a:p>
          <a:p>
            <a:pPr>
              <a:buNone/>
            </a:pPr>
            <a:r>
              <a:rPr lang="en-US" sz="2000" dirty="0" smtClean="0">
                <a:latin typeface="Times New Roman" pitchFamily="18" charset="0"/>
                <a:cs typeface="Times New Roman" pitchFamily="18" charset="0"/>
              </a:rPr>
              <a:t> </a:t>
            </a:r>
          </a:p>
          <a:p>
            <a:r>
              <a:rPr lang="en-US" sz="2000" dirty="0" smtClean="0">
                <a:latin typeface="Times New Roman" pitchFamily="18" charset="0"/>
                <a:cs typeface="Times New Roman" pitchFamily="18" charset="0"/>
              </a:rPr>
              <a:t>d(OOOOO, 01011) = 3</a:t>
            </a:r>
          </a:p>
          <a:p>
            <a:endParaRPr lang="en-US" sz="2000" dirty="0" smtClean="0">
              <a:latin typeface="Times New Roman" pitchFamily="18" charset="0"/>
              <a:cs typeface="Times New Roman" pitchFamily="18" charset="0"/>
            </a:endParaRPr>
          </a:p>
          <a:p>
            <a:r>
              <a:rPr lang="en-US" sz="2000" dirty="0" smtClean="0">
                <a:latin typeface="Times New Roman" pitchFamily="18" charset="0"/>
                <a:cs typeface="Times New Roman" pitchFamily="18" charset="0"/>
              </a:rPr>
              <a:t>d(01011, 10101) = 4</a:t>
            </a:r>
          </a:p>
          <a:p>
            <a:pPr>
              <a:buNone/>
            </a:pPr>
            <a:endParaRPr lang="en-US" sz="2000" dirty="0" smtClean="0">
              <a:latin typeface="Times New Roman" pitchFamily="18" charset="0"/>
              <a:cs typeface="Times New Roman" pitchFamily="18" charset="0"/>
            </a:endParaRPr>
          </a:p>
          <a:p>
            <a:r>
              <a:rPr lang="en-US" sz="2000" dirty="0" smtClean="0">
                <a:latin typeface="Times New Roman" pitchFamily="18" charset="0"/>
                <a:cs typeface="Times New Roman" pitchFamily="18" charset="0"/>
              </a:rPr>
              <a:t>The </a:t>
            </a:r>
            <a:r>
              <a:rPr lang="en-US" sz="2000" dirty="0" err="1" smtClean="0">
                <a:latin typeface="Times New Roman" pitchFamily="18" charset="0"/>
                <a:cs typeface="Times New Roman" pitchFamily="18" charset="0"/>
              </a:rPr>
              <a:t>dmin</a:t>
            </a:r>
            <a:r>
              <a:rPr lang="en-US" sz="2000" dirty="0" smtClean="0">
                <a:latin typeface="Times New Roman" pitchFamily="18" charset="0"/>
                <a:cs typeface="Times New Roman" pitchFamily="18" charset="0"/>
              </a:rPr>
              <a:t> in this case is 3.</a:t>
            </a:r>
            <a:endParaRPr lang="en-US" sz="2000" dirty="0">
              <a:latin typeface="Times New Roman" pitchFamily="18" charset="0"/>
              <a:cs typeface="Times New Roman" pitchFamily="18" charset="0"/>
            </a:endParaRPr>
          </a:p>
        </p:txBody>
      </p:sp>
      <p:sp>
        <p:nvSpPr>
          <p:cNvPr id="3" name="Title 2"/>
          <p:cNvSpPr>
            <a:spLocks noGrp="1"/>
          </p:cNvSpPr>
          <p:nvPr>
            <p:ph type="title"/>
          </p:nvPr>
        </p:nvSpPr>
        <p:spPr/>
        <p:txBody>
          <a:bodyPr/>
          <a:lstStyle/>
          <a:p>
            <a:r>
              <a:rPr lang="en-US" dirty="0" smtClean="0"/>
              <a:t>Example 2</a:t>
            </a:r>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1600">
        <p14:conveyor dir="l"/>
      </p:transition>
    </mc:Choice>
    <mc:Fallback>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sz="2000" dirty="0" smtClean="0">
                <a:latin typeface="Times New Roman" pitchFamily="18" charset="0"/>
                <a:cs typeface="Times New Roman" pitchFamily="18" charset="0"/>
              </a:rPr>
              <a:t>When a codeword is corrupted during transmission.</a:t>
            </a:r>
          </a:p>
          <a:p>
            <a:endParaRPr lang="en-US" sz="2000" dirty="0" smtClean="0">
              <a:latin typeface="Times New Roman" pitchFamily="18" charset="0"/>
              <a:cs typeface="Times New Roman" pitchFamily="18" charset="0"/>
            </a:endParaRPr>
          </a:p>
          <a:p>
            <a:r>
              <a:rPr lang="en-US" sz="2000" dirty="0" smtClean="0">
                <a:latin typeface="Times New Roman" pitchFamily="18" charset="0"/>
                <a:cs typeface="Times New Roman" pitchFamily="18" charset="0"/>
              </a:rPr>
              <a:t>Hamming distance between the sent and received codeword's is the number of bits affected by the error.</a:t>
            </a:r>
          </a:p>
          <a:p>
            <a:endParaRPr lang="en-US" sz="2000" dirty="0" smtClean="0">
              <a:latin typeface="Times New Roman" pitchFamily="18" charset="0"/>
              <a:cs typeface="Times New Roman" pitchFamily="18" charset="0"/>
            </a:endParaRPr>
          </a:p>
          <a:p>
            <a:r>
              <a:rPr lang="en-US" sz="2000" dirty="0" smtClean="0">
                <a:latin typeface="Times New Roman" pitchFamily="18" charset="0"/>
                <a:cs typeface="Times New Roman" pitchFamily="18" charset="0"/>
              </a:rPr>
              <a:t>For example, if the codeword 00000 is sent and 01101 is received, 3 bits are in error.</a:t>
            </a:r>
          </a:p>
          <a:p>
            <a:endParaRPr lang="en-US" sz="2000" dirty="0" smtClean="0">
              <a:latin typeface="Times New Roman" pitchFamily="18" charset="0"/>
              <a:cs typeface="Times New Roman" pitchFamily="18" charset="0"/>
            </a:endParaRPr>
          </a:p>
          <a:p>
            <a:r>
              <a:rPr lang="en-US" sz="2000" dirty="0" smtClean="0">
                <a:latin typeface="Times New Roman" pitchFamily="18" charset="0"/>
                <a:cs typeface="Times New Roman" pitchFamily="18" charset="0"/>
              </a:rPr>
              <a:t>And the Hamming distance between the two is </a:t>
            </a:r>
            <a:r>
              <a:rPr lang="en-US" sz="2000" i="1" dirty="0" smtClean="0">
                <a:latin typeface="Times New Roman" pitchFamily="18" charset="0"/>
                <a:cs typeface="Times New Roman" pitchFamily="18" charset="0"/>
              </a:rPr>
              <a:t>d(OOOOO, 01101) =3.</a:t>
            </a:r>
            <a:endParaRPr lang="en-US" sz="2000" dirty="0">
              <a:latin typeface="Times New Roman" pitchFamily="18" charset="0"/>
              <a:cs typeface="Times New Roman" pitchFamily="18" charset="0"/>
            </a:endParaRPr>
          </a:p>
        </p:txBody>
      </p:sp>
      <p:sp>
        <p:nvSpPr>
          <p:cNvPr id="3" name="Title 2"/>
          <p:cNvSpPr>
            <a:spLocks noGrp="1"/>
          </p:cNvSpPr>
          <p:nvPr>
            <p:ph type="title"/>
          </p:nvPr>
        </p:nvSpPr>
        <p:spPr/>
        <p:txBody>
          <a:bodyPr>
            <a:normAutofit/>
          </a:bodyPr>
          <a:lstStyle/>
          <a:p>
            <a:r>
              <a:rPr lang="en-US" sz="3000" dirty="0" smtClean="0">
                <a:effectLst/>
                <a:latin typeface="Times New Roman" pitchFamily="18" charset="0"/>
                <a:cs typeface="Times New Roman" pitchFamily="18" charset="0"/>
              </a:rPr>
              <a:t>Hamming Distance and Error</a:t>
            </a:r>
            <a:endParaRPr lang="en-US" sz="3000" dirty="0">
              <a:effectLst/>
              <a:latin typeface="Times New Roman" pitchFamily="18" charset="0"/>
              <a:cs typeface="Times New Roman" pitchFamily="18" charset="0"/>
            </a:endParaRPr>
          </a:p>
        </p:txBody>
      </p:sp>
    </p:spTree>
  </p:cSld>
  <p:clrMapOvr>
    <a:masterClrMapping/>
  </p:clrMapOvr>
  <mc:AlternateContent xmlns:mc="http://schemas.openxmlformats.org/markup-compatibility/2006">
    <mc:Choice xmlns="" xmlns:p14="http://schemas.microsoft.com/office/powerpoint/2010/main" Requires="p14">
      <p:transition spd="slow" p14:dur="1600">
        <p14:conveyor dir="l"/>
      </p:transition>
    </mc:Choice>
    <mc:Fallback>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sz="2000" dirty="0" smtClean="0">
                <a:latin typeface="Times New Roman" pitchFamily="18" charset="0"/>
                <a:cs typeface="Times New Roman" pitchFamily="18" charset="0"/>
              </a:rPr>
              <a:t>If we want to be able to detect up to s errors. </a:t>
            </a:r>
          </a:p>
          <a:p>
            <a:endParaRPr lang="en-US" sz="2000" dirty="0" smtClean="0">
              <a:latin typeface="Times New Roman" pitchFamily="18" charset="0"/>
              <a:cs typeface="Times New Roman" pitchFamily="18" charset="0"/>
            </a:endParaRPr>
          </a:p>
          <a:p>
            <a:r>
              <a:rPr lang="en-US" sz="2000" dirty="0" smtClean="0">
                <a:latin typeface="Times New Roman" pitchFamily="18" charset="0"/>
                <a:cs typeface="Times New Roman" pitchFamily="18" charset="0"/>
              </a:rPr>
              <a:t>If s errors occur during transmission. </a:t>
            </a:r>
          </a:p>
          <a:p>
            <a:endParaRPr lang="en-US" sz="2000" dirty="0" smtClean="0">
              <a:latin typeface="Times New Roman" pitchFamily="18" charset="0"/>
              <a:cs typeface="Times New Roman" pitchFamily="18" charset="0"/>
            </a:endParaRPr>
          </a:p>
          <a:p>
            <a:r>
              <a:rPr lang="en-US" sz="2000" dirty="0" smtClean="0">
                <a:latin typeface="Times New Roman" pitchFamily="18" charset="0"/>
                <a:cs typeface="Times New Roman" pitchFamily="18" charset="0"/>
              </a:rPr>
              <a:t>The Hamming distance between the sent codeword and received codeword is s.</a:t>
            </a:r>
          </a:p>
          <a:p>
            <a:endParaRPr lang="en-US" sz="2000" dirty="0" smtClean="0">
              <a:latin typeface="Times New Roman" pitchFamily="18" charset="0"/>
              <a:cs typeface="Times New Roman" pitchFamily="18" charset="0"/>
            </a:endParaRPr>
          </a:p>
          <a:p>
            <a:r>
              <a:rPr lang="en-US" sz="2000" dirty="0" smtClean="0">
                <a:latin typeface="Times New Roman" pitchFamily="18" charset="0"/>
                <a:cs typeface="Times New Roman" pitchFamily="18" charset="0"/>
              </a:rPr>
              <a:t>The minimum distance between the valid codes must be s + 1.</a:t>
            </a:r>
          </a:p>
          <a:p>
            <a:endParaRPr lang="en-US" sz="2000" dirty="0" smtClean="0">
              <a:latin typeface="Times New Roman" pitchFamily="18" charset="0"/>
              <a:cs typeface="Times New Roman" pitchFamily="18" charset="0"/>
            </a:endParaRPr>
          </a:p>
          <a:p>
            <a:r>
              <a:rPr lang="en-US" sz="2000" dirty="0" smtClean="0">
                <a:latin typeface="Times New Roman" pitchFamily="18" charset="0"/>
                <a:cs typeface="Times New Roman" pitchFamily="18" charset="0"/>
              </a:rPr>
              <a:t>So that the received codeword does not match a valid codeword.</a:t>
            </a:r>
            <a:endParaRPr lang="en-US" sz="2000" dirty="0">
              <a:latin typeface="Times New Roman" pitchFamily="18" charset="0"/>
              <a:cs typeface="Times New Roman" pitchFamily="18" charset="0"/>
            </a:endParaRPr>
          </a:p>
        </p:txBody>
      </p:sp>
      <p:sp>
        <p:nvSpPr>
          <p:cNvPr id="3" name="Title 2"/>
          <p:cNvSpPr>
            <a:spLocks noGrp="1"/>
          </p:cNvSpPr>
          <p:nvPr>
            <p:ph type="title"/>
          </p:nvPr>
        </p:nvSpPr>
        <p:spPr/>
        <p:txBody>
          <a:bodyPr>
            <a:normAutofit/>
          </a:bodyPr>
          <a:lstStyle/>
          <a:p>
            <a:r>
              <a:rPr lang="en-US" sz="3000" dirty="0" smtClean="0">
                <a:effectLst/>
                <a:latin typeface="Times New Roman" pitchFamily="18" charset="0"/>
                <a:cs typeface="Times New Roman" pitchFamily="18" charset="0"/>
              </a:rPr>
              <a:t>Minimum Hamming Distance for Error Detection</a:t>
            </a:r>
            <a:endParaRPr lang="en-US" sz="3000" dirty="0">
              <a:effectLst/>
              <a:latin typeface="Times New Roman" pitchFamily="18" charset="0"/>
              <a:cs typeface="Times New Roman" pitchFamily="18" charset="0"/>
            </a:endParaRPr>
          </a:p>
        </p:txBody>
      </p:sp>
    </p:spTree>
  </p:cSld>
  <p:clrMapOvr>
    <a:masterClrMapping/>
  </p:clrMapOvr>
  <mc:AlternateContent xmlns:mc="http://schemas.openxmlformats.org/markup-compatibility/2006">
    <mc:Choice xmlns="" xmlns:p14="http://schemas.microsoft.com/office/powerpoint/2010/main" Requires="p14">
      <p:transition spd="slow" p14:dur="1600">
        <p14:conveyor dir="l"/>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sz="2000" dirty="0" smtClean="0">
                <a:latin typeface="Times New Roman" pitchFamily="18" charset="0"/>
                <a:cs typeface="Times New Roman" pitchFamily="18" charset="0"/>
              </a:rPr>
              <a:t>Error correction is much more difficult than error detection. </a:t>
            </a:r>
          </a:p>
          <a:p>
            <a:endParaRPr lang="en-US" sz="2000" dirty="0" smtClean="0">
              <a:latin typeface="Times New Roman" pitchFamily="18" charset="0"/>
              <a:cs typeface="Times New Roman" pitchFamily="18" charset="0"/>
            </a:endParaRPr>
          </a:p>
          <a:p>
            <a:r>
              <a:rPr lang="en-US" sz="2000" dirty="0" smtClean="0">
                <a:latin typeface="Times New Roman" pitchFamily="18" charset="0"/>
                <a:cs typeface="Times New Roman" pitchFamily="18" charset="0"/>
              </a:rPr>
              <a:t>In error detection, the receiver needs to know only that the received codeword is invalid; </a:t>
            </a:r>
          </a:p>
          <a:p>
            <a:endParaRPr lang="en-US" sz="2000" dirty="0" smtClean="0">
              <a:latin typeface="Times New Roman" pitchFamily="18" charset="0"/>
              <a:cs typeface="Times New Roman" pitchFamily="18" charset="0"/>
            </a:endParaRPr>
          </a:p>
          <a:p>
            <a:r>
              <a:rPr lang="en-US" sz="2000" dirty="0" smtClean="0">
                <a:latin typeface="Times New Roman" pitchFamily="18" charset="0"/>
                <a:cs typeface="Times New Roman" pitchFamily="18" charset="0"/>
              </a:rPr>
              <a:t>In error correction the receiver needs to find (or guess) the original codeword sent. </a:t>
            </a:r>
          </a:p>
          <a:p>
            <a:endParaRPr lang="en-US" sz="2000" dirty="0" smtClean="0">
              <a:latin typeface="Times New Roman" pitchFamily="18" charset="0"/>
              <a:cs typeface="Times New Roman" pitchFamily="18" charset="0"/>
            </a:endParaRPr>
          </a:p>
          <a:p>
            <a:r>
              <a:rPr lang="en-US" sz="2000" dirty="0" smtClean="0">
                <a:latin typeface="Times New Roman" pitchFamily="18" charset="0"/>
                <a:cs typeface="Times New Roman" pitchFamily="18" charset="0"/>
              </a:rPr>
              <a:t>We can say that we need more redundant bits for error correction than for error detection.</a:t>
            </a:r>
            <a:endParaRPr lang="en-US" sz="2000" dirty="0">
              <a:latin typeface="Times New Roman" pitchFamily="18" charset="0"/>
              <a:cs typeface="Times New Roman" pitchFamily="18" charset="0"/>
            </a:endParaRPr>
          </a:p>
        </p:txBody>
      </p:sp>
      <p:sp>
        <p:nvSpPr>
          <p:cNvPr id="3" name="Title 2"/>
          <p:cNvSpPr>
            <a:spLocks noGrp="1"/>
          </p:cNvSpPr>
          <p:nvPr>
            <p:ph type="title"/>
          </p:nvPr>
        </p:nvSpPr>
        <p:spPr/>
        <p:txBody>
          <a:bodyPr>
            <a:normAutofit/>
          </a:bodyPr>
          <a:lstStyle/>
          <a:p>
            <a:r>
              <a:rPr lang="en-US" sz="3000" dirty="0" smtClean="0">
                <a:latin typeface="Times New Roman" pitchFamily="18" charset="0"/>
                <a:cs typeface="Times New Roman" pitchFamily="18" charset="0"/>
              </a:rPr>
              <a:t>Error Correction</a:t>
            </a:r>
            <a:endParaRPr lang="en-US" sz="3000" dirty="0">
              <a:latin typeface="Times New Roman" pitchFamily="18" charset="0"/>
              <a:cs typeface="Times New Roman" pitchFamily="18" charset="0"/>
            </a:endParaRPr>
          </a:p>
        </p:txBody>
      </p:sp>
    </p:spTree>
  </p:cSld>
  <p:clrMapOvr>
    <a:masterClrMapping/>
  </p:clrMapOvr>
  <mc:AlternateContent xmlns:mc="http://schemas.openxmlformats.org/markup-compatibility/2006">
    <mc:Choice xmlns=""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sz="2000" dirty="0" smtClean="0">
                <a:latin typeface="Times New Roman" pitchFamily="18" charset="0"/>
                <a:cs typeface="Times New Roman" pitchFamily="18" charset="0"/>
              </a:rPr>
              <a:t>Assume the dataword is 01. </a:t>
            </a:r>
          </a:p>
          <a:p>
            <a:endParaRPr lang="en-US" sz="2000" dirty="0" smtClean="0">
              <a:latin typeface="Times New Roman" pitchFamily="18" charset="0"/>
              <a:cs typeface="Times New Roman" pitchFamily="18" charset="0"/>
            </a:endParaRPr>
          </a:p>
          <a:p>
            <a:r>
              <a:rPr lang="en-US" sz="2000" dirty="0" smtClean="0">
                <a:latin typeface="Times New Roman" pitchFamily="18" charset="0"/>
                <a:cs typeface="Times New Roman" pitchFamily="18" charset="0"/>
              </a:rPr>
              <a:t>The sender consults the table (or uses an algorithm) to create the codeword 01011. </a:t>
            </a:r>
          </a:p>
          <a:p>
            <a:endParaRPr lang="en-US" sz="2000" dirty="0" smtClean="0">
              <a:latin typeface="Times New Roman" pitchFamily="18" charset="0"/>
              <a:cs typeface="Times New Roman" pitchFamily="18" charset="0"/>
            </a:endParaRPr>
          </a:p>
          <a:p>
            <a:r>
              <a:rPr lang="en-US" sz="2000" dirty="0" smtClean="0">
                <a:latin typeface="Times New Roman" pitchFamily="18" charset="0"/>
                <a:cs typeface="Times New Roman" pitchFamily="18" charset="0"/>
              </a:rPr>
              <a:t>The codeword is corrupted during transmission, and 01001 is received.</a:t>
            </a:r>
          </a:p>
          <a:p>
            <a:endParaRPr lang="en-US" sz="2000" dirty="0" smtClean="0">
              <a:latin typeface="Times New Roman" pitchFamily="18" charset="0"/>
              <a:cs typeface="Times New Roman" pitchFamily="18" charset="0"/>
            </a:endParaRPr>
          </a:p>
          <a:p>
            <a:r>
              <a:rPr lang="en-US" sz="2000" dirty="0" smtClean="0">
                <a:latin typeface="Times New Roman" pitchFamily="18" charset="0"/>
                <a:cs typeface="Times New Roman" pitchFamily="18" charset="0"/>
              </a:rPr>
              <a:t> First, the receiver finds that the received codeword is not in the table.</a:t>
            </a:r>
          </a:p>
          <a:p>
            <a:endParaRPr lang="en-US" sz="2000" dirty="0">
              <a:latin typeface="Times New Roman" pitchFamily="18" charset="0"/>
              <a:cs typeface="Times New Roman" pitchFamily="18" charset="0"/>
            </a:endParaRPr>
          </a:p>
        </p:txBody>
      </p:sp>
      <p:sp>
        <p:nvSpPr>
          <p:cNvPr id="3" name="Title 2"/>
          <p:cNvSpPr>
            <a:spLocks noGrp="1"/>
          </p:cNvSpPr>
          <p:nvPr>
            <p:ph type="title"/>
          </p:nvPr>
        </p:nvSpPr>
        <p:spPr/>
        <p:txBody>
          <a:bodyPr>
            <a:normAutofit/>
          </a:bodyPr>
          <a:lstStyle/>
          <a:p>
            <a:r>
              <a:rPr lang="en-US" sz="3000" dirty="0" smtClean="0">
                <a:latin typeface="Times New Roman" pitchFamily="18" charset="0"/>
                <a:cs typeface="Times New Roman" pitchFamily="18" charset="0"/>
              </a:rPr>
              <a:t>Dataword &amp; Codeword </a:t>
            </a:r>
            <a:endParaRPr lang="en-US" sz="3000" dirty="0">
              <a:latin typeface="Times New Roman" pitchFamily="18" charset="0"/>
              <a:cs typeface="Times New Roman" pitchFamily="18" charset="0"/>
            </a:endParaRPr>
          </a:p>
        </p:txBody>
      </p:sp>
    </p:spTree>
  </p:cSld>
  <p:clrMapOvr>
    <a:masterClrMapping/>
  </p:clrMapOvr>
  <mc:AlternateContent xmlns:mc="http://schemas.openxmlformats.org/markup-compatibility/2006">
    <mc:Choice xmlns=""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sz="2000" dirty="0" smtClean="0">
                <a:latin typeface="Times New Roman" pitchFamily="18" charset="0"/>
                <a:cs typeface="Times New Roman" pitchFamily="18" charset="0"/>
              </a:rPr>
              <a:t>The receiver, assuming that there is only 1 bit corrupted, </a:t>
            </a:r>
            <a:r>
              <a:rPr lang="en-US" sz="2000" dirty="0" smtClean="0">
                <a:latin typeface="Times New Roman" pitchFamily="18" charset="0"/>
                <a:cs typeface="Times New Roman" pitchFamily="18" charset="0"/>
              </a:rPr>
              <a:t>to </a:t>
            </a:r>
            <a:r>
              <a:rPr lang="en-US" sz="2000" dirty="0" smtClean="0">
                <a:latin typeface="Times New Roman" pitchFamily="18" charset="0"/>
                <a:cs typeface="Times New Roman" pitchFamily="18" charset="0"/>
              </a:rPr>
              <a:t>guess the correct </a:t>
            </a:r>
            <a:r>
              <a:rPr lang="en-US" sz="2000" dirty="0" err="1" smtClean="0">
                <a:latin typeface="Times New Roman" pitchFamily="18" charset="0"/>
                <a:cs typeface="Times New Roman" pitchFamily="18" charset="0"/>
              </a:rPr>
              <a:t>dataword</a:t>
            </a:r>
            <a:r>
              <a:rPr lang="en-US" sz="2000" dirty="0" smtClean="0">
                <a:latin typeface="Times New Roman" pitchFamily="18" charset="0"/>
                <a:cs typeface="Times New Roman" pitchFamily="18" charset="0"/>
              </a:rPr>
              <a:t>.</a:t>
            </a:r>
          </a:p>
          <a:p>
            <a:endParaRPr lang="en-US" sz="2000" dirty="0" smtClean="0">
              <a:latin typeface="Times New Roman" pitchFamily="18" charset="0"/>
              <a:cs typeface="Times New Roman" pitchFamily="18" charset="0"/>
            </a:endParaRPr>
          </a:p>
          <a:p>
            <a:r>
              <a:rPr lang="en-US" sz="2000" dirty="0" smtClean="0">
                <a:latin typeface="Times New Roman" pitchFamily="18" charset="0"/>
                <a:cs typeface="Times New Roman" pitchFamily="18" charset="0"/>
              </a:rPr>
              <a:t>Corrupted codeword : 01001</a:t>
            </a:r>
            <a:endParaRPr lang="en-US" sz="2000" dirty="0" smtClean="0">
              <a:latin typeface="Times New Roman" pitchFamily="18" charset="0"/>
              <a:cs typeface="Times New Roman" pitchFamily="18" charset="0"/>
            </a:endParaRPr>
          </a:p>
          <a:p>
            <a:endParaRPr lang="en-US" sz="2000" dirty="0" smtClean="0">
              <a:latin typeface="Times New Roman" pitchFamily="18" charset="0"/>
              <a:cs typeface="Times New Roman" pitchFamily="18" charset="0"/>
            </a:endParaRPr>
          </a:p>
          <a:p>
            <a:pPr>
              <a:buNone/>
            </a:pPr>
            <a:r>
              <a:rPr lang="en-US" sz="2000" i="1" dirty="0" smtClean="0">
                <a:latin typeface="Times New Roman" pitchFamily="18" charset="0"/>
                <a:cs typeface="Times New Roman" pitchFamily="18" charset="0"/>
              </a:rPr>
              <a:t>Dataword 		Codeword</a:t>
            </a:r>
          </a:p>
          <a:p>
            <a:pPr>
              <a:buNone/>
            </a:pPr>
            <a:endParaRPr lang="en-US" sz="2000" dirty="0" smtClean="0">
              <a:latin typeface="Times New Roman" pitchFamily="18" charset="0"/>
              <a:cs typeface="Times New Roman" pitchFamily="18" charset="0"/>
            </a:endParaRPr>
          </a:p>
          <a:p>
            <a:pPr>
              <a:buNone/>
            </a:pPr>
            <a:r>
              <a:rPr lang="en-US" sz="2000" dirty="0" smtClean="0">
                <a:latin typeface="Times New Roman" pitchFamily="18" charset="0"/>
                <a:cs typeface="Times New Roman" pitchFamily="18" charset="0"/>
              </a:rPr>
              <a:t>    00 </a:t>
            </a:r>
            <a:r>
              <a:rPr lang="en-US" sz="2000" dirty="0" smtClean="0">
                <a:latin typeface="Times New Roman" pitchFamily="18" charset="0"/>
                <a:cs typeface="Times New Roman" pitchFamily="18" charset="0"/>
              </a:rPr>
              <a:t>			00000</a:t>
            </a:r>
          </a:p>
          <a:p>
            <a:pPr>
              <a:buNone/>
            </a:pPr>
            <a:r>
              <a:rPr lang="en-US" sz="2000" dirty="0" smtClean="0">
                <a:latin typeface="Times New Roman" pitchFamily="18" charset="0"/>
                <a:cs typeface="Times New Roman" pitchFamily="18" charset="0"/>
              </a:rPr>
              <a:t>    01</a:t>
            </a:r>
            <a:r>
              <a:rPr lang="en-US" sz="2000" dirty="0" smtClean="0">
                <a:latin typeface="Times New Roman" pitchFamily="18" charset="0"/>
                <a:cs typeface="Times New Roman" pitchFamily="18" charset="0"/>
              </a:rPr>
              <a:t>		</a:t>
            </a:r>
            <a:r>
              <a:rPr lang="en-US" sz="2000" dirty="0" smtClean="0">
                <a:latin typeface="Times New Roman" pitchFamily="18" charset="0"/>
                <a:cs typeface="Times New Roman" pitchFamily="18" charset="0"/>
              </a:rPr>
              <a:t>	01011</a:t>
            </a:r>
            <a:endParaRPr lang="en-US" sz="2000" dirty="0" smtClean="0">
              <a:latin typeface="Times New Roman" pitchFamily="18" charset="0"/>
              <a:cs typeface="Times New Roman" pitchFamily="18" charset="0"/>
            </a:endParaRPr>
          </a:p>
          <a:p>
            <a:pPr>
              <a:buNone/>
            </a:pPr>
            <a:r>
              <a:rPr lang="en-US" sz="2000" dirty="0" smtClean="0">
                <a:latin typeface="Times New Roman" pitchFamily="18" charset="0"/>
                <a:cs typeface="Times New Roman" pitchFamily="18" charset="0"/>
              </a:rPr>
              <a:t>    10 </a:t>
            </a:r>
            <a:r>
              <a:rPr lang="en-US" sz="2000" dirty="0" smtClean="0">
                <a:latin typeface="Times New Roman" pitchFamily="18" charset="0"/>
                <a:cs typeface="Times New Roman" pitchFamily="18" charset="0"/>
              </a:rPr>
              <a:t>			10101</a:t>
            </a:r>
          </a:p>
          <a:p>
            <a:pPr>
              <a:buNone/>
            </a:pPr>
            <a:r>
              <a:rPr lang="en-US" sz="2000" dirty="0" smtClean="0">
                <a:latin typeface="Times New Roman" pitchFamily="18" charset="0"/>
                <a:cs typeface="Times New Roman" pitchFamily="18" charset="0"/>
              </a:rPr>
              <a:t>    11 </a:t>
            </a:r>
            <a:r>
              <a:rPr lang="en-US" sz="2000" dirty="0" smtClean="0">
                <a:latin typeface="Times New Roman" pitchFamily="18" charset="0"/>
                <a:cs typeface="Times New Roman" pitchFamily="18" charset="0"/>
              </a:rPr>
              <a:t>			11110</a:t>
            </a:r>
          </a:p>
          <a:p>
            <a:endParaRPr lang="en-US" sz="2000" dirty="0">
              <a:latin typeface="Times New Roman" pitchFamily="18" charset="0"/>
              <a:cs typeface="Times New Roman" pitchFamily="18" charset="0"/>
            </a:endParaRPr>
          </a:p>
        </p:txBody>
      </p:sp>
      <p:sp>
        <p:nvSpPr>
          <p:cNvPr id="3" name="Title 2"/>
          <p:cNvSpPr>
            <a:spLocks noGrp="1"/>
          </p:cNvSpPr>
          <p:nvPr>
            <p:ph type="title"/>
          </p:nvPr>
        </p:nvSpPr>
        <p:spPr/>
        <p:txBody>
          <a:bodyPr>
            <a:normAutofit/>
          </a:bodyPr>
          <a:lstStyle/>
          <a:p>
            <a:r>
              <a:rPr lang="en-US" sz="3000" dirty="0" smtClean="0">
                <a:latin typeface="Times New Roman" pitchFamily="18" charset="0"/>
                <a:cs typeface="Times New Roman" pitchFamily="18" charset="0"/>
              </a:rPr>
              <a:t>Dataword &amp; Codeword Table</a:t>
            </a:r>
            <a:endParaRPr lang="en-US" sz="3000" dirty="0">
              <a:latin typeface="Times New Roman" pitchFamily="18" charset="0"/>
              <a:cs typeface="Times New Roman" pitchFamily="18" charset="0"/>
            </a:endParaRPr>
          </a:p>
        </p:txBody>
      </p:sp>
    </p:spTree>
  </p:cSld>
  <p:clrMapOvr>
    <a:masterClrMapping/>
  </p:clrMapOvr>
  <mc:AlternateContent xmlns:mc="http://schemas.openxmlformats.org/markup-compatibility/2006">
    <mc:Choice xmlns="" xmlns:p14="http://schemas.microsoft.com/office/powerpoint/2010/main" Requires="p14">
      <p:transition spd="slow" p14:dur="1600">
        <p14:conveyor dir="l"/>
      </p:transition>
    </mc:Choice>
    <mc:Fallback>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sz="2000" dirty="0" smtClean="0">
                <a:latin typeface="Times New Roman" pitchFamily="18" charset="0"/>
                <a:cs typeface="Times New Roman" pitchFamily="18" charset="0"/>
              </a:rPr>
              <a:t>Comparing the received codeword with the first codeword in the table (01001 versus 00000), the receiver decides that the first codeword is not the one that was sent because there are two different bits.</a:t>
            </a:r>
          </a:p>
          <a:p>
            <a:endParaRPr lang="en-US" sz="2000" dirty="0" smtClean="0">
              <a:latin typeface="Times New Roman" pitchFamily="18" charset="0"/>
              <a:cs typeface="Times New Roman" pitchFamily="18" charset="0"/>
            </a:endParaRPr>
          </a:p>
          <a:p>
            <a:r>
              <a:rPr lang="en-US" sz="2000" dirty="0" smtClean="0">
                <a:latin typeface="Times New Roman" pitchFamily="18" charset="0"/>
                <a:cs typeface="Times New Roman" pitchFamily="18" charset="0"/>
              </a:rPr>
              <a:t>By the same reasoning, the original codeword cannot be the third or fourth one in the table.</a:t>
            </a:r>
          </a:p>
          <a:p>
            <a:endParaRPr lang="en-US" sz="2000" dirty="0" smtClean="0">
              <a:latin typeface="Times New Roman" pitchFamily="18" charset="0"/>
              <a:cs typeface="Times New Roman" pitchFamily="18" charset="0"/>
            </a:endParaRPr>
          </a:p>
          <a:p>
            <a:r>
              <a:rPr lang="en-US" sz="2000" dirty="0" smtClean="0">
                <a:latin typeface="Times New Roman" pitchFamily="18" charset="0"/>
                <a:cs typeface="Times New Roman" pitchFamily="18" charset="0"/>
              </a:rPr>
              <a:t>The original codeword must be the second one in the table because this is the only one that differs from the received codeword by 1 bit. The receiver replaces 01001 with 01011 and consults the table to find the </a:t>
            </a:r>
            <a:r>
              <a:rPr lang="en-US" sz="2000" dirty="0" err="1" smtClean="0">
                <a:latin typeface="Times New Roman" pitchFamily="18" charset="0"/>
                <a:cs typeface="Times New Roman" pitchFamily="18" charset="0"/>
              </a:rPr>
              <a:t>dataword</a:t>
            </a:r>
            <a:r>
              <a:rPr lang="en-US" sz="2000" dirty="0" smtClean="0">
                <a:latin typeface="Times New Roman" pitchFamily="18" charset="0"/>
                <a:cs typeface="Times New Roman" pitchFamily="18" charset="0"/>
              </a:rPr>
              <a:t> 01.</a:t>
            </a:r>
            <a:endParaRPr lang="en-US" sz="2000" dirty="0">
              <a:latin typeface="Times New Roman" pitchFamily="18" charset="0"/>
              <a:cs typeface="Times New Roman" pitchFamily="18" charset="0"/>
            </a:endParaRPr>
          </a:p>
        </p:txBody>
      </p:sp>
      <p:sp>
        <p:nvSpPr>
          <p:cNvPr id="3" name="Title 2"/>
          <p:cNvSpPr>
            <a:spLocks noGrp="1"/>
          </p:cNvSpPr>
          <p:nvPr>
            <p:ph type="title"/>
          </p:nvPr>
        </p:nvSpPr>
        <p:spPr/>
        <p:txBody>
          <a:bodyPr>
            <a:normAutofit/>
          </a:bodyPr>
          <a:lstStyle/>
          <a:p>
            <a:r>
              <a:rPr lang="en-US" sz="3000" dirty="0" smtClean="0">
                <a:latin typeface="Times New Roman" pitchFamily="18" charset="0"/>
                <a:cs typeface="Times New Roman" pitchFamily="18" charset="0"/>
              </a:rPr>
              <a:t>Continue </a:t>
            </a:r>
            <a:endParaRPr lang="en-US" sz="3000" dirty="0">
              <a:latin typeface="Times New Roman" pitchFamily="18" charset="0"/>
              <a:cs typeface="Times New Roman" pitchFamily="18" charset="0"/>
            </a:endParaRPr>
          </a:p>
        </p:txBody>
      </p:sp>
    </p:spTree>
  </p:cSld>
  <p:clrMapOvr>
    <a:masterClrMapping/>
  </p:clrMapOvr>
  <mc:AlternateContent xmlns:mc="http://schemas.openxmlformats.org/markup-compatibility/2006">
    <mc:Choice xmlns="" xmlns:p14="http://schemas.microsoft.com/office/powerpoint/2010/main" Requires="p14">
      <p:transition spd="slow" p14:dur="1600">
        <p14:conveyor dir="l"/>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sz="2000" dirty="0" smtClean="0">
                <a:latin typeface="Times New Roman" pitchFamily="18" charset="0"/>
                <a:cs typeface="Times New Roman" pitchFamily="18" charset="0"/>
              </a:rPr>
              <a:t>The Hamming distance between two words (of the same size) is the number of differences between the corresponding bits. </a:t>
            </a:r>
          </a:p>
          <a:p>
            <a:endParaRPr lang="en-US" sz="2000" dirty="0" smtClean="0">
              <a:latin typeface="Times New Roman" pitchFamily="18" charset="0"/>
              <a:cs typeface="Times New Roman" pitchFamily="18" charset="0"/>
            </a:endParaRPr>
          </a:p>
          <a:p>
            <a:r>
              <a:rPr lang="en-US" sz="2000" dirty="0" smtClean="0">
                <a:latin typeface="Times New Roman" pitchFamily="18" charset="0"/>
                <a:cs typeface="Times New Roman" pitchFamily="18" charset="0"/>
              </a:rPr>
              <a:t>We show the Hamming distance between two words </a:t>
            </a:r>
            <a:r>
              <a:rPr lang="en-US" sz="2000" i="1" dirty="0" smtClean="0">
                <a:latin typeface="Times New Roman" pitchFamily="18" charset="0"/>
                <a:cs typeface="Times New Roman" pitchFamily="18" charset="0"/>
              </a:rPr>
              <a:t>x </a:t>
            </a:r>
            <a:r>
              <a:rPr lang="en-US" sz="2000" dirty="0" smtClean="0">
                <a:latin typeface="Times New Roman" pitchFamily="18" charset="0"/>
                <a:cs typeface="Times New Roman" pitchFamily="18" charset="0"/>
              </a:rPr>
              <a:t>and </a:t>
            </a:r>
            <a:r>
              <a:rPr lang="en-US" sz="2000" i="1" dirty="0" smtClean="0">
                <a:latin typeface="Times New Roman" pitchFamily="18" charset="0"/>
                <a:cs typeface="Times New Roman" pitchFamily="18" charset="0"/>
              </a:rPr>
              <a:t>y </a:t>
            </a:r>
            <a:r>
              <a:rPr lang="en-US" sz="2000" dirty="0" smtClean="0">
                <a:latin typeface="Times New Roman" pitchFamily="18" charset="0"/>
                <a:cs typeface="Times New Roman" pitchFamily="18" charset="0"/>
              </a:rPr>
              <a:t>as </a:t>
            </a:r>
            <a:r>
              <a:rPr lang="en-US" sz="2000" i="1" dirty="0" smtClean="0">
                <a:latin typeface="Times New Roman" pitchFamily="18" charset="0"/>
                <a:cs typeface="Times New Roman" pitchFamily="18" charset="0"/>
              </a:rPr>
              <a:t>d(x, y).</a:t>
            </a:r>
            <a:endParaRPr lang="en-US" sz="2000" dirty="0" smtClean="0">
              <a:latin typeface="Times New Roman" pitchFamily="18" charset="0"/>
              <a:cs typeface="Times New Roman" pitchFamily="18" charset="0"/>
            </a:endParaRPr>
          </a:p>
          <a:p>
            <a:endParaRPr lang="en-US" sz="2000" dirty="0" smtClean="0">
              <a:latin typeface="Times New Roman" pitchFamily="18" charset="0"/>
              <a:cs typeface="Times New Roman" pitchFamily="18" charset="0"/>
            </a:endParaRPr>
          </a:p>
          <a:p>
            <a:r>
              <a:rPr lang="en-US" sz="2000" dirty="0" smtClean="0">
                <a:latin typeface="Times New Roman" pitchFamily="18" charset="0"/>
                <a:cs typeface="Times New Roman" pitchFamily="18" charset="0"/>
              </a:rPr>
              <a:t>The Hamming distance can easily be found if we apply the XOR operation on the two words and count the number of Is in the result.</a:t>
            </a:r>
          </a:p>
          <a:p>
            <a:endParaRPr lang="en-US" sz="2000" dirty="0">
              <a:latin typeface="Times New Roman" pitchFamily="18" charset="0"/>
              <a:cs typeface="Times New Roman" pitchFamily="18" charset="0"/>
            </a:endParaRPr>
          </a:p>
        </p:txBody>
      </p:sp>
      <p:sp>
        <p:nvSpPr>
          <p:cNvPr id="3" name="Title 2"/>
          <p:cNvSpPr>
            <a:spLocks noGrp="1"/>
          </p:cNvSpPr>
          <p:nvPr>
            <p:ph type="title"/>
          </p:nvPr>
        </p:nvSpPr>
        <p:spPr/>
        <p:txBody>
          <a:bodyPr>
            <a:normAutofit/>
          </a:bodyPr>
          <a:lstStyle/>
          <a:p>
            <a:r>
              <a:rPr lang="en-US" sz="3000" dirty="0" smtClean="0">
                <a:latin typeface="Times New Roman" pitchFamily="18" charset="0"/>
                <a:cs typeface="Times New Roman" pitchFamily="18" charset="0"/>
              </a:rPr>
              <a:t>Hamming Distance</a:t>
            </a:r>
            <a:endParaRPr lang="en-US" sz="3000" dirty="0">
              <a:latin typeface="Times New Roman" pitchFamily="18" charset="0"/>
              <a:cs typeface="Times New Roman" pitchFamily="18" charset="0"/>
            </a:endParaRPr>
          </a:p>
        </p:txBody>
      </p:sp>
    </p:spTree>
  </p:cSld>
  <p:clrMapOvr>
    <a:masterClrMapping/>
  </p:clrMapOvr>
  <mc:AlternateContent xmlns:mc="http://schemas.openxmlformats.org/markup-compatibility/2006">
    <mc:Choice xmlns="" xmlns:p14="http://schemas.microsoft.com/office/powerpoint/2010/main" Requires="p14">
      <p:transition spd="slow" p14:dur="1600">
        <p14:conveyor dir="l"/>
      </p:transition>
    </mc:Choice>
    <mc:Fallback>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sz="2000" dirty="0" smtClean="0">
                <a:latin typeface="Times New Roman" pitchFamily="18" charset="0"/>
                <a:cs typeface="Times New Roman" pitchFamily="18" charset="0"/>
              </a:rPr>
              <a:t>Let us find the Hamming distance between two pairs of words.</a:t>
            </a:r>
          </a:p>
          <a:p>
            <a:endParaRPr lang="en-US" sz="2000" dirty="0" smtClean="0">
              <a:latin typeface="Times New Roman" pitchFamily="18" charset="0"/>
              <a:cs typeface="Times New Roman" pitchFamily="18" charset="0"/>
            </a:endParaRPr>
          </a:p>
          <a:p>
            <a:r>
              <a:rPr lang="en-US" sz="2000" dirty="0" smtClean="0">
                <a:latin typeface="Times New Roman" pitchFamily="18" charset="0"/>
                <a:cs typeface="Times New Roman" pitchFamily="18" charset="0"/>
              </a:rPr>
              <a:t>1. The Hamming distance </a:t>
            </a:r>
            <a:r>
              <a:rPr lang="en-US" sz="2000" i="1" dirty="0" smtClean="0">
                <a:latin typeface="Times New Roman" pitchFamily="18" charset="0"/>
                <a:cs typeface="Times New Roman" pitchFamily="18" charset="0"/>
              </a:rPr>
              <a:t>d (OOO, </a:t>
            </a:r>
            <a:r>
              <a:rPr lang="en-US" sz="2000" dirty="0" smtClean="0">
                <a:latin typeface="Times New Roman" pitchFamily="18" charset="0"/>
                <a:cs typeface="Times New Roman" pitchFamily="18" charset="0"/>
              </a:rPr>
              <a:t>011) is 2 because 000 XOR 011 is 011 (two Is).</a:t>
            </a:r>
          </a:p>
          <a:p>
            <a:endParaRPr lang="en-US" sz="2000" dirty="0" smtClean="0">
              <a:latin typeface="Times New Roman" pitchFamily="18" charset="0"/>
              <a:cs typeface="Times New Roman" pitchFamily="18" charset="0"/>
            </a:endParaRPr>
          </a:p>
          <a:p>
            <a:r>
              <a:rPr lang="en-US" sz="2000" dirty="0" smtClean="0">
                <a:latin typeface="Times New Roman" pitchFamily="18" charset="0"/>
                <a:cs typeface="Times New Roman" pitchFamily="18" charset="0"/>
              </a:rPr>
              <a:t>2. The Hamming distance </a:t>
            </a:r>
            <a:r>
              <a:rPr lang="en-US" sz="2000" i="1" dirty="0" smtClean="0">
                <a:latin typeface="Times New Roman" pitchFamily="18" charset="0"/>
                <a:cs typeface="Times New Roman" pitchFamily="18" charset="0"/>
              </a:rPr>
              <a:t>d (10101, </a:t>
            </a:r>
            <a:r>
              <a:rPr lang="en-US" sz="2000" dirty="0" smtClean="0">
                <a:latin typeface="Times New Roman" pitchFamily="18" charset="0"/>
                <a:cs typeface="Times New Roman" pitchFamily="18" charset="0"/>
              </a:rPr>
              <a:t>11110) is 3 because 10101 XOR 11110 is 01011 (three Is).</a:t>
            </a:r>
            <a:endParaRPr lang="en-US" sz="2000" dirty="0">
              <a:latin typeface="Times New Roman" pitchFamily="18" charset="0"/>
              <a:cs typeface="Times New Roman" pitchFamily="18" charset="0"/>
            </a:endParaRPr>
          </a:p>
        </p:txBody>
      </p:sp>
      <p:sp>
        <p:nvSpPr>
          <p:cNvPr id="3" name="Title 2"/>
          <p:cNvSpPr>
            <a:spLocks noGrp="1"/>
          </p:cNvSpPr>
          <p:nvPr>
            <p:ph type="title"/>
          </p:nvPr>
        </p:nvSpPr>
        <p:spPr/>
        <p:txBody>
          <a:bodyPr/>
          <a:lstStyle/>
          <a:p>
            <a:r>
              <a:rPr lang="en-US" sz="3000" dirty="0" smtClean="0">
                <a:latin typeface="Times New Roman" pitchFamily="18" charset="0"/>
                <a:cs typeface="Times New Roman" pitchFamily="18" charset="0"/>
              </a:rPr>
              <a:t>Examples</a:t>
            </a:r>
            <a:endParaRPr lang="en-US" sz="3000" dirty="0">
              <a:latin typeface="Times New Roman" pitchFamily="18" charset="0"/>
              <a:cs typeface="Times New Roman" pitchFamily="18" charset="0"/>
            </a:endParaRPr>
          </a:p>
        </p:txBody>
      </p:sp>
    </p:spTree>
  </p:cSld>
  <p:clrMapOvr>
    <a:masterClrMapping/>
  </p:clrMapOvr>
  <mc:AlternateContent xmlns:mc="http://schemas.openxmlformats.org/markup-compatibility/2006">
    <mc:Choice xmlns="" xmlns:p14="http://schemas.microsoft.com/office/powerpoint/2010/main" Requires="p14">
      <p:transition spd="slow" p14:dur="1600">
        <p14:conveyor dir="l"/>
      </p:transition>
    </mc:Choice>
    <mc:Fallback>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sz="2000" dirty="0" smtClean="0">
                <a:latin typeface="Times New Roman" pitchFamily="18" charset="0"/>
                <a:cs typeface="Times New Roman" pitchFamily="18" charset="0"/>
              </a:rPr>
              <a:t>The measurement that is used for designing a code is the minimum Hamming distance. </a:t>
            </a:r>
          </a:p>
          <a:p>
            <a:endParaRPr lang="en-US" sz="2000" dirty="0" smtClean="0">
              <a:latin typeface="Times New Roman" pitchFamily="18" charset="0"/>
              <a:cs typeface="Times New Roman" pitchFamily="18" charset="0"/>
            </a:endParaRPr>
          </a:p>
          <a:p>
            <a:r>
              <a:rPr lang="en-US" sz="2000" dirty="0" smtClean="0">
                <a:latin typeface="Times New Roman" pitchFamily="18" charset="0"/>
                <a:cs typeface="Times New Roman" pitchFamily="18" charset="0"/>
              </a:rPr>
              <a:t>In a set of words, the minimum Hamming distance is the smallest Hamming distance between all possible pairs. </a:t>
            </a:r>
          </a:p>
          <a:p>
            <a:endParaRPr lang="en-US" sz="2000" dirty="0" smtClean="0">
              <a:latin typeface="Times New Roman" pitchFamily="18" charset="0"/>
              <a:cs typeface="Times New Roman" pitchFamily="18" charset="0"/>
            </a:endParaRPr>
          </a:p>
          <a:p>
            <a:r>
              <a:rPr lang="en-US" sz="2000" dirty="0" smtClean="0">
                <a:latin typeface="Times New Roman" pitchFamily="18" charset="0"/>
                <a:cs typeface="Times New Roman" pitchFamily="18" charset="0"/>
              </a:rPr>
              <a:t>We use </a:t>
            </a:r>
            <a:r>
              <a:rPr lang="en-US" sz="2000" dirty="0" err="1" smtClean="0">
                <a:latin typeface="Times New Roman" pitchFamily="18" charset="0"/>
                <a:cs typeface="Times New Roman" pitchFamily="18" charset="0"/>
              </a:rPr>
              <a:t>dmin</a:t>
            </a:r>
            <a:r>
              <a:rPr lang="en-US" sz="2000" dirty="0" smtClean="0">
                <a:latin typeface="Times New Roman" pitchFamily="18" charset="0"/>
                <a:cs typeface="Times New Roman" pitchFamily="18" charset="0"/>
              </a:rPr>
              <a:t> to define the minimum Hamming distance in a coding scheme. </a:t>
            </a:r>
          </a:p>
          <a:p>
            <a:endParaRPr lang="en-US" sz="2000" dirty="0">
              <a:latin typeface="Times New Roman" pitchFamily="18" charset="0"/>
              <a:cs typeface="Times New Roman" pitchFamily="18" charset="0"/>
            </a:endParaRPr>
          </a:p>
        </p:txBody>
      </p:sp>
      <p:sp>
        <p:nvSpPr>
          <p:cNvPr id="3" name="Title 2"/>
          <p:cNvSpPr>
            <a:spLocks noGrp="1"/>
          </p:cNvSpPr>
          <p:nvPr>
            <p:ph type="title"/>
          </p:nvPr>
        </p:nvSpPr>
        <p:spPr/>
        <p:txBody>
          <a:bodyPr>
            <a:noAutofit/>
          </a:bodyPr>
          <a:lstStyle/>
          <a:p>
            <a:r>
              <a:rPr lang="en-US" sz="3000" dirty="0" smtClean="0">
                <a:latin typeface="Times New Roman" pitchFamily="18" charset="0"/>
                <a:cs typeface="Times New Roman" pitchFamily="18" charset="0"/>
              </a:rPr>
              <a:t/>
            </a:r>
            <a:br>
              <a:rPr lang="en-US" sz="3000" dirty="0" smtClean="0">
                <a:latin typeface="Times New Roman" pitchFamily="18" charset="0"/>
                <a:cs typeface="Times New Roman" pitchFamily="18" charset="0"/>
              </a:rPr>
            </a:br>
            <a:r>
              <a:rPr lang="en-US" sz="3000" dirty="0" smtClean="0">
                <a:latin typeface="Times New Roman" pitchFamily="18" charset="0"/>
                <a:cs typeface="Times New Roman" pitchFamily="18" charset="0"/>
              </a:rPr>
              <a:t>Minimum Hamming Distance</a:t>
            </a:r>
            <a:br>
              <a:rPr lang="en-US" sz="3000" dirty="0" smtClean="0">
                <a:latin typeface="Times New Roman" pitchFamily="18" charset="0"/>
                <a:cs typeface="Times New Roman" pitchFamily="18" charset="0"/>
              </a:rPr>
            </a:br>
            <a:endParaRPr lang="en-US" sz="3000" dirty="0">
              <a:latin typeface="Times New Roman" pitchFamily="18" charset="0"/>
              <a:cs typeface="Times New Roman" pitchFamily="18" charset="0"/>
            </a:endParaRPr>
          </a:p>
        </p:txBody>
      </p:sp>
    </p:spTree>
  </p:cSld>
  <p:clrMapOvr>
    <a:masterClrMapping/>
  </p:clrMapOvr>
  <mc:AlternateContent xmlns:mc="http://schemas.openxmlformats.org/markup-compatibility/2006">
    <mc:Choice xmlns="" xmlns:p14="http://schemas.microsoft.com/office/powerpoint/2010/main" Requires="p14">
      <p:transition spd="slow" p14:dur="1600">
        <p14:conveyor dir="l"/>
      </p:transition>
    </mc:Choice>
    <mc:Fallback>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sz="2000" dirty="0" smtClean="0">
                <a:latin typeface="Times New Roman" pitchFamily="18" charset="0"/>
                <a:cs typeface="Times New Roman" pitchFamily="18" charset="0"/>
              </a:rPr>
              <a:t>To find this value, we find the Hamming distances between all words and select the smallest one.</a:t>
            </a:r>
          </a:p>
          <a:p>
            <a:endParaRPr lang="en-US" sz="2000" dirty="0" smtClean="0">
              <a:latin typeface="Times New Roman" pitchFamily="18" charset="0"/>
              <a:cs typeface="Times New Roman" pitchFamily="18" charset="0"/>
            </a:endParaRPr>
          </a:p>
          <a:p>
            <a:r>
              <a:rPr lang="en-US" sz="2000" dirty="0" smtClean="0">
                <a:latin typeface="Times New Roman" pitchFamily="18" charset="0"/>
                <a:cs typeface="Times New Roman" pitchFamily="18" charset="0"/>
              </a:rPr>
              <a:t>Find the minimum Hamming distances.</a:t>
            </a:r>
          </a:p>
          <a:p>
            <a:pPr>
              <a:buNone/>
            </a:pPr>
            <a:endParaRPr lang="en-US" sz="2000" dirty="0" smtClean="0">
              <a:latin typeface="Times New Roman" pitchFamily="18" charset="0"/>
              <a:cs typeface="Times New Roman" pitchFamily="18" charset="0"/>
            </a:endParaRPr>
          </a:p>
          <a:p>
            <a:pPr>
              <a:buNone/>
            </a:pPr>
            <a:r>
              <a:rPr lang="en-US" sz="2000" dirty="0" smtClean="0">
                <a:latin typeface="Times New Roman" pitchFamily="18" charset="0"/>
                <a:cs typeface="Times New Roman" pitchFamily="18" charset="0"/>
              </a:rPr>
              <a:t>d(OOO, 011) </a:t>
            </a:r>
            <a:r>
              <a:rPr lang="en-US" sz="2000" dirty="0" smtClean="0">
                <a:latin typeface="Times New Roman" pitchFamily="18" charset="0"/>
                <a:cs typeface="Times New Roman" pitchFamily="18" charset="0"/>
              </a:rPr>
              <a:t>= 2</a:t>
            </a:r>
            <a:endParaRPr lang="en-US" sz="2000" dirty="0" smtClean="0">
              <a:latin typeface="Times New Roman" pitchFamily="18" charset="0"/>
              <a:cs typeface="Times New Roman" pitchFamily="18" charset="0"/>
            </a:endParaRPr>
          </a:p>
          <a:p>
            <a:pPr>
              <a:buNone/>
            </a:pPr>
            <a:r>
              <a:rPr lang="en-US" sz="2000" dirty="0" smtClean="0">
                <a:latin typeface="Times New Roman" pitchFamily="18" charset="0"/>
                <a:cs typeface="Times New Roman" pitchFamily="18" charset="0"/>
              </a:rPr>
              <a:t>d(Oll,110</a:t>
            </a:r>
            <a:r>
              <a:rPr lang="en-US" sz="2000" dirty="0" smtClean="0">
                <a:latin typeface="Times New Roman" pitchFamily="18" charset="0"/>
                <a:cs typeface="Times New Roman" pitchFamily="18" charset="0"/>
              </a:rPr>
              <a:t>)= 2</a:t>
            </a:r>
            <a:endParaRPr lang="en-US" sz="2000" dirty="0" smtClean="0">
              <a:latin typeface="Times New Roman" pitchFamily="18" charset="0"/>
              <a:cs typeface="Times New Roman" pitchFamily="18" charset="0"/>
            </a:endParaRPr>
          </a:p>
          <a:p>
            <a:pPr>
              <a:buNone/>
            </a:pPr>
            <a:r>
              <a:rPr lang="en-US" sz="2000" dirty="0" smtClean="0">
                <a:latin typeface="Times New Roman" pitchFamily="18" charset="0"/>
                <a:cs typeface="Times New Roman" pitchFamily="18" charset="0"/>
              </a:rPr>
              <a:t>d(OOO, 101) </a:t>
            </a:r>
            <a:r>
              <a:rPr lang="en-US" sz="2000" dirty="0" smtClean="0">
                <a:latin typeface="Times New Roman" pitchFamily="18" charset="0"/>
                <a:cs typeface="Times New Roman" pitchFamily="18" charset="0"/>
              </a:rPr>
              <a:t>= 2</a:t>
            </a:r>
            <a:endParaRPr lang="en-US" sz="2000" dirty="0" smtClean="0">
              <a:latin typeface="Times New Roman" pitchFamily="18" charset="0"/>
              <a:cs typeface="Times New Roman" pitchFamily="18" charset="0"/>
            </a:endParaRPr>
          </a:p>
          <a:p>
            <a:pPr>
              <a:buNone/>
            </a:pPr>
            <a:r>
              <a:rPr lang="en-US" sz="2000" dirty="0" smtClean="0">
                <a:latin typeface="Times New Roman" pitchFamily="18" charset="0"/>
                <a:cs typeface="Times New Roman" pitchFamily="18" charset="0"/>
              </a:rPr>
              <a:t>d(</a:t>
            </a:r>
            <a:r>
              <a:rPr lang="en-US" sz="2000" dirty="0" err="1" smtClean="0">
                <a:latin typeface="Times New Roman" pitchFamily="18" charset="0"/>
                <a:cs typeface="Times New Roman" pitchFamily="18" charset="0"/>
              </a:rPr>
              <a:t>Oll</a:t>
            </a:r>
            <a:r>
              <a:rPr lang="en-US" sz="2000" dirty="0" smtClean="0">
                <a:latin typeface="Times New Roman" pitchFamily="18" charset="0"/>
                <a:cs typeface="Times New Roman" pitchFamily="18" charset="0"/>
              </a:rPr>
              <a:t>, 101) </a:t>
            </a:r>
            <a:r>
              <a:rPr lang="en-US" sz="2000" dirty="0" smtClean="0">
                <a:latin typeface="Times New Roman" pitchFamily="18" charset="0"/>
                <a:cs typeface="Times New Roman" pitchFamily="18" charset="0"/>
              </a:rPr>
              <a:t>= 2</a:t>
            </a:r>
            <a:endParaRPr lang="en-US" sz="2000" dirty="0" smtClean="0">
              <a:latin typeface="Times New Roman" pitchFamily="18" charset="0"/>
              <a:cs typeface="Times New Roman" pitchFamily="18" charset="0"/>
            </a:endParaRPr>
          </a:p>
          <a:p>
            <a:pPr>
              <a:buNone/>
            </a:pPr>
            <a:r>
              <a:rPr lang="en-US" sz="2000" dirty="0" smtClean="0">
                <a:latin typeface="Times New Roman" pitchFamily="18" charset="0"/>
                <a:cs typeface="Times New Roman" pitchFamily="18" charset="0"/>
              </a:rPr>
              <a:t> </a:t>
            </a:r>
          </a:p>
          <a:p>
            <a:r>
              <a:rPr lang="en-US" sz="2000" dirty="0" smtClean="0">
                <a:latin typeface="Times New Roman" pitchFamily="18" charset="0"/>
                <a:cs typeface="Times New Roman" pitchFamily="18" charset="0"/>
              </a:rPr>
              <a:t>The </a:t>
            </a:r>
            <a:r>
              <a:rPr lang="en-US" sz="2000" dirty="0" err="1" smtClean="0">
                <a:latin typeface="Times New Roman" pitchFamily="18" charset="0"/>
                <a:cs typeface="Times New Roman" pitchFamily="18" charset="0"/>
              </a:rPr>
              <a:t>dmin</a:t>
            </a:r>
            <a:r>
              <a:rPr lang="en-US" sz="2000" dirty="0" smtClean="0">
                <a:latin typeface="Times New Roman" pitchFamily="18" charset="0"/>
                <a:cs typeface="Times New Roman" pitchFamily="18" charset="0"/>
              </a:rPr>
              <a:t> in this case is 2.</a:t>
            </a:r>
          </a:p>
          <a:p>
            <a:endParaRPr lang="en-US" sz="2000" dirty="0">
              <a:latin typeface="Times New Roman" pitchFamily="18" charset="0"/>
              <a:cs typeface="Times New Roman" pitchFamily="18" charset="0"/>
            </a:endParaRPr>
          </a:p>
        </p:txBody>
      </p:sp>
      <p:sp>
        <p:nvSpPr>
          <p:cNvPr id="3" name="Title 2"/>
          <p:cNvSpPr>
            <a:spLocks noGrp="1"/>
          </p:cNvSpPr>
          <p:nvPr>
            <p:ph type="title"/>
          </p:nvPr>
        </p:nvSpPr>
        <p:spPr/>
        <p:txBody>
          <a:bodyPr/>
          <a:lstStyle/>
          <a:p>
            <a:r>
              <a:rPr lang="en-US" dirty="0" smtClean="0"/>
              <a:t>Example </a:t>
            </a:r>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1600">
        <p14:conveyor dir="l"/>
      </p:transition>
    </mc:Choice>
    <mc:Fallback>
      <p:transition spd="slow">
        <p:fade/>
      </p:transition>
    </mc:Fallback>
  </mc:AlternateContent>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1979</TotalTime>
  <Words>607</Words>
  <Application>Microsoft Office PowerPoint</Application>
  <PresentationFormat>On-screen Show (4:3)</PresentationFormat>
  <Paragraphs>89</Paragraphs>
  <Slides>12</Slides>
  <Notes>0</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Concourse</vt:lpstr>
      <vt:lpstr>Error Detection and Correction </vt:lpstr>
      <vt:lpstr>Error Correction</vt:lpstr>
      <vt:lpstr>Dataword &amp; Codeword </vt:lpstr>
      <vt:lpstr>Dataword &amp; Codeword Table</vt:lpstr>
      <vt:lpstr>Continue </vt:lpstr>
      <vt:lpstr>Hamming Distance</vt:lpstr>
      <vt:lpstr>Examples</vt:lpstr>
      <vt:lpstr> Minimum Hamming Distance </vt:lpstr>
      <vt:lpstr>Example </vt:lpstr>
      <vt:lpstr>Example 2</vt:lpstr>
      <vt:lpstr>Hamming Distance and Error</vt:lpstr>
      <vt:lpstr>Minimum Hamming Distance for Error Detection</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Network Analysis with  Wire shark</dc:title>
  <dc:creator>Muhammad Saqib Javed</dc:creator>
  <cp:lastModifiedBy>Asad Ullah</cp:lastModifiedBy>
  <cp:revision>176</cp:revision>
  <dcterms:created xsi:type="dcterms:W3CDTF">2006-08-16T00:00:00Z</dcterms:created>
  <dcterms:modified xsi:type="dcterms:W3CDTF">2015-10-16T06:29:36Z</dcterms:modified>
</cp:coreProperties>
</file>