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sldIdLst>
    <p:sldId id="256" r:id="rId2"/>
    <p:sldId id="266" r:id="rId3"/>
    <p:sldId id="267" r:id="rId4"/>
    <p:sldId id="294" r:id="rId5"/>
    <p:sldId id="298" r:id="rId6"/>
    <p:sldId id="279" r:id="rId7"/>
    <p:sldId id="280" r:id="rId8"/>
    <p:sldId id="281" r:id="rId9"/>
    <p:sldId id="285" r:id="rId10"/>
    <p:sldId id="282" r:id="rId11"/>
    <p:sldId id="283" r:id="rId12"/>
    <p:sldId id="284" r:id="rId13"/>
    <p:sldId id="286" r:id="rId14"/>
    <p:sldId id="288" r:id="rId15"/>
    <p:sldId id="289" r:id="rId16"/>
    <p:sldId id="290" r:id="rId17"/>
    <p:sldId id="297" r:id="rId18"/>
    <p:sldId id="295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12" autoAdjust="0"/>
    <p:restoredTop sz="94660"/>
  </p:normalViewPr>
  <p:slideViewPr>
    <p:cSldViewPr>
      <p:cViewPr>
        <p:scale>
          <a:sx n="75" d="100"/>
          <a:sy n="75" d="100"/>
        </p:scale>
        <p:origin x="-15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C6FA9-068F-4995-88C2-F0A6033A2874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CB282-51CA-45ED-A88E-EE5C900B7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748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CB282-51CA-45ED-A88E-EE5C900B73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31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CB282-51CA-45ED-A88E-EE5C900B731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385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Altitude </a:t>
            </a:r>
            <a:r>
              <a:rPr lang="en-US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Classification </a:t>
            </a:r>
            <a:r>
              <a:rPr lang="en-US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of Satellite Orbits</a:t>
            </a:r>
          </a:p>
        </p:txBody>
      </p:sp>
    </p:spTree>
    <p:extLst>
      <p:ext uri="{BB962C8B-B14F-4D97-AF65-F5344CB8AC3E}">
        <p14:creationId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GEO satellite’s distance also cause it to have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weak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signal and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time delay in the signal, which is bad for point to point communication.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GEO satellites, centered above the equator, have difficulty broadcasting signals to near polar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regions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The solution is to for non-geostationary orbit like polar or inclined orbits.</a:t>
            </a:r>
          </a:p>
          <a:p>
            <a:pPr marL="393192" lvl="1" indent="0" algn="just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109728" indent="0" algn="just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sz="4400" dirty="0">
                <a:latin typeface="Arial" pitchFamily="34" charset="0"/>
                <a:cs typeface="Arial" pitchFamily="34" charset="0"/>
              </a:rPr>
              <a:t>Disadvantages</a:t>
            </a:r>
            <a:br>
              <a:rPr lang="en-US" sz="4400" dirty="0">
                <a:latin typeface="Arial" pitchFamily="34" charset="0"/>
                <a:cs typeface="Arial" pitchFamily="34" charset="0"/>
              </a:rPr>
            </a:b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8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>
            <a:no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Closer to the Earth, satellites in a medium Earth orbit move more quickly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Diameter of coverage is 10,000 to 15,000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km</a:t>
            </a:r>
          </a:p>
          <a:p>
            <a:pPr algn="just"/>
            <a:r>
              <a:rPr lang="en-GB" sz="2000" dirty="0">
                <a:latin typeface="Arial" pitchFamily="34" charset="0"/>
                <a:cs typeface="Arial" pitchFamily="34" charset="0"/>
              </a:rPr>
              <a:t>The orbit period is in the range off 5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to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10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hours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Most of the satellites in medium earth orbit circle the earth at approximately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8,000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to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18,000 km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above the earth in an elliptical orbit around the poles of the earth. Any orbit that circles around the poles is referred to as a 'polar orbit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'.</a:t>
            </a: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Two medium Earth orbits are: the semi-synchronous orbit and the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Molniya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orbit.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" pitchFamily="34" charset="0"/>
                <a:cs typeface="Arial" pitchFamily="34" charset="0"/>
              </a:rPr>
              <a:t>Medium Earth Orbit</a:t>
            </a:r>
          </a:p>
        </p:txBody>
      </p:sp>
    </p:spTree>
    <p:extLst>
      <p:ext uri="{BB962C8B-B14F-4D97-AF65-F5344CB8AC3E}">
        <p14:creationId xmlns:p14="http://schemas.microsoft.com/office/powerpoint/2010/main" val="41998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The semi-synchronous orbit is a near-circular orbit (low eccentricity) 26,560 kilometers from the center of the Earth (about 20,200 kilometers above the surface). A satellite at this height takes 12 hours to complete an orbit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In 24-hours, the satellite crosses over the same two spots on the equator every day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It is the orbit used by the Global Positioning System (GPS) satellites.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Semi-Synchronous 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orbit</a:t>
            </a:r>
          </a:p>
        </p:txBody>
      </p:sp>
    </p:spTree>
    <p:extLst>
      <p:ext uri="{BB962C8B-B14F-4D97-AF65-F5344CB8AC3E}">
        <p14:creationId xmlns:p14="http://schemas.microsoft.com/office/powerpoint/2010/main" val="41998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The second common medium Earth orbit is the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Molniya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orbit. Invented by 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Russians.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A satellite in a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Molniya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orbit takes 12 hours to complete its orbit.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Like a semi-synchronous orbit, a satellite in the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Molniya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orbit passes over the same path every 24 hours. 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This type of orbit is useful for communications in the far north or south.</a:t>
            </a:r>
          </a:p>
          <a:p>
            <a:pPr marL="109728" indent="0" algn="just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>
                <a:latin typeface="Arial" pitchFamily="34" charset="0"/>
                <a:cs typeface="Arial" pitchFamily="34" charset="0"/>
              </a:rPr>
              <a:t>Molniya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orbit</a:t>
            </a:r>
          </a:p>
        </p:txBody>
      </p:sp>
    </p:spTree>
    <p:extLst>
      <p:ext uri="{BB962C8B-B14F-4D97-AF65-F5344CB8AC3E}">
        <p14:creationId xmlns:p14="http://schemas.microsoft.com/office/powerpoint/2010/main" val="30844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Autofit/>
          </a:bodyPr>
          <a:lstStyle/>
          <a:p>
            <a:pPr algn="just"/>
            <a:r>
              <a:rPr lang="en-US" sz="1800" dirty="0">
                <a:latin typeface="Arial" pitchFamily="34" charset="0"/>
                <a:cs typeface="Arial" pitchFamily="34" charset="0"/>
              </a:rPr>
              <a:t>Satellites in low earth orbit (LEO) satellites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at 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a height of between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500 and 1500 km 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above the earth's surface. 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 marL="109728" indent="0" algn="just">
              <a:buNone/>
            </a:pP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smtClean="0">
                <a:latin typeface="Arial" pitchFamily="34" charset="0"/>
                <a:cs typeface="Arial" pitchFamily="34" charset="0"/>
              </a:rPr>
              <a:t>Its orbital period is 1.5 to 2 hour.</a:t>
            </a:r>
          </a:p>
          <a:p>
            <a:pPr marL="109728" indent="0" algn="just">
              <a:buNone/>
            </a:pP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GB" sz="18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diameter of coverage is about 8000 Km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 marL="109728" indent="0" algn="just">
              <a:buNone/>
            </a:pP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" pitchFamily="34" charset="0"/>
                <a:cs typeface="Arial" pitchFamily="34" charset="0"/>
              </a:rPr>
              <a:t>Low Earth Orbit</a:t>
            </a:r>
          </a:p>
        </p:txBody>
      </p:sp>
    </p:spTree>
    <p:extLst>
      <p:ext uri="{BB962C8B-B14F-4D97-AF65-F5344CB8AC3E}">
        <p14:creationId xmlns:p14="http://schemas.microsoft.com/office/powerpoint/2010/main" val="104832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Satellites in this orbital range also have a very small 'footprint'--that is, the surface of the earth that can be covered by the signal broadcast from the satellite is small. Thus, lots of satellites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are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required to make worldwide communication possible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" pitchFamily="34" charset="0"/>
                <a:cs typeface="Arial" pitchFamily="34" charset="0"/>
              </a:rPr>
              <a:t>Low Earth Orbit</a:t>
            </a:r>
          </a:p>
        </p:txBody>
      </p:sp>
    </p:spTree>
    <p:extLst>
      <p:ext uri="{BB962C8B-B14F-4D97-AF65-F5344CB8AC3E}">
        <p14:creationId xmlns:p14="http://schemas.microsoft.com/office/powerpoint/2010/main" val="415002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Little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LEOs</a:t>
            </a:r>
          </a:p>
          <a:p>
            <a:pPr marL="109728" indent="0">
              <a:lnSpc>
                <a:spcPct val="90000"/>
              </a:lnSpc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Frequencies below 1 GHz 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5MHz of bandwidth 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Data rates up to 10 kbps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Designed tracking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, and low-rate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messaging</a:t>
            </a:r>
          </a:p>
          <a:p>
            <a:pPr lvl="1">
              <a:lnSpc>
                <a:spcPct val="90000"/>
              </a:lnSpc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Big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LEOs</a:t>
            </a:r>
          </a:p>
          <a:p>
            <a:pPr>
              <a:lnSpc>
                <a:spcPct val="90000"/>
              </a:lnSpc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Frequencies above 1 GHz 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Support data rates up to a few megabits per sec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Offer same services as little LEOs in addition to voice and positioning services</a:t>
            </a: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</a:rPr>
              <a:t>LEO Categories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52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143001"/>
            <a:ext cx="7924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Geostationary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satellites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have permanent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or 24 hour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visibility. Whereas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LEO &amp; MEO satellites do not have 24 hour visibility as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these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satellites have smaller footprints since they are closer to the earth (low satellite height). Hence, a larger number of satellites are needed to cover the earth. </a:t>
            </a:r>
          </a:p>
        </p:txBody>
      </p:sp>
    </p:spTree>
    <p:extLst>
      <p:ext uri="{BB962C8B-B14F-4D97-AF65-F5344CB8AC3E}">
        <p14:creationId xmlns:p14="http://schemas.microsoft.com/office/powerpoint/2010/main" val="285952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697025"/>
              </p:ext>
            </p:extLst>
          </p:nvPr>
        </p:nvGraphicFramePr>
        <p:xfrm>
          <a:off x="457200" y="1295400"/>
          <a:ext cx="8458200" cy="4040831"/>
        </p:xfrm>
        <a:graphic>
          <a:graphicData uri="http://schemas.openxmlformats.org/drawingml/2006/table">
            <a:tbl>
              <a:tblPr/>
              <a:tblGrid>
                <a:gridCol w="3383280"/>
                <a:gridCol w="1691640"/>
                <a:gridCol w="1691640"/>
                <a:gridCol w="1691640"/>
              </a:tblGrid>
              <a:tr h="39401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itchFamily="34" charset="0"/>
                          <a:cs typeface="Arial" pitchFamily="34" charset="0"/>
                        </a:rPr>
                        <a:t>Parameter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>
                          <a:latin typeface="Arial" pitchFamily="34" charset="0"/>
                          <a:cs typeface="Arial" pitchFamily="34" charset="0"/>
                        </a:rPr>
                        <a:t>LEO</a:t>
                      </a:r>
                      <a:endParaRPr lang="en-US"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>
                          <a:latin typeface="Arial" pitchFamily="34" charset="0"/>
                          <a:cs typeface="Arial" pitchFamily="34" charset="0"/>
                        </a:rPr>
                        <a:t>MEO</a:t>
                      </a:r>
                      <a:endParaRPr lang="en-US"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itchFamily="34" charset="0"/>
                          <a:cs typeface="Arial" pitchFamily="34" charset="0"/>
                        </a:rPr>
                        <a:t>GEO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9517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408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Satellite Height</a:t>
                      </a:r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itchFamily="34" charset="0"/>
                          <a:cs typeface="Arial" pitchFamily="34" charset="0"/>
                        </a:rPr>
                        <a:t>500-1500 km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5000-18000 </a:t>
                      </a:r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km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35,863 </a:t>
                      </a:r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km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9517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408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Orbital Period</a:t>
                      </a:r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itchFamily="34" charset="0"/>
                          <a:cs typeface="Arial" pitchFamily="34" charset="0"/>
                        </a:rPr>
                        <a:t>10-40 minutes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itchFamily="34" charset="0"/>
                          <a:cs typeface="Arial" pitchFamily="34" charset="0"/>
                        </a:rPr>
                        <a:t>2-8 hours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itchFamily="34" charset="0"/>
                          <a:cs typeface="Arial" pitchFamily="34" charset="0"/>
                        </a:rPr>
                        <a:t>24 hours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010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408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Number of Satellites</a:t>
                      </a:r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itchFamily="34" charset="0"/>
                          <a:cs typeface="Arial" pitchFamily="34" charset="0"/>
                        </a:rPr>
                        <a:t>40-80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itchFamily="34" charset="0"/>
                          <a:cs typeface="Arial" pitchFamily="34" charset="0"/>
                        </a:rPr>
                        <a:t>8-20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010">
                <a:tc>
                  <a:txBody>
                    <a:bodyPr/>
                    <a:lstStyle/>
                    <a:p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010"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9517"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010"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906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57200" y="609600"/>
            <a:ext cx="80010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Altitude classifications 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of Satellites orbits  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60513" y="1914525"/>
            <a:ext cx="5132387" cy="1930400"/>
          </a:xfrm>
          <a:prstGeom prst="rect">
            <a:avLst/>
          </a:prstGeom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322388" y="4701671"/>
            <a:ext cx="4572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Geosynchronous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Orbit (GEO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 Medium Earth Orbit (MEO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 Low Earth Orbit (LEO)</a:t>
            </a:r>
          </a:p>
          <a:p>
            <a:pPr>
              <a:lnSpc>
                <a:spcPct val="120000"/>
              </a:lnSpc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</a:pPr>
            <a:endParaRPr lang="en-GB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35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85800" y="1143000"/>
            <a:ext cx="7772400" cy="49530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609600" indent="-609600">
              <a:buFontTx/>
              <a:buNone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Orbits:</a:t>
            </a:r>
          </a:p>
          <a:p>
            <a:pPr marL="609600" indent="-609600"/>
            <a:r>
              <a:rPr lang="en-US" sz="2000" dirty="0" smtClean="0">
                <a:latin typeface="Arial" pitchFamily="34" charset="0"/>
                <a:cs typeface="Arial" pitchFamily="34" charset="0"/>
              </a:rPr>
              <a:t>LEO: Low Earth Orbit.</a:t>
            </a:r>
          </a:p>
          <a:p>
            <a:pPr marL="609600" indent="-609600"/>
            <a:r>
              <a:rPr lang="en-US" sz="2000" dirty="0" smtClean="0">
                <a:latin typeface="Arial" pitchFamily="34" charset="0"/>
                <a:cs typeface="Arial" pitchFamily="34" charset="0"/>
              </a:rPr>
              <a:t>MEO: Medium Earth Orbit</a:t>
            </a:r>
          </a:p>
          <a:p>
            <a:pPr marL="609600" indent="-609600"/>
            <a:r>
              <a:rPr lang="en-US" sz="2000" dirty="0" smtClean="0">
                <a:latin typeface="Arial" pitchFamily="34" charset="0"/>
                <a:cs typeface="Arial" pitchFamily="34" charset="0"/>
              </a:rPr>
              <a:t>GEO: Geostationary Earth Orbit</a:t>
            </a:r>
          </a:p>
          <a:p>
            <a:pPr marL="609600" indent="-609600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609600" indent="-609600"/>
            <a:endParaRPr lang="en-US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9435"/>
              </p:ext>
            </p:extLst>
          </p:nvPr>
        </p:nvGraphicFramePr>
        <p:xfrm>
          <a:off x="2362200" y="2667000"/>
          <a:ext cx="4191000" cy="3808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" name="Bitmap Image" r:id="rId3" imgW="3543795" imgH="3219899" progId="Paint.Picture">
                  <p:embed/>
                </p:oleObj>
              </mc:Choice>
              <mc:Fallback>
                <p:oleObj name="Bitmap Image" r:id="rId3" imgW="3543795" imgH="321989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667000"/>
                        <a:ext cx="4191000" cy="3808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380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0" y="381000"/>
            <a:ext cx="6061166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00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760" y="1752600"/>
            <a:ext cx="599084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838200" y="505361"/>
            <a:ext cx="7391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Footprint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is the coverage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region of a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satellites.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This is the region from which the satellite is visible. Three geostationary satellite footprints ensure complete coverage of the earth as shown:</a:t>
            </a:r>
          </a:p>
        </p:txBody>
      </p:sp>
    </p:spTree>
    <p:extLst>
      <p:ext uri="{BB962C8B-B14F-4D97-AF65-F5344CB8AC3E}">
        <p14:creationId xmlns:p14="http://schemas.microsoft.com/office/powerpoint/2010/main" val="186794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If the satellite is in a circular orbit approximately 35,863 km above the earth's surface and rotates in the equatorial plane of the earth, it will rotate at exactly the same speed as 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earth.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Because the satellite orbits at the same speed that the Earth is rotating, the satellite seems to stay in place over a single spot.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high Earth orbit is called geosynchronous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09728" indent="0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4000" smtClean="0">
                <a:latin typeface="Arial" pitchFamily="34" charset="0"/>
                <a:cs typeface="Arial" pitchFamily="34" charset="0"/>
              </a:rPr>
            </a:br>
            <a:r>
              <a:rPr lang="en-US" sz="4000" smtClean="0">
                <a:latin typeface="Arial" pitchFamily="34" charset="0"/>
                <a:cs typeface="Arial" pitchFamily="34" charset="0"/>
              </a:rPr>
              <a:t>High 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Earth Orbit</a:t>
            </a:r>
            <a:br>
              <a:rPr lang="en-US" sz="4000" dirty="0">
                <a:latin typeface="Arial" pitchFamily="34" charset="0"/>
                <a:cs typeface="Arial" pitchFamily="34" charset="0"/>
              </a:rPr>
            </a:b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8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Objects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in Geostationary orbit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rotate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around the earth at the same speed as the earth rotates.  This means GEO satellites remain in the same position relative to the surface of earth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09728" indent="0" algn="just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Geosynchronous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satellite in a circular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orbit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directly over the equator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at zero eccentricity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and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inclination.</a:t>
            </a:r>
          </a:p>
          <a:p>
            <a:pPr marL="109728" indent="0" algn="just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It is always directly over the same place on the Earth’s surface. So, its orbital period is 24 hour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Geosynchronous 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orbit</a:t>
            </a:r>
          </a:p>
        </p:txBody>
      </p:sp>
    </p:spTree>
    <p:extLst>
      <p:ext uri="{BB962C8B-B14F-4D97-AF65-F5344CB8AC3E}">
        <p14:creationId xmlns:p14="http://schemas.microsoft.com/office/powerpoint/2010/main" val="41998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These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satellites are in orbit 35,863 km above the earth’s surface along the equator.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Because of the very high altitude of their orbits, geostationary satellites may have a very wide signal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footprint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covering up to 42% of the Earth's surface.</a:t>
            </a:r>
          </a:p>
          <a:p>
            <a:pPr lvl="0"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Theoretically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3 geostationary satellites provides 100% earth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coverage</a:t>
            </a:r>
          </a:p>
          <a:p>
            <a:pPr algn="just"/>
            <a:r>
              <a:rPr lang="en-GB" sz="2000" dirty="0">
                <a:latin typeface="Arial" pitchFamily="34" charset="0"/>
                <a:cs typeface="Arial" pitchFamily="34" charset="0"/>
              </a:rPr>
              <a:t>Geostationary satellites are commonly used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for communications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and weather-observation.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109728" lvl="0" indent="0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" pitchFamily="34" charset="0"/>
                <a:cs typeface="Arial" pitchFamily="34" charset="0"/>
              </a:rPr>
              <a:t>Geosynchronous orbit</a:t>
            </a:r>
          </a:p>
        </p:txBody>
      </p:sp>
    </p:spTree>
    <p:extLst>
      <p:ext uri="{BB962C8B-B14F-4D97-AF65-F5344CB8AC3E}">
        <p14:creationId xmlns:p14="http://schemas.microsoft.com/office/powerpoint/2010/main" val="41998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Arial" pitchFamily="34" charset="0"/>
                <a:cs typeface="Arial" pitchFamily="34" charset="0"/>
              </a:rPr>
              <a:t>A GEO satellite’s distance from earth gives it a large coverage area, almost a fourth of the earth’s surface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GEO satellites have a 24 hour view of a particular area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Three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satellites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can establish communication from any point to another point on the globe. </a:t>
            </a: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These satellites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can be accessed </a:t>
            </a:r>
            <a:r>
              <a:rPr lang="en-US" sz="2000">
                <a:latin typeface="Arial" pitchFamily="34" charset="0"/>
                <a:cs typeface="Arial" pitchFamily="34" charset="0"/>
              </a:rPr>
              <a:t>by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fixed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antenna and it does not need a large steerable antenna on the ground to track the satellite for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signal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reception.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Advantages 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5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1034</TotalTime>
  <Words>889</Words>
  <Application>Microsoft Office PowerPoint</Application>
  <PresentationFormat>On-screen Show (4:3)</PresentationFormat>
  <Paragraphs>86</Paragraphs>
  <Slides>18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Concourse</vt:lpstr>
      <vt:lpstr>Bitmap Image</vt:lpstr>
      <vt:lpstr>Altitude Classification of Satellite Orbits</vt:lpstr>
      <vt:lpstr>PowerPoint Presentation</vt:lpstr>
      <vt:lpstr>PowerPoint Presentation</vt:lpstr>
      <vt:lpstr>PowerPoint Presentation</vt:lpstr>
      <vt:lpstr>PowerPoint Presentation</vt:lpstr>
      <vt:lpstr> High Earth Orbit </vt:lpstr>
      <vt:lpstr>Geosynchronous orbit</vt:lpstr>
      <vt:lpstr>Geosynchronous orbit</vt:lpstr>
      <vt:lpstr>Advantages </vt:lpstr>
      <vt:lpstr>Disadvantages </vt:lpstr>
      <vt:lpstr>Medium Earth Orbit</vt:lpstr>
      <vt:lpstr>Semi-Synchronous orbit</vt:lpstr>
      <vt:lpstr>Molniya orbit</vt:lpstr>
      <vt:lpstr>Low Earth Orbit</vt:lpstr>
      <vt:lpstr>Low Earth Orbit</vt:lpstr>
      <vt:lpstr>LEO Categories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Sohail Aamer</cp:lastModifiedBy>
  <cp:revision>233</cp:revision>
  <dcterms:created xsi:type="dcterms:W3CDTF">2006-08-16T00:00:00Z</dcterms:created>
  <dcterms:modified xsi:type="dcterms:W3CDTF">2015-10-16T07:36:27Z</dcterms:modified>
</cp:coreProperties>
</file>