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3.xml" ContentType="application/vnd.openxmlformats-officedocument.themeOverride+xml"/>
  <Override PartName="/ppt/theme/themeOverride4.xml" ContentType="application/vnd.openxmlformats-officedocument.themeOverrid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1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1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96C041C1-B489-4B4D-BE99-F52586F62767}" type="datetimeFigureOut">
              <a:rPr lang="en-US"/>
              <a:pPr>
                <a:defRPr/>
              </a:pPr>
              <a:t>10/8/2015</a:t>
            </a:fld>
            <a:endParaRPr lang="en-US"/>
          </a:p>
        </p:txBody>
      </p:sp>
      <p:sp>
        <p:nvSpPr>
          <p:cNvPr id="12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48BD0423-F7F8-43A4-8EC7-1686BA7D61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B6A30-C033-45F1-B895-0461ABB9F2FA}" type="datetimeFigureOut">
              <a:rPr lang="en-US"/>
              <a:pPr>
                <a:defRPr/>
              </a:pPr>
              <a:t>10/8/2015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4D9E6-F52D-4884-9B72-90CB43CBF3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4DC99-2BAF-4310-AF06-8A9998145CDC}" type="datetimeFigureOut">
              <a:rPr lang="en-US"/>
              <a:pPr>
                <a:defRPr/>
              </a:pPr>
              <a:t>10/8/2015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E1B48-C195-4FBC-83A9-56AF0B0402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3600C4-FFF0-43D9-8251-A39CEBAB7AAD}" type="datetimeFigureOut">
              <a:rPr lang="en-US"/>
              <a:pPr>
                <a:defRPr/>
              </a:pPr>
              <a:t>10/8/2015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91C77-C532-46DF-92C9-A54B2EA234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Chevron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33AC0B9B-25BA-428E-8F5F-826C3ED61945}" type="datetimeFigureOut">
              <a:rPr lang="en-US"/>
              <a:pPr>
                <a:defRPr/>
              </a:pPr>
              <a:t>10/8/2015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B1075725-94DC-4D8B-ADCE-502348BDEC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7EC6EEC4-1B78-4E06-BA36-47E2F7BB7321}" type="datetimeFigureOut">
              <a:rPr lang="en-US"/>
              <a:pPr>
                <a:defRPr/>
              </a:pPr>
              <a:t>10/8/2015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B4B2794D-13CE-47A7-BF83-AC6C537E27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D785372C-6E87-442C-AABA-CC9329BF20F1}" type="datetimeFigureOut">
              <a:rPr lang="en-US"/>
              <a:pPr>
                <a:defRPr/>
              </a:pPr>
              <a:t>10/8/2015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24D061CB-ACC8-49A4-8980-6F495A7F52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F03501CF-D5DC-4645-8483-75A0F02A4CD8}" type="datetimeFigureOut">
              <a:rPr lang="en-US"/>
              <a:pPr>
                <a:defRPr/>
              </a:pPr>
              <a:t>10/8/2015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E5579EF8-0002-44EC-A2A6-A5DD68006C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5C02F-BD1C-4752-8C12-0A4DB1C0C80D}" type="datetimeFigureOut">
              <a:rPr lang="en-US"/>
              <a:pPr>
                <a:defRPr/>
              </a:pPr>
              <a:t>10/8/2015</a:t>
            </a:fld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80683B-1B04-46A9-A564-A997B9F478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C273BE99-CA2F-4359-AA24-AD23F31EBE3C}" type="datetimeFigureOut">
              <a:rPr lang="en-US"/>
              <a:pPr>
                <a:defRPr/>
              </a:pPr>
              <a:t>10/8/2015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0CEF1A35-89B4-4C2E-A820-2EA9E06C29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Right Triangle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Chevron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384BDC61-4BE8-42DC-925C-D7BDF4C5861D}" type="datetimeFigureOut">
              <a:rPr lang="en-US"/>
              <a:pPr>
                <a:defRPr/>
              </a:pPr>
              <a:t>10/8/2015</a:t>
            </a:fld>
            <a:endParaRPr lang="en-US"/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FE5508B1-6ACA-421E-A951-4408797BC0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3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FC48C5DC-5887-4292-8838-399B54CEDC0E}" type="datetimeFigureOut">
              <a:rPr lang="en-US"/>
              <a:pPr>
                <a:defRPr/>
              </a:pPr>
              <a:t>10/8/2015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 smtClean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953CBECB-140E-4FCF-B9AC-2A57E7E03B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4" r:id="rId4"/>
    <p:sldLayoutId id="2147483675" r:id="rId5"/>
    <p:sldLayoutId id="2147483676" r:id="rId6"/>
    <p:sldLayoutId id="2147483670" r:id="rId7"/>
    <p:sldLayoutId id="2147483677" r:id="rId8"/>
    <p:sldLayoutId id="2147483678" r:id="rId9"/>
    <p:sldLayoutId id="2147483669" r:id="rId10"/>
    <p:sldLayoutId id="2147483668" r:id="rId11"/>
  </p:sldLayoutIdLst>
  <p:transition spd="slow">
    <p:fade thruBlk="1"/>
  </p:transition>
  <p:txStyles>
    <p:titleStyle>
      <a:lvl1pPr algn="l" rtl="0" fontAlgn="base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fontAlgn="base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fontAlgn="base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latin typeface="Times New Roman" pitchFamily="18" charset="0"/>
              </a:rPr>
              <a:t>Direct Sequence Spread Spectrum (DSSS)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defRPr/>
            </a:pPr>
            <a:r>
              <a:rPr lang="en-US" sz="2800" dirty="0" smtClean="0">
                <a:latin typeface="Times New Roman" pitchFamily="18" charset="0"/>
              </a:rPr>
              <a:t>Each bit in original signal is represented by multiple bits in the transmitted signal</a:t>
            </a:r>
          </a:p>
          <a:p>
            <a:pPr>
              <a:defRPr/>
            </a:pPr>
            <a:r>
              <a:rPr lang="en-US" sz="2800" dirty="0" smtClean="0">
                <a:latin typeface="Times New Roman" pitchFamily="18" charset="0"/>
              </a:rPr>
              <a:t>Spreading code spreads signal across a wider frequency band </a:t>
            </a:r>
          </a:p>
          <a:p>
            <a:pPr lvl="1">
              <a:defRPr/>
            </a:pPr>
            <a:r>
              <a:rPr lang="en-US" sz="2400" dirty="0" smtClean="0">
                <a:latin typeface="Times New Roman" pitchFamily="18" charset="0"/>
              </a:rPr>
              <a:t>Spread is in direct proportion to number of bits used</a:t>
            </a:r>
          </a:p>
          <a:p>
            <a:pPr lvl="1"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10-bit spreading code =&gt; 10 times &gt; bandwidth</a:t>
            </a:r>
          </a:p>
          <a:p>
            <a:pPr>
              <a:defRPr/>
            </a:pPr>
            <a:r>
              <a:rPr lang="en-US" sz="2800" dirty="0" smtClean="0">
                <a:latin typeface="Times New Roman" pitchFamily="18" charset="0"/>
              </a:rPr>
              <a:t>One technique combines digital information stream with the spreading code bit stream using exclusive-OR (XOR)</a:t>
            </a:r>
          </a:p>
          <a:p>
            <a:pPr lvl="1"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input 0: spreading code unchanged</a:t>
            </a:r>
          </a:p>
          <a:p>
            <a:pPr lvl="1"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input 1: spreading code inverted</a:t>
            </a:r>
          </a:p>
          <a:p>
            <a:pPr lvl="1">
              <a:defRPr/>
            </a:pPr>
            <a:endParaRPr lang="en-US" sz="2400" dirty="0" smtClean="0">
              <a:latin typeface="Times New Roman" pitchFamily="18" charset="0"/>
            </a:endParaRPr>
          </a:p>
        </p:txBody>
      </p:sp>
      <p:sp>
        <p:nvSpPr>
          <p:cNvPr id="25497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latin typeface="Times New Roman" pitchFamily="18" charset="0"/>
              </a:rPr>
              <a:t>Direct Sequence Spread Spectrum (DSSS)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latin typeface="Times New Roman" pitchFamily="18" charset="0"/>
              </a:rPr>
              <a:t>Direct Sequence Spread Spectrum (DSSS)</a:t>
            </a:r>
          </a:p>
        </p:txBody>
      </p:sp>
      <p:pic>
        <p:nvPicPr>
          <p:cNvPr id="1536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43000"/>
            <a:ext cx="9072563" cy="550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800" smtClean="0">
                <a:latin typeface="Times New Roman" pitchFamily="18" charset="0"/>
              </a:rPr>
              <a:t>Multiply BPSK signal,</a:t>
            </a:r>
          </a:p>
          <a:p>
            <a:pPr lvl="1" algn="ctr">
              <a:buFont typeface="Wingdings" pitchFamily="2" charset="2"/>
              <a:buNone/>
            </a:pPr>
            <a:r>
              <a:rPr lang="en-US" sz="2400" i="1" smtClean="0">
                <a:latin typeface="Times New Roman" pitchFamily="18" charset="0"/>
              </a:rPr>
              <a:t>s</a:t>
            </a:r>
            <a:r>
              <a:rPr lang="en-US" sz="2400" i="1" baseline="-25000" smtClean="0">
                <a:latin typeface="Times New Roman" pitchFamily="18" charset="0"/>
              </a:rPr>
              <a:t>d</a:t>
            </a:r>
            <a:r>
              <a:rPr lang="en-US" sz="2400" smtClean="0">
                <a:latin typeface="Times New Roman" pitchFamily="18" charset="0"/>
              </a:rPr>
              <a:t>(</a:t>
            </a:r>
            <a:r>
              <a:rPr lang="en-US" sz="2400" i="1" smtClean="0">
                <a:latin typeface="Times New Roman" pitchFamily="18" charset="0"/>
              </a:rPr>
              <a:t>t</a:t>
            </a:r>
            <a:r>
              <a:rPr lang="en-US" sz="2400" smtClean="0">
                <a:latin typeface="Times New Roman" pitchFamily="18" charset="0"/>
              </a:rPr>
              <a:t>) = </a:t>
            </a:r>
            <a:r>
              <a:rPr lang="en-US" sz="2400" i="1" smtClean="0">
                <a:latin typeface="Times New Roman" pitchFamily="18" charset="0"/>
              </a:rPr>
              <a:t>A d</a:t>
            </a:r>
            <a:r>
              <a:rPr lang="en-US" sz="2400" smtClean="0">
                <a:latin typeface="Times New Roman" pitchFamily="18" charset="0"/>
              </a:rPr>
              <a:t>(</a:t>
            </a:r>
            <a:r>
              <a:rPr lang="en-US" sz="2400" i="1" smtClean="0">
                <a:latin typeface="Times New Roman" pitchFamily="18" charset="0"/>
              </a:rPr>
              <a:t>t</a:t>
            </a:r>
            <a:r>
              <a:rPr lang="en-US" sz="2400" smtClean="0">
                <a:latin typeface="Times New Roman" pitchFamily="18" charset="0"/>
              </a:rPr>
              <a:t>) cos(2</a:t>
            </a:r>
            <a:r>
              <a:rPr lang="en-US" sz="240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</a:t>
            </a:r>
            <a:r>
              <a:rPr lang="en-US" sz="2400" smtClean="0">
                <a:latin typeface="Times New Roman" pitchFamily="18" charset="0"/>
              </a:rPr>
              <a:t> </a:t>
            </a:r>
            <a:r>
              <a:rPr lang="en-US" sz="2400" i="1" smtClean="0">
                <a:latin typeface="Times New Roman" pitchFamily="18" charset="0"/>
              </a:rPr>
              <a:t>f</a:t>
            </a:r>
            <a:r>
              <a:rPr lang="en-US" sz="2400" i="1" baseline="-25000" smtClean="0">
                <a:latin typeface="Times New Roman" pitchFamily="18" charset="0"/>
              </a:rPr>
              <a:t>c</a:t>
            </a:r>
            <a:r>
              <a:rPr lang="en-US" sz="2400" i="1" smtClean="0">
                <a:latin typeface="Times New Roman" pitchFamily="18" charset="0"/>
              </a:rPr>
              <a:t>t</a:t>
            </a:r>
            <a:r>
              <a:rPr lang="en-US" sz="2400" smtClean="0">
                <a:latin typeface="Times New Roman" pitchFamily="18" charset="0"/>
              </a:rPr>
              <a:t>) </a:t>
            </a:r>
          </a:p>
          <a:p>
            <a:pPr>
              <a:buFont typeface="Wingdings" pitchFamily="2" charset="2"/>
              <a:buNone/>
            </a:pPr>
            <a:r>
              <a:rPr lang="en-US" sz="2800" smtClean="0">
                <a:latin typeface="Times New Roman" pitchFamily="18" charset="0"/>
              </a:rPr>
              <a:t>	by </a:t>
            </a:r>
            <a:r>
              <a:rPr lang="en-US" sz="2800" i="1" smtClean="0">
                <a:latin typeface="Times New Roman" pitchFamily="18" charset="0"/>
              </a:rPr>
              <a:t>c</a:t>
            </a:r>
            <a:r>
              <a:rPr lang="en-US" sz="2800" smtClean="0">
                <a:latin typeface="Times New Roman" pitchFamily="18" charset="0"/>
              </a:rPr>
              <a:t>(</a:t>
            </a:r>
            <a:r>
              <a:rPr lang="en-US" sz="2800" i="1" smtClean="0">
                <a:latin typeface="Times New Roman" pitchFamily="18" charset="0"/>
              </a:rPr>
              <a:t>t</a:t>
            </a:r>
            <a:r>
              <a:rPr lang="en-US" sz="2800" smtClean="0">
                <a:latin typeface="Times New Roman" pitchFamily="18" charset="0"/>
              </a:rPr>
              <a:t>)</a:t>
            </a:r>
            <a:r>
              <a:rPr lang="en-US" sz="2800" i="1" smtClean="0">
                <a:latin typeface="Times New Roman" pitchFamily="18" charset="0"/>
              </a:rPr>
              <a:t> </a:t>
            </a:r>
            <a:r>
              <a:rPr lang="en-US" sz="2800" smtClean="0">
                <a:latin typeface="Times New Roman" pitchFamily="18" charset="0"/>
              </a:rPr>
              <a:t>[takes values +1, -1] to get</a:t>
            </a:r>
          </a:p>
          <a:p>
            <a:pPr lvl="1" algn="ctr">
              <a:buFont typeface="Wingdings" pitchFamily="2" charset="2"/>
              <a:buNone/>
            </a:pPr>
            <a:r>
              <a:rPr lang="en-US" sz="2400" i="1" smtClean="0">
                <a:latin typeface="Times New Roman" pitchFamily="18" charset="0"/>
              </a:rPr>
              <a:t>s</a:t>
            </a:r>
            <a:r>
              <a:rPr lang="en-US" sz="2400" smtClean="0">
                <a:latin typeface="Times New Roman" pitchFamily="18" charset="0"/>
              </a:rPr>
              <a:t>(</a:t>
            </a:r>
            <a:r>
              <a:rPr lang="en-US" sz="2400" i="1" smtClean="0">
                <a:latin typeface="Times New Roman" pitchFamily="18" charset="0"/>
              </a:rPr>
              <a:t>t</a:t>
            </a:r>
            <a:r>
              <a:rPr lang="en-US" sz="2400" smtClean="0">
                <a:latin typeface="Times New Roman" pitchFamily="18" charset="0"/>
              </a:rPr>
              <a:t>) = </a:t>
            </a:r>
            <a:r>
              <a:rPr lang="en-US" sz="2400" i="1" smtClean="0">
                <a:latin typeface="Times New Roman" pitchFamily="18" charset="0"/>
              </a:rPr>
              <a:t>A d</a:t>
            </a:r>
            <a:r>
              <a:rPr lang="en-US" sz="2400" smtClean="0">
                <a:latin typeface="Times New Roman" pitchFamily="18" charset="0"/>
              </a:rPr>
              <a:t>(</a:t>
            </a:r>
            <a:r>
              <a:rPr lang="en-US" sz="2400" i="1" smtClean="0">
                <a:latin typeface="Times New Roman" pitchFamily="18" charset="0"/>
              </a:rPr>
              <a:t>t</a:t>
            </a:r>
            <a:r>
              <a:rPr lang="en-US" sz="2400" smtClean="0">
                <a:latin typeface="Times New Roman" pitchFamily="18" charset="0"/>
              </a:rPr>
              <a:t>)</a:t>
            </a:r>
            <a:r>
              <a:rPr lang="en-US" sz="2400" i="1" smtClean="0">
                <a:latin typeface="Times New Roman" pitchFamily="18" charset="0"/>
              </a:rPr>
              <a:t>c</a:t>
            </a:r>
            <a:r>
              <a:rPr lang="en-US" sz="2400" smtClean="0">
                <a:latin typeface="Times New Roman" pitchFamily="18" charset="0"/>
              </a:rPr>
              <a:t>(</a:t>
            </a:r>
            <a:r>
              <a:rPr lang="en-US" sz="2400" i="1" smtClean="0">
                <a:latin typeface="Times New Roman" pitchFamily="18" charset="0"/>
              </a:rPr>
              <a:t>t</a:t>
            </a:r>
            <a:r>
              <a:rPr lang="en-US" sz="2400" smtClean="0">
                <a:latin typeface="Times New Roman" pitchFamily="18" charset="0"/>
              </a:rPr>
              <a:t>) cos(2</a:t>
            </a:r>
            <a:r>
              <a:rPr lang="en-US" sz="240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</a:t>
            </a:r>
            <a:r>
              <a:rPr lang="en-US" sz="2400" smtClean="0">
                <a:latin typeface="Times New Roman" pitchFamily="18" charset="0"/>
              </a:rPr>
              <a:t> </a:t>
            </a:r>
            <a:r>
              <a:rPr lang="en-US" sz="2400" i="1" smtClean="0">
                <a:latin typeface="Times New Roman" pitchFamily="18" charset="0"/>
              </a:rPr>
              <a:t>f</a:t>
            </a:r>
            <a:r>
              <a:rPr lang="en-US" sz="2400" i="1" baseline="-25000" smtClean="0">
                <a:latin typeface="Times New Roman" pitchFamily="18" charset="0"/>
              </a:rPr>
              <a:t>c</a:t>
            </a:r>
            <a:r>
              <a:rPr lang="en-US" sz="2400" i="1" smtClean="0">
                <a:latin typeface="Times New Roman" pitchFamily="18" charset="0"/>
              </a:rPr>
              <a:t>t</a:t>
            </a:r>
            <a:r>
              <a:rPr lang="en-US" sz="2400" smtClean="0">
                <a:latin typeface="Times New Roman" pitchFamily="18" charset="0"/>
              </a:rPr>
              <a:t>)</a:t>
            </a:r>
          </a:p>
          <a:p>
            <a:pPr lvl="2"/>
            <a:r>
              <a:rPr lang="en-US" sz="2000" i="1" smtClean="0">
                <a:latin typeface="Times New Roman" pitchFamily="18" charset="0"/>
              </a:rPr>
              <a:t>A </a:t>
            </a:r>
            <a:r>
              <a:rPr lang="en-US" sz="2000" smtClean="0">
                <a:latin typeface="Times New Roman" pitchFamily="18" charset="0"/>
              </a:rPr>
              <a:t>= amplitude of signal</a:t>
            </a:r>
          </a:p>
          <a:p>
            <a:pPr lvl="2"/>
            <a:r>
              <a:rPr lang="en-US" sz="2000" i="1" smtClean="0">
                <a:latin typeface="Times New Roman" pitchFamily="18" charset="0"/>
              </a:rPr>
              <a:t>f</a:t>
            </a:r>
            <a:r>
              <a:rPr lang="en-US" sz="2000" i="1" baseline="-25000" smtClean="0">
                <a:latin typeface="Times New Roman" pitchFamily="18" charset="0"/>
              </a:rPr>
              <a:t>c</a:t>
            </a:r>
            <a:r>
              <a:rPr lang="en-US" sz="2000" smtClean="0">
                <a:latin typeface="Times New Roman" pitchFamily="18" charset="0"/>
              </a:rPr>
              <a:t> = carrier frequency</a:t>
            </a:r>
          </a:p>
          <a:p>
            <a:pPr lvl="2"/>
            <a:r>
              <a:rPr lang="en-US" sz="2000" i="1" smtClean="0">
                <a:latin typeface="Times New Roman" pitchFamily="18" charset="0"/>
              </a:rPr>
              <a:t>d</a:t>
            </a:r>
            <a:r>
              <a:rPr lang="en-US" sz="2000" smtClean="0">
                <a:latin typeface="Times New Roman" pitchFamily="18" charset="0"/>
              </a:rPr>
              <a:t>(t) = discrete function [+1, -1]</a:t>
            </a:r>
          </a:p>
          <a:p>
            <a:r>
              <a:rPr lang="en-US" sz="2800" smtClean="0">
                <a:latin typeface="Times New Roman" pitchFamily="18" charset="0"/>
              </a:rPr>
              <a:t>At receiver, incoming signal multiplied by </a:t>
            </a:r>
            <a:r>
              <a:rPr lang="en-US" sz="2800" i="1" smtClean="0">
                <a:latin typeface="Times New Roman" pitchFamily="18" charset="0"/>
              </a:rPr>
              <a:t>c</a:t>
            </a:r>
            <a:r>
              <a:rPr lang="en-US" sz="2800" smtClean="0">
                <a:latin typeface="Times New Roman" pitchFamily="18" charset="0"/>
              </a:rPr>
              <a:t>(</a:t>
            </a:r>
            <a:r>
              <a:rPr lang="en-US" sz="2800" i="1" smtClean="0">
                <a:latin typeface="Times New Roman" pitchFamily="18" charset="0"/>
              </a:rPr>
              <a:t>t</a:t>
            </a:r>
            <a:r>
              <a:rPr lang="en-US" sz="2800" smtClean="0">
                <a:latin typeface="Times New Roman" pitchFamily="18" charset="0"/>
              </a:rPr>
              <a:t>)</a:t>
            </a:r>
          </a:p>
          <a:p>
            <a:pPr lvl="1"/>
            <a:r>
              <a:rPr lang="en-US" sz="2400" smtClean="0">
                <a:latin typeface="Times New Roman" pitchFamily="18" charset="0"/>
              </a:rPr>
              <a:t>Since, </a:t>
            </a:r>
            <a:r>
              <a:rPr lang="en-US" sz="2400" i="1" smtClean="0">
                <a:latin typeface="Times New Roman" pitchFamily="18" charset="0"/>
              </a:rPr>
              <a:t>c</a:t>
            </a:r>
            <a:r>
              <a:rPr lang="en-US" sz="2400" smtClean="0">
                <a:latin typeface="Times New Roman" pitchFamily="18" charset="0"/>
              </a:rPr>
              <a:t>(</a:t>
            </a:r>
            <a:r>
              <a:rPr lang="en-US" sz="2400" i="1" smtClean="0">
                <a:latin typeface="Times New Roman" pitchFamily="18" charset="0"/>
              </a:rPr>
              <a:t>t</a:t>
            </a:r>
            <a:r>
              <a:rPr lang="en-US" sz="2400" smtClean="0">
                <a:latin typeface="Times New Roman" pitchFamily="18" charset="0"/>
              </a:rPr>
              <a:t>) x </a:t>
            </a:r>
            <a:r>
              <a:rPr lang="en-US" sz="2400" i="1" smtClean="0">
                <a:latin typeface="Times New Roman" pitchFamily="18" charset="0"/>
              </a:rPr>
              <a:t>c</a:t>
            </a:r>
            <a:r>
              <a:rPr lang="en-US" sz="2400" smtClean="0">
                <a:latin typeface="Times New Roman" pitchFamily="18" charset="0"/>
              </a:rPr>
              <a:t>(</a:t>
            </a:r>
            <a:r>
              <a:rPr lang="en-US" sz="2400" i="1" smtClean="0">
                <a:latin typeface="Times New Roman" pitchFamily="18" charset="0"/>
              </a:rPr>
              <a:t>t</a:t>
            </a:r>
            <a:r>
              <a:rPr lang="en-US" sz="2400" smtClean="0">
                <a:latin typeface="Times New Roman" pitchFamily="18" charset="0"/>
              </a:rPr>
              <a:t>)</a:t>
            </a:r>
            <a:r>
              <a:rPr lang="en-US" sz="2400" i="1" smtClean="0">
                <a:latin typeface="Times New Roman" pitchFamily="18" charset="0"/>
              </a:rPr>
              <a:t> =</a:t>
            </a:r>
            <a:r>
              <a:rPr lang="en-US" sz="2400" smtClean="0">
                <a:latin typeface="Times New Roman" pitchFamily="18" charset="0"/>
              </a:rPr>
              <a:t> 1, incoming signal is recovered</a:t>
            </a:r>
          </a:p>
          <a:p>
            <a:pPr lvl="1"/>
            <a:endParaRPr lang="en-US" sz="2400" smtClean="0">
              <a:latin typeface="Times New Roman" pitchFamily="18" charset="0"/>
            </a:endParaRPr>
          </a:p>
        </p:txBody>
      </p:sp>
      <p:sp>
        <p:nvSpPr>
          <p:cNvPr id="256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latin typeface="Times New Roman" pitchFamily="18" charset="0"/>
              </a:rPr>
              <a:t>DSSS Using BPSK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latin typeface="Times New Roman" pitchFamily="18" charset="0"/>
              </a:rPr>
              <a:t>DSSS Using BPSK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14400"/>
            <a:ext cx="91440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Perform the BPSK modulation on the data stream </a:t>
            </a:r>
            <a:r>
              <a:rPr lang="en-US" sz="2800" i="1" smtClean="0">
                <a:latin typeface="Times New Roman" pitchFamily="18" charset="0"/>
                <a:cs typeface="Times New Roman" pitchFamily="18" charset="0"/>
              </a:rPr>
              <a:t>d(t) </a:t>
            </a:r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to generate the data signal </a:t>
            </a:r>
            <a:r>
              <a:rPr lang="en-US" sz="2800" i="1" smtClean="0">
                <a:latin typeface="Times New Roman" pitchFamily="18" charset="0"/>
                <a:cs typeface="Times New Roman" pitchFamily="18" charset="0"/>
              </a:rPr>
              <a:t>Sd(t). </a:t>
            </a:r>
          </a:p>
          <a:p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This signal can then be multiplied by </a:t>
            </a:r>
            <a:r>
              <a:rPr lang="en-US" sz="2800" i="1" smtClean="0">
                <a:latin typeface="Times New Roman" pitchFamily="18" charset="0"/>
                <a:cs typeface="Times New Roman" pitchFamily="18" charset="0"/>
              </a:rPr>
              <a:t>c(t)</a:t>
            </a:r>
          </a:p>
          <a:p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An implementation using this interpretation is shown in above figure </a:t>
            </a:r>
            <a:endParaRPr lang="en-US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latin typeface="Times New Roman" pitchFamily="18" charset="0"/>
              </a:rPr>
              <a:t>DSSS Using BPSK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447800"/>
            <a:ext cx="9144000" cy="5105400"/>
          </a:xfrm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latin typeface="Times New Roman" pitchFamily="18" charset="0"/>
              </a:rPr>
              <a:t>DSSS </a:t>
            </a:r>
            <a:r>
              <a:rPr lang="en-US" dirty="0" smtClean="0">
                <a:latin typeface="Times New Roman" pitchFamily="18" charset="0"/>
              </a:rPr>
              <a:t>Example Using </a:t>
            </a:r>
            <a:r>
              <a:rPr lang="en-US" dirty="0">
                <a:latin typeface="Times New Roman" pitchFamily="18" charset="0"/>
              </a:rPr>
              <a:t>BPSK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Gain in signal to noise ratio</a:t>
            </a:r>
          </a:p>
          <a:p>
            <a:pPr>
              <a:buFont typeface="Wingdings 3" pitchFamily="18" charset="2"/>
              <a:buNone/>
            </a:pPr>
            <a:r>
              <a:rPr lang="en-US" smtClean="0">
                <a:latin typeface="Times New Roman" pitchFamily="18" charset="0"/>
                <a:cs typeface="Times New Roman" pitchFamily="18" charset="0"/>
              </a:rPr>
              <a:t>	G</a:t>
            </a:r>
            <a:r>
              <a:rPr lang="en-US" sz="2400" baseline="-2500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= T</a:t>
            </a:r>
            <a:r>
              <a:rPr lang="en-US" baseline="-2500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/ T</a:t>
            </a:r>
            <a:r>
              <a:rPr lang="en-US" baseline="-2500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≈ W</a:t>
            </a:r>
            <a:r>
              <a:rPr lang="en-US" baseline="-2500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/ W</a:t>
            </a:r>
            <a:r>
              <a:rPr lang="en-US" baseline="-25000" smtClean="0">
                <a:latin typeface="Times New Roman" pitchFamily="18" charset="0"/>
                <a:cs typeface="Times New Roman" pitchFamily="18" charset="0"/>
              </a:rPr>
              <a:t>d</a:t>
            </a:r>
          </a:p>
          <a:p>
            <a:pPr lvl="1"/>
            <a:r>
              <a:rPr lang="en-US" smtClean="0">
                <a:latin typeface="Times New Roman" pitchFamily="18" charset="0"/>
                <a:cs typeface="Times New Roman" pitchFamily="18" charset="0"/>
              </a:rPr>
              <a:t>Ws = FHSS spread spectrum signal bandwidth</a:t>
            </a:r>
          </a:p>
          <a:p>
            <a:pPr lvl="1"/>
            <a:r>
              <a:rPr lang="en-US" smtClean="0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en-US" baseline="-2500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=  signal bandwidth</a:t>
            </a:r>
          </a:p>
          <a:p>
            <a:pPr lvl="1"/>
            <a:r>
              <a:rPr lang="en-US" smtClean="0">
                <a:latin typeface="Times New Roman" pitchFamily="18" charset="0"/>
                <a:cs typeface="Times New Roman" pitchFamily="18" charset="0"/>
              </a:rPr>
              <a:t>Tb = duration of 1 bit of input signal</a:t>
            </a:r>
          </a:p>
          <a:p>
            <a:pPr lvl="1"/>
            <a:r>
              <a:rPr lang="en-US" smtClean="0">
                <a:latin typeface="Times New Roman" pitchFamily="18" charset="0"/>
                <a:cs typeface="Times New Roman" pitchFamily="18" charset="0"/>
              </a:rPr>
              <a:t>Tc = duration of 1 bit of spreading code</a:t>
            </a: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Jamming resistance very close to FHSS</a:t>
            </a: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Reduced signal/background-noise level hampers interception</a:t>
            </a:r>
          </a:p>
          <a:p>
            <a:pPr>
              <a:buFont typeface="Wingdings 3" pitchFamily="18" charset="2"/>
              <a:buNone/>
            </a:pPr>
            <a:endParaRPr lang="en-US" smtClean="0">
              <a:latin typeface="Times New Roman" pitchFamily="18" charset="0"/>
              <a:cs typeface="Times New Roman" pitchFamily="18" charset="0"/>
            </a:endParaRPr>
          </a:p>
          <a:p>
            <a:endParaRPr lang="en-US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DSSS Performance Considerations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chap7</Template>
  <TotalTime>485</TotalTime>
  <Words>193</Words>
  <Application>Microsoft Office PowerPoint</Application>
  <PresentationFormat>On-screen Show (4:3)</PresentationFormat>
  <Paragraphs>27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Design Template</vt:lpstr>
      </vt:variant>
      <vt:variant>
        <vt:i4>8</vt:i4>
      </vt:variant>
      <vt:variant>
        <vt:lpstr>Slide Titles</vt:lpstr>
      </vt:variant>
      <vt:variant>
        <vt:i4>8</vt:i4>
      </vt:variant>
    </vt:vector>
  </HeadingPairs>
  <TitlesOfParts>
    <vt:vector size="25" baseType="lpstr">
      <vt:lpstr>Lucida Sans Unicode</vt:lpstr>
      <vt:lpstr>Arial</vt:lpstr>
      <vt:lpstr>Wingdings 3</vt:lpstr>
      <vt:lpstr>Verdana</vt:lpstr>
      <vt:lpstr>Wingdings 2</vt:lpstr>
      <vt:lpstr>Calibri</vt:lpstr>
      <vt:lpstr>Times New Roman</vt:lpstr>
      <vt:lpstr>Symbol</vt:lpstr>
      <vt:lpstr>Wingdings</vt:lpstr>
      <vt:lpstr>Concourse</vt:lpstr>
      <vt:lpstr>Concourse</vt:lpstr>
      <vt:lpstr>Concourse</vt:lpstr>
      <vt:lpstr>Concourse</vt:lpstr>
      <vt:lpstr>Concourse</vt:lpstr>
      <vt:lpstr>Concourse</vt:lpstr>
      <vt:lpstr>Concourse</vt:lpstr>
      <vt:lpstr>Concourse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Virtual University of Pakistan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Direct Sequence Spread Spectrum (DSSS)</dc:title>
  <dc:creator>fouzia.jumani</dc:creator>
  <cp:lastModifiedBy>vu</cp:lastModifiedBy>
  <cp:revision>16</cp:revision>
  <dcterms:created xsi:type="dcterms:W3CDTF">2015-09-21T10:28:37Z</dcterms:created>
  <dcterms:modified xsi:type="dcterms:W3CDTF">2015-10-08T07:24:36Z</dcterms:modified>
</cp:coreProperties>
</file>