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2"/>
  </p:notesMasterIdLst>
  <p:sldIdLst>
    <p:sldId id="280" r:id="rId2"/>
    <p:sldId id="279" r:id="rId3"/>
    <p:sldId id="271" r:id="rId4"/>
    <p:sldId id="275" r:id="rId5"/>
    <p:sldId id="278" r:id="rId6"/>
    <p:sldId id="276" r:id="rId7"/>
    <p:sldId id="281" r:id="rId8"/>
    <p:sldId id="282" r:id="rId9"/>
    <p:sldId id="261" r:id="rId10"/>
    <p:sldId id="269"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912" autoAdjust="0"/>
    <p:restoredTop sz="93250" autoAdjust="0"/>
  </p:normalViewPr>
  <p:slideViewPr>
    <p:cSldViewPr>
      <p:cViewPr>
        <p:scale>
          <a:sx n="75" d="100"/>
          <a:sy n="75" d="100"/>
        </p:scale>
        <p:origin x="-1590" y="3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C3D30DC-CD57-4B2F-B316-96A25C689637}" type="datetimeFigureOut">
              <a:rPr lang="en-US" smtClean="0"/>
              <a:t>10/14/2015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7A662D6-6B37-4592-9C54-3FBAEBE0BD38}" type="slidenum">
              <a:rPr lang="en-US" smtClean="0"/>
              <a:t>‹#›</a:t>
            </a:fld>
            <a:endParaRPr lang="en-US"/>
          </a:p>
        </p:txBody>
      </p:sp>
    </p:spTree>
    <p:extLst>
      <p:ext uri="{BB962C8B-B14F-4D97-AF65-F5344CB8AC3E}">
        <p14:creationId xmlns:p14="http://schemas.microsoft.com/office/powerpoint/2010/main" val="36284610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3DCB282-51CA-45ED-A88E-EE5C900B731D}" type="slidenum">
              <a:rPr lang="en-US" smtClean="0"/>
              <a:t>3</a:t>
            </a:fld>
            <a:endParaRPr lang="en-US"/>
          </a:p>
        </p:txBody>
      </p:sp>
    </p:spTree>
    <p:extLst>
      <p:ext uri="{BB962C8B-B14F-4D97-AF65-F5344CB8AC3E}">
        <p14:creationId xmlns:p14="http://schemas.microsoft.com/office/powerpoint/2010/main" val="23830878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7A662D6-6B37-4592-9C54-3FBAEBE0BD38}" type="slidenum">
              <a:rPr lang="en-US" smtClean="0"/>
              <a:t>9</a:t>
            </a:fld>
            <a:endParaRPr lang="en-US"/>
          </a:p>
        </p:txBody>
      </p:sp>
    </p:spTree>
    <p:extLst>
      <p:ext uri="{BB962C8B-B14F-4D97-AF65-F5344CB8AC3E}">
        <p14:creationId xmlns:p14="http://schemas.microsoft.com/office/powerpoint/2010/main" val="188538724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1D8BD707-D9CF-40AE-B4C6-C98DA3205C09}" type="datetimeFigureOut">
              <a:rPr lang="en-US" smtClean="0"/>
              <a:pPr/>
              <a:t>10/14/2015</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10/14/2015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10/14/2015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10/14/2015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10/14/2015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pPr/>
              <a:t>10/14/2015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1D8BD707-D9CF-40AE-B4C6-C98DA3205C09}" type="datetimeFigureOut">
              <a:rPr lang="en-US" smtClean="0"/>
              <a:pPr/>
              <a:t>10/14/2015</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1D8BD707-D9CF-40AE-B4C6-C98DA3205C09}" type="datetimeFigureOut">
              <a:rPr lang="en-US" smtClean="0"/>
              <a:pPr/>
              <a:t>10/14/2015</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1D8BD707-D9CF-40AE-B4C6-C98DA3205C09}" type="datetimeFigureOut">
              <a:rPr lang="en-US" smtClean="0"/>
              <a:pPr/>
              <a:t>10/14/2015</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1D8BD707-D9CF-40AE-B4C6-C98DA3205C09}" type="datetimeFigureOut">
              <a:rPr lang="en-US" smtClean="0"/>
              <a:pPr/>
              <a:t>10/14/2015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1D8BD707-D9CF-40AE-B4C6-C98DA3205C09}" type="datetimeFigureOut">
              <a:rPr lang="en-US" smtClean="0"/>
              <a:pPr/>
              <a:t>10/14/2015</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B6F15528-21DE-4FAA-801E-634DDDAF4B2B}"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1D8BD707-D9CF-40AE-B4C6-C98DA3205C09}" type="datetimeFigureOut">
              <a:rPr lang="en-US" smtClean="0"/>
              <a:pPr/>
              <a:t>10/14/2015</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3048000"/>
            <a:ext cx="7596951" cy="646331"/>
          </a:xfrm>
          <a:prstGeom prst="rect">
            <a:avLst/>
          </a:prstGeom>
        </p:spPr>
        <p:txBody>
          <a:bodyPr wrap="none">
            <a:spAutoFit/>
          </a:bodyPr>
          <a:lstStyle/>
          <a:p>
            <a:r>
              <a:rPr lang="en-US" sz="3600" b="1" dirty="0">
                <a:latin typeface="Arial" pitchFamily="34" charset="0"/>
                <a:cs typeface="Arial" pitchFamily="34" charset="0"/>
              </a:rPr>
              <a:t>Inclination classifications </a:t>
            </a:r>
            <a:r>
              <a:rPr lang="en-GB" sz="3600" b="1" dirty="0">
                <a:latin typeface="Arial" pitchFamily="34" charset="0"/>
                <a:cs typeface="Arial" pitchFamily="34" charset="0"/>
              </a:rPr>
              <a:t>of Orbit</a:t>
            </a:r>
          </a:p>
        </p:txBody>
      </p:sp>
    </p:spTree>
    <p:extLst>
      <p:ext uri="{BB962C8B-B14F-4D97-AF65-F5344CB8AC3E}">
        <p14:creationId xmlns:p14="http://schemas.microsoft.com/office/powerpoint/2010/main" val="151286386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457200"/>
            <a:ext cx="8382000" cy="5550091"/>
          </a:xfrm>
        </p:spPr>
        <p:txBody>
          <a:bodyPr>
            <a:normAutofit/>
          </a:bodyPr>
          <a:lstStyle/>
          <a:p>
            <a:r>
              <a:rPr lang="en-US" sz="4000" dirty="0">
                <a:latin typeface="Arial" pitchFamily="34" charset="0"/>
                <a:cs typeface="Arial" pitchFamily="34" charset="0"/>
              </a:rPr>
              <a:t>Inclined </a:t>
            </a:r>
            <a:r>
              <a:rPr lang="en-US" sz="4000" dirty="0" smtClean="0">
                <a:latin typeface="Arial" pitchFamily="34" charset="0"/>
                <a:cs typeface="Arial" pitchFamily="34" charset="0"/>
              </a:rPr>
              <a:t>orbits</a:t>
            </a:r>
          </a:p>
          <a:p>
            <a:pPr algn="just"/>
            <a:r>
              <a:rPr lang="en-US" sz="1800" dirty="0">
                <a:latin typeface="Arial" pitchFamily="34" charset="0"/>
                <a:cs typeface="Arial" pitchFamily="34" charset="0"/>
              </a:rPr>
              <a:t>An orbit whose inclination in reference to the equatorial plane is not zero degrees.</a:t>
            </a:r>
          </a:p>
          <a:p>
            <a:pPr algn="just"/>
            <a:r>
              <a:rPr lang="en-US" sz="1800" dirty="0" smtClean="0">
                <a:latin typeface="Arial" pitchFamily="34" charset="0"/>
                <a:cs typeface="Arial" pitchFamily="34" charset="0"/>
              </a:rPr>
              <a:t>A </a:t>
            </a:r>
            <a:r>
              <a:rPr lang="en-US" sz="1800" dirty="0">
                <a:latin typeface="Arial" pitchFamily="34" charset="0"/>
                <a:cs typeface="Arial" pitchFamily="34" charset="0"/>
              </a:rPr>
              <a:t>satellite is said to reside in an inclined orbit around the Earth if the orbit shows an angle other than zero degrees with the equatorial plane. This angle is called the orbit's inclination</a:t>
            </a:r>
          </a:p>
          <a:p>
            <a:pPr algn="just"/>
            <a:endParaRPr lang="en-US" sz="1800" dirty="0" smtClean="0">
              <a:latin typeface="Arial" pitchFamily="34" charset="0"/>
              <a:cs typeface="Arial" pitchFamily="34" charset="0"/>
            </a:endParaRPr>
          </a:p>
          <a:p>
            <a:pPr marL="109728" indent="0">
              <a:buNone/>
            </a:pPr>
            <a:endParaRPr lang="en-US" sz="1800" dirty="0">
              <a:latin typeface="Arial" pitchFamily="34" charset="0"/>
              <a:cs typeface="Arial" pitchFamily="34" charset="0"/>
            </a:endParaRPr>
          </a:p>
          <a:p>
            <a:pPr>
              <a:buFont typeface="Courier New" pitchFamily="49" charset="0"/>
              <a:buChar char="o"/>
            </a:pPr>
            <a:endParaRPr lang="en-US" sz="1800" dirty="0">
              <a:latin typeface="Arial" pitchFamily="34" charset="0"/>
              <a:cs typeface="Arial" pitchFamily="34" charset="0"/>
            </a:endParaRPr>
          </a:p>
          <a:p>
            <a:endParaRPr lang="en-US" sz="1800" dirty="0">
              <a:latin typeface="Arial" pitchFamily="34" charset="0"/>
              <a:cs typeface="Arial" pitchFamily="34" charset="0"/>
            </a:endParaRP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2857965"/>
            <a:ext cx="4648200" cy="3542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372565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fade">
                                      <p:cBhvr>
                                        <p:cTn id="7" dur="5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579437"/>
            <a:ext cx="8229600" cy="4525963"/>
          </a:xfrm>
        </p:spPr>
        <p:txBody>
          <a:bodyPr/>
          <a:lstStyle/>
          <a:p>
            <a:r>
              <a:rPr lang="en-US" sz="3200" dirty="0">
                <a:latin typeface="Arial" pitchFamily="34" charset="0"/>
                <a:cs typeface="Arial" pitchFamily="34" charset="0"/>
              </a:rPr>
              <a:t>Inclination classifications </a:t>
            </a:r>
            <a:r>
              <a:rPr lang="en-GB" sz="3200" dirty="0">
                <a:latin typeface="Arial" pitchFamily="34" charset="0"/>
                <a:cs typeface="Arial" pitchFamily="34" charset="0"/>
              </a:rPr>
              <a:t>of Orbit</a:t>
            </a:r>
          </a:p>
          <a:p>
            <a:pPr lvl="1"/>
            <a:r>
              <a:rPr lang="en-GB" sz="2000" dirty="0">
                <a:latin typeface="Arial" pitchFamily="34" charset="0"/>
                <a:cs typeface="Arial" pitchFamily="34" charset="0"/>
              </a:rPr>
              <a:t>Equatorial</a:t>
            </a:r>
          </a:p>
          <a:p>
            <a:pPr lvl="1"/>
            <a:r>
              <a:rPr lang="en-GB" sz="2000" dirty="0">
                <a:latin typeface="Arial" pitchFamily="34" charset="0"/>
                <a:cs typeface="Arial" pitchFamily="34" charset="0"/>
              </a:rPr>
              <a:t>Polar </a:t>
            </a:r>
          </a:p>
          <a:p>
            <a:pPr lvl="1"/>
            <a:r>
              <a:rPr lang="en-GB" sz="2000" dirty="0">
                <a:latin typeface="Arial" pitchFamily="34" charset="0"/>
                <a:cs typeface="Arial" pitchFamily="34" charset="0"/>
              </a:rPr>
              <a:t>Inclined</a:t>
            </a:r>
          </a:p>
          <a:p>
            <a:endParaRPr lang="en-US" dirty="0"/>
          </a:p>
        </p:txBody>
      </p:sp>
    </p:spTree>
    <p:extLst>
      <p:ext uri="{BB962C8B-B14F-4D97-AF65-F5344CB8AC3E}">
        <p14:creationId xmlns:p14="http://schemas.microsoft.com/office/powerpoint/2010/main" val="305457271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fade">
                                      <p:cBhvr>
                                        <p:cTn id="1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9"/>
            <a:ext cx="7581106" cy="4462272"/>
          </a:xfrm>
        </p:spPr>
        <p:txBody>
          <a:bodyPr>
            <a:normAutofit/>
          </a:bodyPr>
          <a:lstStyle/>
          <a:p>
            <a:pPr marL="109728" indent="0">
              <a:buNone/>
            </a:pPr>
            <a:endParaRPr lang="en-US" sz="2000" dirty="0" smtClean="0">
              <a:latin typeface="Arial" pitchFamily="34" charset="0"/>
              <a:cs typeface="Arial" pitchFamily="34" charset="0"/>
            </a:endParaRPr>
          </a:p>
          <a:p>
            <a:r>
              <a:rPr lang="en-US" sz="2000" dirty="0">
                <a:latin typeface="Arial" pitchFamily="34" charset="0"/>
                <a:cs typeface="Arial" pitchFamily="34" charset="0"/>
              </a:rPr>
              <a:t>A satellite may orbit around the earth in different </a:t>
            </a:r>
            <a:r>
              <a:rPr lang="en-US" sz="2000" dirty="0" smtClean="0">
                <a:latin typeface="Arial" pitchFamily="34" charset="0"/>
                <a:cs typeface="Arial" pitchFamily="34" charset="0"/>
              </a:rPr>
              <a:t>levels</a:t>
            </a:r>
            <a:r>
              <a:rPr lang="en-US" sz="2000" dirty="0" smtClean="0">
                <a:latin typeface="Arial" pitchFamily="34" charset="0"/>
                <a:cs typeface="Arial" pitchFamily="34" charset="0"/>
              </a:rPr>
              <a:t>.</a:t>
            </a:r>
            <a:endParaRPr lang="en-US" sz="2000" dirty="0" smtClean="0">
              <a:latin typeface="Arial" pitchFamily="34" charset="0"/>
              <a:cs typeface="Arial" pitchFamily="34" charset="0"/>
            </a:endParaRPr>
          </a:p>
          <a:p>
            <a:endParaRPr lang="en-US" sz="2000" dirty="0">
              <a:latin typeface="Arial" pitchFamily="34" charset="0"/>
              <a:cs typeface="Arial" pitchFamily="34" charset="0"/>
            </a:endParaRPr>
          </a:p>
          <a:p>
            <a:pPr marL="800100" lvl="1" indent="-342900">
              <a:buFont typeface="Courier New" pitchFamily="49" charset="0"/>
              <a:buChar char="o"/>
            </a:pPr>
            <a:r>
              <a:rPr lang="en-US" sz="2000" dirty="0">
                <a:latin typeface="Arial" pitchFamily="34" charset="0"/>
                <a:cs typeface="Arial" pitchFamily="34" charset="0"/>
              </a:rPr>
              <a:t>Equatorial </a:t>
            </a:r>
            <a:r>
              <a:rPr lang="en-US" sz="2000" dirty="0" smtClean="0">
                <a:latin typeface="Arial" pitchFamily="34" charset="0"/>
                <a:cs typeface="Arial" pitchFamily="34" charset="0"/>
              </a:rPr>
              <a:t>Orbits( Geostationary orbit) </a:t>
            </a:r>
            <a:r>
              <a:rPr lang="en-US" sz="2000" dirty="0">
                <a:latin typeface="Arial" pitchFamily="34" charset="0"/>
                <a:cs typeface="Arial" pitchFamily="34" charset="0"/>
              </a:rPr>
              <a:t>above </a:t>
            </a:r>
            <a:r>
              <a:rPr lang="en-US" sz="2000" dirty="0" smtClean="0">
                <a:latin typeface="Arial" pitchFamily="34" charset="0"/>
                <a:cs typeface="Arial" pitchFamily="34" charset="0"/>
              </a:rPr>
              <a:t>Earth’s </a:t>
            </a:r>
            <a:r>
              <a:rPr lang="en-US" sz="2000" dirty="0">
                <a:latin typeface="Arial" pitchFamily="34" charset="0"/>
                <a:cs typeface="Arial" pitchFamily="34" charset="0"/>
              </a:rPr>
              <a:t>equator </a:t>
            </a:r>
            <a:r>
              <a:rPr lang="en-US" sz="2000" dirty="0" smtClean="0">
                <a:latin typeface="Arial" pitchFamily="34" charset="0"/>
                <a:cs typeface="Arial" pitchFamily="34" charset="0"/>
              </a:rPr>
              <a:t>(</a:t>
            </a:r>
            <a:r>
              <a:rPr lang="en-US" sz="2000" dirty="0" err="1" smtClean="0">
                <a:latin typeface="Arial" pitchFamily="34" charset="0"/>
                <a:cs typeface="Arial" pitchFamily="34" charset="0"/>
              </a:rPr>
              <a:t>i</a:t>
            </a:r>
            <a:r>
              <a:rPr lang="en-US" sz="2000" dirty="0" smtClean="0">
                <a:latin typeface="Arial" pitchFamily="34" charset="0"/>
                <a:cs typeface="Arial" pitchFamily="34" charset="0"/>
              </a:rPr>
              <a:t>=0° to the equator)</a:t>
            </a:r>
          </a:p>
          <a:p>
            <a:pPr marL="457200" lvl="1" indent="0">
              <a:buNone/>
            </a:pPr>
            <a:endParaRPr lang="en-US" sz="2000" dirty="0">
              <a:latin typeface="Arial" pitchFamily="34" charset="0"/>
              <a:cs typeface="Arial" pitchFamily="34" charset="0"/>
            </a:endParaRPr>
          </a:p>
          <a:p>
            <a:pPr marL="800100" lvl="1" indent="-342900">
              <a:buFont typeface="Courier New" pitchFamily="49" charset="0"/>
              <a:buChar char="o"/>
            </a:pPr>
            <a:r>
              <a:rPr lang="en-US" sz="2000" dirty="0">
                <a:latin typeface="Arial" pitchFamily="34" charset="0"/>
                <a:cs typeface="Arial" pitchFamily="34" charset="0"/>
              </a:rPr>
              <a:t>Polar Orbits pass over both poles </a:t>
            </a:r>
            <a:r>
              <a:rPr lang="en-US" sz="2000" dirty="0" smtClean="0">
                <a:latin typeface="Arial" pitchFamily="34" charset="0"/>
                <a:cs typeface="Arial" pitchFamily="34" charset="0"/>
              </a:rPr>
              <a:t>(</a:t>
            </a:r>
            <a:r>
              <a:rPr lang="en-US" sz="2000" dirty="0" err="1" smtClean="0">
                <a:latin typeface="Arial" pitchFamily="34" charset="0"/>
                <a:cs typeface="Arial" pitchFamily="34" charset="0"/>
              </a:rPr>
              <a:t>i</a:t>
            </a:r>
            <a:r>
              <a:rPr lang="en-US" sz="2000" dirty="0" smtClean="0">
                <a:latin typeface="Arial" pitchFamily="34" charset="0"/>
                <a:cs typeface="Arial" pitchFamily="34" charset="0"/>
              </a:rPr>
              <a:t>=90° to the equator)</a:t>
            </a:r>
          </a:p>
          <a:p>
            <a:pPr marL="457200" lvl="1" indent="0">
              <a:buNone/>
            </a:pPr>
            <a:endParaRPr lang="en-US" sz="2000" dirty="0">
              <a:latin typeface="Arial" pitchFamily="34" charset="0"/>
              <a:cs typeface="Arial" pitchFamily="34" charset="0"/>
            </a:endParaRPr>
          </a:p>
          <a:p>
            <a:pPr marL="800100" lvl="1" indent="-342900">
              <a:buFont typeface="Courier New" pitchFamily="49" charset="0"/>
              <a:buChar char="o"/>
            </a:pPr>
            <a:r>
              <a:rPr lang="en-US" sz="2000" dirty="0">
                <a:latin typeface="Arial" pitchFamily="34" charset="0"/>
                <a:cs typeface="Arial" pitchFamily="34" charset="0"/>
              </a:rPr>
              <a:t>Other orbits called inclined orbits </a:t>
            </a:r>
            <a:r>
              <a:rPr lang="en-US" sz="2000" dirty="0" smtClean="0">
                <a:latin typeface="Arial" pitchFamily="34" charset="0"/>
                <a:cs typeface="Arial" pitchFamily="34" charset="0"/>
              </a:rPr>
              <a:t>(0°&lt;</a:t>
            </a:r>
            <a:r>
              <a:rPr lang="en-US" sz="2000" dirty="0" err="1" smtClean="0">
                <a:latin typeface="Arial" pitchFamily="34" charset="0"/>
                <a:cs typeface="Arial" pitchFamily="34" charset="0"/>
              </a:rPr>
              <a:t>i</a:t>
            </a:r>
            <a:r>
              <a:rPr lang="en-US" sz="2000" dirty="0" smtClean="0">
                <a:latin typeface="Arial" pitchFamily="34" charset="0"/>
                <a:cs typeface="Arial" pitchFamily="34" charset="0"/>
              </a:rPr>
              <a:t>&lt;90°)</a:t>
            </a:r>
            <a:endParaRPr lang="en-US" sz="2000" dirty="0">
              <a:latin typeface="Arial" pitchFamily="34" charset="0"/>
              <a:cs typeface="Arial" pitchFamily="34" charset="0"/>
            </a:endParaRPr>
          </a:p>
          <a:p>
            <a:pPr marL="109728" indent="0">
              <a:buNone/>
            </a:pPr>
            <a:endParaRPr lang="en-US" sz="2000" dirty="0">
              <a:latin typeface="Arial" pitchFamily="34" charset="0"/>
              <a:cs typeface="Arial" pitchFamily="34" charset="0"/>
            </a:endParaRPr>
          </a:p>
        </p:txBody>
      </p:sp>
      <p:sp>
        <p:nvSpPr>
          <p:cNvPr id="3" name="Title 2"/>
          <p:cNvSpPr>
            <a:spLocks noGrp="1"/>
          </p:cNvSpPr>
          <p:nvPr>
            <p:ph type="title"/>
          </p:nvPr>
        </p:nvSpPr>
        <p:spPr/>
        <p:txBody>
          <a:bodyPr>
            <a:normAutofit/>
          </a:bodyPr>
          <a:lstStyle/>
          <a:p>
            <a:r>
              <a:rPr lang="en-US" sz="2800" dirty="0">
                <a:latin typeface="Arial" pitchFamily="34" charset="0"/>
                <a:cs typeface="Arial" pitchFamily="34" charset="0"/>
              </a:rPr>
              <a:t>Inclination classifications </a:t>
            </a:r>
            <a:r>
              <a:rPr lang="en-US" sz="2800" dirty="0" smtClean="0">
                <a:latin typeface="Arial" pitchFamily="34" charset="0"/>
                <a:cs typeface="Arial" pitchFamily="34" charset="0"/>
              </a:rPr>
              <a:t>of Satellite </a:t>
            </a:r>
            <a:r>
              <a:rPr lang="en-US" sz="2800" dirty="0">
                <a:latin typeface="Arial" pitchFamily="34" charset="0"/>
                <a:cs typeface="Arial" pitchFamily="34" charset="0"/>
              </a:rPr>
              <a:t>Orbits</a:t>
            </a:r>
          </a:p>
        </p:txBody>
      </p:sp>
    </p:spTree>
    <p:extLst>
      <p:ext uri="{BB962C8B-B14F-4D97-AF65-F5344CB8AC3E}">
        <p14:creationId xmlns:p14="http://schemas.microsoft.com/office/powerpoint/2010/main" val="136075585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fade">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fade">
                                      <p:cBhvr>
                                        <p:cTn id="12" dur="500"/>
                                        <p:tgtEl>
                                          <p:spTgt spid="2">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7" end="7"/>
                                            </p:txEl>
                                          </p:spTgt>
                                        </p:tgtEl>
                                        <p:attrNameLst>
                                          <p:attrName>style.visibility</p:attrName>
                                        </p:attrNameLst>
                                      </p:cBhvr>
                                      <p:to>
                                        <p:strVal val="visible"/>
                                      </p:to>
                                    </p:set>
                                    <p:animEffect transition="in" filter="fade">
                                      <p:cBhvr>
                                        <p:cTn id="17"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4400" dirty="0" smtClean="0">
                <a:latin typeface="Arial" pitchFamily="34" charset="0"/>
                <a:cs typeface="Arial" pitchFamily="34" charset="0"/>
              </a:rPr>
              <a:t>Inclination Angle</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6387" y="1447800"/>
            <a:ext cx="7587013"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6126022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Image result for inclined classification of orbits with images"/>
          <p:cNvSpPr>
            <a:spLocks noChangeAspect="1" noChangeArrowheads="1"/>
          </p:cNvSpPr>
          <p:nvPr/>
        </p:nvSpPr>
        <p:spPr bwMode="auto">
          <a:xfrm>
            <a:off x="1174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533401"/>
            <a:ext cx="7455707"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7848468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808037"/>
            <a:ext cx="8229600" cy="4525963"/>
          </a:xfrm>
        </p:spPr>
        <p:txBody>
          <a:bodyPr>
            <a:noAutofit/>
          </a:bodyPr>
          <a:lstStyle/>
          <a:p>
            <a:pPr algn="just"/>
            <a:r>
              <a:rPr lang="en-US" sz="2000" dirty="0">
                <a:latin typeface="Arial" pitchFamily="34" charset="0"/>
                <a:cs typeface="Arial" pitchFamily="34" charset="0"/>
              </a:rPr>
              <a:t>The inclination of the orbit determines what parts of the Earth the </a:t>
            </a:r>
            <a:r>
              <a:rPr lang="en-US" sz="2000" dirty="0" smtClean="0">
                <a:latin typeface="Arial" pitchFamily="34" charset="0"/>
                <a:cs typeface="Arial" pitchFamily="34" charset="0"/>
              </a:rPr>
              <a:t>satellite travels </a:t>
            </a:r>
            <a:r>
              <a:rPr lang="en-US" sz="2000" dirty="0">
                <a:latin typeface="Arial" pitchFamily="34" charset="0"/>
                <a:cs typeface="Arial" pitchFamily="34" charset="0"/>
              </a:rPr>
              <a:t>over. The path on the Earth’s surface that lies directly beneath the </a:t>
            </a:r>
            <a:r>
              <a:rPr lang="en-US" sz="2000" dirty="0" smtClean="0">
                <a:latin typeface="Arial" pitchFamily="34" charset="0"/>
                <a:cs typeface="Arial" pitchFamily="34" charset="0"/>
              </a:rPr>
              <a:t>satellite is </a:t>
            </a:r>
            <a:r>
              <a:rPr lang="en-US" sz="2000" dirty="0">
                <a:latin typeface="Arial" pitchFamily="34" charset="0"/>
                <a:cs typeface="Arial" pitchFamily="34" charset="0"/>
              </a:rPr>
              <a:t>called the ground track of the satellite. </a:t>
            </a:r>
            <a:endParaRPr lang="en-US" sz="2000" dirty="0" smtClean="0">
              <a:latin typeface="Arial" pitchFamily="34" charset="0"/>
              <a:cs typeface="Arial" pitchFamily="34" charset="0"/>
            </a:endParaRPr>
          </a:p>
          <a:p>
            <a:pPr marL="109728" indent="0" algn="just">
              <a:buNone/>
            </a:pPr>
            <a:endParaRPr lang="en-US" sz="2000" dirty="0" smtClean="0">
              <a:latin typeface="Arial" pitchFamily="34" charset="0"/>
              <a:cs typeface="Arial" pitchFamily="34" charset="0"/>
            </a:endParaRPr>
          </a:p>
        </p:txBody>
      </p:sp>
    </p:spTree>
    <p:extLst>
      <p:ext uri="{BB962C8B-B14F-4D97-AF65-F5344CB8AC3E}">
        <p14:creationId xmlns:p14="http://schemas.microsoft.com/office/powerpoint/2010/main" val="1846451607"/>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143000"/>
            <a:ext cx="8229600" cy="4525963"/>
          </a:xfrm>
        </p:spPr>
        <p:txBody>
          <a:bodyPr>
            <a:normAutofit/>
          </a:bodyPr>
          <a:lstStyle/>
          <a:p>
            <a:pPr algn="just"/>
            <a:r>
              <a:rPr lang="en-US" sz="1800" dirty="0" smtClean="0">
                <a:latin typeface="Arial" pitchFamily="34" charset="0"/>
                <a:cs typeface="Arial" pitchFamily="34" charset="0"/>
              </a:rPr>
              <a:t>This orbit has zero inclination so is an equatorial orbit (located directly above the equator). It is non-inclined orbit with respect to the equator. A satellite in equatorial orbit flies along the line of the Earth's equator. </a:t>
            </a:r>
          </a:p>
          <a:p>
            <a:pPr algn="just"/>
            <a:endParaRPr lang="en-US" sz="1800" dirty="0" smtClean="0">
              <a:latin typeface="Arial" pitchFamily="34" charset="0"/>
              <a:cs typeface="Arial" pitchFamily="34" charset="0"/>
            </a:endParaRPr>
          </a:p>
          <a:p>
            <a:pPr algn="just"/>
            <a:r>
              <a:rPr lang="en-US" sz="1800" dirty="0" smtClean="0">
                <a:latin typeface="Arial" pitchFamily="34" charset="0"/>
                <a:cs typeface="Arial" pitchFamily="34" charset="0"/>
              </a:rPr>
              <a:t>Geostationary </a:t>
            </a:r>
            <a:r>
              <a:rPr lang="en-US" sz="1800" dirty="0">
                <a:latin typeface="Arial" pitchFamily="34" charset="0"/>
                <a:cs typeface="Arial" pitchFamily="34" charset="0"/>
              </a:rPr>
              <a:t>orbit (GEO) is the equatorial orbit. This orbit has the rotational period is equal to that of the Earth</a:t>
            </a:r>
            <a:r>
              <a:rPr lang="en-US" sz="1800" dirty="0" smtClean="0">
                <a:latin typeface="Arial" pitchFamily="34" charset="0"/>
                <a:cs typeface="Arial" pitchFamily="34" charset="0"/>
              </a:rPr>
              <a:t>.</a:t>
            </a:r>
          </a:p>
          <a:p>
            <a:pPr algn="just"/>
            <a:endParaRPr lang="en-US" sz="1800" dirty="0">
              <a:latin typeface="Arial" pitchFamily="34" charset="0"/>
              <a:cs typeface="Arial" pitchFamily="34" charset="0"/>
            </a:endParaRPr>
          </a:p>
          <a:p>
            <a:pPr algn="just"/>
            <a:r>
              <a:rPr lang="en-US" sz="1800" dirty="0" smtClean="0">
                <a:latin typeface="Arial" pitchFamily="34" charset="0"/>
                <a:cs typeface="Arial" pitchFamily="34" charset="0"/>
              </a:rPr>
              <a:t>The </a:t>
            </a:r>
            <a:r>
              <a:rPr lang="en-US" sz="1800" dirty="0">
                <a:latin typeface="Arial" pitchFamily="34" charset="0"/>
                <a:cs typeface="Arial" pitchFamily="34" charset="0"/>
              </a:rPr>
              <a:t>satellite and the Earth move together so a GEO satellite appears as a fixed point in the sky from the Earth.</a:t>
            </a:r>
          </a:p>
          <a:p>
            <a:pPr marL="109728" indent="0" algn="just">
              <a:buNone/>
            </a:pPr>
            <a:endParaRPr lang="en-US" sz="1800" dirty="0" smtClean="0">
              <a:latin typeface="Arial" pitchFamily="34" charset="0"/>
              <a:cs typeface="Arial" pitchFamily="34" charset="0"/>
            </a:endParaRPr>
          </a:p>
          <a:p>
            <a:pPr algn="just"/>
            <a:r>
              <a:rPr lang="en-US" sz="1800" dirty="0" smtClean="0">
                <a:latin typeface="Arial" pitchFamily="34" charset="0"/>
                <a:cs typeface="Arial" pitchFamily="34" charset="0"/>
              </a:rPr>
              <a:t>Equatorial </a:t>
            </a:r>
            <a:r>
              <a:rPr lang="en-US" sz="1800" dirty="0">
                <a:latin typeface="Arial" pitchFamily="34" charset="0"/>
                <a:cs typeface="Arial" pitchFamily="34" charset="0"/>
              </a:rPr>
              <a:t>orbits can be useful for satellites observing weather patterns, as they can monitor cloud conditions around the </a:t>
            </a:r>
            <a:r>
              <a:rPr lang="en-US" sz="1800" dirty="0" smtClean="0">
                <a:latin typeface="Arial" pitchFamily="34" charset="0"/>
                <a:cs typeface="Arial" pitchFamily="34" charset="0"/>
              </a:rPr>
              <a:t>globe. Also can be used for </a:t>
            </a:r>
            <a:r>
              <a:rPr lang="en-US" sz="1800" dirty="0">
                <a:latin typeface="Arial" pitchFamily="34" charset="0"/>
                <a:cs typeface="Arial" pitchFamily="34" charset="0"/>
              </a:rPr>
              <a:t>TV </a:t>
            </a:r>
            <a:r>
              <a:rPr lang="en-US" sz="1800" dirty="0" smtClean="0">
                <a:latin typeface="Arial" pitchFamily="34" charset="0"/>
                <a:cs typeface="Arial" pitchFamily="34" charset="0"/>
              </a:rPr>
              <a:t>signals. </a:t>
            </a:r>
            <a:endParaRPr lang="en-US" sz="1800" dirty="0">
              <a:latin typeface="Arial" pitchFamily="34" charset="0"/>
              <a:cs typeface="Arial" pitchFamily="34" charset="0"/>
            </a:endParaRPr>
          </a:p>
        </p:txBody>
      </p:sp>
      <p:sp>
        <p:nvSpPr>
          <p:cNvPr id="3" name="Title 2"/>
          <p:cNvSpPr>
            <a:spLocks noGrp="1"/>
          </p:cNvSpPr>
          <p:nvPr>
            <p:ph type="title"/>
          </p:nvPr>
        </p:nvSpPr>
        <p:spPr/>
        <p:txBody>
          <a:bodyPr/>
          <a:lstStyle/>
          <a:p>
            <a:r>
              <a:rPr lang="en-US" sz="4400" dirty="0">
                <a:latin typeface="Arial" pitchFamily="34" charset="0"/>
                <a:cs typeface="Arial" pitchFamily="34" charset="0"/>
              </a:rPr>
              <a:t>Equatorial orbit: </a:t>
            </a:r>
          </a:p>
        </p:txBody>
      </p:sp>
    </p:spTree>
    <p:extLst>
      <p:ext uri="{BB962C8B-B14F-4D97-AF65-F5344CB8AC3E}">
        <p14:creationId xmlns:p14="http://schemas.microsoft.com/office/powerpoint/2010/main" val="311620257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fade">
                                      <p:cBhvr>
                                        <p:cTn id="12" dur="500"/>
                                        <p:tgtEl>
                                          <p:spTgt spid="2">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animEffect transition="in" filter="fade">
                                      <p:cBhvr>
                                        <p:cTn id="1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4000" dirty="0">
                <a:latin typeface="Arial" pitchFamily="34" charset="0"/>
                <a:cs typeface="Arial" pitchFamily="34" charset="0"/>
              </a:rPr>
              <a:t>Equatorial orbit: </a:t>
            </a:r>
            <a:endParaRPr lang="en-US" dirty="0"/>
          </a:p>
        </p:txBody>
      </p:sp>
      <p:pic>
        <p:nvPicPr>
          <p:cNvPr id="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828800" y="1752600"/>
            <a:ext cx="4424741" cy="332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6390237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smtClean="0">
                <a:latin typeface="Arial" pitchFamily="34" charset="0"/>
                <a:cs typeface="Arial" pitchFamily="34" charset="0"/>
              </a:rPr>
              <a:t>Polar orbit</a:t>
            </a:r>
            <a:endParaRPr lang="en-US" sz="4400" dirty="0">
              <a:latin typeface="Arial" pitchFamily="34" charset="0"/>
              <a:cs typeface="Arial" pitchFamily="34" charset="0"/>
            </a:endParaRPr>
          </a:p>
        </p:txBody>
      </p:sp>
      <p:sp>
        <p:nvSpPr>
          <p:cNvPr id="4" name="Content Placeholder 1"/>
          <p:cNvSpPr>
            <a:spLocks noGrp="1"/>
          </p:cNvSpPr>
          <p:nvPr>
            <p:ph idx="1"/>
          </p:nvPr>
        </p:nvSpPr>
        <p:spPr>
          <a:xfrm>
            <a:off x="457200" y="1219200"/>
            <a:ext cx="8229600" cy="4525963"/>
          </a:xfrm>
        </p:spPr>
        <p:txBody>
          <a:bodyPr>
            <a:normAutofit/>
          </a:bodyPr>
          <a:lstStyle/>
          <a:p>
            <a:pPr algn="just"/>
            <a:r>
              <a:rPr lang="en-US" sz="1800" dirty="0">
                <a:latin typeface="Arial" pitchFamily="34" charset="0"/>
                <a:cs typeface="Arial" pitchFamily="34" charset="0"/>
              </a:rPr>
              <a:t>Polar Orbit is the type of LEO with a high inclination angle (close </a:t>
            </a:r>
            <a:r>
              <a:rPr lang="en-US" sz="1800">
                <a:latin typeface="Arial" pitchFamily="34" charset="0"/>
                <a:cs typeface="Arial" pitchFamily="34" charset="0"/>
              </a:rPr>
              <a:t>to </a:t>
            </a:r>
            <a:r>
              <a:rPr lang="en-US" sz="1800" smtClean="0">
                <a:latin typeface="Arial" pitchFamily="34" charset="0"/>
                <a:cs typeface="Arial" pitchFamily="34" charset="0"/>
              </a:rPr>
              <a:t>90 degrees</a:t>
            </a:r>
            <a:r>
              <a:rPr lang="en-US" sz="1800" dirty="0">
                <a:latin typeface="Arial" pitchFamily="34" charset="0"/>
                <a:cs typeface="Arial" pitchFamily="34" charset="0"/>
              </a:rPr>
              <a:t>). This means the satellite travels over the poles</a:t>
            </a:r>
            <a:r>
              <a:rPr lang="en-US" sz="1800" dirty="0" smtClean="0">
                <a:latin typeface="Arial" pitchFamily="34" charset="0"/>
                <a:cs typeface="Arial" pitchFamily="34" charset="0"/>
              </a:rPr>
              <a:t>.</a:t>
            </a:r>
          </a:p>
          <a:p>
            <a:pPr algn="just"/>
            <a:r>
              <a:rPr lang="en-US" sz="1800" dirty="0" smtClean="0">
                <a:latin typeface="Arial" pitchFamily="34" charset="0"/>
                <a:cs typeface="Arial" pitchFamily="34" charset="0"/>
              </a:rPr>
              <a:t>A </a:t>
            </a:r>
            <a:r>
              <a:rPr lang="en-US" sz="1800" dirty="0">
                <a:latin typeface="Arial" pitchFamily="34" charset="0"/>
                <a:cs typeface="Arial" pitchFamily="34" charset="0"/>
              </a:rPr>
              <a:t>satellite in this orbit flies over the earth from pole to pole. They are typically inserted at lower orbits. </a:t>
            </a:r>
            <a:r>
              <a:rPr lang="en-US" sz="1800" dirty="0" smtClean="0">
                <a:latin typeface="Arial" pitchFamily="34" charset="0"/>
                <a:cs typeface="Arial" pitchFamily="34" charset="0"/>
              </a:rPr>
              <a:t>Many </a:t>
            </a:r>
            <a:r>
              <a:rPr lang="en-US" sz="1800" dirty="0">
                <a:latin typeface="Arial" pitchFamily="34" charset="0"/>
                <a:cs typeface="Arial" pitchFamily="34" charset="0"/>
              </a:rPr>
              <a:t>of the pictures of the earth's surface in applications such as Google Earth come from satellites in these polar orbits. </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81446" y="3048000"/>
            <a:ext cx="4676554" cy="33366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75417936"/>
      </p:ext>
    </p:extLst>
  </p:cSld>
  <p:clrMapOvr>
    <a:masterClrMapping/>
  </p:clrMapOvr>
  <mc:AlternateContent xmlns:mc="http://schemas.openxmlformats.org/markup-compatibility/2006" xmlns:p14="http://schemas.microsoft.com/office/powerpoint/2010/main">
    <mc:Choice Requires="p14">
      <p:transition spd="slow" p14:dur="20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fade">
                                      <p:cBhvr>
                                        <p:cTn id="12"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773</TotalTime>
  <Words>355</Words>
  <Application>Microsoft Office PowerPoint</Application>
  <PresentationFormat>On-screen Show (4:3)</PresentationFormat>
  <Paragraphs>35</Paragraphs>
  <Slides>10</Slides>
  <Notes>2</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Concourse</vt:lpstr>
      <vt:lpstr>PowerPoint Presentation</vt:lpstr>
      <vt:lpstr>PowerPoint Presentation</vt:lpstr>
      <vt:lpstr>Inclination classifications of Satellite Orbits</vt:lpstr>
      <vt:lpstr>Inclination Angle</vt:lpstr>
      <vt:lpstr>PowerPoint Presentation</vt:lpstr>
      <vt:lpstr>PowerPoint Presentation</vt:lpstr>
      <vt:lpstr>Equatorial orbit: </vt:lpstr>
      <vt:lpstr>Equatorial orbit: </vt:lpstr>
      <vt:lpstr>Polar orbit</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Network Analysis with  Wire shark</dc:title>
  <dc:creator>Muhammad Saqib Javed</dc:creator>
  <cp:lastModifiedBy>Sohail Aamer</cp:lastModifiedBy>
  <cp:revision>140</cp:revision>
  <dcterms:created xsi:type="dcterms:W3CDTF">2006-08-16T00:00:00Z</dcterms:created>
  <dcterms:modified xsi:type="dcterms:W3CDTF">2015-10-14T10:00:45Z</dcterms:modified>
</cp:coreProperties>
</file>