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1"/>
  </p:notesMasterIdLst>
  <p:sldIdLst>
    <p:sldId id="256" r:id="rId2"/>
    <p:sldId id="257" r:id="rId3"/>
    <p:sldId id="269" r:id="rId4"/>
    <p:sldId id="270" r:id="rId5"/>
    <p:sldId id="271" r:id="rId6"/>
    <p:sldId id="272" r:id="rId7"/>
    <p:sldId id="275" r:id="rId8"/>
    <p:sldId id="273" r:id="rId9"/>
    <p:sldId id="27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>
      <p:cViewPr varScale="1">
        <p:scale>
          <a:sx n="68" d="100"/>
          <a:sy n="68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B9C246-B7EC-4141-94AA-8E4563F053BC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13B9E4-DC4F-479B-8505-A6B3EF322F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784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3B9E4-DC4F-479B-8505-A6B3EF322FF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765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3B9E4-DC4F-479B-8505-A6B3EF322FF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735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752601"/>
            <a:ext cx="8991600" cy="1829761"/>
          </a:xfrm>
        </p:spPr>
        <p:txBody>
          <a:bodyPr>
            <a:normAutofit/>
          </a:bodyPr>
          <a:lstStyle/>
          <a:p>
            <a:r>
              <a:rPr lang="en-US" dirty="0" smtClean="0">
                <a:effectLst/>
              </a:rPr>
              <a:t>Fading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2523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en-US" dirty="0" smtClean="0">
                <a:latin typeface="+mj-lt"/>
                <a:cs typeface="Times New Roman" pitchFamily="18" charset="0"/>
              </a:rPr>
              <a:t>Variation in signal power over distance due to: </a:t>
            </a:r>
          </a:p>
          <a:p>
            <a:pPr lvl="1"/>
            <a:r>
              <a:rPr lang="en-US" altLang="en-US" dirty="0" smtClean="0">
                <a:latin typeface="+mj-lt"/>
                <a:cs typeface="Times New Roman" pitchFamily="18" charset="0"/>
              </a:rPr>
              <a:t>Medium </a:t>
            </a:r>
          </a:p>
          <a:p>
            <a:pPr lvl="1"/>
            <a:r>
              <a:rPr lang="en-US" altLang="en-US" dirty="0" smtClean="0">
                <a:latin typeface="+mj-lt"/>
                <a:cs typeface="Times New Roman" pitchFamily="18" charset="0"/>
              </a:rPr>
              <a:t>Path(s)</a:t>
            </a:r>
          </a:p>
          <a:p>
            <a:endParaRPr lang="en-US" altLang="en-US" dirty="0" smtClean="0">
              <a:latin typeface="+mj-lt"/>
              <a:cs typeface="Times New Roman" pitchFamily="18" charset="0"/>
            </a:endParaRPr>
          </a:p>
          <a:p>
            <a:r>
              <a:rPr lang="en-US" altLang="en-US" dirty="0" smtClean="0">
                <a:latin typeface="+mj-lt"/>
                <a:cs typeface="Times New Roman" pitchFamily="18" charset="0"/>
              </a:rPr>
              <a:t>In fix environment</a:t>
            </a:r>
          </a:p>
          <a:p>
            <a:pPr lvl="1"/>
            <a:r>
              <a:rPr lang="en-US" altLang="en-US" dirty="0" smtClean="0">
                <a:latin typeface="+mj-lt"/>
                <a:cs typeface="Times New Roman" pitchFamily="18" charset="0"/>
              </a:rPr>
              <a:t>Atmospheric conditions.. May be rain fall</a:t>
            </a:r>
            <a:endParaRPr lang="en-US" altLang="en-US" dirty="0">
              <a:latin typeface="+mj-lt"/>
              <a:cs typeface="Times New Roman" pitchFamily="18" charset="0"/>
            </a:endParaRPr>
          </a:p>
          <a:p>
            <a:endParaRPr lang="en-US" altLang="en-US" dirty="0" smtClean="0">
              <a:latin typeface="+mj-lt"/>
              <a:cs typeface="Times New Roman" pitchFamily="18" charset="0"/>
            </a:endParaRPr>
          </a:p>
          <a:p>
            <a:r>
              <a:rPr lang="en-US" altLang="en-US" dirty="0" smtClean="0">
                <a:latin typeface="+mj-lt"/>
                <a:cs typeface="Times New Roman" pitchFamily="18" charset="0"/>
              </a:rPr>
              <a:t>In Mobile environment</a:t>
            </a:r>
          </a:p>
          <a:p>
            <a:pPr lvl="1"/>
            <a:r>
              <a:rPr lang="en-US" altLang="en-US" dirty="0" smtClean="0">
                <a:latin typeface="+mj-lt"/>
                <a:cs typeface="Times New Roman" pitchFamily="18" charset="0"/>
              </a:rPr>
              <a:t>Antenna or mobile unit move relatively </a:t>
            </a:r>
          </a:p>
          <a:p>
            <a:pPr lvl="1"/>
            <a:r>
              <a:rPr lang="en-US" altLang="en-US" dirty="0" smtClean="0">
                <a:latin typeface="+mj-lt"/>
                <a:cs typeface="Times New Roman" pitchFamily="18" charset="0"/>
              </a:rPr>
              <a:t>Obstacles may also change (urban and rural)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dirty="0" smtClean="0"/>
              <a:t>Fading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00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>
                <a:cs typeface="Times New Roman" pitchFamily="18" charset="0"/>
              </a:rPr>
              <a:t>Reflection </a:t>
            </a:r>
          </a:p>
          <a:p>
            <a:pPr lvl="1"/>
            <a:r>
              <a:rPr lang="en-US" altLang="en-US" dirty="0" smtClean="0">
                <a:cs typeface="Times New Roman" pitchFamily="18" charset="0"/>
              </a:rPr>
              <a:t>If the surface is larger than wavelength </a:t>
            </a:r>
          </a:p>
          <a:p>
            <a:pPr lvl="1"/>
            <a:r>
              <a:rPr lang="en-US" altLang="en-US" dirty="0" smtClean="0">
                <a:cs typeface="Times New Roman" pitchFamily="18" charset="0"/>
              </a:rPr>
              <a:t>Ground reflected wave with 180° phase shift</a:t>
            </a:r>
          </a:p>
          <a:p>
            <a:endParaRPr lang="en-US" altLang="en-US" dirty="0" smtClean="0">
              <a:cs typeface="Times New Roman" pitchFamily="18" charset="0"/>
            </a:endParaRPr>
          </a:p>
          <a:p>
            <a:r>
              <a:rPr lang="en-US" altLang="en-US" dirty="0" smtClean="0">
                <a:cs typeface="Times New Roman" pitchFamily="18" charset="0"/>
              </a:rPr>
              <a:t>Mobile </a:t>
            </a:r>
            <a:r>
              <a:rPr lang="en-US" altLang="en-US" dirty="0">
                <a:cs typeface="Times New Roman" pitchFamily="18" charset="0"/>
              </a:rPr>
              <a:t>antenna is lower than buildings</a:t>
            </a:r>
            <a:endParaRPr lang="en-US" dirty="0" smtClean="0"/>
          </a:p>
          <a:p>
            <a:pPr lvl="1"/>
            <a:r>
              <a:rPr lang="en-US" dirty="0" smtClean="0"/>
              <a:t>So is multipath interference </a:t>
            </a:r>
          </a:p>
          <a:p>
            <a:pPr lvl="1"/>
            <a:r>
              <a:rPr lang="en-US" dirty="0" smtClean="0"/>
              <a:t>Reflected waves may interfere constructively or destructively 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Multipath Propagation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13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On the edges of impenetrable bodies 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The obstacle may be larger than wavelength of radio waves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Propagation in different directions from these edges </a:t>
            </a:r>
          </a:p>
          <a:p>
            <a:endParaRPr lang="en-US" alt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Diffraction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76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Obstacle is of order of wavelength </a:t>
            </a:r>
          </a:p>
          <a:p>
            <a:endParaRPr lang="en-US" dirty="0" smtClean="0"/>
          </a:p>
          <a:p>
            <a:r>
              <a:rPr lang="en-US" dirty="0" smtClean="0"/>
              <a:t>Or less than wavelength </a:t>
            </a:r>
          </a:p>
          <a:p>
            <a:endParaRPr lang="en-US" dirty="0" smtClean="0"/>
          </a:p>
          <a:p>
            <a:r>
              <a:rPr lang="en-US" dirty="0" smtClean="0"/>
              <a:t>Signal scattering in different directions </a:t>
            </a:r>
          </a:p>
          <a:p>
            <a:endParaRPr lang="en-US" dirty="0" smtClean="0"/>
          </a:p>
          <a:p>
            <a:r>
              <a:rPr lang="en-US" dirty="0" smtClean="0"/>
              <a:t>Signals are weaker </a:t>
            </a:r>
          </a:p>
          <a:p>
            <a:endParaRPr lang="en-US" dirty="0" smtClean="0"/>
          </a:p>
          <a:p>
            <a:r>
              <a:rPr lang="en-US" dirty="0" smtClean="0"/>
              <a:t>Many small obstacles can cause scattering </a:t>
            </a:r>
          </a:p>
          <a:p>
            <a:pPr lvl="1"/>
            <a:r>
              <a:rPr lang="en-US" dirty="0" smtClean="0"/>
              <a:t>So is unpredictable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Scattering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32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Performance is affected on the basis of</a:t>
            </a:r>
          </a:p>
          <a:p>
            <a:pPr lvl="1"/>
            <a:r>
              <a:rPr lang="en-US" dirty="0" smtClean="0"/>
              <a:t>Local conditions </a:t>
            </a:r>
          </a:p>
          <a:p>
            <a:pPr lvl="1"/>
            <a:r>
              <a:rPr lang="en-US" dirty="0" smtClean="0"/>
              <a:t>Mobility </a:t>
            </a:r>
          </a:p>
          <a:p>
            <a:r>
              <a:rPr lang="en-US" dirty="0" smtClean="0"/>
              <a:t>For clear LOS</a:t>
            </a:r>
          </a:p>
          <a:p>
            <a:pPr lvl="1"/>
            <a:r>
              <a:rPr lang="en-US" dirty="0" smtClean="0"/>
              <a:t>Minor Diffraction and Scattering </a:t>
            </a:r>
          </a:p>
          <a:p>
            <a:pPr lvl="1"/>
            <a:r>
              <a:rPr lang="en-US" dirty="0" smtClean="0"/>
              <a:t>Reflection may occur   </a:t>
            </a:r>
          </a:p>
          <a:p>
            <a:r>
              <a:rPr lang="en-US" dirty="0" smtClean="0"/>
              <a:t>When not in LOS</a:t>
            </a:r>
          </a:p>
          <a:p>
            <a:pPr lvl="1"/>
            <a:r>
              <a:rPr lang="en-US" dirty="0" smtClean="0"/>
              <a:t>Diffraction and Scattering may be major sources of fading</a:t>
            </a:r>
            <a:endParaRPr lang="en-US" dirty="0"/>
          </a:p>
          <a:p>
            <a:r>
              <a:rPr lang="en-US" dirty="0"/>
              <a:t>Multiple copies of signal received </a:t>
            </a:r>
          </a:p>
          <a:p>
            <a:r>
              <a:rPr lang="en-US" dirty="0"/>
              <a:t>If joined destructively</a:t>
            </a:r>
          </a:p>
          <a:p>
            <a:pPr lvl="1"/>
            <a:r>
              <a:rPr lang="en-US" dirty="0"/>
              <a:t>Signal level relative to noise decreases </a:t>
            </a:r>
          </a:p>
          <a:p>
            <a:pPr lvl="1"/>
            <a:r>
              <a:rPr lang="en-US" dirty="0"/>
              <a:t>Difficulty in signal detection at receiver 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27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98" y="685800"/>
            <a:ext cx="7807302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2"/>
          <p:cNvSpPr txBox="1">
            <a:spLocks/>
          </p:cNvSpPr>
          <p:nvPr/>
        </p:nvSpPr>
        <p:spPr>
          <a:xfrm>
            <a:off x="6400799" y="6096000"/>
            <a:ext cx="1905001" cy="56356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1200" dirty="0" smtClean="0">
                <a:solidFill>
                  <a:schemeClr val="tx1"/>
                </a:solidFill>
              </a:rPr>
              <a:t>Ref: Google Images 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05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Fast fading </a:t>
            </a:r>
          </a:p>
          <a:p>
            <a:pPr lvl="1"/>
            <a:r>
              <a:rPr lang="en-US" dirty="0" smtClean="0"/>
              <a:t>Rapid variation of signal strength over a distance one half of wavelength </a:t>
            </a:r>
          </a:p>
          <a:p>
            <a:pPr lvl="1"/>
            <a:r>
              <a:rPr lang="en-US" dirty="0" smtClean="0"/>
              <a:t>Not only in automobiles but also on walking </a:t>
            </a:r>
          </a:p>
          <a:p>
            <a:endParaRPr lang="en-US" dirty="0" smtClean="0"/>
          </a:p>
          <a:p>
            <a:r>
              <a:rPr lang="en-US" dirty="0" smtClean="0"/>
              <a:t>Slow fading </a:t>
            </a:r>
          </a:p>
          <a:p>
            <a:pPr lvl="1"/>
            <a:r>
              <a:rPr lang="en-US" dirty="0" smtClean="0"/>
              <a:t>Over a long distance </a:t>
            </a:r>
          </a:p>
          <a:p>
            <a:pPr lvl="1"/>
            <a:r>
              <a:rPr lang="en-US" dirty="0" smtClean="0"/>
              <a:t>Multiples of wavelength 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Fading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58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Flat Fading </a:t>
            </a:r>
          </a:p>
          <a:p>
            <a:pPr lvl="1"/>
            <a:r>
              <a:rPr lang="en-US" dirty="0" smtClean="0"/>
              <a:t>Non selective </a:t>
            </a:r>
          </a:p>
          <a:p>
            <a:pPr lvl="1"/>
            <a:r>
              <a:rPr lang="en-US" dirty="0" smtClean="0"/>
              <a:t>All frequency components fluctuate in same proportion, simultaneously 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Selective Fading </a:t>
            </a:r>
          </a:p>
          <a:p>
            <a:pPr lvl="1"/>
            <a:r>
              <a:rPr lang="en-US" dirty="0" smtClean="0"/>
              <a:t>Different components-  different effects </a:t>
            </a:r>
          </a:p>
          <a:p>
            <a:pPr lvl="1"/>
            <a:r>
              <a:rPr lang="en-US" dirty="0" smtClean="0"/>
              <a:t>Attenuation over a portion of bandwidth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Fading  </a:t>
            </a:r>
            <a:r>
              <a:rPr lang="en-US" dirty="0" smtClean="0"/>
              <a:t>…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46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2821</TotalTime>
  <Words>253</Words>
  <Application>Microsoft Office PowerPoint</Application>
  <PresentationFormat>On-screen Show (4:3)</PresentationFormat>
  <Paragraphs>77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Concourse</vt:lpstr>
      <vt:lpstr>Fading</vt:lpstr>
      <vt:lpstr>Fading </vt:lpstr>
      <vt:lpstr>Multipath Propagation </vt:lpstr>
      <vt:lpstr>Diffraction </vt:lpstr>
      <vt:lpstr>Scattering </vt:lpstr>
      <vt:lpstr>Effects </vt:lpstr>
      <vt:lpstr> </vt:lpstr>
      <vt:lpstr>Types of Fading </vt:lpstr>
      <vt:lpstr>Types of Fading  …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CSS</dc:title>
  <dc:creator>Khaqan Khawer</dc:creator>
  <cp:lastModifiedBy>Syed Shah Muhammad Shah</cp:lastModifiedBy>
  <cp:revision>1170</cp:revision>
  <dcterms:created xsi:type="dcterms:W3CDTF">2015-03-02T09:08:23Z</dcterms:created>
  <dcterms:modified xsi:type="dcterms:W3CDTF">2015-11-03T09:06:40Z</dcterms:modified>
</cp:coreProperties>
</file>