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6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05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smtClean="0">
                <a:solidFill>
                  <a:schemeClr val="tx1"/>
                </a:solidFill>
              </a:defRPr>
            </a:lvl1pPr>
            <a:extLst/>
          </a:lstStyle>
          <a:p>
            <a:fld id="{39ACD583-6155-4B3D-A266-1AD6DC3B57C4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fld id="{F76FFA43-8AA1-4ADB-BD19-A21339D419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</a:rPr>
              <a:t>Code-Division Multiple Access (CDMA)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Basic Principles of CDMA</a:t>
            </a:r>
          </a:p>
          <a:p>
            <a:pPr lvl="1" eaLnBrk="1" hangingPunct="1"/>
            <a:r>
              <a:rPr lang="en-US" i="1" smtClean="0">
                <a:latin typeface="Times New Roman" pitchFamily="18" charset="0"/>
              </a:rPr>
              <a:t>D</a:t>
            </a:r>
            <a:r>
              <a:rPr lang="en-US" smtClean="0">
                <a:latin typeface="Times New Roman" pitchFamily="18" charset="0"/>
              </a:rPr>
              <a:t> = rate of data signal</a:t>
            </a:r>
          </a:p>
          <a:p>
            <a:pPr lvl="1" eaLnBrk="1" hangingPunct="1"/>
            <a:r>
              <a:rPr lang="en-US" smtClean="0">
                <a:latin typeface="Times New Roman" pitchFamily="18" charset="0"/>
              </a:rPr>
              <a:t>Break each bit into </a:t>
            </a:r>
            <a:r>
              <a:rPr lang="en-US" i="1" smtClean="0">
                <a:latin typeface="Times New Roman" pitchFamily="18" charset="0"/>
              </a:rPr>
              <a:t>k</a:t>
            </a:r>
            <a:r>
              <a:rPr lang="en-US" smtClean="0">
                <a:latin typeface="Times New Roman" pitchFamily="18" charset="0"/>
              </a:rPr>
              <a:t> </a:t>
            </a:r>
            <a:r>
              <a:rPr lang="en-US" i="1" smtClean="0">
                <a:latin typeface="Times New Roman" pitchFamily="18" charset="0"/>
              </a:rPr>
              <a:t>chips</a:t>
            </a:r>
          </a:p>
          <a:p>
            <a:pPr lvl="2" eaLnBrk="1" hangingPunct="1"/>
            <a:r>
              <a:rPr lang="en-US" smtClean="0">
                <a:latin typeface="Times New Roman" pitchFamily="18" charset="0"/>
              </a:rPr>
              <a:t>Chips are a user-specific fixed pattern </a:t>
            </a:r>
          </a:p>
          <a:p>
            <a:pPr lvl="1" eaLnBrk="1" hangingPunct="1"/>
            <a:r>
              <a:rPr lang="en-US" smtClean="0">
                <a:latin typeface="Times New Roman" pitchFamily="18" charset="0"/>
              </a:rPr>
              <a:t>Chip data rate of new channel = </a:t>
            </a:r>
            <a:r>
              <a:rPr lang="en-US" i="1" smtClean="0">
                <a:latin typeface="Times New Roman" pitchFamily="18" charset="0"/>
              </a:rPr>
              <a:t>kD</a:t>
            </a:r>
            <a:endParaRPr lang="en-US" smtClean="0">
              <a:latin typeface="Times New Roman" pitchFamily="18" charset="0"/>
            </a:endParaRPr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Code-Division Multiple Access (CDMA)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</a:rPr>
              <a:t>If </a:t>
            </a:r>
            <a:r>
              <a:rPr lang="en-US" sz="2800" i="1" dirty="0" smtClean="0">
                <a:latin typeface="Times New Roman" pitchFamily="18" charset="0"/>
              </a:rPr>
              <a:t>k</a:t>
            </a:r>
            <a:r>
              <a:rPr lang="en-US" sz="2800" dirty="0" smtClean="0">
                <a:latin typeface="Times New Roman" pitchFamily="18" charset="0"/>
              </a:rPr>
              <a:t>=6 and code is a sequence of 1s and -1s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For a ‘1’ bit, A sends code as chip pattern 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latin typeface="Times New Roman" pitchFamily="18" charset="0"/>
              </a:rPr>
              <a:t>&lt;c1, c2, c3, c4, c5, c6&gt;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Times New Roman" pitchFamily="18" charset="0"/>
              </a:rPr>
              <a:t>For a ‘0’ bit, A sends complement of code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latin typeface="Times New Roman" pitchFamily="18" charset="0"/>
              </a:rPr>
              <a:t>&lt;-c1, -c2, -c3, -c4, -c5, -c6&gt;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</a:rPr>
              <a:t>Receiver knows sender’s code and performs electronic decode function</a:t>
            </a:r>
          </a:p>
          <a:p>
            <a:pPr lvl="2" eaLnBrk="1" hangingPunct="1">
              <a:lnSpc>
                <a:spcPct val="90000"/>
              </a:lnSpc>
            </a:pPr>
            <a:endParaRPr lang="en-US" sz="2000" i="1" dirty="0" smtClean="0">
              <a:latin typeface="Times New Roman" pitchFamily="18" charset="0"/>
            </a:endParaRPr>
          </a:p>
          <a:p>
            <a:pPr lvl="2" eaLnBrk="1" hangingPunct="1">
              <a:lnSpc>
                <a:spcPct val="90000"/>
              </a:lnSpc>
            </a:pPr>
            <a:endParaRPr lang="en-US" sz="2000" i="1" dirty="0" smtClean="0">
              <a:latin typeface="Times New Roman" pitchFamily="18" charset="0"/>
            </a:endParaRPr>
          </a:p>
          <a:p>
            <a:pPr lvl="2" eaLnBrk="1" hangingPunct="1">
              <a:lnSpc>
                <a:spcPct val="90000"/>
              </a:lnSpc>
            </a:pPr>
            <a:r>
              <a:rPr lang="en-US" sz="2000" i="1" dirty="0" smtClean="0">
                <a:latin typeface="Times New Roman" pitchFamily="18" charset="0"/>
              </a:rPr>
              <a:t>&lt;</a:t>
            </a:r>
            <a:r>
              <a:rPr lang="en-US" sz="2000" dirty="0" smtClean="0">
                <a:latin typeface="Times New Roman" pitchFamily="18" charset="0"/>
              </a:rPr>
              <a:t>d1, d2, d3, d4, d5, d6&gt; = received chip pattern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i="1" dirty="0" smtClean="0">
                <a:latin typeface="Times New Roman" pitchFamily="18" charset="0"/>
              </a:rPr>
              <a:t>&lt;</a:t>
            </a:r>
            <a:r>
              <a:rPr lang="en-US" sz="2000" dirty="0" smtClean="0">
                <a:latin typeface="Times New Roman" pitchFamily="18" charset="0"/>
              </a:rPr>
              <a:t>c1, c2, c3, c4, c5, c6&gt; = sender’s code</a:t>
            </a:r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latin typeface="Times New Roman" pitchFamily="18" charset="0"/>
              </a:rPr>
              <a:t>CDMA Example</a:t>
            </a: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1295400" y="4394200"/>
          <a:ext cx="7239000" cy="482600"/>
        </p:xfrm>
        <a:graphic>
          <a:graphicData uri="http://schemas.openxmlformats.org/presentationml/2006/ole">
            <p:oleObj spid="_x0000_s1026" name="Equation" r:id="rId3" imgW="3746160" imgH="228600" progId="Equation.3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447800"/>
            <a:ext cx="72390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User A code = &lt;1, –1, –1, 1, –1, 1&gt;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To send a 1 bit = &lt;1, –1, –1, 1, –1, 1&gt;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To send a 0 bit = &lt;–1, 1, 1, –1, 1, –1&gt;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User B code = &lt;1, 1, –1, – 1, 1, 1&gt;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To send a 1 bit = &lt;1, 1, –1, –1, 1, 1&gt;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Receiver receiving with A’s code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(A’s code) x (received chip pattern)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User A ‘1’ bit: 6 -&gt; 1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User A ‘0’ bit: -6 -&gt; 0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User B ‘1’ bit: 0 -&gt; unwanted signal ignored</a:t>
            </a:r>
          </a:p>
        </p:txBody>
      </p:sp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CDMA Example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</a:rPr>
              <a:t>If user A send 1 </a:t>
            </a:r>
            <a:r>
              <a:rPr lang="en-US" dirty="0" smtClean="0">
                <a:latin typeface="Times New Roman" pitchFamily="18" charset="0"/>
              </a:rPr>
              <a:t>bit = &lt;1, –1, –1, 1, –1, 1</a:t>
            </a:r>
            <a:r>
              <a:rPr lang="en-US" dirty="0" smtClean="0">
                <a:latin typeface="Times New Roman" pitchFamily="18" charset="0"/>
              </a:rPr>
              <a:t>&gt;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</a:rPr>
              <a:t>If user A send 0 </a:t>
            </a:r>
            <a:r>
              <a:rPr lang="en-US" dirty="0" smtClean="0">
                <a:latin typeface="Times New Roman" pitchFamily="18" charset="0"/>
              </a:rPr>
              <a:t>bit = &lt;–1, 1, 1, –1, 1, –1</a:t>
            </a:r>
            <a:r>
              <a:rPr lang="en-US" dirty="0" smtClean="0">
                <a:latin typeface="Times New Roman" pitchFamily="18" charset="0"/>
              </a:rPr>
              <a:t>&gt;</a:t>
            </a:r>
          </a:p>
          <a:p>
            <a:endParaRPr lang="en-US" dirty="0" smtClean="0">
              <a:latin typeface="Times New Roman" pitchFamily="18" charset="0"/>
            </a:endParaRPr>
          </a:p>
          <a:p>
            <a:endParaRPr lang="en-US" dirty="0" smtClean="0"/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What happens if user B send 1 bit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&lt;1, 1, –1, –1, 1, 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CDMA Example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057400"/>
            <a:ext cx="67818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3429000"/>
            <a:ext cx="74009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4876800"/>
            <a:ext cx="75057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90600" y="1143000"/>
            <a:ext cx="7772400" cy="5357813"/>
          </a:xfr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</a:rPr>
              <a:t>CDMA Example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Receiver can filter unwanted users</a:t>
            </a:r>
          </a:p>
          <a:p>
            <a:pPr lvl="1"/>
            <a:r>
              <a:rPr lang="en-US" smtClean="0"/>
              <a:t>either 0 or low-level noise</a:t>
            </a:r>
          </a:p>
          <a:p>
            <a:r>
              <a:rPr lang="en-US" smtClean="0"/>
              <a:t>However, system will break down if</a:t>
            </a:r>
          </a:p>
          <a:p>
            <a:pPr lvl="1"/>
            <a:r>
              <a:rPr lang="en-US" smtClean="0"/>
              <a:t>many users compete for channel</a:t>
            </a:r>
          </a:p>
          <a:p>
            <a:pPr lvl="1"/>
            <a:r>
              <a:rPr lang="en-US" smtClean="0"/>
              <a:t>signal power from some users is too high</a:t>
            </a:r>
          </a:p>
          <a:p>
            <a:pPr lvl="2"/>
            <a:r>
              <a:rPr lang="en-US" smtClean="0"/>
              <a:t>because some users are very near to receiver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CDMA Limitations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chap7</Template>
  <TotalTime>24</TotalTime>
  <Words>420</Words>
  <Application>Microsoft Office PowerPoint</Application>
  <PresentationFormat>On-screen Show (4:3)</PresentationFormat>
  <Paragraphs>45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Concourse</vt:lpstr>
      <vt:lpstr>Equation</vt:lpstr>
      <vt:lpstr>Code-Division Multiple Access (CDMA)</vt:lpstr>
      <vt:lpstr>Code-Division Multiple Access (CDMA)</vt:lpstr>
      <vt:lpstr>CDMA Example</vt:lpstr>
      <vt:lpstr>CDMA Example</vt:lpstr>
      <vt:lpstr>CDMA Example</vt:lpstr>
      <vt:lpstr>CDMA Example</vt:lpstr>
      <vt:lpstr>CDMA Limitations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Code-Division Multiple Access (CDMA)</dc:title>
  <dc:creator>fouzia.jumani</dc:creator>
  <cp:lastModifiedBy>fouzia.jumani</cp:lastModifiedBy>
  <cp:revision>6</cp:revision>
  <dcterms:created xsi:type="dcterms:W3CDTF">2015-09-21T10:31:56Z</dcterms:created>
  <dcterms:modified xsi:type="dcterms:W3CDTF">2015-10-08T06:03:48Z</dcterms:modified>
</cp:coreProperties>
</file>