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8"/>
  </p:notesMasterIdLst>
  <p:sldIdLst>
    <p:sldId id="256" r:id="rId2"/>
    <p:sldId id="257" r:id="rId3"/>
    <p:sldId id="267" r:id="rId4"/>
    <p:sldId id="269" r:id="rId5"/>
    <p:sldId id="270" r:id="rId6"/>
    <p:sldId id="271" r:id="rId7"/>
    <p:sldId id="279" r:id="rId8"/>
    <p:sldId id="275" r:id="rId9"/>
    <p:sldId id="272" r:id="rId10"/>
    <p:sldId id="277" r:id="rId11"/>
    <p:sldId id="280" r:id="rId12"/>
    <p:sldId id="276" r:id="rId13"/>
    <p:sldId id="273" r:id="rId14"/>
    <p:sldId id="281" r:id="rId15"/>
    <p:sldId id="274" r:id="rId16"/>
    <p:sldId id="278"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912" autoAdjust="0"/>
    <p:restoredTop sz="94660"/>
  </p:normalViewPr>
  <p:slideViewPr>
    <p:cSldViewPr>
      <p:cViewPr>
        <p:scale>
          <a:sx n="75" d="100"/>
          <a:sy n="75" d="100"/>
        </p:scale>
        <p:origin x="-159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A0C5F-AD67-4E37-AD25-BCA6B26AE641}" type="datetimeFigureOut">
              <a:rPr lang="en-US" smtClean="0"/>
              <a:t>10/21/2015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F6D471-FC05-4D3D-8D66-49748E74A80A}" type="slidenum">
              <a:rPr lang="en-US" smtClean="0"/>
              <a:t>‹#›</a:t>
            </a:fld>
            <a:endParaRPr lang="en-US"/>
          </a:p>
        </p:txBody>
      </p:sp>
    </p:spTree>
    <p:extLst>
      <p:ext uri="{BB962C8B-B14F-4D97-AF65-F5344CB8AC3E}">
        <p14:creationId xmlns:p14="http://schemas.microsoft.com/office/powerpoint/2010/main" val="2903741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F6D471-FC05-4D3D-8D66-49748E74A80A}" type="slidenum">
              <a:rPr lang="en-US" smtClean="0"/>
              <a:t>1</a:t>
            </a:fld>
            <a:endParaRPr lang="en-US"/>
          </a:p>
        </p:txBody>
      </p:sp>
    </p:spTree>
    <p:extLst>
      <p:ext uri="{BB962C8B-B14F-4D97-AF65-F5344CB8AC3E}">
        <p14:creationId xmlns:p14="http://schemas.microsoft.com/office/powerpoint/2010/main" val="39316027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10/21/2015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10/21/2015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10/21/2015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10/21/2015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10/21/2015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10/21/2015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10/21/2015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10/21/2015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1375"/>
            <a:ext cx="7772400" cy="1470025"/>
          </a:xfrm>
        </p:spPr>
        <p:txBody>
          <a:bodyPr>
            <a:normAutofit/>
          </a:bodyPr>
          <a:lstStyle/>
          <a:p>
            <a:pPr algn="ctr"/>
            <a:r>
              <a:rPr lang="en-GB" sz="4000" dirty="0">
                <a:latin typeface="Arial" pitchFamily="34" charset="0"/>
                <a:cs typeface="Arial" pitchFamily="34" charset="0"/>
              </a:rPr>
              <a:t>Capacity Allocation</a:t>
            </a:r>
            <a:endParaRPr lang="en-US" sz="4000" dirty="0">
              <a:latin typeface="Arial" pitchFamily="34" charset="0"/>
              <a:cs typeface="Arial" pitchFamily="34" charset="0"/>
            </a:endParaRPr>
          </a:p>
        </p:txBody>
      </p:sp>
    </p:spTree>
    <p:extLst>
      <p:ext uri="{BB962C8B-B14F-4D97-AF65-F5344CB8AC3E}">
        <p14:creationId xmlns:p14="http://schemas.microsoft.com/office/powerpoint/2010/main" val="224188783"/>
      </p:ext>
    </p:extLst>
  </p:cSld>
  <p:clrMapOvr>
    <a:masterClrMapping/>
  </p:clrMapOvr>
  <mc:AlternateContent xmlns:mc="http://schemas.openxmlformats.org/markup-compatibility/2006" xmlns:p14="http://schemas.microsoft.com/office/powerpoint/2010/main">
    <mc:Choice Requires="p14">
      <p:transition spd="slow" p14:dur="2000">
        <p14:conveyor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98637"/>
            <a:ext cx="8229600" cy="4525963"/>
          </a:xfrm>
        </p:spPr>
        <p:txBody>
          <a:bodyPr>
            <a:normAutofit/>
          </a:bodyPr>
          <a:lstStyle/>
          <a:p>
            <a:pPr algn="just"/>
            <a:r>
              <a:rPr lang="en-US" sz="2000" dirty="0">
                <a:latin typeface="Arial" pitchFamily="34" charset="0"/>
                <a:cs typeface="Arial" pitchFamily="34" charset="0"/>
              </a:rPr>
              <a:t>Each user is allowed to transmit only within specified </a:t>
            </a:r>
            <a:r>
              <a:rPr lang="en-US" sz="2000" dirty="0" smtClean="0">
                <a:latin typeface="Arial" pitchFamily="34" charset="0"/>
                <a:cs typeface="Arial" pitchFamily="34" charset="0"/>
              </a:rPr>
              <a:t>time intervals </a:t>
            </a:r>
            <a:r>
              <a:rPr lang="en-US" sz="2000" dirty="0">
                <a:latin typeface="Arial" pitchFamily="34" charset="0"/>
                <a:cs typeface="Arial" pitchFamily="34" charset="0"/>
              </a:rPr>
              <a:t>(Time Slots). Different users transmit in </a:t>
            </a:r>
            <a:r>
              <a:rPr lang="en-US" sz="2000" dirty="0" smtClean="0">
                <a:latin typeface="Arial" pitchFamily="34" charset="0"/>
                <a:cs typeface="Arial" pitchFamily="34" charset="0"/>
              </a:rPr>
              <a:t>different Time Slots.</a:t>
            </a:r>
          </a:p>
          <a:p>
            <a:pPr marL="109728" indent="0" algn="just">
              <a:buNone/>
            </a:pPr>
            <a:endParaRPr lang="en-US" sz="2000" dirty="0">
              <a:latin typeface="Arial" pitchFamily="34" charset="0"/>
              <a:cs typeface="Arial" pitchFamily="34" charset="0"/>
            </a:endParaRPr>
          </a:p>
          <a:p>
            <a:pPr algn="just"/>
            <a:r>
              <a:rPr lang="en-US" sz="2000" dirty="0">
                <a:latin typeface="Arial" pitchFamily="34" charset="0"/>
                <a:cs typeface="Arial" pitchFamily="34" charset="0"/>
              </a:rPr>
              <a:t>When users transmit, they occupy the whole frequency </a:t>
            </a:r>
            <a:r>
              <a:rPr lang="en-US" sz="2000" dirty="0" smtClean="0">
                <a:latin typeface="Arial" pitchFamily="34" charset="0"/>
                <a:cs typeface="Arial" pitchFamily="34" charset="0"/>
              </a:rPr>
              <a:t>bandwidth (separation </a:t>
            </a:r>
            <a:r>
              <a:rPr lang="en-US" sz="2000" dirty="0">
                <a:latin typeface="Arial" pitchFamily="34" charset="0"/>
                <a:cs typeface="Arial" pitchFamily="34" charset="0"/>
              </a:rPr>
              <a:t>among users is performed in the time domain).</a:t>
            </a:r>
          </a:p>
        </p:txBody>
      </p:sp>
      <p:sp>
        <p:nvSpPr>
          <p:cNvPr id="3" name="Title 2"/>
          <p:cNvSpPr>
            <a:spLocks noGrp="1"/>
          </p:cNvSpPr>
          <p:nvPr>
            <p:ph type="title"/>
          </p:nvPr>
        </p:nvSpPr>
        <p:spPr>
          <a:xfrm>
            <a:off x="457200" y="533400"/>
            <a:ext cx="8229600" cy="1143000"/>
          </a:xfrm>
        </p:spPr>
        <p:txBody>
          <a:bodyPr>
            <a:normAutofit/>
          </a:bodyPr>
          <a:lstStyle/>
          <a:p>
            <a:r>
              <a:rPr lang="en-US" sz="4000" dirty="0">
                <a:latin typeface="Arial" pitchFamily="34" charset="0"/>
                <a:cs typeface="Arial" pitchFamily="34" charset="0"/>
              </a:rPr>
              <a:t>TDMA</a:t>
            </a:r>
            <a:endParaRPr lang="en-US" sz="4000" dirty="0"/>
          </a:p>
        </p:txBody>
      </p:sp>
    </p:spTree>
    <p:extLst>
      <p:ext uri="{BB962C8B-B14F-4D97-AF65-F5344CB8AC3E}">
        <p14:creationId xmlns:p14="http://schemas.microsoft.com/office/powerpoint/2010/main" val="31778571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6934200" cy="563562"/>
          </a:xfrm>
        </p:spPr>
        <p:txBody>
          <a:bodyPr>
            <a:noAutofit/>
          </a:bodyPr>
          <a:lstStyle/>
          <a:p>
            <a:r>
              <a:rPr lang="en-US" sz="4000" dirty="0" smtClean="0">
                <a:latin typeface="Arial" pitchFamily="34" charset="0"/>
                <a:cs typeface="Arial" pitchFamily="34" charset="0"/>
              </a:rPr>
              <a:t>TDMA </a:t>
            </a:r>
            <a:endParaRPr lang="en-US" sz="4000" dirty="0">
              <a:latin typeface="Arial" pitchFamily="34" charset="0"/>
              <a:cs typeface="Arial" pitchFamily="34" charset="0"/>
            </a:endParaRPr>
          </a:p>
        </p:txBody>
      </p:sp>
      <p:pic>
        <p:nvPicPr>
          <p:cNvPr id="2050" name="Picture 2" descr="TDM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006002"/>
            <a:ext cx="6019800" cy="5051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53265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837503"/>
            <a:ext cx="6934200" cy="4812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25364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1800" dirty="0">
                <a:latin typeface="Arial" pitchFamily="34" charset="0"/>
                <a:cs typeface="Arial" pitchFamily="34" charset="0"/>
              </a:rPr>
              <a:t>In CDMA(Code Division Multiple Access),one channel carries all transmissions </a:t>
            </a:r>
            <a:r>
              <a:rPr lang="en-US" sz="1800" dirty="0" smtClean="0">
                <a:latin typeface="Arial" pitchFamily="34" charset="0"/>
                <a:cs typeface="Arial" pitchFamily="34" charset="0"/>
              </a:rPr>
              <a:t>at the same time </a:t>
            </a:r>
            <a:r>
              <a:rPr lang="en-US" sz="1800" dirty="0">
                <a:latin typeface="Arial" pitchFamily="34" charset="0"/>
                <a:cs typeface="Arial" pitchFamily="34" charset="0"/>
              </a:rPr>
              <a:t>and </a:t>
            </a:r>
            <a:r>
              <a:rPr lang="en-US" sz="1800" dirty="0" smtClean="0">
                <a:latin typeface="Arial" pitchFamily="34" charset="0"/>
                <a:cs typeface="Arial" pitchFamily="34" charset="0"/>
              </a:rPr>
              <a:t>use </a:t>
            </a:r>
            <a:r>
              <a:rPr lang="en-US" sz="1800" dirty="0">
                <a:latin typeface="Arial" pitchFamily="34" charset="0"/>
                <a:cs typeface="Arial" pitchFamily="34" charset="0"/>
              </a:rPr>
              <a:t>a unique code for each transmitted </a:t>
            </a:r>
            <a:r>
              <a:rPr lang="en-US" sz="1800" dirty="0" smtClean="0">
                <a:latin typeface="Arial" pitchFamily="34" charset="0"/>
                <a:cs typeface="Arial" pitchFamily="34" charset="0"/>
              </a:rPr>
              <a:t>signal, the receiving stations </a:t>
            </a:r>
            <a:r>
              <a:rPr lang="en-US" sz="1800" dirty="0">
                <a:latin typeface="Arial" pitchFamily="34" charset="0"/>
                <a:cs typeface="Arial" pitchFamily="34" charset="0"/>
              </a:rPr>
              <a:t>are able to </a:t>
            </a:r>
            <a:r>
              <a:rPr lang="en-US" sz="1800" dirty="0" smtClean="0">
                <a:latin typeface="Arial" pitchFamily="34" charset="0"/>
                <a:cs typeface="Arial" pitchFamily="34" charset="0"/>
              </a:rPr>
              <a:t>differentiate </a:t>
            </a:r>
            <a:r>
              <a:rPr lang="en-US" sz="1800" dirty="0">
                <a:latin typeface="Arial" pitchFamily="34" charset="0"/>
                <a:cs typeface="Arial" pitchFamily="34" charset="0"/>
              </a:rPr>
              <a:t>between signals transmitted </a:t>
            </a:r>
            <a:r>
              <a:rPr lang="en-US" sz="1800" dirty="0" smtClean="0">
                <a:latin typeface="Arial" pitchFamily="34" charset="0"/>
                <a:cs typeface="Arial" pitchFamily="34" charset="0"/>
              </a:rPr>
              <a:t>at the same time </a:t>
            </a:r>
            <a:r>
              <a:rPr lang="en-US" sz="1800" dirty="0">
                <a:latin typeface="Arial" pitchFamily="34" charset="0"/>
                <a:cs typeface="Arial" pitchFamily="34" charset="0"/>
              </a:rPr>
              <a:t>over the same </a:t>
            </a:r>
            <a:r>
              <a:rPr lang="en-US" sz="1800" dirty="0" smtClean="0">
                <a:latin typeface="Arial" pitchFamily="34" charset="0"/>
                <a:cs typeface="Arial" pitchFamily="34" charset="0"/>
              </a:rPr>
              <a:t>frequency </a:t>
            </a:r>
            <a:r>
              <a:rPr lang="en-US" sz="1800" dirty="0">
                <a:latin typeface="Arial" pitchFamily="34" charset="0"/>
                <a:cs typeface="Arial" pitchFamily="34" charset="0"/>
              </a:rPr>
              <a:t>allocation</a:t>
            </a:r>
            <a:r>
              <a:rPr lang="en-US" sz="1800" dirty="0" smtClean="0">
                <a:latin typeface="Arial" pitchFamily="34" charset="0"/>
                <a:cs typeface="Arial" pitchFamily="34" charset="0"/>
              </a:rPr>
              <a:t>.</a:t>
            </a:r>
            <a:r>
              <a:rPr lang="en-US" sz="2000" dirty="0">
                <a:latin typeface="Arial" pitchFamily="34" charset="0"/>
                <a:cs typeface="Arial" pitchFamily="34" charset="0"/>
              </a:rPr>
              <a:t> </a:t>
            </a:r>
            <a:endParaRPr lang="en-US" sz="2000" dirty="0" smtClean="0">
              <a:latin typeface="Arial" pitchFamily="34" charset="0"/>
              <a:cs typeface="Arial" pitchFamily="34" charset="0"/>
            </a:endParaRPr>
          </a:p>
          <a:p>
            <a:pPr marL="109728" indent="0" algn="just">
              <a:buNone/>
            </a:pPr>
            <a:endParaRPr lang="en-US" sz="2000" dirty="0" smtClean="0">
              <a:latin typeface="Arial" pitchFamily="34" charset="0"/>
              <a:cs typeface="Arial" pitchFamily="34" charset="0"/>
            </a:endParaRPr>
          </a:p>
          <a:p>
            <a:pPr algn="just"/>
            <a:r>
              <a:rPr lang="en-US" sz="1800" dirty="0" smtClean="0">
                <a:latin typeface="Arial" pitchFamily="34" charset="0"/>
                <a:cs typeface="Arial" pitchFamily="34" charset="0"/>
              </a:rPr>
              <a:t>Users </a:t>
            </a:r>
            <a:r>
              <a:rPr lang="en-US" sz="1800" dirty="0">
                <a:latin typeface="Arial" pitchFamily="34" charset="0"/>
                <a:cs typeface="Arial" pitchFamily="34" charset="0"/>
              </a:rPr>
              <a:t>may transmit at the same time using the same frequency band but using different codes so that we can decode to identify a particular user.</a:t>
            </a:r>
          </a:p>
          <a:p>
            <a:pPr marL="109728" indent="0" algn="just">
              <a:buNone/>
            </a:pPr>
            <a:endParaRPr lang="en-US" sz="2000" dirty="0" smtClean="0">
              <a:latin typeface="Arial" pitchFamily="34" charset="0"/>
              <a:cs typeface="Arial" pitchFamily="34" charset="0"/>
            </a:endParaRPr>
          </a:p>
          <a:p>
            <a:pPr algn="just"/>
            <a:r>
              <a:rPr lang="en-US" sz="1800" dirty="0" smtClean="0">
                <a:latin typeface="Arial" pitchFamily="34" charset="0"/>
                <a:cs typeface="Arial" pitchFamily="34" charset="0"/>
              </a:rPr>
              <a:t>Each user is assigned a unique code sequence (spreading code), which it uses to encode its data signal.</a:t>
            </a:r>
          </a:p>
          <a:p>
            <a:endParaRPr lang="en-US" sz="1800" dirty="0" smtClean="0">
              <a:latin typeface="Arial" pitchFamily="34" charset="0"/>
              <a:cs typeface="Arial" pitchFamily="34" charset="0"/>
            </a:endParaRPr>
          </a:p>
          <a:p>
            <a:pPr algn="just"/>
            <a:r>
              <a:rPr lang="en-US" sz="1800" dirty="0" smtClean="0">
                <a:latin typeface="Arial" pitchFamily="34" charset="0"/>
                <a:cs typeface="Arial" pitchFamily="34" charset="0"/>
              </a:rPr>
              <a:t>The </a:t>
            </a:r>
            <a:r>
              <a:rPr lang="en-US" sz="1800" dirty="0">
                <a:latin typeface="Arial" pitchFamily="34" charset="0"/>
                <a:cs typeface="Arial" pitchFamily="34" charset="0"/>
              </a:rPr>
              <a:t>receiver, knowing the code sequence of the user, </a:t>
            </a:r>
            <a:r>
              <a:rPr lang="en-US" sz="1800" dirty="0" smtClean="0">
                <a:latin typeface="Arial" pitchFamily="34" charset="0"/>
                <a:cs typeface="Arial" pitchFamily="34" charset="0"/>
              </a:rPr>
              <a:t>decodes the received signal and recovers the original data</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p:txBody>
      </p:sp>
      <p:sp>
        <p:nvSpPr>
          <p:cNvPr id="3" name="Title 2"/>
          <p:cNvSpPr>
            <a:spLocks noGrp="1"/>
          </p:cNvSpPr>
          <p:nvPr>
            <p:ph type="title"/>
          </p:nvPr>
        </p:nvSpPr>
        <p:spPr/>
        <p:txBody>
          <a:bodyPr>
            <a:normAutofit/>
          </a:bodyPr>
          <a:lstStyle/>
          <a:p>
            <a:r>
              <a:rPr lang="en-US" sz="4000" dirty="0" smtClean="0">
                <a:latin typeface="Arial" pitchFamily="34" charset="0"/>
                <a:cs typeface="Arial" pitchFamily="34" charset="0"/>
              </a:rPr>
              <a:t>CDMA</a:t>
            </a:r>
            <a:endParaRPr lang="en-US" sz="4000" dirty="0">
              <a:latin typeface="Arial" pitchFamily="34" charset="0"/>
              <a:cs typeface="Arial" pitchFamily="34" charset="0"/>
            </a:endParaRPr>
          </a:p>
        </p:txBody>
      </p:sp>
    </p:spTree>
    <p:extLst>
      <p:ext uri="{BB962C8B-B14F-4D97-AF65-F5344CB8AC3E}">
        <p14:creationId xmlns:p14="http://schemas.microsoft.com/office/powerpoint/2010/main" val="34998410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fade">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6753131" cy="944562"/>
          </a:xfrm>
        </p:spPr>
        <p:txBody>
          <a:bodyPr>
            <a:normAutofit/>
          </a:bodyPr>
          <a:lstStyle/>
          <a:p>
            <a:r>
              <a:rPr lang="en-US" sz="4000" dirty="0" smtClean="0">
                <a:latin typeface="Arial" pitchFamily="34" charset="0"/>
                <a:cs typeface="Arial" pitchFamily="34" charset="0"/>
              </a:rPr>
              <a:t>CDMA </a:t>
            </a:r>
            <a:endParaRPr lang="en-US" sz="4000" dirty="0">
              <a:latin typeface="Arial" pitchFamily="34" charset="0"/>
              <a:cs typeface="Arial" pitchFamily="34" charset="0"/>
            </a:endParaRPr>
          </a:p>
        </p:txBody>
      </p:sp>
      <p:pic>
        <p:nvPicPr>
          <p:cNvPr id="4098" name="Picture 2" descr="CDM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977265"/>
            <a:ext cx="6172200" cy="5194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730096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1" y="3201004"/>
            <a:ext cx="7174720" cy="2780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250" y="914399"/>
            <a:ext cx="7194550" cy="2110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98410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8229600" cy="4525963"/>
          </a:xfrm>
        </p:spPr>
        <p:txBody>
          <a:bodyPr>
            <a:normAutofit/>
          </a:bodyPr>
          <a:lstStyle/>
          <a:p>
            <a:pPr algn="just"/>
            <a:r>
              <a:rPr lang="en-US" sz="2000" dirty="0">
                <a:latin typeface="Arial" pitchFamily="34" charset="0"/>
                <a:cs typeface="Arial" pitchFamily="34" charset="0"/>
              </a:rPr>
              <a:t>We often use a combination of TDMA+FDMA to achieve a greater number of multiple access </a:t>
            </a:r>
            <a:r>
              <a:rPr lang="en-US" sz="2000" dirty="0" smtClean="0">
                <a:latin typeface="Arial" pitchFamily="34" charset="0"/>
                <a:cs typeface="Arial" pitchFamily="34" charset="0"/>
              </a:rPr>
              <a:t>channels</a:t>
            </a:r>
          </a:p>
          <a:p>
            <a:pPr algn="just"/>
            <a:endParaRPr lang="en-US" sz="2000" dirty="0">
              <a:latin typeface="Arial" pitchFamily="34" charset="0"/>
              <a:cs typeface="Arial" pitchFamily="34" charset="0"/>
            </a:endParaRPr>
          </a:p>
          <a:p>
            <a:pPr algn="just"/>
            <a:r>
              <a:rPr lang="en-US" sz="1800" dirty="0">
                <a:latin typeface="Arial" pitchFamily="34" charset="0"/>
                <a:cs typeface="Arial" pitchFamily="34" charset="0"/>
              </a:rPr>
              <a:t>Transmission using different frequency bands at the same time = 2 </a:t>
            </a:r>
            <a:r>
              <a:rPr lang="en-US" sz="1800" dirty="0" smtClean="0">
                <a:latin typeface="Arial" pitchFamily="34" charset="0"/>
                <a:cs typeface="Arial" pitchFamily="34" charset="0"/>
              </a:rPr>
              <a:t>channels.</a:t>
            </a:r>
          </a:p>
          <a:p>
            <a:pPr algn="just"/>
            <a:r>
              <a:rPr lang="en-US" sz="1800" dirty="0" smtClean="0">
                <a:latin typeface="Arial" pitchFamily="34" charset="0"/>
                <a:cs typeface="Arial" pitchFamily="34" charset="0"/>
              </a:rPr>
              <a:t>Similarly</a:t>
            </a:r>
            <a:r>
              <a:rPr lang="en-US" sz="1800" dirty="0">
                <a:latin typeface="Arial" pitchFamily="34" charset="0"/>
                <a:cs typeface="Arial" pitchFamily="34" charset="0"/>
              </a:rPr>
              <a:t>, Transmission using different time slots but same frequency band = 2 </a:t>
            </a:r>
            <a:r>
              <a:rPr lang="en-US" sz="1800" dirty="0" smtClean="0">
                <a:latin typeface="Arial" pitchFamily="34" charset="0"/>
                <a:cs typeface="Arial" pitchFamily="34" charset="0"/>
              </a:rPr>
              <a:t>channels.</a:t>
            </a:r>
          </a:p>
          <a:p>
            <a:pPr algn="just"/>
            <a:r>
              <a:rPr lang="en-US" sz="1800" dirty="0" smtClean="0">
                <a:latin typeface="Arial" pitchFamily="34" charset="0"/>
                <a:cs typeface="Arial" pitchFamily="34" charset="0"/>
              </a:rPr>
              <a:t>But </a:t>
            </a:r>
            <a:r>
              <a:rPr lang="en-US" sz="1800" dirty="0">
                <a:latin typeface="Arial" pitchFamily="34" charset="0"/>
                <a:cs typeface="Arial" pitchFamily="34" charset="0"/>
              </a:rPr>
              <a:t>transmission using two frequency bands and two time-slots = 4 channels.</a:t>
            </a:r>
          </a:p>
        </p:txBody>
      </p:sp>
      <p:sp>
        <p:nvSpPr>
          <p:cNvPr id="3" name="Title 2"/>
          <p:cNvSpPr>
            <a:spLocks noGrp="1"/>
          </p:cNvSpPr>
          <p:nvPr>
            <p:ph type="title"/>
          </p:nvPr>
        </p:nvSpPr>
        <p:spPr/>
        <p:txBody>
          <a:bodyPr>
            <a:normAutofit/>
          </a:bodyPr>
          <a:lstStyle/>
          <a:p>
            <a:r>
              <a:rPr lang="en-US" sz="4000" dirty="0" smtClean="0">
                <a:latin typeface="Arial" pitchFamily="34" charset="0"/>
                <a:cs typeface="Arial" pitchFamily="34" charset="0"/>
              </a:rPr>
              <a:t>Combination </a:t>
            </a:r>
            <a:r>
              <a:rPr lang="en-US" sz="4000" dirty="0">
                <a:latin typeface="Arial" pitchFamily="34" charset="0"/>
                <a:cs typeface="Arial" pitchFamily="34" charset="0"/>
              </a:rPr>
              <a:t>of TDMA+FDMA</a:t>
            </a:r>
          </a:p>
        </p:txBody>
      </p:sp>
    </p:spTree>
    <p:extLst>
      <p:ext uri="{BB962C8B-B14F-4D97-AF65-F5344CB8AC3E}">
        <p14:creationId xmlns:p14="http://schemas.microsoft.com/office/powerpoint/2010/main" val="10558065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609600"/>
            <a:ext cx="8229600" cy="1371600"/>
          </a:xfrm>
          <a:prstGeom prst="rect">
            <a:avLst/>
          </a:prstGeom>
        </p:spPr>
        <p:txBody>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4000" dirty="0" smtClean="0">
                <a:latin typeface="Arial" pitchFamily="34" charset="0"/>
                <a:cs typeface="Arial" pitchFamily="34" charset="0"/>
              </a:rPr>
              <a:t>Capacity Allocation</a:t>
            </a:r>
          </a:p>
        </p:txBody>
      </p:sp>
      <p:sp>
        <p:nvSpPr>
          <p:cNvPr id="3" name="Rectangle 3"/>
          <p:cNvSpPr txBox="1">
            <a:spLocks noChangeArrowheads="1"/>
          </p:cNvSpPr>
          <p:nvPr/>
        </p:nvSpPr>
        <p:spPr>
          <a:xfrm>
            <a:off x="457200" y="1981200"/>
            <a:ext cx="8229600" cy="3886200"/>
          </a:xfrm>
          <a:prstGeom prst="rect">
            <a:avLst/>
          </a:prstGeom>
        </p:spPr>
        <p:txBody>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buFont typeface="Wingdings" pitchFamily="2" charset="2"/>
              <a:buNone/>
            </a:pPr>
            <a:r>
              <a:rPr lang="en-GB" sz="2000" u="sng" dirty="0" smtClean="0">
                <a:latin typeface="Arial" pitchFamily="34" charset="0"/>
                <a:cs typeface="Arial" pitchFamily="34" charset="0"/>
              </a:rPr>
              <a:t>Allocation Strategies:</a:t>
            </a:r>
          </a:p>
          <a:p>
            <a:pPr>
              <a:buFont typeface="Wingdings" pitchFamily="2" charset="2"/>
              <a:buNone/>
            </a:pPr>
            <a:endParaRPr lang="en-GB" sz="2000" u="sng" dirty="0" smtClean="0">
              <a:latin typeface="Arial" pitchFamily="34" charset="0"/>
              <a:cs typeface="Arial" pitchFamily="34" charset="0"/>
            </a:endParaRPr>
          </a:p>
          <a:p>
            <a:r>
              <a:rPr lang="en-GB" sz="2000" dirty="0" smtClean="0">
                <a:latin typeface="Arial" pitchFamily="34" charset="0"/>
                <a:cs typeface="Arial" pitchFamily="34" charset="0"/>
              </a:rPr>
              <a:t>FDMA (Frequency Division Multiple Access)</a:t>
            </a:r>
          </a:p>
          <a:p>
            <a:pPr marL="109728" indent="0">
              <a:buNone/>
            </a:pPr>
            <a:endParaRPr lang="en-GB" sz="2000" dirty="0" smtClean="0">
              <a:latin typeface="Arial" pitchFamily="34" charset="0"/>
              <a:cs typeface="Arial" pitchFamily="34" charset="0"/>
            </a:endParaRPr>
          </a:p>
          <a:p>
            <a:r>
              <a:rPr lang="en-GB" sz="2000" dirty="0" smtClean="0">
                <a:latin typeface="Arial" pitchFamily="34" charset="0"/>
                <a:cs typeface="Arial" pitchFamily="34" charset="0"/>
              </a:rPr>
              <a:t>TDMA (Time Division Multiple Access)</a:t>
            </a:r>
          </a:p>
          <a:p>
            <a:endParaRPr lang="en-GB" sz="2000" dirty="0" smtClean="0">
              <a:latin typeface="Arial" pitchFamily="34" charset="0"/>
              <a:cs typeface="Arial" pitchFamily="34" charset="0"/>
            </a:endParaRPr>
          </a:p>
          <a:p>
            <a:r>
              <a:rPr lang="en-GB" sz="2000" dirty="0" smtClean="0">
                <a:latin typeface="Arial" pitchFamily="34" charset="0"/>
                <a:cs typeface="Arial" pitchFamily="34" charset="0"/>
              </a:rPr>
              <a:t>CDMA (Code Division Multiple Access)</a:t>
            </a:r>
          </a:p>
        </p:txBody>
      </p:sp>
    </p:spTree>
    <p:extLst>
      <p:ext uri="{BB962C8B-B14F-4D97-AF65-F5344CB8AC3E}">
        <p14:creationId xmlns:p14="http://schemas.microsoft.com/office/powerpoint/2010/main" val="201024794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000" dirty="0">
                <a:latin typeface="Arial" pitchFamily="34" charset="0"/>
                <a:cs typeface="Arial" pitchFamily="34" charset="0"/>
              </a:rPr>
              <a:t>Multiple access techniques are used to allow a large number of </a:t>
            </a:r>
            <a:r>
              <a:rPr lang="en-US" sz="2000" dirty="0" smtClean="0">
                <a:latin typeface="Arial" pitchFamily="34" charset="0"/>
                <a:cs typeface="Arial" pitchFamily="34" charset="0"/>
              </a:rPr>
              <a:t>users </a:t>
            </a:r>
            <a:r>
              <a:rPr lang="en-US" sz="2000" dirty="0">
                <a:latin typeface="Arial" pitchFamily="34" charset="0"/>
                <a:cs typeface="Arial" pitchFamily="34" charset="0"/>
              </a:rPr>
              <a:t>to share the allocated </a:t>
            </a:r>
            <a:r>
              <a:rPr lang="en-US" sz="2000" dirty="0" smtClean="0">
                <a:latin typeface="Arial" pitchFamily="34" charset="0"/>
                <a:cs typeface="Arial" pitchFamily="34" charset="0"/>
              </a:rPr>
              <a:t>spectrum(range) </a:t>
            </a:r>
            <a:r>
              <a:rPr lang="en-US" sz="2000" dirty="0">
                <a:latin typeface="Arial" pitchFamily="34" charset="0"/>
                <a:cs typeface="Arial" pitchFamily="34" charset="0"/>
              </a:rPr>
              <a:t>in the most efficient manner</a:t>
            </a:r>
            <a:r>
              <a:rPr lang="en-US" sz="2000" dirty="0" smtClean="0">
                <a:latin typeface="Arial" pitchFamily="34" charset="0"/>
                <a:cs typeface="Arial" pitchFamily="34" charset="0"/>
              </a:rPr>
              <a:t>.</a:t>
            </a:r>
          </a:p>
          <a:p>
            <a:pPr marL="109728" indent="0" algn="just">
              <a:buNone/>
            </a:pPr>
            <a:endParaRPr lang="en-US" sz="2000" dirty="0" smtClean="0">
              <a:latin typeface="Arial" pitchFamily="34" charset="0"/>
              <a:cs typeface="Arial" pitchFamily="34" charset="0"/>
            </a:endParaRPr>
          </a:p>
          <a:p>
            <a:pPr algn="just"/>
            <a:r>
              <a:rPr lang="en-US" sz="2000" dirty="0" smtClean="0">
                <a:latin typeface="Arial" pitchFamily="34" charset="0"/>
                <a:cs typeface="Arial" pitchFamily="34" charset="0"/>
              </a:rPr>
              <a:t>As </a:t>
            </a:r>
            <a:r>
              <a:rPr lang="en-US" sz="2000" dirty="0">
                <a:latin typeface="Arial" pitchFamily="34" charset="0"/>
                <a:cs typeface="Arial" pitchFamily="34" charset="0"/>
              </a:rPr>
              <a:t>the spectrum is limited, so the sharing is required to increase the capacity </a:t>
            </a:r>
            <a:r>
              <a:rPr lang="en-US" sz="2000" dirty="0" smtClean="0">
                <a:latin typeface="Arial" pitchFamily="34" charset="0"/>
                <a:cs typeface="Arial" pitchFamily="34" charset="0"/>
              </a:rPr>
              <a:t>over </a:t>
            </a:r>
            <a:r>
              <a:rPr lang="en-US" sz="2000" dirty="0">
                <a:latin typeface="Arial" pitchFamily="34" charset="0"/>
                <a:cs typeface="Arial" pitchFamily="34" charset="0"/>
              </a:rPr>
              <a:t>a geographical area by allowing the available bandwidth to be used at the same time by different users. </a:t>
            </a:r>
          </a:p>
        </p:txBody>
      </p:sp>
      <p:sp>
        <p:nvSpPr>
          <p:cNvPr id="3" name="Title 2"/>
          <p:cNvSpPr>
            <a:spLocks noGrp="1"/>
          </p:cNvSpPr>
          <p:nvPr>
            <p:ph type="title"/>
          </p:nvPr>
        </p:nvSpPr>
        <p:spPr/>
        <p:txBody>
          <a:bodyPr>
            <a:normAutofit/>
          </a:bodyPr>
          <a:lstStyle/>
          <a:p>
            <a:r>
              <a:rPr lang="en-GB" sz="4000" dirty="0">
                <a:latin typeface="Arial" pitchFamily="34" charset="0"/>
                <a:cs typeface="Arial" pitchFamily="34" charset="0"/>
              </a:rPr>
              <a:t>Multiple </a:t>
            </a:r>
            <a:r>
              <a:rPr lang="en-GB" sz="4000" dirty="0" smtClean="0">
                <a:latin typeface="Arial" pitchFamily="34" charset="0"/>
                <a:cs typeface="Arial" pitchFamily="34" charset="0"/>
              </a:rPr>
              <a:t>Access Techniques </a:t>
            </a:r>
            <a:endParaRPr lang="en-US" sz="4000" dirty="0">
              <a:latin typeface="Arial" pitchFamily="34" charset="0"/>
              <a:cs typeface="Arial" pitchFamily="34" charset="0"/>
            </a:endParaRPr>
          </a:p>
        </p:txBody>
      </p:sp>
    </p:spTree>
    <p:extLst>
      <p:ext uri="{BB962C8B-B14F-4D97-AF65-F5344CB8AC3E}">
        <p14:creationId xmlns:p14="http://schemas.microsoft.com/office/powerpoint/2010/main" val="329040255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382000" cy="4919472"/>
          </a:xfrm>
        </p:spPr>
        <p:txBody>
          <a:bodyPr>
            <a:noAutofit/>
          </a:bodyPr>
          <a:lstStyle/>
          <a:p>
            <a:pPr algn="just"/>
            <a:r>
              <a:rPr lang="en-US" sz="1600" dirty="0">
                <a:latin typeface="Arial" pitchFamily="34" charset="0"/>
                <a:cs typeface="Arial" pitchFamily="34" charset="0"/>
              </a:rPr>
              <a:t>There are 20 people inside a room. They want to communicate each other. Assume one to one communication. What are the methods we can follow, so that everyone can communicate each </a:t>
            </a:r>
            <a:r>
              <a:rPr lang="en-US" sz="1600" dirty="0" smtClean="0">
                <a:latin typeface="Arial" pitchFamily="34" charset="0"/>
                <a:cs typeface="Arial" pitchFamily="34" charset="0"/>
              </a:rPr>
              <a:t>other?</a:t>
            </a:r>
          </a:p>
          <a:p>
            <a:pPr marL="109728" indent="0">
              <a:buNone/>
            </a:pPr>
            <a:endParaRPr lang="en-US" sz="1600" dirty="0" smtClean="0">
              <a:latin typeface="Arial" pitchFamily="34" charset="0"/>
              <a:cs typeface="Arial" pitchFamily="34" charset="0"/>
            </a:endParaRPr>
          </a:p>
          <a:p>
            <a:pPr algn="just"/>
            <a:r>
              <a:rPr lang="en-US" sz="1600" b="1" dirty="0" smtClean="0">
                <a:latin typeface="Arial" pitchFamily="34" charset="0"/>
                <a:cs typeface="Arial" pitchFamily="34" charset="0"/>
              </a:rPr>
              <a:t>FDMA: </a:t>
            </a:r>
            <a:r>
              <a:rPr lang="en-US" sz="1600" dirty="0" smtClean="0">
                <a:latin typeface="Arial" pitchFamily="34" charset="0"/>
                <a:cs typeface="Arial" pitchFamily="34" charset="0"/>
              </a:rPr>
              <a:t>Each </a:t>
            </a:r>
            <a:r>
              <a:rPr lang="en-US" sz="1600" dirty="0">
                <a:latin typeface="Arial" pitchFamily="34" charset="0"/>
                <a:cs typeface="Arial" pitchFamily="34" charset="0"/>
              </a:rPr>
              <a:t>pair should communicate in different pitches. One pair one pitch other in some another pitch. The advantage is that, no one is wasting their time for others, but they must have the ability to speak in different pitches. It is complicated and when the number of people increases, it will become difficult to speak in different </a:t>
            </a:r>
            <a:r>
              <a:rPr lang="en-US" sz="1600" dirty="0" smtClean="0">
                <a:latin typeface="Arial" pitchFamily="34" charset="0"/>
                <a:cs typeface="Arial" pitchFamily="34" charset="0"/>
              </a:rPr>
              <a:t>pitches.</a:t>
            </a:r>
          </a:p>
          <a:p>
            <a:pPr marL="109728" indent="0" algn="just">
              <a:buNone/>
            </a:pPr>
            <a:endParaRPr lang="en-US" sz="1600" dirty="0" smtClean="0">
              <a:latin typeface="Arial" pitchFamily="34" charset="0"/>
              <a:cs typeface="Arial" pitchFamily="34" charset="0"/>
            </a:endParaRPr>
          </a:p>
          <a:p>
            <a:pPr algn="just"/>
            <a:r>
              <a:rPr lang="en-US" sz="1600" b="1" dirty="0">
                <a:latin typeface="Arial" pitchFamily="34" charset="0"/>
                <a:cs typeface="Arial" pitchFamily="34" charset="0"/>
              </a:rPr>
              <a:t>TDMA: </a:t>
            </a:r>
            <a:r>
              <a:rPr lang="en-US" sz="1600" dirty="0">
                <a:latin typeface="Arial" pitchFamily="34" charset="0"/>
                <a:cs typeface="Arial" pitchFamily="34" charset="0"/>
              </a:rPr>
              <a:t>Each pair will get 30 seconds to communicate. All pair should wait for their turn. They can speak only when their turn comes. What is the disadvantage of the system? Others are wasting their time when a particular pair is speaking. This is equivalent to Time Division Multiple Access</a:t>
            </a:r>
            <a:r>
              <a:rPr lang="en-US" sz="1600" dirty="0" smtClean="0">
                <a:latin typeface="Arial" pitchFamily="34" charset="0"/>
                <a:cs typeface="Arial" pitchFamily="34" charset="0"/>
              </a:rPr>
              <a:t>.</a:t>
            </a:r>
          </a:p>
          <a:p>
            <a:endParaRPr lang="en-US" sz="1600" b="1" dirty="0" smtClean="0">
              <a:latin typeface="Arial" pitchFamily="34" charset="0"/>
              <a:cs typeface="Arial" pitchFamily="34" charset="0"/>
            </a:endParaRPr>
          </a:p>
          <a:p>
            <a:pPr algn="just"/>
            <a:r>
              <a:rPr lang="en-US" sz="1600" b="1" dirty="0" smtClean="0">
                <a:latin typeface="Arial" pitchFamily="34" charset="0"/>
                <a:cs typeface="Arial" pitchFamily="34" charset="0"/>
              </a:rPr>
              <a:t>CDMA: </a:t>
            </a:r>
            <a:r>
              <a:rPr lang="en-US" sz="1600" dirty="0" smtClean="0">
                <a:latin typeface="Arial" pitchFamily="34" charset="0"/>
                <a:cs typeface="Arial" pitchFamily="34" charset="0"/>
              </a:rPr>
              <a:t> </a:t>
            </a:r>
            <a:r>
              <a:rPr lang="en-US" sz="1600" dirty="0">
                <a:latin typeface="Arial" pitchFamily="34" charset="0"/>
                <a:cs typeface="Arial" pitchFamily="34" charset="0"/>
              </a:rPr>
              <a:t>Each pair should communicate in different languages. What is the advantage here? We are not waiting for others, </a:t>
            </a:r>
            <a:r>
              <a:rPr lang="en-US" sz="1600" dirty="0" err="1">
                <a:latin typeface="Arial" pitchFamily="34" charset="0"/>
                <a:cs typeface="Arial" pitchFamily="34" charset="0"/>
              </a:rPr>
              <a:t>ie</a:t>
            </a:r>
            <a:r>
              <a:rPr lang="en-US" sz="1600" dirty="0">
                <a:latin typeface="Arial" pitchFamily="34" charset="0"/>
                <a:cs typeface="Arial" pitchFamily="34" charset="0"/>
              </a:rPr>
              <a:t>, there is no waste of time. We can speak in the same pitch, since the language is different.</a:t>
            </a:r>
          </a:p>
          <a:p>
            <a:pPr marL="109728" indent="0">
              <a:buNone/>
            </a:pPr>
            <a:r>
              <a:rPr lang="en-US" sz="1600" dirty="0">
                <a:latin typeface="Arial" pitchFamily="34" charset="0"/>
                <a:cs typeface="Arial" pitchFamily="34" charset="0"/>
              </a:rPr>
              <a:t/>
            </a:r>
            <a:br>
              <a:rPr lang="en-US" sz="1600" dirty="0">
                <a:latin typeface="Arial" pitchFamily="34" charset="0"/>
                <a:cs typeface="Arial" pitchFamily="34" charset="0"/>
              </a:rPr>
            </a:br>
            <a:r>
              <a:rPr lang="en-US" sz="1600" dirty="0">
                <a:latin typeface="Arial" pitchFamily="34" charset="0"/>
                <a:cs typeface="Arial" pitchFamily="34" charset="0"/>
              </a:rPr>
              <a:t/>
            </a:r>
            <a:br>
              <a:rPr lang="en-US" sz="1600" dirty="0">
                <a:latin typeface="Arial" pitchFamily="34" charset="0"/>
                <a:cs typeface="Arial" pitchFamily="34" charset="0"/>
              </a:rPr>
            </a:br>
            <a:r>
              <a:rPr lang="en-US" sz="1600" dirty="0">
                <a:latin typeface="Arial" pitchFamily="34" charset="0"/>
                <a:cs typeface="Arial" pitchFamily="34" charset="0"/>
              </a:rPr>
              <a:t/>
            </a:r>
            <a:br>
              <a:rPr lang="en-US" sz="1600" dirty="0">
                <a:latin typeface="Arial" pitchFamily="34" charset="0"/>
                <a:cs typeface="Arial" pitchFamily="34" charset="0"/>
              </a:rPr>
            </a:br>
            <a:r>
              <a:rPr lang="en-US" sz="1600" dirty="0">
                <a:latin typeface="Arial" pitchFamily="34" charset="0"/>
                <a:cs typeface="Arial" pitchFamily="34" charset="0"/>
              </a:rPr>
              <a:t/>
            </a:r>
            <a:br>
              <a:rPr lang="en-US" sz="1600" dirty="0">
                <a:latin typeface="Arial" pitchFamily="34" charset="0"/>
                <a:cs typeface="Arial" pitchFamily="34" charset="0"/>
              </a:rPr>
            </a:br>
            <a:r>
              <a:rPr lang="en-US" sz="1600" dirty="0">
                <a:latin typeface="Arial" pitchFamily="34" charset="0"/>
                <a:cs typeface="Arial" pitchFamily="34" charset="0"/>
              </a:rPr>
              <a:t/>
            </a:r>
            <a:br>
              <a:rPr lang="en-US" sz="1600" dirty="0">
                <a:latin typeface="Arial" pitchFamily="34" charset="0"/>
                <a:cs typeface="Arial" pitchFamily="34" charset="0"/>
              </a:rPr>
            </a:br>
            <a:r>
              <a:rPr lang="en-US" sz="1600" dirty="0">
                <a:latin typeface="Arial" pitchFamily="34" charset="0"/>
                <a:cs typeface="Arial" pitchFamily="34" charset="0"/>
              </a:rPr>
              <a:t/>
            </a:r>
            <a:br>
              <a:rPr lang="en-US" sz="1600" dirty="0">
                <a:latin typeface="Arial" pitchFamily="34" charset="0"/>
                <a:cs typeface="Arial" pitchFamily="34" charset="0"/>
              </a:rPr>
            </a:br>
            <a:endParaRPr lang="en-US" sz="1600" dirty="0">
              <a:latin typeface="Arial" pitchFamily="34" charset="0"/>
              <a:cs typeface="Arial" pitchFamily="34" charset="0"/>
            </a:endParaRPr>
          </a:p>
        </p:txBody>
      </p:sp>
      <p:sp>
        <p:nvSpPr>
          <p:cNvPr id="3" name="Title 2"/>
          <p:cNvSpPr>
            <a:spLocks noGrp="1"/>
          </p:cNvSpPr>
          <p:nvPr>
            <p:ph type="title"/>
          </p:nvPr>
        </p:nvSpPr>
        <p:spPr/>
        <p:txBody>
          <a:bodyPr>
            <a:normAutofit/>
          </a:bodyPr>
          <a:lstStyle/>
          <a:p>
            <a:r>
              <a:rPr lang="en-US" sz="3600" dirty="0">
                <a:effectLst/>
                <a:latin typeface="Arial" pitchFamily="34" charset="0"/>
                <a:cs typeface="Arial" pitchFamily="34" charset="0"/>
              </a:rPr>
              <a:t>TDMA </a:t>
            </a:r>
            <a:r>
              <a:rPr lang="en-US" sz="3600" dirty="0" err="1">
                <a:effectLst/>
                <a:latin typeface="Arial" pitchFamily="34" charset="0"/>
                <a:cs typeface="Arial" pitchFamily="34" charset="0"/>
              </a:rPr>
              <a:t>Vs</a:t>
            </a:r>
            <a:r>
              <a:rPr lang="en-US" sz="3600" dirty="0">
                <a:effectLst/>
                <a:latin typeface="Arial" pitchFamily="34" charset="0"/>
                <a:cs typeface="Arial" pitchFamily="34" charset="0"/>
              </a:rPr>
              <a:t> FDMA </a:t>
            </a:r>
            <a:r>
              <a:rPr lang="en-US" sz="3600" dirty="0" err="1">
                <a:effectLst/>
                <a:latin typeface="Arial" pitchFamily="34" charset="0"/>
                <a:cs typeface="Arial" pitchFamily="34" charset="0"/>
              </a:rPr>
              <a:t>Vs</a:t>
            </a:r>
            <a:r>
              <a:rPr lang="en-US" sz="3600" dirty="0">
                <a:effectLst/>
                <a:latin typeface="Arial" pitchFamily="34" charset="0"/>
                <a:cs typeface="Arial" pitchFamily="34" charset="0"/>
              </a:rPr>
              <a:t> CDMA</a:t>
            </a:r>
            <a:endParaRPr lang="en-US" sz="3600" dirty="0">
              <a:latin typeface="Arial" pitchFamily="34" charset="0"/>
              <a:cs typeface="Arial" pitchFamily="34" charset="0"/>
            </a:endParaRPr>
          </a:p>
        </p:txBody>
      </p:sp>
    </p:spTree>
    <p:extLst>
      <p:ext uri="{BB962C8B-B14F-4D97-AF65-F5344CB8AC3E}">
        <p14:creationId xmlns:p14="http://schemas.microsoft.com/office/powerpoint/2010/main" val="34998410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a:effectLst/>
                <a:latin typeface="Arial" pitchFamily="34" charset="0"/>
                <a:cs typeface="Arial" pitchFamily="34" charset="0"/>
              </a:rPr>
              <a:t>TDMA </a:t>
            </a:r>
            <a:r>
              <a:rPr lang="en-US" sz="4000" dirty="0" err="1">
                <a:effectLst/>
                <a:latin typeface="Arial" pitchFamily="34" charset="0"/>
                <a:cs typeface="Arial" pitchFamily="34" charset="0"/>
              </a:rPr>
              <a:t>Vs</a:t>
            </a:r>
            <a:r>
              <a:rPr lang="en-US" sz="4000" dirty="0">
                <a:effectLst/>
                <a:latin typeface="Arial" pitchFamily="34" charset="0"/>
                <a:cs typeface="Arial" pitchFamily="34" charset="0"/>
              </a:rPr>
              <a:t> FDMA </a:t>
            </a:r>
            <a:r>
              <a:rPr lang="en-US" sz="4000" dirty="0" err="1">
                <a:effectLst/>
                <a:latin typeface="Arial" pitchFamily="34" charset="0"/>
                <a:cs typeface="Arial" pitchFamily="34" charset="0"/>
              </a:rPr>
              <a:t>Vs</a:t>
            </a:r>
            <a:r>
              <a:rPr lang="en-US" sz="4000" dirty="0">
                <a:effectLst/>
                <a:latin typeface="Arial" pitchFamily="34" charset="0"/>
                <a:cs typeface="Arial" pitchFamily="34" charset="0"/>
              </a:rPr>
              <a:t> CDMA</a:t>
            </a:r>
            <a:endParaRPr lang="en-US" sz="4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514524"/>
            <a:ext cx="6921500" cy="3790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98410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1800" dirty="0">
                <a:latin typeface="Arial" pitchFamily="34" charset="0"/>
                <a:cs typeface="Arial" pitchFamily="34" charset="0"/>
              </a:rPr>
              <a:t>FDMA is the process of dividing one channel or bandwidth into multiple individual bands, each for use by a single </a:t>
            </a:r>
            <a:r>
              <a:rPr lang="en-US" sz="1800" dirty="0" smtClean="0">
                <a:latin typeface="Arial" pitchFamily="34" charset="0"/>
                <a:cs typeface="Arial" pitchFamily="34" charset="0"/>
              </a:rPr>
              <a:t>user, the </a:t>
            </a:r>
            <a:r>
              <a:rPr lang="en-US" sz="1800" dirty="0">
                <a:latin typeface="Arial" pitchFamily="34" charset="0"/>
                <a:cs typeface="Arial" pitchFamily="34" charset="0"/>
              </a:rPr>
              <a:t>available bandwidth of the common channel is divided into bands that are separated by guard bands(to prevent station interferences</a:t>
            </a:r>
            <a:r>
              <a:rPr lang="en-US" sz="1800" dirty="0" smtClean="0">
                <a:latin typeface="Arial" pitchFamily="34" charset="0"/>
                <a:cs typeface="Arial" pitchFamily="34" charset="0"/>
              </a:rPr>
              <a:t>). </a:t>
            </a:r>
            <a:r>
              <a:rPr lang="en-US" sz="1800" dirty="0">
                <a:latin typeface="Arial" pitchFamily="34" charset="0"/>
                <a:cs typeface="Arial" pitchFamily="34" charset="0"/>
              </a:rPr>
              <a:t>Each station is allocated a band to send its data. </a:t>
            </a:r>
          </a:p>
          <a:p>
            <a:pPr algn="just"/>
            <a:endParaRPr lang="en-US" sz="1800" dirty="0" smtClean="0">
              <a:latin typeface="Arial" pitchFamily="34" charset="0"/>
              <a:cs typeface="Arial" pitchFamily="34" charset="0"/>
            </a:endParaRPr>
          </a:p>
          <a:p>
            <a:pPr algn="just"/>
            <a:r>
              <a:rPr lang="en-US" sz="1800" dirty="0">
                <a:latin typeface="Arial" pitchFamily="34" charset="0"/>
                <a:cs typeface="Arial" pitchFamily="34" charset="0"/>
              </a:rPr>
              <a:t>Frequency band divided into small frequency channels and different channels are allocated to different users </a:t>
            </a:r>
            <a:r>
              <a:rPr lang="en-US" sz="1800" dirty="0" smtClean="0">
                <a:latin typeface="Arial" pitchFamily="34" charset="0"/>
                <a:cs typeface="Arial" pitchFamily="34" charset="0"/>
              </a:rPr>
              <a:t>like </a:t>
            </a:r>
            <a:r>
              <a:rPr lang="en-US" sz="1800" dirty="0">
                <a:latin typeface="Arial" pitchFamily="34" charset="0"/>
                <a:cs typeface="Arial" pitchFamily="34" charset="0"/>
              </a:rPr>
              <a:t>in FM radio. Multiple users can transmit at the same time but on different frequency channels</a:t>
            </a:r>
            <a:r>
              <a:rPr lang="en-US" sz="1800" dirty="0" smtClean="0">
                <a:latin typeface="Arial" pitchFamily="34" charset="0"/>
                <a:cs typeface="Arial" pitchFamily="34" charset="0"/>
              </a:rPr>
              <a:t>.</a:t>
            </a:r>
          </a:p>
          <a:p>
            <a:pPr marL="109728" indent="0" algn="just">
              <a:buNone/>
            </a:pPr>
            <a:endParaRPr lang="en-US" sz="1800" dirty="0" smtClean="0">
              <a:latin typeface="Arial" pitchFamily="34" charset="0"/>
              <a:cs typeface="Arial" pitchFamily="34" charset="0"/>
            </a:endParaRPr>
          </a:p>
          <a:p>
            <a:pPr algn="just"/>
            <a:r>
              <a:rPr lang="en-US" sz="1800" dirty="0" smtClean="0">
                <a:latin typeface="Arial" pitchFamily="34" charset="0"/>
                <a:cs typeface="Arial" pitchFamily="34" charset="0"/>
              </a:rPr>
              <a:t>Each </a:t>
            </a:r>
            <a:r>
              <a:rPr lang="en-US" sz="1800" dirty="0">
                <a:latin typeface="Arial" pitchFamily="34" charset="0"/>
                <a:cs typeface="Arial" pitchFamily="34" charset="0"/>
              </a:rPr>
              <a:t>user transmits with no limitations in time, but using only </a:t>
            </a:r>
            <a:r>
              <a:rPr lang="en-US" sz="1800" dirty="0" smtClean="0">
                <a:latin typeface="Arial" pitchFamily="34" charset="0"/>
                <a:cs typeface="Arial" pitchFamily="34" charset="0"/>
              </a:rPr>
              <a:t>a portion </a:t>
            </a:r>
            <a:r>
              <a:rPr lang="en-US" sz="1800" dirty="0">
                <a:latin typeface="Arial" pitchFamily="34" charset="0"/>
                <a:cs typeface="Arial" pitchFamily="34" charset="0"/>
              </a:rPr>
              <a:t>of the whole available frequency bandwidth</a:t>
            </a:r>
            <a:r>
              <a:rPr lang="en-US" sz="1800" dirty="0" smtClean="0">
                <a:latin typeface="Arial" pitchFamily="34" charset="0"/>
                <a:cs typeface="Arial" pitchFamily="34" charset="0"/>
              </a:rPr>
              <a:t>.</a:t>
            </a:r>
          </a:p>
          <a:p>
            <a:pPr marL="109728" indent="0" algn="just">
              <a:buNone/>
            </a:pPr>
            <a:endParaRPr lang="en-US" sz="1800" dirty="0">
              <a:latin typeface="Arial" pitchFamily="34" charset="0"/>
              <a:cs typeface="Arial" pitchFamily="34" charset="0"/>
            </a:endParaRPr>
          </a:p>
          <a:p>
            <a:pPr algn="just"/>
            <a:r>
              <a:rPr lang="en-US" sz="1800" dirty="0">
                <a:latin typeface="Arial" pitchFamily="34" charset="0"/>
                <a:cs typeface="Arial" pitchFamily="34" charset="0"/>
              </a:rPr>
              <a:t>Different users are </a:t>
            </a:r>
            <a:r>
              <a:rPr lang="en-US" sz="1800" dirty="0" smtClean="0">
                <a:latin typeface="Arial" pitchFamily="34" charset="0"/>
                <a:cs typeface="Arial" pitchFamily="34" charset="0"/>
              </a:rPr>
              <a:t>divided </a:t>
            </a:r>
            <a:r>
              <a:rPr lang="en-US" sz="1800" dirty="0">
                <a:latin typeface="Arial" pitchFamily="34" charset="0"/>
                <a:cs typeface="Arial" pitchFamily="34" charset="0"/>
              </a:rPr>
              <a:t>in the frequency domain</a:t>
            </a:r>
            <a:r>
              <a:rPr lang="en-US" sz="2400" dirty="0">
                <a:latin typeface="Arial" pitchFamily="34" charset="0"/>
                <a:cs typeface="Arial" pitchFamily="34" charset="0"/>
              </a:rPr>
              <a:t>.</a:t>
            </a:r>
          </a:p>
          <a:p>
            <a:pPr marL="109728" indent="0">
              <a:buNone/>
            </a:pP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4000" dirty="0">
                <a:latin typeface="Arial" pitchFamily="34" charset="0"/>
                <a:cs typeface="Arial" pitchFamily="34" charset="0"/>
              </a:rPr>
              <a:t>FDMA</a:t>
            </a:r>
            <a:endParaRPr lang="en-US" sz="4000" dirty="0"/>
          </a:p>
        </p:txBody>
      </p:sp>
    </p:spTree>
    <p:extLst>
      <p:ext uri="{BB962C8B-B14F-4D97-AF65-F5344CB8AC3E}">
        <p14:creationId xmlns:p14="http://schemas.microsoft.com/office/powerpoint/2010/main" val="34998410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fade">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smtClean="0">
                <a:latin typeface="Arial" pitchFamily="34" charset="0"/>
                <a:cs typeface="Arial" pitchFamily="34" charset="0"/>
              </a:rPr>
              <a:t>FDMA </a:t>
            </a:r>
            <a:endParaRPr lang="en-US" sz="4000" dirty="0">
              <a:latin typeface="Arial" pitchFamily="34" charset="0"/>
              <a:cs typeface="Arial" pitchFamily="34" charset="0"/>
            </a:endParaRPr>
          </a:p>
        </p:txBody>
      </p:sp>
      <p:pic>
        <p:nvPicPr>
          <p:cNvPr id="4" name="Picture 2" descr="FDM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42626" y="1266421"/>
            <a:ext cx="6382173" cy="4716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759370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46237"/>
            <a:ext cx="8229600" cy="4525963"/>
          </a:xfrm>
        </p:spPr>
        <p:txBody>
          <a:bodyPr>
            <a:normAutofit/>
          </a:bodyPr>
          <a:lstStyle/>
          <a:p>
            <a:pPr algn="just"/>
            <a:r>
              <a:rPr lang="en-US" sz="2000" b="1" dirty="0">
                <a:latin typeface="Arial" pitchFamily="34" charset="0"/>
                <a:cs typeface="Arial" pitchFamily="34" charset="0"/>
              </a:rPr>
              <a:t>FAMA</a:t>
            </a:r>
            <a:r>
              <a:rPr lang="en-US" sz="2000" dirty="0">
                <a:latin typeface="Arial" pitchFamily="34" charset="0"/>
                <a:cs typeface="Arial" pitchFamily="34" charset="0"/>
              </a:rPr>
              <a:t>- Fixed Assignment Multiple Access, here frequencies are pre-allocated to </a:t>
            </a:r>
            <a:r>
              <a:rPr lang="en-US" sz="2000" dirty="0" smtClean="0">
                <a:latin typeface="Arial" pitchFamily="34" charset="0"/>
                <a:cs typeface="Arial" pitchFamily="34" charset="0"/>
              </a:rPr>
              <a:t>users/subscribers. </a:t>
            </a:r>
          </a:p>
          <a:p>
            <a:pPr marL="109728" indent="0">
              <a:buNone/>
            </a:pPr>
            <a:endParaRPr lang="en-US" sz="2000" b="1" dirty="0">
              <a:latin typeface="Arial" pitchFamily="34" charset="0"/>
              <a:cs typeface="Arial" pitchFamily="34" charset="0"/>
            </a:endParaRPr>
          </a:p>
          <a:p>
            <a:pPr algn="just"/>
            <a:r>
              <a:rPr lang="en-US" sz="2000" b="1" dirty="0" smtClean="0">
                <a:latin typeface="Arial" pitchFamily="34" charset="0"/>
                <a:cs typeface="Arial" pitchFamily="34" charset="0"/>
              </a:rPr>
              <a:t>DAMA</a:t>
            </a:r>
            <a:r>
              <a:rPr lang="en-US" sz="2000" dirty="0" smtClean="0">
                <a:latin typeface="Arial" pitchFamily="34" charset="0"/>
                <a:cs typeface="Arial" pitchFamily="34" charset="0"/>
              </a:rPr>
              <a:t>- </a:t>
            </a:r>
            <a:r>
              <a:rPr lang="en-US" sz="2000" dirty="0">
                <a:latin typeface="Arial" pitchFamily="34" charset="0"/>
                <a:cs typeface="Arial" pitchFamily="34" charset="0"/>
              </a:rPr>
              <a:t>Demand Assignment Multiple Access, here frequencies are dynamically allocated based on requests. </a:t>
            </a:r>
          </a:p>
        </p:txBody>
      </p:sp>
      <p:sp>
        <p:nvSpPr>
          <p:cNvPr id="3" name="Title 2"/>
          <p:cNvSpPr>
            <a:spLocks noGrp="1"/>
          </p:cNvSpPr>
          <p:nvPr>
            <p:ph type="title"/>
          </p:nvPr>
        </p:nvSpPr>
        <p:spPr>
          <a:xfrm>
            <a:off x="457200" y="457200"/>
            <a:ext cx="8229600" cy="1143000"/>
          </a:xfrm>
        </p:spPr>
        <p:txBody>
          <a:bodyPr>
            <a:normAutofit/>
          </a:bodyPr>
          <a:lstStyle/>
          <a:p>
            <a:r>
              <a:rPr lang="en-US" sz="4000" dirty="0" smtClean="0">
                <a:latin typeface="Arial" pitchFamily="34" charset="0"/>
                <a:cs typeface="Arial" pitchFamily="34" charset="0"/>
              </a:rPr>
              <a:t>FDMA Types</a:t>
            </a:r>
            <a:endParaRPr lang="en-US" sz="4000" dirty="0">
              <a:latin typeface="Arial" pitchFamily="34" charset="0"/>
              <a:cs typeface="Arial" pitchFamily="34" charset="0"/>
            </a:endParaRPr>
          </a:p>
        </p:txBody>
      </p:sp>
    </p:spTree>
    <p:extLst>
      <p:ext uri="{BB962C8B-B14F-4D97-AF65-F5344CB8AC3E}">
        <p14:creationId xmlns:p14="http://schemas.microsoft.com/office/powerpoint/2010/main" val="3578199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525963"/>
          </a:xfrm>
        </p:spPr>
        <p:txBody>
          <a:bodyPr>
            <a:noAutofit/>
          </a:bodyPr>
          <a:lstStyle/>
          <a:p>
            <a:pPr marL="109728" indent="0" algn="just">
              <a:buNone/>
            </a:pPr>
            <a:r>
              <a:rPr lang="en-US" sz="1600" dirty="0">
                <a:latin typeface="Arial" pitchFamily="34" charset="0"/>
                <a:cs typeface="Arial" pitchFamily="34" charset="0"/>
              </a:rPr>
              <a:t> </a:t>
            </a:r>
          </a:p>
          <a:p>
            <a:pPr algn="just"/>
            <a:r>
              <a:rPr lang="en-US" sz="1600" dirty="0">
                <a:latin typeface="Arial" pitchFamily="34" charset="0"/>
                <a:cs typeface="Arial" pitchFamily="34" charset="0"/>
              </a:rPr>
              <a:t>In TDMA, the entire bandwidth is available to the user but only for a finite period of time. This technology enables different users to use one frequency at the same time</a:t>
            </a:r>
            <a:r>
              <a:rPr lang="en-US" sz="1600" dirty="0" smtClean="0">
                <a:latin typeface="Arial" pitchFamily="34" charset="0"/>
                <a:cs typeface="Arial" pitchFamily="34" charset="0"/>
              </a:rPr>
              <a:t>.</a:t>
            </a:r>
          </a:p>
          <a:p>
            <a:pPr marL="109728" indent="0" algn="just">
              <a:buNone/>
            </a:pPr>
            <a:endParaRPr lang="en-US" sz="1600" dirty="0" smtClean="0">
              <a:latin typeface="Arial" pitchFamily="34" charset="0"/>
              <a:cs typeface="Arial" pitchFamily="34" charset="0"/>
            </a:endParaRPr>
          </a:p>
          <a:p>
            <a:pPr algn="just"/>
            <a:r>
              <a:rPr lang="en-US" sz="1600" dirty="0" smtClean="0">
                <a:latin typeface="Arial" pitchFamily="34" charset="0"/>
                <a:cs typeface="Arial" pitchFamily="34" charset="0"/>
              </a:rPr>
              <a:t>Each </a:t>
            </a:r>
            <a:r>
              <a:rPr lang="en-US" sz="1600" dirty="0">
                <a:latin typeface="Arial" pitchFamily="34" charset="0"/>
                <a:cs typeface="Arial" pitchFamily="34" charset="0"/>
              </a:rPr>
              <a:t>user is allowed to transmit only in specified </a:t>
            </a:r>
            <a:r>
              <a:rPr lang="en-US" sz="1600" dirty="0" smtClean="0">
                <a:latin typeface="Arial" pitchFamily="34" charset="0"/>
                <a:cs typeface="Arial" pitchFamily="34" charset="0"/>
              </a:rPr>
              <a:t>time slots </a:t>
            </a:r>
            <a:r>
              <a:rPr lang="en-US" sz="1600" dirty="0">
                <a:latin typeface="Arial" pitchFamily="34" charset="0"/>
                <a:cs typeface="Arial" pitchFamily="34" charset="0"/>
              </a:rPr>
              <a:t>with a common frequency band. Multiple users can transmit at the same frequency band at different times.</a:t>
            </a:r>
          </a:p>
          <a:p>
            <a:pPr marL="109728" indent="0" algn="just">
              <a:buNone/>
            </a:pPr>
            <a:endParaRPr lang="en-US" sz="1600" dirty="0">
              <a:latin typeface="Arial" pitchFamily="34" charset="0"/>
              <a:cs typeface="Arial" pitchFamily="34" charset="0"/>
            </a:endParaRPr>
          </a:p>
          <a:p>
            <a:pPr algn="just"/>
            <a:r>
              <a:rPr lang="en-US" sz="1600" dirty="0">
                <a:latin typeface="Arial" pitchFamily="34" charset="0"/>
                <a:cs typeface="Arial" pitchFamily="34" charset="0"/>
              </a:rPr>
              <a:t>In TDMA, a set of N users share the same radio channel, but each user only uses the channel during predetermined slots. A frame consists of N slots, one for each user</a:t>
            </a:r>
            <a:r>
              <a:rPr lang="en-US" sz="1600" dirty="0" smtClean="0">
                <a:latin typeface="Arial" pitchFamily="34" charset="0"/>
                <a:cs typeface="Arial" pitchFamily="34" charset="0"/>
              </a:rPr>
              <a:t>.</a:t>
            </a:r>
          </a:p>
          <a:p>
            <a:pPr algn="just"/>
            <a:endParaRPr lang="en-US" sz="1600" dirty="0">
              <a:latin typeface="Arial" pitchFamily="34" charset="0"/>
              <a:cs typeface="Arial" pitchFamily="34" charset="0"/>
            </a:endParaRPr>
          </a:p>
          <a:p>
            <a:pPr algn="just"/>
            <a:r>
              <a:rPr lang="en-US" sz="1600" dirty="0">
                <a:latin typeface="Arial" pitchFamily="34" charset="0"/>
                <a:cs typeface="Arial" pitchFamily="34" charset="0"/>
              </a:rPr>
              <a:t>For example, you might have a data burst that </a:t>
            </a:r>
            <a:r>
              <a:rPr lang="en-US" sz="1600" dirty="0" smtClean="0">
                <a:latin typeface="Arial" pitchFamily="34" charset="0"/>
                <a:cs typeface="Arial" pitchFamily="34" charset="0"/>
              </a:rPr>
              <a:t>takes </a:t>
            </a:r>
            <a:r>
              <a:rPr lang="en-US" sz="1600" dirty="0">
                <a:latin typeface="Arial" pitchFamily="34" charset="0"/>
                <a:cs typeface="Arial" pitchFamily="34" charset="0"/>
              </a:rPr>
              <a:t>1 millisecond (</a:t>
            </a:r>
            <a:r>
              <a:rPr lang="en-US" sz="1600" dirty="0" err="1">
                <a:latin typeface="Arial" pitchFamily="34" charset="0"/>
                <a:cs typeface="Arial" pitchFamily="34" charset="0"/>
              </a:rPr>
              <a:t>ms</a:t>
            </a:r>
            <a:r>
              <a:rPr lang="en-US" sz="1600" dirty="0">
                <a:latin typeface="Arial" pitchFamily="34" charset="0"/>
                <a:cs typeface="Arial" pitchFamily="34" charset="0"/>
              </a:rPr>
              <a:t>) for each channel. During the first </a:t>
            </a:r>
            <a:r>
              <a:rPr lang="en-US" sz="1600" dirty="0" err="1">
                <a:latin typeface="Arial" pitchFamily="34" charset="0"/>
                <a:cs typeface="Arial" pitchFamily="34" charset="0"/>
              </a:rPr>
              <a:t>ms</a:t>
            </a:r>
            <a:r>
              <a:rPr lang="en-US" sz="1600" dirty="0">
                <a:latin typeface="Arial" pitchFamily="34" charset="0"/>
                <a:cs typeface="Arial" pitchFamily="34" charset="0"/>
              </a:rPr>
              <a:t>, the data for channel 1 is passed. During the second </a:t>
            </a:r>
            <a:r>
              <a:rPr lang="en-US" sz="1600" dirty="0" err="1">
                <a:latin typeface="Arial" pitchFamily="34" charset="0"/>
                <a:cs typeface="Arial" pitchFamily="34" charset="0"/>
              </a:rPr>
              <a:t>ms</a:t>
            </a:r>
            <a:r>
              <a:rPr lang="en-US" sz="1600" dirty="0">
                <a:latin typeface="Arial" pitchFamily="34" charset="0"/>
                <a:cs typeface="Arial" pitchFamily="34" charset="0"/>
              </a:rPr>
              <a:t>, data for channel 2 is passed, and so on until all channels are serviced and you start at channel 1 </a:t>
            </a:r>
            <a:r>
              <a:rPr lang="en-US" sz="1600" dirty="0" smtClean="0">
                <a:latin typeface="Arial" pitchFamily="34" charset="0"/>
                <a:cs typeface="Arial" pitchFamily="34" charset="0"/>
              </a:rPr>
              <a:t>again.</a:t>
            </a:r>
            <a:endParaRPr lang="en-US" sz="1600" dirty="0">
              <a:latin typeface="Arial" pitchFamily="34" charset="0"/>
              <a:cs typeface="Arial" pitchFamily="34" charset="0"/>
            </a:endParaRPr>
          </a:p>
        </p:txBody>
      </p:sp>
      <p:sp>
        <p:nvSpPr>
          <p:cNvPr id="3" name="Title 2"/>
          <p:cNvSpPr>
            <a:spLocks noGrp="1"/>
          </p:cNvSpPr>
          <p:nvPr>
            <p:ph type="title"/>
          </p:nvPr>
        </p:nvSpPr>
        <p:spPr/>
        <p:txBody>
          <a:bodyPr>
            <a:normAutofit/>
          </a:bodyPr>
          <a:lstStyle/>
          <a:p>
            <a:r>
              <a:rPr lang="en-US" sz="4000" dirty="0" smtClean="0">
                <a:latin typeface="Arial" pitchFamily="34" charset="0"/>
                <a:cs typeface="Arial" pitchFamily="34" charset="0"/>
              </a:rPr>
              <a:t>TDMA</a:t>
            </a:r>
            <a:endParaRPr lang="en-US" sz="4000" dirty="0">
              <a:latin typeface="Arial" pitchFamily="34" charset="0"/>
              <a:cs typeface="Arial" pitchFamily="34" charset="0"/>
            </a:endParaRPr>
          </a:p>
        </p:txBody>
      </p:sp>
    </p:spTree>
    <p:extLst>
      <p:ext uri="{BB962C8B-B14F-4D97-AF65-F5344CB8AC3E}">
        <p14:creationId xmlns:p14="http://schemas.microsoft.com/office/powerpoint/2010/main" val="34998410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fade">
                                      <p:cBhvr>
                                        <p:cTn id="7" dur="500"/>
                                        <p:tgtEl>
                                          <p:spTgt spid="2">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fade">
                                      <p:cBhvr>
                                        <p:cTn id="1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768</TotalTime>
  <Words>682</Words>
  <Application>Microsoft Office PowerPoint</Application>
  <PresentationFormat>On-screen Show (4:3)</PresentationFormat>
  <Paragraphs>66</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Concourse</vt:lpstr>
      <vt:lpstr>Capacity Allocation</vt:lpstr>
      <vt:lpstr>PowerPoint Presentation</vt:lpstr>
      <vt:lpstr>Multiple Access Techniques </vt:lpstr>
      <vt:lpstr>TDMA Vs FDMA Vs CDMA</vt:lpstr>
      <vt:lpstr>TDMA Vs FDMA Vs CDMA</vt:lpstr>
      <vt:lpstr>FDMA</vt:lpstr>
      <vt:lpstr>FDMA </vt:lpstr>
      <vt:lpstr>FDMA Types</vt:lpstr>
      <vt:lpstr>TDMA</vt:lpstr>
      <vt:lpstr>TDMA</vt:lpstr>
      <vt:lpstr>TDMA </vt:lpstr>
      <vt:lpstr>PowerPoint Presentation</vt:lpstr>
      <vt:lpstr>CDMA</vt:lpstr>
      <vt:lpstr>CDMA </vt:lpstr>
      <vt:lpstr>PowerPoint Presentation</vt:lpstr>
      <vt:lpstr>Combination of TDMA+FDMA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Analysis with  Wire shark</dc:title>
  <dc:creator>Muhammad Saqib Javed</dc:creator>
  <cp:lastModifiedBy>Sohail Aamer</cp:lastModifiedBy>
  <cp:revision>129</cp:revision>
  <dcterms:created xsi:type="dcterms:W3CDTF">2006-08-16T00:00:00Z</dcterms:created>
  <dcterms:modified xsi:type="dcterms:W3CDTF">2015-10-21T06:34:42Z</dcterms:modified>
</cp:coreProperties>
</file>