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1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7228B99F-CB6F-4BF0-A020-CA239BB94FD9}" type="datetimeFigureOut">
              <a:rPr lang="en-US"/>
              <a:pPr>
                <a:defRPr/>
              </a:pPr>
              <a:t>10/14/2015</a:t>
            </a:fld>
            <a:endParaRPr lang="en-US"/>
          </a:p>
        </p:txBody>
      </p:sp>
      <p:sp>
        <p:nvSpPr>
          <p:cNvPr id="12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D568AD7F-8D91-40EC-8B0F-AC266DF782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AD87A5-1343-4803-BF99-0308C26AC192}" type="datetimeFigureOut">
              <a:rPr lang="en-US"/>
              <a:pPr>
                <a:defRPr/>
              </a:pPr>
              <a:t>10/14/2015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978E95-EAA9-43A7-A5B8-8455E27799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181B3E-A96E-49B8-B80D-DC7BD0EF18CF}" type="datetimeFigureOut">
              <a:rPr lang="en-US"/>
              <a:pPr>
                <a:defRPr/>
              </a:pPr>
              <a:t>10/14/2015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5F248-D869-473B-9134-E93E2B451B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87B11-2E0A-4003-AAD7-8E25F19C0900}" type="datetimeFigureOut">
              <a:rPr lang="en-US"/>
              <a:pPr>
                <a:defRPr/>
              </a:pPr>
              <a:t>10/14/2015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705926-4952-453D-A8E5-3E0716BBD4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A17F8B66-27F4-4639-BD47-FBDA135F3D2B}" type="datetimeFigureOut">
              <a:rPr lang="en-US"/>
              <a:pPr>
                <a:defRPr/>
              </a:pPr>
              <a:t>10/14/2015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A48D91C0-DBFD-4A0C-AF71-ABD8A3FB0F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E7AE37D4-AD8C-4654-ACF1-80356A6F6D30}" type="datetimeFigureOut">
              <a:rPr lang="en-US"/>
              <a:pPr>
                <a:defRPr/>
              </a:pPr>
              <a:t>10/14/2015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FC65CE3D-A85E-45E4-B42D-A17A1E405E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01334567-65FB-45B2-B411-C31F18BBFC45}" type="datetimeFigureOut">
              <a:rPr lang="en-US"/>
              <a:pPr>
                <a:defRPr/>
              </a:pPr>
              <a:t>10/14/2015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1FB1264F-5BE0-452B-B008-D9B184415D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AD5B9C47-BE57-4009-8A5A-22D4BA75C4BF}" type="datetimeFigureOut">
              <a:rPr lang="en-US"/>
              <a:pPr>
                <a:defRPr/>
              </a:pPr>
              <a:t>10/14/2015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86E474BE-9F6D-4649-AC43-8104170541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D714C-1AD5-4FE9-A986-780AD4FC139D}" type="datetimeFigureOut">
              <a:rPr lang="en-US"/>
              <a:pPr>
                <a:defRPr/>
              </a:pPr>
              <a:t>10/14/2015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8CB1ED-0B9A-449C-8839-E681462B68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B27FD3CA-F812-4E04-AED6-B7A3725460B5}" type="datetimeFigureOut">
              <a:rPr lang="en-US"/>
              <a:pPr>
                <a:defRPr/>
              </a:pPr>
              <a:t>10/14/2015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6AA9891D-CBF7-4269-9526-BEDEDC7C0C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9DF802C8-A558-4768-96F0-C60574954F91}" type="datetimeFigureOut">
              <a:rPr lang="en-US"/>
              <a:pPr>
                <a:defRPr/>
              </a:pPr>
              <a:t>10/14/2015</a:t>
            </a:fld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8AA2FCAE-F2EB-4253-AA5D-8CAA385276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8441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B1BD3A3C-E0D5-47A8-94B9-1BA59B1959D6}" type="datetimeFigureOut">
              <a:rPr lang="en-US"/>
              <a:pPr>
                <a:defRPr/>
              </a:pPr>
              <a:t>10/14/2015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 smtClean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2C21D329-FA14-4923-B61F-9EF1458904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4" r:id="rId4"/>
    <p:sldLayoutId id="2147483675" r:id="rId5"/>
    <p:sldLayoutId id="2147483676" r:id="rId6"/>
    <p:sldLayoutId id="2147483670" r:id="rId7"/>
    <p:sldLayoutId id="2147483677" r:id="rId8"/>
    <p:sldLayoutId id="2147483678" r:id="rId9"/>
    <p:sldLayoutId id="2147483669" r:id="rId10"/>
    <p:sldLayoutId id="2147483668" r:id="rId11"/>
  </p:sldLayoutIdLst>
  <p:transition spd="slow">
    <p:fade/>
  </p:transition>
  <p:txStyles>
    <p:titleStyle>
      <a:lvl1pPr algn="l" rtl="0" fontAlgn="base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fontAlgn="base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fontAlgn="base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Maximal-Length Sequences (M-Sequences)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/>
            <a:endParaRPr lang="en-US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Generated using linear feedback shift-register and exclusive OR-gate circuits.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M-Sequence is a type of pseudorandom binary sequence.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M-sequences are used as a basis for deriving pseudo-random sequences in digital communication systems that employ direct-sequence spread spectrum (DSSS) and frequency-hopping spread spectrum ( FHSS) transmission systems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152400"/>
            <a:ext cx="89916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Maximal-Length Sequences (M-Sequences)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Content Placeholder 1"/>
          <p:cNvSpPr>
            <a:spLocks noGrp="1"/>
          </p:cNvSpPr>
          <p:nvPr>
            <p:ph idx="1"/>
          </p:nvPr>
        </p:nvSpPr>
        <p:spPr>
          <a:xfrm>
            <a:off x="381000" y="762000"/>
            <a:ext cx="8001000" cy="5562600"/>
          </a:xfrm>
        </p:spPr>
        <p:txBody>
          <a:bodyPr/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For any given size of LFSR, a number of different unique m-sequences can be generated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Generator polynomial </a:t>
            </a:r>
            <a:r>
              <a:rPr lang="en-US" i="1" smtClean="0">
                <a:latin typeface="Times New Roman" pitchFamily="18" charset="0"/>
                <a:cs typeface="Times New Roman" pitchFamily="18" charset="0"/>
              </a:rPr>
              <a:t>P(X)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is used to find the sequence generated by the corresponding LFSR, by taking the reciprocal of the polynomial</a:t>
            </a:r>
          </a:p>
          <a:p>
            <a:pPr lvl="1"/>
            <a:r>
              <a:rPr lang="pt-BR" i="1" smtClean="0">
                <a:latin typeface="Times New Roman" pitchFamily="18" charset="0"/>
                <a:cs typeface="Times New Roman" pitchFamily="18" charset="0"/>
              </a:rPr>
              <a:t>P(X) = A</a:t>
            </a:r>
            <a:r>
              <a:rPr lang="pt-BR" i="1" baseline="-2500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pt-BR" i="1" smtClean="0">
                <a:latin typeface="Times New Roman" pitchFamily="18" charset="0"/>
                <a:cs typeface="Times New Roman" pitchFamily="18" charset="0"/>
              </a:rPr>
              <a:t> + A</a:t>
            </a:r>
            <a:r>
              <a:rPr lang="pt-BR" i="1" baseline="-2500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pt-BR" i="1" smtClean="0">
                <a:latin typeface="Times New Roman" pitchFamily="18" charset="0"/>
                <a:cs typeface="Times New Roman" pitchFamily="18" charset="0"/>
              </a:rPr>
              <a:t>X + A</a:t>
            </a:r>
            <a:r>
              <a:rPr lang="pt-BR" i="1" baseline="-25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pt-BR" i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pt-BR" i="1" baseline="30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pt-BR" i="1" smtClean="0">
                <a:latin typeface="Times New Roman" pitchFamily="18" charset="0"/>
                <a:cs typeface="Times New Roman" pitchFamily="18" charset="0"/>
              </a:rPr>
              <a:t> + ... + A</a:t>
            </a:r>
            <a:r>
              <a:rPr lang="pt-BR" i="1" baseline="-25000" smtClean="0">
                <a:latin typeface="Times New Roman" pitchFamily="18" charset="0"/>
                <a:cs typeface="Times New Roman" pitchFamily="18" charset="0"/>
              </a:rPr>
              <a:t>n_1</a:t>
            </a:r>
            <a:r>
              <a:rPr lang="pt-BR" i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pt-BR" i="1" baseline="30000" smtClean="0">
                <a:latin typeface="Times New Roman" pitchFamily="18" charset="0"/>
                <a:cs typeface="Times New Roman" pitchFamily="18" charset="0"/>
              </a:rPr>
              <a:t>n- 1 </a:t>
            </a:r>
            <a:r>
              <a:rPr lang="pt-BR" i="1" smtClean="0">
                <a:latin typeface="Times New Roman" pitchFamily="18" charset="0"/>
                <a:cs typeface="Times New Roman" pitchFamily="18" charset="0"/>
              </a:rPr>
              <a:t>+ x</a:t>
            </a:r>
            <a:r>
              <a:rPr lang="pt-BR" i="1" baseline="30000" smtClean="0">
                <a:latin typeface="Times New Roman" pitchFamily="18" charset="0"/>
                <a:cs typeface="Times New Roman" pitchFamily="18" charset="0"/>
              </a:rPr>
              <a:t>n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Example: for 3bit LFSR with</a:t>
            </a:r>
          </a:p>
          <a:p>
            <a:pPr lvl="1"/>
            <a:r>
              <a:rPr lang="en-US" i="1" smtClean="0">
                <a:latin typeface="Times New Roman" pitchFamily="18" charset="0"/>
                <a:cs typeface="Times New Roman" pitchFamily="18" charset="0"/>
              </a:rPr>
              <a:t>P(X) = 1 + X + X</a:t>
            </a:r>
            <a:r>
              <a:rPr lang="en-US" sz="2800" i="1" baseline="30000" smtClean="0">
                <a:latin typeface="Times New Roman" pitchFamily="18" charset="0"/>
                <a:cs typeface="Times New Roman" pitchFamily="18" charset="0"/>
              </a:rPr>
              <a:t>3		</a:t>
            </a:r>
            <a:r>
              <a:rPr lang="en-US" sz="2800" i="1" smtClean="0">
                <a:latin typeface="Times New Roman" pitchFamily="18" charset="0"/>
                <a:cs typeface="Times New Roman" pitchFamily="18" charset="0"/>
              </a:rPr>
              <a:t>N=2</a:t>
            </a:r>
            <a:r>
              <a:rPr lang="en-US" sz="2800" i="1" baseline="3000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800" i="1" smtClean="0">
                <a:latin typeface="Times New Roman" pitchFamily="18" charset="0"/>
                <a:cs typeface="Times New Roman" pitchFamily="18" charset="0"/>
              </a:rPr>
              <a:t> -1</a:t>
            </a:r>
          </a:p>
          <a:p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Perform the division 1/(1 </a:t>
            </a:r>
            <a:r>
              <a:rPr lang="en-US" sz="320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800" i="1" smtClean="0"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en-US" sz="3200" i="1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800" i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800" i="1" baseline="3000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1600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The result is </a:t>
            </a:r>
          </a:p>
          <a:p>
            <a:pPr lvl="1"/>
            <a:r>
              <a:rPr lang="en-US" smtClean="0">
                <a:latin typeface="Times New Roman" pitchFamily="18" charset="0"/>
                <a:cs typeface="Times New Roman" pitchFamily="18" charset="0"/>
              </a:rPr>
              <a:t>1 + </a:t>
            </a:r>
            <a:r>
              <a:rPr lang="en-US" i="1" smtClean="0">
                <a:latin typeface="Times New Roman" pitchFamily="18" charset="0"/>
                <a:cs typeface="Times New Roman" pitchFamily="18" charset="0"/>
              </a:rPr>
              <a:t>X + X</a:t>
            </a:r>
            <a:r>
              <a:rPr lang="en-US" sz="2800" i="1" baseline="30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i="1" smtClean="0">
                <a:latin typeface="Times New Roman" pitchFamily="18" charset="0"/>
                <a:cs typeface="Times New Roman" pitchFamily="18" charset="0"/>
              </a:rPr>
              <a:t> + (0 ×X</a:t>
            </a:r>
            <a:r>
              <a:rPr lang="en-US" sz="2800" i="1" baseline="3000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pt-BR" i="1" smtClean="0">
                <a:latin typeface="Times New Roman" pitchFamily="18" charset="0"/>
                <a:cs typeface="Times New Roman" pitchFamily="18" charset="0"/>
              </a:rPr>
              <a:t>) + X</a:t>
            </a:r>
            <a:r>
              <a:rPr lang="pt-BR" sz="2800" i="1" baseline="3000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pt-BR" i="1" smtClean="0">
                <a:latin typeface="Times New Roman" pitchFamily="18" charset="0"/>
                <a:cs typeface="Times New Roman" pitchFamily="18" charset="0"/>
              </a:rPr>
              <a:t>+ (0 </a:t>
            </a:r>
            <a:r>
              <a:rPr lang="en-US" i="1" smtClean="0"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pt-BR" i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pt-BR" sz="2800" i="1" baseline="3000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pt-BR" i="1" smtClean="0">
                <a:latin typeface="Times New Roman" pitchFamily="18" charset="0"/>
                <a:cs typeface="Times New Roman" pitchFamily="18" charset="0"/>
              </a:rPr>
              <a:t>) + (0 </a:t>
            </a:r>
            <a:r>
              <a:rPr lang="en-US" i="1" smtClean="0"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pt-BR" i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pt-BR" sz="2800" i="1" baseline="3000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pt-BR" i="1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The shift register output is   1110100</a:t>
            </a:r>
          </a:p>
          <a:p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The period of this sequence is 7 </a:t>
            </a:r>
            <a:r>
              <a:rPr lang="en-US" sz="180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aseline="3000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1600" baseline="300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i="1" baseline="3000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pt-BR" i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itle 2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latin typeface="Times New Roman" pitchFamily="18" charset="0"/>
              </a:rPr>
              <a:t>M-Sequences</a:t>
            </a:r>
            <a:endParaRPr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447800"/>
            <a:ext cx="8001000" cy="4800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smtClean="0">
                <a:latin typeface="Times New Roman" pitchFamily="18" charset="0"/>
              </a:rPr>
              <a:t>Property 1: </a:t>
            </a:r>
          </a:p>
          <a:p>
            <a:pPr lvl="1">
              <a:lnSpc>
                <a:spcPct val="90000"/>
              </a:lnSpc>
            </a:pPr>
            <a:r>
              <a:rPr lang="en-US" sz="2400" smtClean="0">
                <a:latin typeface="Times New Roman" pitchFamily="18" charset="0"/>
              </a:rPr>
              <a:t>Has 2</a:t>
            </a:r>
            <a:r>
              <a:rPr lang="en-US" sz="2400" i="1" baseline="30000" smtClean="0">
                <a:latin typeface="Times New Roman" pitchFamily="18" charset="0"/>
              </a:rPr>
              <a:t>n</a:t>
            </a:r>
            <a:r>
              <a:rPr lang="en-US" sz="2400" baseline="30000" smtClean="0">
                <a:latin typeface="Times New Roman" pitchFamily="18" charset="0"/>
              </a:rPr>
              <a:t>-1 </a:t>
            </a:r>
            <a:r>
              <a:rPr lang="en-US" sz="2400" smtClean="0">
                <a:latin typeface="Times New Roman" pitchFamily="18" charset="0"/>
              </a:rPr>
              <a:t>ones and 2</a:t>
            </a:r>
            <a:r>
              <a:rPr lang="en-US" sz="2400" i="1" baseline="30000" smtClean="0">
                <a:latin typeface="Times New Roman" pitchFamily="18" charset="0"/>
              </a:rPr>
              <a:t>n</a:t>
            </a:r>
            <a:r>
              <a:rPr lang="en-US" sz="2400" baseline="30000" smtClean="0">
                <a:latin typeface="Times New Roman" pitchFamily="18" charset="0"/>
              </a:rPr>
              <a:t>-1</a:t>
            </a:r>
            <a:r>
              <a:rPr lang="en-US" sz="2400" smtClean="0">
                <a:latin typeface="Times New Roman" pitchFamily="18" charset="0"/>
              </a:rPr>
              <a:t>-1 zeros</a:t>
            </a:r>
          </a:p>
          <a:p>
            <a:pPr>
              <a:lnSpc>
                <a:spcPct val="90000"/>
              </a:lnSpc>
            </a:pPr>
            <a:r>
              <a:rPr lang="en-US" sz="2800" smtClean="0">
                <a:latin typeface="Times New Roman" pitchFamily="18" charset="0"/>
              </a:rPr>
              <a:t>Property 2: </a:t>
            </a:r>
          </a:p>
          <a:p>
            <a:pPr lvl="1">
              <a:lnSpc>
                <a:spcPct val="90000"/>
              </a:lnSpc>
            </a:pPr>
            <a:r>
              <a:rPr lang="en-US" sz="2400" smtClean="0">
                <a:latin typeface="Times New Roman" pitchFamily="18" charset="0"/>
              </a:rPr>
              <a:t>For a window of length </a:t>
            </a:r>
            <a:r>
              <a:rPr lang="en-US" sz="2400" i="1" smtClean="0">
                <a:latin typeface="Times New Roman" pitchFamily="18" charset="0"/>
              </a:rPr>
              <a:t>n</a:t>
            </a:r>
            <a:r>
              <a:rPr lang="en-US" sz="2400" smtClean="0">
                <a:latin typeface="Times New Roman" pitchFamily="18" charset="0"/>
              </a:rPr>
              <a:t> slide along output for </a:t>
            </a:r>
            <a:r>
              <a:rPr lang="en-US" sz="2400" i="1" smtClean="0">
                <a:latin typeface="Times New Roman" pitchFamily="18" charset="0"/>
              </a:rPr>
              <a:t>N</a:t>
            </a:r>
            <a:r>
              <a:rPr lang="en-US" sz="2400" smtClean="0">
                <a:latin typeface="Times New Roman" pitchFamily="18" charset="0"/>
              </a:rPr>
              <a:t> (=2</a:t>
            </a:r>
            <a:r>
              <a:rPr lang="en-US" sz="2400" i="1" baseline="30000" smtClean="0">
                <a:latin typeface="Times New Roman" pitchFamily="18" charset="0"/>
              </a:rPr>
              <a:t>n</a:t>
            </a:r>
            <a:r>
              <a:rPr lang="en-US" sz="2400" baseline="30000" smtClean="0">
                <a:latin typeface="Times New Roman" pitchFamily="18" charset="0"/>
              </a:rPr>
              <a:t>-1</a:t>
            </a:r>
            <a:r>
              <a:rPr lang="en-US" sz="2400" smtClean="0">
                <a:latin typeface="Times New Roman" pitchFamily="18" charset="0"/>
              </a:rPr>
              <a:t>) shifts, each </a:t>
            </a:r>
            <a:r>
              <a:rPr lang="en-US" sz="2400" i="1" smtClean="0">
                <a:latin typeface="Times New Roman" pitchFamily="18" charset="0"/>
              </a:rPr>
              <a:t>n</a:t>
            </a:r>
            <a:r>
              <a:rPr lang="en-US" sz="2400" smtClean="0">
                <a:latin typeface="Times New Roman" pitchFamily="18" charset="0"/>
              </a:rPr>
              <a:t>-tuple appears once, except for the all zeros sequence</a:t>
            </a:r>
          </a:p>
          <a:p>
            <a:pPr>
              <a:lnSpc>
                <a:spcPct val="90000"/>
              </a:lnSpc>
            </a:pPr>
            <a:r>
              <a:rPr lang="en-US" sz="2800" smtClean="0">
                <a:latin typeface="Times New Roman" pitchFamily="18" charset="0"/>
              </a:rPr>
              <a:t>Property 3:</a:t>
            </a:r>
          </a:p>
          <a:p>
            <a:pPr lvl="1">
              <a:lnSpc>
                <a:spcPct val="90000"/>
              </a:lnSpc>
            </a:pPr>
            <a:r>
              <a:rPr lang="en-US" sz="2400" smtClean="0">
                <a:latin typeface="Times New Roman" pitchFamily="18" charset="0"/>
              </a:rPr>
              <a:t>Sequence contains one run of ones, length </a:t>
            </a:r>
            <a:r>
              <a:rPr lang="en-US" sz="2400" i="1" smtClean="0">
                <a:latin typeface="Times New Roman" pitchFamily="18" charset="0"/>
              </a:rPr>
              <a:t>n</a:t>
            </a:r>
          </a:p>
          <a:p>
            <a:pPr lvl="1">
              <a:lnSpc>
                <a:spcPct val="90000"/>
              </a:lnSpc>
            </a:pPr>
            <a:r>
              <a:rPr lang="en-US" sz="2400" smtClean="0">
                <a:latin typeface="Times New Roman" pitchFamily="18" charset="0"/>
              </a:rPr>
              <a:t>One run of zeros, length </a:t>
            </a:r>
            <a:r>
              <a:rPr lang="en-US" sz="2400" i="1" smtClean="0">
                <a:latin typeface="Times New Roman" pitchFamily="18" charset="0"/>
              </a:rPr>
              <a:t>n</a:t>
            </a:r>
            <a:r>
              <a:rPr lang="en-US" sz="2400" smtClean="0">
                <a:latin typeface="Times New Roman" pitchFamily="18" charset="0"/>
              </a:rPr>
              <a:t>-1</a:t>
            </a:r>
          </a:p>
          <a:p>
            <a:pPr lvl="1">
              <a:lnSpc>
                <a:spcPct val="90000"/>
              </a:lnSpc>
            </a:pPr>
            <a:r>
              <a:rPr lang="en-US" sz="2400" smtClean="0">
                <a:latin typeface="Times New Roman" pitchFamily="18" charset="0"/>
              </a:rPr>
              <a:t>One run of ones and one run of zeros, length </a:t>
            </a:r>
            <a:r>
              <a:rPr lang="en-US" sz="2400" i="1" smtClean="0">
                <a:latin typeface="Times New Roman" pitchFamily="18" charset="0"/>
              </a:rPr>
              <a:t>n</a:t>
            </a:r>
            <a:r>
              <a:rPr lang="en-US" sz="2400" smtClean="0">
                <a:latin typeface="Times New Roman" pitchFamily="18" charset="0"/>
              </a:rPr>
              <a:t>-2</a:t>
            </a:r>
          </a:p>
          <a:p>
            <a:pPr lvl="1">
              <a:lnSpc>
                <a:spcPct val="90000"/>
              </a:lnSpc>
            </a:pPr>
            <a:r>
              <a:rPr lang="en-US" sz="2400" smtClean="0">
                <a:latin typeface="Times New Roman" pitchFamily="18" charset="0"/>
              </a:rPr>
              <a:t>Two runs of ones and two runs of zeros, length </a:t>
            </a:r>
            <a:r>
              <a:rPr lang="en-US" sz="2400" i="1" smtClean="0">
                <a:latin typeface="Times New Roman" pitchFamily="18" charset="0"/>
              </a:rPr>
              <a:t>n</a:t>
            </a:r>
            <a:r>
              <a:rPr lang="en-US" sz="2400" smtClean="0">
                <a:latin typeface="Times New Roman" pitchFamily="18" charset="0"/>
              </a:rPr>
              <a:t>-3</a:t>
            </a:r>
          </a:p>
          <a:p>
            <a:pPr lvl="1">
              <a:lnSpc>
                <a:spcPct val="90000"/>
              </a:lnSpc>
            </a:pPr>
            <a:r>
              <a:rPr lang="en-US" sz="2400" smtClean="0">
                <a:latin typeface="Times New Roman" pitchFamily="18" charset="0"/>
              </a:rPr>
              <a:t>2</a:t>
            </a:r>
            <a:r>
              <a:rPr lang="en-US" sz="2400" i="1" baseline="30000" smtClean="0">
                <a:latin typeface="Times New Roman" pitchFamily="18" charset="0"/>
              </a:rPr>
              <a:t>n</a:t>
            </a:r>
            <a:r>
              <a:rPr lang="en-US" sz="2400" baseline="30000" smtClean="0">
                <a:latin typeface="Times New Roman" pitchFamily="18" charset="0"/>
              </a:rPr>
              <a:t>-3</a:t>
            </a:r>
            <a:r>
              <a:rPr lang="en-US" sz="2400" smtClean="0">
                <a:latin typeface="Times New Roman" pitchFamily="18" charset="0"/>
              </a:rPr>
              <a:t> runs of ones and 2</a:t>
            </a:r>
            <a:r>
              <a:rPr lang="en-US" sz="2400" i="1" baseline="30000" smtClean="0">
                <a:latin typeface="Times New Roman" pitchFamily="18" charset="0"/>
              </a:rPr>
              <a:t>n</a:t>
            </a:r>
            <a:r>
              <a:rPr lang="en-US" sz="2400" baseline="30000" smtClean="0">
                <a:latin typeface="Times New Roman" pitchFamily="18" charset="0"/>
              </a:rPr>
              <a:t>-3 </a:t>
            </a:r>
            <a:r>
              <a:rPr lang="en-US" sz="2400" smtClean="0">
                <a:latin typeface="Times New Roman" pitchFamily="18" charset="0"/>
              </a:rPr>
              <a:t>runs of zeros, length 1</a:t>
            </a:r>
          </a:p>
        </p:txBody>
      </p:sp>
      <p:sp>
        <p:nvSpPr>
          <p:cNvPr id="264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latin typeface="Times New Roman" pitchFamily="18" charset="0"/>
              </a:rPr>
              <a:t>Properties of M-Sequences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latin typeface="Times New Roman" pitchFamily="18" charset="0"/>
              </a:rPr>
              <a:t>Property 4: </a:t>
            </a:r>
          </a:p>
          <a:p>
            <a:pPr lvl="1"/>
            <a:r>
              <a:rPr lang="en-US" smtClean="0">
                <a:latin typeface="Times New Roman" pitchFamily="18" charset="0"/>
              </a:rPr>
              <a:t>The periodic autocorrelation of a ±1         m-sequence is</a:t>
            </a:r>
          </a:p>
        </p:txBody>
      </p:sp>
      <p:sp>
        <p:nvSpPr>
          <p:cNvPr id="297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latin typeface="Times New Roman" pitchFamily="18" charset="0"/>
              </a:rPr>
              <a:t>Properties of M-Sequences</a:t>
            </a: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2286000" y="3276600"/>
          <a:ext cx="5486400" cy="1603375"/>
        </p:xfrm>
        <a:graphic>
          <a:graphicData uri="http://schemas.openxmlformats.org/presentationml/2006/ole">
            <p:oleObj spid="_x0000_s1026" name="Equation" r:id="rId3" imgW="2082600" imgH="609480" progId="Equation.3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chap7</Template>
  <TotalTime>76</TotalTime>
  <Words>225</Words>
  <Application>Microsoft Office PowerPoint</Application>
  <PresentationFormat>On-screen Show (4:3)</PresentationFormat>
  <Paragraphs>25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Design Template</vt:lpstr>
      </vt:variant>
      <vt:variant>
        <vt:i4>8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21" baseType="lpstr">
      <vt:lpstr>Lucida Sans Unicode</vt:lpstr>
      <vt:lpstr>Arial</vt:lpstr>
      <vt:lpstr>Wingdings 3</vt:lpstr>
      <vt:lpstr>Verdana</vt:lpstr>
      <vt:lpstr>Wingdings 2</vt:lpstr>
      <vt:lpstr>Calibri</vt:lpstr>
      <vt:lpstr>Times New Roman</vt:lpstr>
      <vt:lpstr>Concourse</vt:lpstr>
      <vt:lpstr>Concourse</vt:lpstr>
      <vt:lpstr>Concourse</vt:lpstr>
      <vt:lpstr>Concourse</vt:lpstr>
      <vt:lpstr>Concourse</vt:lpstr>
      <vt:lpstr>Concourse</vt:lpstr>
      <vt:lpstr>Concourse</vt:lpstr>
      <vt:lpstr>Concourse</vt:lpstr>
      <vt:lpstr>Equation</vt:lpstr>
      <vt:lpstr>Slide 1</vt:lpstr>
      <vt:lpstr>Slide 2</vt:lpstr>
      <vt:lpstr>Slide 3</vt:lpstr>
      <vt:lpstr>Slide 4</vt:lpstr>
      <vt:lpstr>Slide 5</vt:lpstr>
    </vt:vector>
  </TitlesOfParts>
  <Company>Virtual University of Pakistan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Maximal-Length Sequences (M-Sequences)</dc:title>
  <dc:creator>fouzia.jumani</dc:creator>
  <cp:lastModifiedBy>vu</cp:lastModifiedBy>
  <cp:revision>4</cp:revision>
  <dcterms:created xsi:type="dcterms:W3CDTF">2015-09-21T10:55:59Z</dcterms:created>
  <dcterms:modified xsi:type="dcterms:W3CDTF">2015-10-14T10:33:25Z</dcterms:modified>
</cp:coreProperties>
</file>