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1"/>
  </p:notesMasterIdLst>
  <p:sldIdLst>
    <p:sldId id="256" r:id="rId2"/>
    <p:sldId id="266" r:id="rId3"/>
    <p:sldId id="267" r:id="rId4"/>
    <p:sldId id="292" r:id="rId5"/>
    <p:sldId id="294" r:id="rId6"/>
    <p:sldId id="279" r:id="rId7"/>
    <p:sldId id="280" r:id="rId8"/>
    <p:sldId id="281" r:id="rId9"/>
    <p:sldId id="285" r:id="rId10"/>
    <p:sldId id="282" r:id="rId11"/>
    <p:sldId id="283" r:id="rId12"/>
    <p:sldId id="284" r:id="rId13"/>
    <p:sldId id="286" r:id="rId14"/>
    <p:sldId id="288" r:id="rId15"/>
    <p:sldId id="289" r:id="rId16"/>
    <p:sldId id="290" r:id="rId17"/>
    <p:sldId id="296" r:id="rId18"/>
    <p:sldId id="297" r:id="rId19"/>
    <p:sldId id="29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12" autoAdjust="0"/>
    <p:restoredTop sz="94660"/>
  </p:normalViewPr>
  <p:slideViewPr>
    <p:cSldViewPr>
      <p:cViewPr>
        <p:scale>
          <a:sx n="75" d="100"/>
          <a:sy n="75" d="100"/>
        </p:scale>
        <p:origin x="-15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8C6FA9-068F-4995-88C2-F0A6033A2874}" type="datetimeFigureOut">
              <a:rPr lang="en-US" smtClean="0"/>
              <a:t>10/15/2015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CB282-51CA-45ED-A88E-EE5C900B731D}" type="slidenum">
              <a:rPr lang="en-US" smtClean="0"/>
              <a:t>‹#›</a:t>
            </a:fld>
            <a:endParaRPr lang="en-US"/>
          </a:p>
        </p:txBody>
      </p:sp>
    </p:spTree>
    <p:extLst>
      <p:ext uri="{BB962C8B-B14F-4D97-AF65-F5344CB8AC3E}">
        <p14:creationId xmlns:p14="http://schemas.microsoft.com/office/powerpoint/2010/main" val="3504748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DCB282-51CA-45ED-A88E-EE5C900B731D}" type="slidenum">
              <a:rPr lang="en-US" smtClean="0"/>
              <a:t>9</a:t>
            </a:fld>
            <a:endParaRPr lang="en-US"/>
          </a:p>
        </p:txBody>
      </p:sp>
    </p:spTree>
    <p:extLst>
      <p:ext uri="{BB962C8B-B14F-4D97-AF65-F5344CB8AC3E}">
        <p14:creationId xmlns:p14="http://schemas.microsoft.com/office/powerpoint/2010/main" val="4034231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DCB282-51CA-45ED-A88E-EE5C900B731D}" type="slidenum">
              <a:rPr lang="en-US" smtClean="0"/>
              <a:t>14</a:t>
            </a:fld>
            <a:endParaRPr lang="en-US"/>
          </a:p>
        </p:txBody>
      </p:sp>
    </p:spTree>
    <p:extLst>
      <p:ext uri="{BB962C8B-B14F-4D97-AF65-F5344CB8AC3E}">
        <p14:creationId xmlns:p14="http://schemas.microsoft.com/office/powerpoint/2010/main" val="3256385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10/15/2015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10/15/2015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1375"/>
            <a:ext cx="7772400" cy="1470025"/>
          </a:xfrm>
        </p:spPr>
        <p:txBody>
          <a:bodyPr>
            <a:normAutofit/>
          </a:bodyPr>
          <a:lstStyle/>
          <a:p>
            <a:pPr algn="ctr"/>
            <a:r>
              <a:rPr lang="en-US" sz="4000" dirty="0">
                <a:solidFill>
                  <a:schemeClr val="tx1"/>
                </a:solidFill>
                <a:latin typeface="Arial" pitchFamily="34" charset="0"/>
                <a:cs typeface="Arial" pitchFamily="34" charset="0"/>
              </a:rPr>
              <a:t>Altitude </a:t>
            </a:r>
            <a:r>
              <a:rPr lang="en-US" sz="4000" dirty="0" smtClean="0">
                <a:solidFill>
                  <a:schemeClr val="tx1"/>
                </a:solidFill>
                <a:latin typeface="Arial" pitchFamily="34" charset="0"/>
                <a:cs typeface="Arial" pitchFamily="34" charset="0"/>
              </a:rPr>
              <a:t>Classification </a:t>
            </a:r>
            <a:r>
              <a:rPr lang="en-US" sz="4000" dirty="0">
                <a:solidFill>
                  <a:schemeClr val="tx1"/>
                </a:solidFill>
                <a:latin typeface="Arial" pitchFamily="34" charset="0"/>
                <a:cs typeface="Arial" pitchFamily="34" charset="0"/>
              </a:rPr>
              <a:t>of Satellite Orbits</a:t>
            </a:r>
          </a:p>
        </p:txBody>
      </p:sp>
    </p:spTree>
    <p:extLst>
      <p:ext uri="{BB962C8B-B14F-4D97-AF65-F5344CB8AC3E}">
        <p14:creationId xmlns:p14="http://schemas.microsoft.com/office/powerpoint/2010/main" val="224188783"/>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1" algn="just">
              <a:buFont typeface="Wingdings" pitchFamily="2" charset="2"/>
              <a:buChar char="Ø"/>
            </a:pPr>
            <a:r>
              <a:rPr lang="en-US" sz="2000" dirty="0" smtClean="0">
                <a:latin typeface="Arial" pitchFamily="34" charset="0"/>
                <a:cs typeface="Arial" pitchFamily="34" charset="0"/>
              </a:rPr>
              <a:t>A </a:t>
            </a:r>
            <a:r>
              <a:rPr lang="en-US" sz="2000" dirty="0">
                <a:latin typeface="Arial" pitchFamily="34" charset="0"/>
                <a:cs typeface="Arial" pitchFamily="34" charset="0"/>
              </a:rPr>
              <a:t>GEO satellite’s distance also cause it to have </a:t>
            </a:r>
            <a:r>
              <a:rPr lang="en-US" sz="2000" dirty="0" smtClean="0">
                <a:latin typeface="Arial" pitchFamily="34" charset="0"/>
                <a:cs typeface="Arial" pitchFamily="34" charset="0"/>
              </a:rPr>
              <a:t>weak </a:t>
            </a:r>
            <a:r>
              <a:rPr lang="en-US" sz="2000" dirty="0">
                <a:latin typeface="Arial" pitchFamily="34" charset="0"/>
                <a:cs typeface="Arial" pitchFamily="34" charset="0"/>
              </a:rPr>
              <a:t>signal and </a:t>
            </a:r>
            <a:r>
              <a:rPr lang="en-US" sz="2000" dirty="0" smtClean="0">
                <a:latin typeface="Arial" pitchFamily="34" charset="0"/>
                <a:cs typeface="Arial" pitchFamily="34" charset="0"/>
              </a:rPr>
              <a:t> </a:t>
            </a:r>
            <a:r>
              <a:rPr lang="en-US" sz="2000" dirty="0">
                <a:latin typeface="Arial" pitchFamily="34" charset="0"/>
                <a:cs typeface="Arial" pitchFamily="34" charset="0"/>
              </a:rPr>
              <a:t>time delay in the signal, which is bad for point to point communication.</a:t>
            </a:r>
          </a:p>
          <a:p>
            <a:pPr lvl="1" algn="just">
              <a:buFont typeface="Wingdings" pitchFamily="2" charset="2"/>
              <a:buChar char="Ø"/>
            </a:pPr>
            <a:r>
              <a:rPr lang="en-US" sz="2000" dirty="0">
                <a:latin typeface="Arial" pitchFamily="34" charset="0"/>
                <a:cs typeface="Arial" pitchFamily="34" charset="0"/>
              </a:rPr>
              <a:t>GEO satellites, centered above the equator, have difficulty broadcasting signals to near polar </a:t>
            </a:r>
            <a:r>
              <a:rPr lang="en-US" sz="2000" dirty="0" smtClean="0">
                <a:latin typeface="Arial" pitchFamily="34" charset="0"/>
                <a:cs typeface="Arial" pitchFamily="34" charset="0"/>
              </a:rPr>
              <a:t>regions</a:t>
            </a:r>
          </a:p>
          <a:p>
            <a:pPr lvl="1" algn="just">
              <a:buFont typeface="Wingdings" pitchFamily="2" charset="2"/>
              <a:buChar char="Ø"/>
            </a:pPr>
            <a:r>
              <a:rPr lang="en-US" sz="2000" dirty="0" smtClean="0">
                <a:latin typeface="Arial" pitchFamily="34" charset="0"/>
                <a:cs typeface="Arial" pitchFamily="34" charset="0"/>
              </a:rPr>
              <a:t>The </a:t>
            </a:r>
            <a:r>
              <a:rPr lang="en-US" sz="2000" dirty="0" smtClean="0">
                <a:latin typeface="Arial" pitchFamily="34" charset="0"/>
                <a:cs typeface="Arial" pitchFamily="34" charset="0"/>
              </a:rPr>
              <a:t>solution is to for non-geostationary orbit like polar or inclined orbits.</a:t>
            </a:r>
          </a:p>
          <a:p>
            <a:pPr marL="393192" lvl="1" indent="0" algn="just">
              <a:buNone/>
            </a:pPr>
            <a:endParaRPr lang="en-US" sz="2000" dirty="0">
              <a:latin typeface="Arial" pitchFamily="34" charset="0"/>
              <a:cs typeface="Arial" pitchFamily="34" charset="0"/>
            </a:endParaRPr>
          </a:p>
          <a:p>
            <a:pPr marL="109728" indent="0" algn="just">
              <a:buNone/>
            </a:pP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fontScale="90000"/>
          </a:bodyPr>
          <a:lstStyle/>
          <a:p>
            <a:pPr lvl="0"/>
            <a:r>
              <a:rPr lang="en-US" sz="4400" dirty="0">
                <a:latin typeface="Arial" pitchFamily="34" charset="0"/>
                <a:cs typeface="Arial" pitchFamily="34" charset="0"/>
              </a:rPr>
              <a:t>Disadvantages</a:t>
            </a:r>
            <a:br>
              <a:rPr lang="en-US" sz="4400" dirty="0">
                <a:latin typeface="Arial" pitchFamily="34" charset="0"/>
                <a:cs typeface="Arial" pitchFamily="34" charset="0"/>
              </a:rPr>
            </a:br>
            <a:endParaRPr lang="en-US" dirty="0">
              <a:latin typeface="Arial" pitchFamily="34" charset="0"/>
              <a:cs typeface="Arial" pitchFamily="34" charset="0"/>
            </a:endParaRP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5237"/>
            <a:ext cx="8229600" cy="4525963"/>
          </a:xfrm>
        </p:spPr>
        <p:txBody>
          <a:bodyPr>
            <a:noAutofit/>
          </a:bodyPr>
          <a:lstStyle/>
          <a:p>
            <a:pPr algn="just"/>
            <a:r>
              <a:rPr lang="en-US" sz="2000" dirty="0">
                <a:latin typeface="Arial" pitchFamily="34" charset="0"/>
                <a:cs typeface="Arial" pitchFamily="34" charset="0"/>
              </a:rPr>
              <a:t>Closer to the Earth, satellites in a medium Earth orbit move more quickly</a:t>
            </a:r>
            <a:r>
              <a:rPr lang="en-US" sz="2000" dirty="0" smtClean="0">
                <a:latin typeface="Arial" pitchFamily="34" charset="0"/>
                <a:cs typeface="Arial" pitchFamily="34" charset="0"/>
              </a:rPr>
              <a:t>.</a:t>
            </a:r>
          </a:p>
          <a:p>
            <a:pPr algn="just"/>
            <a:r>
              <a:rPr lang="en-US" sz="2000" dirty="0">
                <a:latin typeface="Arial" pitchFamily="34" charset="0"/>
                <a:cs typeface="Arial" pitchFamily="34" charset="0"/>
              </a:rPr>
              <a:t>Diameter of coverage is 10,000 to 15,000 </a:t>
            </a:r>
            <a:r>
              <a:rPr lang="en-US" sz="2000" dirty="0" smtClean="0">
                <a:latin typeface="Arial" pitchFamily="34" charset="0"/>
                <a:cs typeface="Arial" pitchFamily="34" charset="0"/>
              </a:rPr>
              <a:t>km</a:t>
            </a:r>
          </a:p>
          <a:p>
            <a:pPr algn="just"/>
            <a:r>
              <a:rPr lang="en-GB" sz="2000" dirty="0">
                <a:latin typeface="Arial" pitchFamily="34" charset="0"/>
                <a:cs typeface="Arial" pitchFamily="34" charset="0"/>
              </a:rPr>
              <a:t>The orbit period is in the range off 5</a:t>
            </a:r>
            <a:r>
              <a:rPr lang="en-GB" sz="2000" dirty="0" smtClean="0">
                <a:latin typeface="Arial" pitchFamily="34" charset="0"/>
                <a:cs typeface="Arial" pitchFamily="34" charset="0"/>
              </a:rPr>
              <a:t> </a:t>
            </a:r>
            <a:r>
              <a:rPr lang="en-GB" sz="2000" dirty="0">
                <a:latin typeface="Arial" pitchFamily="34" charset="0"/>
                <a:cs typeface="Arial" pitchFamily="34" charset="0"/>
              </a:rPr>
              <a:t>to </a:t>
            </a:r>
            <a:r>
              <a:rPr lang="en-GB" sz="2000" dirty="0" smtClean="0">
                <a:latin typeface="Arial" pitchFamily="34" charset="0"/>
                <a:cs typeface="Arial" pitchFamily="34" charset="0"/>
              </a:rPr>
              <a:t>10 </a:t>
            </a:r>
            <a:r>
              <a:rPr lang="en-GB" sz="2000" dirty="0">
                <a:latin typeface="Arial" pitchFamily="34" charset="0"/>
                <a:cs typeface="Arial" pitchFamily="34" charset="0"/>
              </a:rPr>
              <a:t>hours</a:t>
            </a:r>
            <a:r>
              <a:rPr lang="en-GB" sz="2000" dirty="0" smtClean="0">
                <a:latin typeface="Arial" pitchFamily="34" charset="0"/>
                <a:cs typeface="Arial" pitchFamily="34" charset="0"/>
              </a:rPr>
              <a:t>.</a:t>
            </a:r>
            <a:endParaRPr lang="en-US" sz="2000" dirty="0">
              <a:latin typeface="Arial" pitchFamily="34" charset="0"/>
              <a:cs typeface="Arial" pitchFamily="34" charset="0"/>
            </a:endParaRPr>
          </a:p>
          <a:p>
            <a:pPr algn="just"/>
            <a:r>
              <a:rPr lang="en-US" sz="2000" dirty="0">
                <a:latin typeface="Arial" pitchFamily="34" charset="0"/>
                <a:cs typeface="Arial" pitchFamily="34" charset="0"/>
              </a:rPr>
              <a:t>Most of the satellites in medium earth orbit circle the earth at approximately </a:t>
            </a:r>
            <a:r>
              <a:rPr lang="en-US" sz="2000" dirty="0" smtClean="0">
                <a:latin typeface="Arial" pitchFamily="34" charset="0"/>
                <a:cs typeface="Arial" pitchFamily="34" charset="0"/>
              </a:rPr>
              <a:t>8,000 </a:t>
            </a:r>
            <a:r>
              <a:rPr lang="en-US" sz="2000" dirty="0">
                <a:latin typeface="Arial" pitchFamily="34" charset="0"/>
                <a:cs typeface="Arial" pitchFamily="34" charset="0"/>
              </a:rPr>
              <a:t>to </a:t>
            </a:r>
            <a:r>
              <a:rPr lang="en-US" sz="2000" dirty="0" smtClean="0">
                <a:latin typeface="Arial" pitchFamily="34" charset="0"/>
                <a:cs typeface="Arial" pitchFamily="34" charset="0"/>
              </a:rPr>
              <a:t>18,000 km </a:t>
            </a:r>
            <a:r>
              <a:rPr lang="en-US" sz="2000" dirty="0">
                <a:latin typeface="Arial" pitchFamily="34" charset="0"/>
                <a:cs typeface="Arial" pitchFamily="34" charset="0"/>
              </a:rPr>
              <a:t>above the earth in an elliptical orbit around the poles of the earth. Any orbit that circles around the poles is referred to as a 'polar orbit</a:t>
            </a:r>
            <a:r>
              <a:rPr lang="en-US" sz="2000" dirty="0" smtClean="0">
                <a:latin typeface="Arial" pitchFamily="34" charset="0"/>
                <a:cs typeface="Arial" pitchFamily="34" charset="0"/>
              </a:rPr>
              <a:t>'.</a:t>
            </a:r>
          </a:p>
          <a:p>
            <a:pPr algn="just"/>
            <a:r>
              <a:rPr lang="en-US" sz="2000" dirty="0" smtClean="0">
                <a:latin typeface="Arial" pitchFamily="34" charset="0"/>
                <a:cs typeface="Arial" pitchFamily="34" charset="0"/>
              </a:rPr>
              <a:t>Two </a:t>
            </a:r>
            <a:r>
              <a:rPr lang="en-US" sz="2000" dirty="0" smtClean="0">
                <a:latin typeface="Arial" pitchFamily="34" charset="0"/>
                <a:cs typeface="Arial" pitchFamily="34" charset="0"/>
              </a:rPr>
              <a:t>medium Earth orbits </a:t>
            </a:r>
            <a:r>
              <a:rPr lang="en-US" sz="2000" dirty="0" smtClean="0">
                <a:latin typeface="Arial" pitchFamily="34" charset="0"/>
                <a:cs typeface="Arial" pitchFamily="34" charset="0"/>
              </a:rPr>
              <a:t>are: </a:t>
            </a:r>
            <a:r>
              <a:rPr lang="en-US" sz="2000" dirty="0" smtClean="0">
                <a:latin typeface="Arial" pitchFamily="34" charset="0"/>
                <a:cs typeface="Arial" pitchFamily="34" charset="0"/>
              </a:rPr>
              <a:t>the semi-synchronous orbit and the </a:t>
            </a:r>
            <a:r>
              <a:rPr lang="en-US" sz="2000" dirty="0" err="1" smtClean="0">
                <a:latin typeface="Arial" pitchFamily="34" charset="0"/>
                <a:cs typeface="Arial" pitchFamily="34" charset="0"/>
              </a:rPr>
              <a:t>Molniya</a:t>
            </a:r>
            <a:r>
              <a:rPr lang="en-US" sz="2000" dirty="0" smtClean="0">
                <a:latin typeface="Arial" pitchFamily="34" charset="0"/>
                <a:cs typeface="Arial" pitchFamily="34" charset="0"/>
              </a:rPr>
              <a:t> orbit.</a:t>
            </a: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a:latin typeface="Arial" pitchFamily="34" charset="0"/>
                <a:cs typeface="Arial" pitchFamily="34" charset="0"/>
              </a:rPr>
              <a:t>Medium Earth Orbit</a:t>
            </a: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The semi-synchronous orbit is a near-circular orbit (low eccentricity) 26,560 kilometers from the center of the Earth (about 20,200 kilometers above the surface). A satellite at this height takes 12 hours to complete an orbit</a:t>
            </a:r>
            <a:r>
              <a:rPr lang="en-US" sz="2000" dirty="0" smtClean="0">
                <a:latin typeface="Arial" pitchFamily="34" charset="0"/>
                <a:cs typeface="Arial" pitchFamily="34" charset="0"/>
              </a:rPr>
              <a:t>. </a:t>
            </a:r>
            <a:r>
              <a:rPr lang="en-US" sz="2000" dirty="0">
                <a:latin typeface="Arial" pitchFamily="34" charset="0"/>
                <a:cs typeface="Arial" pitchFamily="34" charset="0"/>
              </a:rPr>
              <a:t>In 24-hours, the satellite crosses over the same two spots on the equator every day</a:t>
            </a:r>
            <a:r>
              <a:rPr lang="en-US" sz="2000" dirty="0" smtClean="0">
                <a:latin typeface="Arial" pitchFamily="34" charset="0"/>
                <a:cs typeface="Arial" pitchFamily="34" charset="0"/>
              </a:rPr>
              <a:t>. </a:t>
            </a:r>
            <a:r>
              <a:rPr lang="en-US" sz="2000" dirty="0">
                <a:latin typeface="Arial" pitchFamily="34" charset="0"/>
                <a:cs typeface="Arial" pitchFamily="34" charset="0"/>
              </a:rPr>
              <a:t>It is the orbit used by the Global Positioning System (GPS) satellites.</a:t>
            </a: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Semi-Synchronous </a:t>
            </a:r>
            <a:r>
              <a:rPr lang="en-US" sz="4000" dirty="0">
                <a:latin typeface="Arial" pitchFamily="34" charset="0"/>
                <a:cs typeface="Arial" pitchFamily="34" charset="0"/>
              </a:rPr>
              <a:t>orbit</a:t>
            </a: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The second common medium Earth orbit is the </a:t>
            </a:r>
            <a:r>
              <a:rPr lang="en-US" sz="2000" dirty="0" err="1">
                <a:latin typeface="Arial" pitchFamily="34" charset="0"/>
                <a:cs typeface="Arial" pitchFamily="34" charset="0"/>
              </a:rPr>
              <a:t>Molniya</a:t>
            </a:r>
            <a:r>
              <a:rPr lang="en-US" sz="2000" dirty="0">
                <a:latin typeface="Arial" pitchFamily="34" charset="0"/>
                <a:cs typeface="Arial" pitchFamily="34" charset="0"/>
              </a:rPr>
              <a:t> orbit. Invented by the </a:t>
            </a:r>
            <a:r>
              <a:rPr lang="en-US" sz="2000" dirty="0" smtClean="0">
                <a:latin typeface="Arial" pitchFamily="34" charset="0"/>
                <a:cs typeface="Arial" pitchFamily="34" charset="0"/>
              </a:rPr>
              <a:t>Russians.</a:t>
            </a:r>
            <a:endParaRPr lang="en-US" sz="2000" dirty="0" smtClean="0">
              <a:latin typeface="Arial" pitchFamily="34" charset="0"/>
              <a:cs typeface="Arial" pitchFamily="34" charset="0"/>
            </a:endParaRPr>
          </a:p>
          <a:p>
            <a:pPr algn="just"/>
            <a:r>
              <a:rPr lang="en-US" sz="2000" dirty="0">
                <a:latin typeface="Arial" pitchFamily="34" charset="0"/>
                <a:cs typeface="Arial" pitchFamily="34" charset="0"/>
              </a:rPr>
              <a:t>A satellite in a </a:t>
            </a:r>
            <a:r>
              <a:rPr lang="en-US" sz="2000" dirty="0" err="1">
                <a:latin typeface="Arial" pitchFamily="34" charset="0"/>
                <a:cs typeface="Arial" pitchFamily="34" charset="0"/>
              </a:rPr>
              <a:t>Molniya</a:t>
            </a:r>
            <a:r>
              <a:rPr lang="en-US" sz="2000" dirty="0">
                <a:latin typeface="Arial" pitchFamily="34" charset="0"/>
                <a:cs typeface="Arial" pitchFamily="34" charset="0"/>
              </a:rPr>
              <a:t> orbit takes 12 hours to complete its orbit.</a:t>
            </a:r>
          </a:p>
          <a:p>
            <a:pPr algn="just"/>
            <a:r>
              <a:rPr lang="en-US" sz="2000" dirty="0">
                <a:latin typeface="Arial" pitchFamily="34" charset="0"/>
                <a:cs typeface="Arial" pitchFamily="34" charset="0"/>
              </a:rPr>
              <a:t>Like a semi-synchronous orbit, a satellite in the </a:t>
            </a:r>
            <a:r>
              <a:rPr lang="en-US" sz="2000" dirty="0" err="1">
                <a:latin typeface="Arial" pitchFamily="34" charset="0"/>
                <a:cs typeface="Arial" pitchFamily="34" charset="0"/>
              </a:rPr>
              <a:t>Molniya</a:t>
            </a:r>
            <a:r>
              <a:rPr lang="en-US" sz="2000" dirty="0">
                <a:latin typeface="Arial" pitchFamily="34" charset="0"/>
                <a:cs typeface="Arial" pitchFamily="34" charset="0"/>
              </a:rPr>
              <a:t> orbit passes over the same path every 24 hours. </a:t>
            </a:r>
          </a:p>
          <a:p>
            <a:pPr algn="just"/>
            <a:r>
              <a:rPr lang="en-US" sz="2000" dirty="0">
                <a:latin typeface="Arial" pitchFamily="34" charset="0"/>
                <a:cs typeface="Arial" pitchFamily="34" charset="0"/>
              </a:rPr>
              <a:t>This type of orbit is useful for communications in the far north or south.</a:t>
            </a:r>
          </a:p>
          <a:p>
            <a:pPr marL="109728" indent="0" algn="just">
              <a:buNone/>
            </a:pPr>
            <a:endParaRPr lang="en-US" sz="2000" dirty="0" smtClean="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err="1">
                <a:latin typeface="Arial" pitchFamily="34" charset="0"/>
                <a:cs typeface="Arial" pitchFamily="34" charset="0"/>
              </a:rPr>
              <a:t>Molniya</a:t>
            </a:r>
            <a:r>
              <a:rPr lang="en-US" sz="4000" dirty="0">
                <a:latin typeface="Arial" pitchFamily="34" charset="0"/>
                <a:cs typeface="Arial" pitchFamily="34" charset="0"/>
              </a:rPr>
              <a:t> orbit</a:t>
            </a:r>
          </a:p>
        </p:txBody>
      </p:sp>
    </p:spTree>
    <p:extLst>
      <p:ext uri="{BB962C8B-B14F-4D97-AF65-F5344CB8AC3E}">
        <p14:creationId xmlns:p14="http://schemas.microsoft.com/office/powerpoint/2010/main" val="30844957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525963"/>
          </a:xfrm>
        </p:spPr>
        <p:txBody>
          <a:bodyPr>
            <a:noAutofit/>
          </a:bodyPr>
          <a:lstStyle/>
          <a:p>
            <a:pPr algn="just"/>
            <a:r>
              <a:rPr lang="en-US" sz="1800" dirty="0">
                <a:latin typeface="Arial" pitchFamily="34" charset="0"/>
                <a:cs typeface="Arial" pitchFamily="34" charset="0"/>
              </a:rPr>
              <a:t>Satellites in low earth orbit (LEO) satellites complete one orbit </a:t>
            </a:r>
            <a:r>
              <a:rPr lang="en-US" sz="1800" dirty="0" smtClean="0">
                <a:latin typeface="Arial" pitchFamily="34" charset="0"/>
                <a:cs typeface="Arial" pitchFamily="34" charset="0"/>
              </a:rPr>
              <a:t>approximately </a:t>
            </a:r>
            <a:r>
              <a:rPr lang="en-US" sz="1800" dirty="0">
                <a:latin typeface="Arial" pitchFamily="34" charset="0"/>
                <a:cs typeface="Arial" pitchFamily="34" charset="0"/>
              </a:rPr>
              <a:t>every 90 minutes at a height of between </a:t>
            </a:r>
            <a:r>
              <a:rPr lang="en-US" sz="1800" dirty="0" smtClean="0">
                <a:latin typeface="Arial" pitchFamily="34" charset="0"/>
                <a:cs typeface="Arial" pitchFamily="34" charset="0"/>
              </a:rPr>
              <a:t>500 and 1500 km </a:t>
            </a:r>
            <a:r>
              <a:rPr lang="en-US" sz="1800" dirty="0">
                <a:latin typeface="Arial" pitchFamily="34" charset="0"/>
                <a:cs typeface="Arial" pitchFamily="34" charset="0"/>
              </a:rPr>
              <a:t>above the earth's surface. </a:t>
            </a:r>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Its orbital period is 1.5 to 2 hour.</a:t>
            </a:r>
          </a:p>
          <a:p>
            <a:pPr algn="just"/>
            <a:r>
              <a:rPr lang="en-GB" sz="1800" dirty="0" smtClean="0">
                <a:latin typeface="Arial" pitchFamily="34" charset="0"/>
                <a:cs typeface="Arial" pitchFamily="34" charset="0"/>
              </a:rPr>
              <a:t>The </a:t>
            </a:r>
            <a:r>
              <a:rPr lang="en-GB" sz="1800" dirty="0">
                <a:latin typeface="Arial" pitchFamily="34" charset="0"/>
                <a:cs typeface="Arial" pitchFamily="34" charset="0"/>
              </a:rPr>
              <a:t>diameter of coverage is about 8000 Km</a:t>
            </a:r>
            <a:r>
              <a:rPr lang="en-GB" sz="1800" dirty="0" smtClean="0">
                <a:latin typeface="Arial" pitchFamily="34" charset="0"/>
                <a:cs typeface="Arial" pitchFamily="34" charset="0"/>
              </a:rPr>
              <a:t>.</a:t>
            </a:r>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During </a:t>
            </a:r>
            <a:r>
              <a:rPr lang="en-US" sz="1800" dirty="0">
                <a:latin typeface="Arial" pitchFamily="34" charset="0"/>
                <a:cs typeface="Arial" pitchFamily="34" charset="0"/>
              </a:rPr>
              <a:t>one half of the orbit, the satellite views the daytime side of the Earth. At the pole, satellite crosses over to the nighttime side of Earth</a:t>
            </a:r>
            <a:r>
              <a:rPr lang="en-US" sz="1800" dirty="0" smtClean="0">
                <a:latin typeface="Arial" pitchFamily="34" charset="0"/>
                <a:cs typeface="Arial" pitchFamily="34" charset="0"/>
              </a:rPr>
              <a:t>.</a:t>
            </a:r>
          </a:p>
          <a:p>
            <a:pPr algn="just"/>
            <a:r>
              <a:rPr lang="en-US" sz="1800" dirty="0" smtClean="0">
                <a:latin typeface="Arial" pitchFamily="34" charset="0"/>
                <a:cs typeface="Arial" pitchFamily="34" charset="0"/>
              </a:rPr>
              <a:t>In </a:t>
            </a:r>
            <a:r>
              <a:rPr lang="en-US" sz="1800" dirty="0">
                <a:latin typeface="Arial" pitchFamily="34" charset="0"/>
                <a:cs typeface="Arial" pitchFamily="34" charset="0"/>
              </a:rPr>
              <a:t>a 24-hour period, polar orbiting satellites will view most of the Earth twice: once in daylight and once in darkness.</a:t>
            </a:r>
          </a:p>
        </p:txBody>
      </p:sp>
      <p:sp>
        <p:nvSpPr>
          <p:cNvPr id="3" name="Title 2"/>
          <p:cNvSpPr>
            <a:spLocks noGrp="1"/>
          </p:cNvSpPr>
          <p:nvPr>
            <p:ph type="title"/>
          </p:nvPr>
        </p:nvSpPr>
        <p:spPr/>
        <p:txBody>
          <a:bodyPr>
            <a:normAutofit/>
          </a:bodyPr>
          <a:lstStyle/>
          <a:p>
            <a:r>
              <a:rPr lang="en-US" sz="4000" dirty="0">
                <a:latin typeface="Arial" pitchFamily="34" charset="0"/>
                <a:cs typeface="Arial" pitchFamily="34" charset="0"/>
              </a:rPr>
              <a:t>Low Earth Orbit</a:t>
            </a:r>
          </a:p>
        </p:txBody>
      </p:sp>
    </p:spTree>
    <p:extLst>
      <p:ext uri="{BB962C8B-B14F-4D97-AF65-F5344CB8AC3E}">
        <p14:creationId xmlns:p14="http://schemas.microsoft.com/office/powerpoint/2010/main" val="10483218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Satellites in this orbital range also have a very small 'footprint'--that is, the surface of the earth that can be covered by the signal broadcast from the satellite is small. Thus, lots of satellites (35 or more) are required to make worldwide communication possible. At several million dollars per satellite, this is a very expensive satellite network to build and maintain. </a:t>
            </a: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LEO</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41500267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525963"/>
          </a:xfrm>
        </p:spPr>
        <p:txBody>
          <a:bodyPr>
            <a:normAutofit/>
          </a:bodyPr>
          <a:lstStyle/>
          <a:p>
            <a:pPr>
              <a:lnSpc>
                <a:spcPct val="90000"/>
              </a:lnSpc>
            </a:pPr>
            <a:r>
              <a:rPr lang="en-US" sz="2000" dirty="0">
                <a:latin typeface="Arial" pitchFamily="34" charset="0"/>
                <a:cs typeface="Arial" pitchFamily="34" charset="0"/>
              </a:rPr>
              <a:t>Little </a:t>
            </a:r>
            <a:r>
              <a:rPr lang="en-US" sz="2000" dirty="0" smtClean="0">
                <a:latin typeface="Arial" pitchFamily="34" charset="0"/>
                <a:cs typeface="Arial" pitchFamily="34" charset="0"/>
              </a:rPr>
              <a:t>LEOs</a:t>
            </a:r>
          </a:p>
          <a:p>
            <a:pPr marL="109728" indent="0">
              <a:lnSpc>
                <a:spcPct val="90000"/>
              </a:lnSpc>
              <a:buNone/>
            </a:pPr>
            <a:endParaRPr lang="en-US" sz="2000" dirty="0">
              <a:latin typeface="Arial" pitchFamily="34" charset="0"/>
              <a:cs typeface="Arial" pitchFamily="34" charset="0"/>
            </a:endParaRPr>
          </a:p>
          <a:p>
            <a:pPr lvl="1">
              <a:lnSpc>
                <a:spcPct val="90000"/>
              </a:lnSpc>
            </a:pPr>
            <a:r>
              <a:rPr lang="en-US" sz="2000" dirty="0">
                <a:latin typeface="Arial" pitchFamily="34" charset="0"/>
                <a:cs typeface="Arial" pitchFamily="34" charset="0"/>
              </a:rPr>
              <a:t>Frequencies below 1 GHz </a:t>
            </a:r>
          </a:p>
          <a:p>
            <a:pPr lvl="1">
              <a:lnSpc>
                <a:spcPct val="90000"/>
              </a:lnSpc>
            </a:pPr>
            <a:r>
              <a:rPr lang="en-US" sz="2000" dirty="0">
                <a:latin typeface="Arial" pitchFamily="34" charset="0"/>
                <a:cs typeface="Arial" pitchFamily="34" charset="0"/>
              </a:rPr>
              <a:t>5MHz of bandwidth </a:t>
            </a:r>
          </a:p>
          <a:p>
            <a:pPr lvl="1">
              <a:lnSpc>
                <a:spcPct val="90000"/>
              </a:lnSpc>
            </a:pPr>
            <a:r>
              <a:rPr lang="en-US" sz="2000" dirty="0">
                <a:latin typeface="Arial" pitchFamily="34" charset="0"/>
                <a:cs typeface="Arial" pitchFamily="34" charset="0"/>
              </a:rPr>
              <a:t>Data rates up to 10 kbps</a:t>
            </a:r>
          </a:p>
          <a:p>
            <a:pPr lvl="1">
              <a:lnSpc>
                <a:spcPct val="90000"/>
              </a:lnSpc>
            </a:pPr>
            <a:r>
              <a:rPr lang="en-US" sz="2000" dirty="0">
                <a:latin typeface="Arial" pitchFamily="34" charset="0"/>
                <a:cs typeface="Arial" pitchFamily="34" charset="0"/>
              </a:rPr>
              <a:t>Aimed at paging, tracking, and low-rate </a:t>
            </a:r>
            <a:r>
              <a:rPr lang="en-US" sz="2000" dirty="0" smtClean="0">
                <a:latin typeface="Arial" pitchFamily="34" charset="0"/>
                <a:cs typeface="Arial" pitchFamily="34" charset="0"/>
              </a:rPr>
              <a:t>messaging</a:t>
            </a:r>
          </a:p>
          <a:p>
            <a:pPr lvl="1">
              <a:lnSpc>
                <a:spcPct val="90000"/>
              </a:lnSpc>
            </a:pPr>
            <a:endParaRPr lang="en-US" sz="2000" dirty="0">
              <a:latin typeface="Arial" pitchFamily="34" charset="0"/>
              <a:cs typeface="Arial" pitchFamily="34" charset="0"/>
            </a:endParaRPr>
          </a:p>
          <a:p>
            <a:pPr>
              <a:lnSpc>
                <a:spcPct val="90000"/>
              </a:lnSpc>
            </a:pPr>
            <a:r>
              <a:rPr lang="en-US" sz="2000" dirty="0">
                <a:latin typeface="Arial" pitchFamily="34" charset="0"/>
                <a:cs typeface="Arial" pitchFamily="34" charset="0"/>
              </a:rPr>
              <a:t>Big </a:t>
            </a:r>
            <a:r>
              <a:rPr lang="en-US" sz="2000" dirty="0" smtClean="0">
                <a:latin typeface="Arial" pitchFamily="34" charset="0"/>
                <a:cs typeface="Arial" pitchFamily="34" charset="0"/>
              </a:rPr>
              <a:t>LEOs</a:t>
            </a:r>
          </a:p>
          <a:p>
            <a:pPr>
              <a:lnSpc>
                <a:spcPct val="90000"/>
              </a:lnSpc>
            </a:pPr>
            <a:endParaRPr lang="en-US" sz="2000" dirty="0">
              <a:latin typeface="Arial" pitchFamily="34" charset="0"/>
              <a:cs typeface="Arial" pitchFamily="34" charset="0"/>
            </a:endParaRPr>
          </a:p>
          <a:p>
            <a:pPr lvl="1">
              <a:lnSpc>
                <a:spcPct val="90000"/>
              </a:lnSpc>
            </a:pPr>
            <a:r>
              <a:rPr lang="en-US" sz="2000" dirty="0">
                <a:latin typeface="Arial" pitchFamily="34" charset="0"/>
                <a:cs typeface="Arial" pitchFamily="34" charset="0"/>
              </a:rPr>
              <a:t>Frequencies above 1 GHz </a:t>
            </a:r>
          </a:p>
          <a:p>
            <a:pPr lvl="1">
              <a:lnSpc>
                <a:spcPct val="90000"/>
              </a:lnSpc>
            </a:pPr>
            <a:r>
              <a:rPr lang="en-US" sz="2000" dirty="0">
                <a:latin typeface="Arial" pitchFamily="34" charset="0"/>
                <a:cs typeface="Arial" pitchFamily="34" charset="0"/>
              </a:rPr>
              <a:t>Support data rates up to a few megabits per sec</a:t>
            </a:r>
          </a:p>
          <a:p>
            <a:pPr lvl="1">
              <a:lnSpc>
                <a:spcPct val="90000"/>
              </a:lnSpc>
            </a:pPr>
            <a:r>
              <a:rPr lang="en-US" sz="2000" dirty="0">
                <a:latin typeface="Arial" pitchFamily="34" charset="0"/>
                <a:cs typeface="Arial" pitchFamily="34" charset="0"/>
              </a:rPr>
              <a:t>Offer same services as little LEOs in addition to voice and positioning services</a:t>
            </a:r>
          </a:p>
          <a:p>
            <a:endParaRPr lang="en-US" sz="2000" dirty="0">
              <a:latin typeface="Arial" pitchFamily="34" charset="0"/>
              <a:cs typeface="Arial" pitchFamily="34" charset="0"/>
            </a:endParaRPr>
          </a:p>
        </p:txBody>
      </p:sp>
      <p:sp>
        <p:nvSpPr>
          <p:cNvPr id="3" name="Title 2"/>
          <p:cNvSpPr>
            <a:spLocks noGrp="1"/>
          </p:cNvSpPr>
          <p:nvPr>
            <p:ph type="title"/>
          </p:nvPr>
        </p:nvSpPr>
        <p:spPr/>
        <p:txBody>
          <a:bodyPr/>
          <a:lstStyle/>
          <a:p>
            <a:r>
              <a:rPr lang="en-US" dirty="0">
                <a:latin typeface="Times New Roman" pitchFamily="18" charset="0"/>
              </a:rPr>
              <a:t>LEO Categories</a:t>
            </a:r>
            <a:endParaRPr lang="en-US" dirty="0"/>
          </a:p>
        </p:txBody>
      </p:sp>
    </p:spTree>
    <p:extLst>
      <p:ext uri="{BB962C8B-B14F-4D97-AF65-F5344CB8AC3E}">
        <p14:creationId xmlns:p14="http://schemas.microsoft.com/office/powerpoint/2010/main" val="39515212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fade">
                                      <p:cBhvr>
                                        <p:cTn id="7" dur="500"/>
                                        <p:tgtEl>
                                          <p:spTgt spid="2">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9" end="9"/>
                                            </p:txEl>
                                          </p:spTgt>
                                        </p:tgtEl>
                                        <p:attrNameLst>
                                          <p:attrName>style.visibility</p:attrName>
                                        </p:attrNameLst>
                                      </p:cBhvr>
                                      <p:to>
                                        <p:strVal val="visible"/>
                                      </p:to>
                                    </p:set>
                                    <p:animEffect transition="in" filter="fade">
                                      <p:cBhvr>
                                        <p:cTn id="10" dur="500"/>
                                        <p:tgtEl>
                                          <p:spTgt spid="2">
                                            <p:txEl>
                                              <p:pRg st="9" end="9"/>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10" end="10"/>
                                            </p:txEl>
                                          </p:spTgt>
                                        </p:tgtEl>
                                        <p:attrNameLst>
                                          <p:attrName>style.visibility</p:attrName>
                                        </p:attrNameLst>
                                      </p:cBhvr>
                                      <p:to>
                                        <p:strVal val="visible"/>
                                      </p:to>
                                    </p:set>
                                    <p:animEffect transition="in" filter="fade">
                                      <p:cBhvr>
                                        <p:cTn id="13" dur="500"/>
                                        <p:tgtEl>
                                          <p:spTgt spid="2">
                                            <p:txEl>
                                              <p:pRg st="10" end="1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11" end="11"/>
                                            </p:txEl>
                                          </p:spTgt>
                                        </p:tgtEl>
                                        <p:attrNameLst>
                                          <p:attrName>style.visibility</p:attrName>
                                        </p:attrNameLst>
                                      </p:cBhvr>
                                      <p:to>
                                        <p:strVal val="visible"/>
                                      </p:to>
                                    </p:set>
                                    <p:animEffect transition="in" filter="fade">
                                      <p:cBhvr>
                                        <p:cTn id="16"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760" y="1752600"/>
            <a:ext cx="599084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38200" y="505361"/>
            <a:ext cx="7391400" cy="1323439"/>
          </a:xfrm>
          <a:prstGeom prst="rect">
            <a:avLst/>
          </a:prstGeom>
        </p:spPr>
        <p:txBody>
          <a:bodyPr wrap="square">
            <a:spAutoFit/>
          </a:bodyPr>
          <a:lstStyle/>
          <a:p>
            <a:pPr algn="just"/>
            <a:r>
              <a:rPr lang="en-US" sz="2000" dirty="0">
                <a:latin typeface="Arial" pitchFamily="34" charset="0"/>
                <a:cs typeface="Arial" pitchFamily="34" charset="0"/>
              </a:rPr>
              <a:t>The coverage region of a satellite is called its footprint. This is the region from which the satellite is visible. Three geostationary satellite footprints ensure complete coverage of the earth as shown:</a:t>
            </a:r>
          </a:p>
        </p:txBody>
      </p:sp>
    </p:spTree>
    <p:extLst>
      <p:ext uri="{BB962C8B-B14F-4D97-AF65-F5344CB8AC3E}">
        <p14:creationId xmlns:p14="http://schemas.microsoft.com/office/powerpoint/2010/main" val="24533341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143001"/>
            <a:ext cx="7924800" cy="1631216"/>
          </a:xfrm>
          <a:prstGeom prst="rect">
            <a:avLst/>
          </a:prstGeom>
        </p:spPr>
        <p:txBody>
          <a:bodyPr wrap="square">
            <a:spAutoFit/>
          </a:bodyPr>
          <a:lstStyle/>
          <a:p>
            <a:pPr algn="just"/>
            <a:r>
              <a:rPr lang="en-US" sz="2000" dirty="0" smtClean="0">
                <a:latin typeface="Arial" pitchFamily="34" charset="0"/>
                <a:cs typeface="Arial" pitchFamily="34" charset="0"/>
              </a:rPr>
              <a:t>Geostationary </a:t>
            </a:r>
            <a:r>
              <a:rPr lang="en-US" sz="2000" dirty="0">
                <a:latin typeface="Arial" pitchFamily="34" charset="0"/>
                <a:cs typeface="Arial" pitchFamily="34" charset="0"/>
              </a:rPr>
              <a:t>satellites </a:t>
            </a:r>
            <a:r>
              <a:rPr lang="en-US" sz="2000" dirty="0" smtClean="0">
                <a:latin typeface="Arial" pitchFamily="34" charset="0"/>
                <a:cs typeface="Arial" pitchFamily="34" charset="0"/>
              </a:rPr>
              <a:t>have permanent </a:t>
            </a:r>
            <a:r>
              <a:rPr lang="en-US" sz="2000" dirty="0">
                <a:latin typeface="Arial" pitchFamily="34" charset="0"/>
                <a:cs typeface="Arial" pitchFamily="34" charset="0"/>
              </a:rPr>
              <a:t>or 24 hour </a:t>
            </a:r>
            <a:r>
              <a:rPr lang="en-US" sz="2000" dirty="0" smtClean="0">
                <a:latin typeface="Arial" pitchFamily="34" charset="0"/>
                <a:cs typeface="Arial" pitchFamily="34" charset="0"/>
              </a:rPr>
              <a:t>visibility. Whereas </a:t>
            </a:r>
            <a:r>
              <a:rPr lang="en-US" sz="2000" dirty="0">
                <a:latin typeface="Arial" pitchFamily="34" charset="0"/>
                <a:cs typeface="Arial" pitchFamily="34" charset="0"/>
              </a:rPr>
              <a:t>LEO &amp; MEO satellites do not have 24 hour visibility as </a:t>
            </a:r>
            <a:r>
              <a:rPr lang="en-US" sz="2000" dirty="0" smtClean="0">
                <a:latin typeface="Arial" pitchFamily="34" charset="0"/>
                <a:cs typeface="Arial" pitchFamily="34" charset="0"/>
              </a:rPr>
              <a:t>these </a:t>
            </a:r>
            <a:r>
              <a:rPr lang="en-US" sz="2000" dirty="0">
                <a:latin typeface="Arial" pitchFamily="34" charset="0"/>
                <a:cs typeface="Arial" pitchFamily="34" charset="0"/>
              </a:rPr>
              <a:t>satellites have smaller footprints since they are closer to the earth (low satellite height). Hence, a larger number of satellites are needed to cover the earth. </a:t>
            </a:r>
          </a:p>
        </p:txBody>
      </p:sp>
    </p:spTree>
    <p:extLst>
      <p:ext uri="{BB962C8B-B14F-4D97-AF65-F5344CB8AC3E}">
        <p14:creationId xmlns:p14="http://schemas.microsoft.com/office/powerpoint/2010/main" val="28595252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71165620"/>
              </p:ext>
            </p:extLst>
          </p:nvPr>
        </p:nvGraphicFramePr>
        <p:xfrm>
          <a:off x="457200" y="1295400"/>
          <a:ext cx="8458200" cy="4040831"/>
        </p:xfrm>
        <a:graphic>
          <a:graphicData uri="http://schemas.openxmlformats.org/drawingml/2006/table">
            <a:tbl>
              <a:tblPr/>
              <a:tblGrid>
                <a:gridCol w="3383280"/>
                <a:gridCol w="1691640"/>
                <a:gridCol w="1691640"/>
                <a:gridCol w="1691640"/>
              </a:tblGrid>
              <a:tr h="394010">
                <a:tc>
                  <a:txBody>
                    <a:bodyPr/>
                    <a:lstStyle/>
                    <a:p>
                      <a:r>
                        <a:rPr lang="en-US" sz="2000" b="1" dirty="0">
                          <a:latin typeface="Arial" pitchFamily="34" charset="0"/>
                          <a:cs typeface="Arial" pitchFamily="34" charset="0"/>
                        </a:rPr>
                        <a:t>Parameter</a:t>
                      </a:r>
                      <a:endParaRPr lang="en-US" sz="2000" dirty="0">
                        <a:latin typeface="Arial" pitchFamily="34" charset="0"/>
                        <a:cs typeface="Arial" pitchFamily="34" charset="0"/>
                      </a:endParaRPr>
                    </a:p>
                  </a:txBody>
                  <a:tcPr anchor="ctr">
                    <a:lnL>
                      <a:noFill/>
                    </a:lnL>
                    <a:lnR>
                      <a:noFill/>
                    </a:lnR>
                    <a:lnT>
                      <a:noFill/>
                    </a:lnT>
                    <a:lnB>
                      <a:noFill/>
                    </a:lnB>
                  </a:tcPr>
                </a:tc>
                <a:tc>
                  <a:txBody>
                    <a:bodyPr/>
                    <a:lstStyle/>
                    <a:p>
                      <a:r>
                        <a:rPr lang="en-US" sz="2000" b="1">
                          <a:latin typeface="Arial" pitchFamily="34" charset="0"/>
                          <a:cs typeface="Arial" pitchFamily="34" charset="0"/>
                        </a:rPr>
                        <a:t>LEO</a:t>
                      </a:r>
                      <a:endParaRPr lang="en-US" sz="2000">
                        <a:latin typeface="Arial" pitchFamily="34" charset="0"/>
                        <a:cs typeface="Arial" pitchFamily="34" charset="0"/>
                      </a:endParaRPr>
                    </a:p>
                  </a:txBody>
                  <a:tcPr anchor="ctr">
                    <a:lnL>
                      <a:noFill/>
                    </a:lnL>
                    <a:lnR>
                      <a:noFill/>
                    </a:lnR>
                    <a:lnT>
                      <a:noFill/>
                    </a:lnT>
                    <a:lnB>
                      <a:noFill/>
                    </a:lnB>
                  </a:tcPr>
                </a:tc>
                <a:tc>
                  <a:txBody>
                    <a:bodyPr/>
                    <a:lstStyle/>
                    <a:p>
                      <a:r>
                        <a:rPr lang="en-US" sz="2000" b="1">
                          <a:latin typeface="Arial" pitchFamily="34" charset="0"/>
                          <a:cs typeface="Arial" pitchFamily="34" charset="0"/>
                        </a:rPr>
                        <a:t>MEO</a:t>
                      </a:r>
                      <a:endParaRPr lang="en-US" sz="2000">
                        <a:latin typeface="Arial" pitchFamily="34" charset="0"/>
                        <a:cs typeface="Arial" pitchFamily="34" charset="0"/>
                      </a:endParaRPr>
                    </a:p>
                  </a:txBody>
                  <a:tcPr anchor="ctr">
                    <a:lnL>
                      <a:noFill/>
                    </a:lnL>
                    <a:lnR>
                      <a:noFill/>
                    </a:lnR>
                    <a:lnT>
                      <a:noFill/>
                    </a:lnT>
                    <a:lnB>
                      <a:noFill/>
                    </a:lnB>
                  </a:tcPr>
                </a:tc>
                <a:tc>
                  <a:txBody>
                    <a:bodyPr/>
                    <a:lstStyle/>
                    <a:p>
                      <a:r>
                        <a:rPr lang="en-US" sz="2000" b="1" dirty="0">
                          <a:latin typeface="Arial" pitchFamily="34" charset="0"/>
                          <a:cs typeface="Arial" pitchFamily="34" charset="0"/>
                        </a:rPr>
                        <a:t>GEO</a:t>
                      </a:r>
                      <a:endParaRPr lang="en-US" sz="2000" dirty="0">
                        <a:latin typeface="Arial" pitchFamily="34" charset="0"/>
                        <a:cs typeface="Arial" pitchFamily="34" charset="0"/>
                      </a:endParaRPr>
                    </a:p>
                  </a:txBody>
                  <a:tcPr anchor="ctr">
                    <a:lnL>
                      <a:noFill/>
                    </a:lnL>
                    <a:lnR>
                      <a:noFill/>
                    </a:lnR>
                    <a:lnT>
                      <a:noFill/>
                    </a:lnT>
                    <a:lnB>
                      <a:noFill/>
                    </a:lnB>
                  </a:tcPr>
                </a:tc>
              </a:tr>
              <a:tr h="689517">
                <a:tc>
                  <a:txBody>
                    <a:bodyPr/>
                    <a:lstStyle/>
                    <a:p>
                      <a:r>
                        <a:rPr lang="en-US" sz="1600">
                          <a:solidFill>
                            <a:srgbClr val="004080"/>
                          </a:solidFill>
                          <a:effectLst/>
                          <a:latin typeface="Arial" pitchFamily="34" charset="0"/>
                          <a:cs typeface="Arial" pitchFamily="34" charset="0"/>
                        </a:rPr>
                        <a:t>Satellite Height</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500-1500 km</a:t>
                      </a:r>
                    </a:p>
                  </a:txBody>
                  <a:tcPr anchor="ctr">
                    <a:lnL>
                      <a:noFill/>
                    </a:lnL>
                    <a:lnR>
                      <a:noFill/>
                    </a:lnR>
                    <a:lnT>
                      <a:noFill/>
                    </a:lnT>
                    <a:lnB>
                      <a:noFill/>
                    </a:lnB>
                  </a:tcPr>
                </a:tc>
                <a:tc>
                  <a:txBody>
                    <a:bodyPr/>
                    <a:lstStyle/>
                    <a:p>
                      <a:r>
                        <a:rPr lang="en-US" sz="1600" smtClean="0">
                          <a:latin typeface="Arial" pitchFamily="34" charset="0"/>
                          <a:cs typeface="Arial" pitchFamily="34" charset="0"/>
                        </a:rPr>
                        <a:t>5000-18000 </a:t>
                      </a:r>
                      <a:r>
                        <a:rPr lang="en-US" sz="1600">
                          <a:latin typeface="Arial" pitchFamily="34" charset="0"/>
                          <a:cs typeface="Arial" pitchFamily="34" charset="0"/>
                        </a:rPr>
                        <a:t>km</a:t>
                      </a:r>
                    </a:p>
                  </a:txBody>
                  <a:tcPr anchor="ctr">
                    <a:lnL>
                      <a:noFill/>
                    </a:lnL>
                    <a:lnR>
                      <a:noFill/>
                    </a:lnR>
                    <a:lnT>
                      <a:noFill/>
                    </a:lnT>
                    <a:lnB>
                      <a:noFill/>
                    </a:lnB>
                  </a:tcPr>
                </a:tc>
                <a:tc>
                  <a:txBody>
                    <a:bodyPr/>
                    <a:lstStyle/>
                    <a:p>
                      <a:r>
                        <a:rPr lang="en-US" sz="1600">
                          <a:latin typeface="Arial" pitchFamily="34" charset="0"/>
                          <a:cs typeface="Arial" pitchFamily="34" charset="0"/>
                        </a:rPr>
                        <a:t>35,800 km</a:t>
                      </a:r>
                    </a:p>
                  </a:txBody>
                  <a:tcPr anchor="ctr">
                    <a:lnL>
                      <a:noFill/>
                    </a:lnL>
                    <a:lnR>
                      <a:noFill/>
                    </a:lnR>
                    <a:lnT>
                      <a:noFill/>
                    </a:lnT>
                    <a:lnB>
                      <a:noFill/>
                    </a:lnB>
                  </a:tcPr>
                </a:tc>
              </a:tr>
              <a:tr h="689517">
                <a:tc>
                  <a:txBody>
                    <a:bodyPr/>
                    <a:lstStyle/>
                    <a:p>
                      <a:r>
                        <a:rPr lang="en-US" sz="1600">
                          <a:solidFill>
                            <a:srgbClr val="004080"/>
                          </a:solidFill>
                          <a:effectLst/>
                          <a:latin typeface="Arial" pitchFamily="34" charset="0"/>
                          <a:cs typeface="Arial" pitchFamily="34" charset="0"/>
                        </a:rPr>
                        <a:t>Orbital Period</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10-40 minutes</a:t>
                      </a:r>
                    </a:p>
                  </a:txBody>
                  <a:tcPr anchor="ctr">
                    <a:lnL>
                      <a:noFill/>
                    </a:lnL>
                    <a:lnR>
                      <a:noFill/>
                    </a:lnR>
                    <a:lnT>
                      <a:noFill/>
                    </a:lnT>
                    <a:lnB>
                      <a:noFill/>
                    </a:lnB>
                  </a:tcPr>
                </a:tc>
                <a:tc>
                  <a:txBody>
                    <a:bodyPr/>
                    <a:lstStyle/>
                    <a:p>
                      <a:r>
                        <a:rPr lang="en-US" sz="1600">
                          <a:latin typeface="Arial" pitchFamily="34" charset="0"/>
                          <a:cs typeface="Arial" pitchFamily="34" charset="0"/>
                        </a:rPr>
                        <a:t>2-8 hours</a:t>
                      </a:r>
                    </a:p>
                  </a:txBody>
                  <a:tcPr anchor="ctr">
                    <a:lnL>
                      <a:noFill/>
                    </a:lnL>
                    <a:lnR>
                      <a:noFill/>
                    </a:lnR>
                    <a:lnT>
                      <a:noFill/>
                    </a:lnT>
                    <a:lnB>
                      <a:noFill/>
                    </a:lnB>
                  </a:tcPr>
                </a:tc>
                <a:tc>
                  <a:txBody>
                    <a:bodyPr/>
                    <a:lstStyle/>
                    <a:p>
                      <a:r>
                        <a:rPr lang="en-US" sz="1600">
                          <a:latin typeface="Arial" pitchFamily="34" charset="0"/>
                          <a:cs typeface="Arial" pitchFamily="34" charset="0"/>
                        </a:rPr>
                        <a:t>24 hours</a:t>
                      </a:r>
                    </a:p>
                  </a:txBody>
                  <a:tcPr anchor="ctr">
                    <a:lnL>
                      <a:noFill/>
                    </a:lnL>
                    <a:lnR>
                      <a:noFill/>
                    </a:lnR>
                    <a:lnT>
                      <a:noFill/>
                    </a:lnT>
                    <a:lnB>
                      <a:noFill/>
                    </a:lnB>
                  </a:tcPr>
                </a:tc>
              </a:tr>
              <a:tr h="394010">
                <a:tc>
                  <a:txBody>
                    <a:bodyPr/>
                    <a:lstStyle/>
                    <a:p>
                      <a:r>
                        <a:rPr lang="en-US" sz="1600">
                          <a:solidFill>
                            <a:srgbClr val="004080"/>
                          </a:solidFill>
                          <a:effectLst/>
                          <a:latin typeface="Arial" pitchFamily="34" charset="0"/>
                          <a:cs typeface="Arial" pitchFamily="34" charset="0"/>
                        </a:rPr>
                        <a:t>Number of Satellites</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40-80</a:t>
                      </a:r>
                    </a:p>
                  </a:txBody>
                  <a:tcPr anchor="ctr">
                    <a:lnL>
                      <a:noFill/>
                    </a:lnL>
                    <a:lnR>
                      <a:noFill/>
                    </a:lnR>
                    <a:lnT>
                      <a:noFill/>
                    </a:lnT>
                    <a:lnB>
                      <a:noFill/>
                    </a:lnB>
                  </a:tcPr>
                </a:tc>
                <a:tc>
                  <a:txBody>
                    <a:bodyPr/>
                    <a:lstStyle/>
                    <a:p>
                      <a:r>
                        <a:rPr lang="en-US" sz="1600">
                          <a:latin typeface="Arial" pitchFamily="34" charset="0"/>
                          <a:cs typeface="Arial" pitchFamily="34" charset="0"/>
                        </a:rPr>
                        <a:t>8-20</a:t>
                      </a:r>
                    </a:p>
                  </a:txBody>
                  <a:tcPr anchor="ctr">
                    <a:lnL>
                      <a:noFill/>
                    </a:lnL>
                    <a:lnR>
                      <a:noFill/>
                    </a:lnR>
                    <a:lnT>
                      <a:noFill/>
                    </a:lnT>
                    <a:lnB>
                      <a:noFill/>
                    </a:lnB>
                  </a:tcPr>
                </a:tc>
                <a:tc>
                  <a:txBody>
                    <a:bodyPr/>
                    <a:lstStyle/>
                    <a:p>
                      <a:r>
                        <a:rPr lang="en-US" sz="1600">
                          <a:latin typeface="Arial" pitchFamily="34" charset="0"/>
                          <a:cs typeface="Arial" pitchFamily="34" charset="0"/>
                        </a:rPr>
                        <a:t>3</a:t>
                      </a:r>
                    </a:p>
                  </a:txBody>
                  <a:tcPr anchor="ctr">
                    <a:lnL>
                      <a:noFill/>
                    </a:lnL>
                    <a:lnR>
                      <a:noFill/>
                    </a:lnR>
                    <a:lnT>
                      <a:noFill/>
                    </a:lnT>
                    <a:lnB>
                      <a:noFill/>
                    </a:lnB>
                  </a:tcPr>
                </a:tc>
              </a:tr>
              <a:tr h="394010">
                <a:tc>
                  <a:txBody>
                    <a:bodyPr/>
                    <a:lstStyle/>
                    <a:p>
                      <a:r>
                        <a:rPr lang="en-US" sz="1600">
                          <a:solidFill>
                            <a:srgbClr val="004080"/>
                          </a:solidFill>
                          <a:effectLst/>
                          <a:latin typeface="Arial" pitchFamily="34" charset="0"/>
                          <a:cs typeface="Arial" pitchFamily="34" charset="0"/>
                        </a:rPr>
                        <a:t>Satellite Life</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Short</a:t>
                      </a:r>
                    </a:p>
                  </a:txBody>
                  <a:tcPr anchor="ctr">
                    <a:lnL>
                      <a:noFill/>
                    </a:lnL>
                    <a:lnR>
                      <a:noFill/>
                    </a:lnR>
                    <a:lnT>
                      <a:noFill/>
                    </a:lnT>
                    <a:lnB>
                      <a:noFill/>
                    </a:lnB>
                  </a:tcPr>
                </a:tc>
                <a:tc>
                  <a:txBody>
                    <a:bodyPr/>
                    <a:lstStyle/>
                    <a:p>
                      <a:r>
                        <a:rPr lang="en-US" sz="1600">
                          <a:latin typeface="Arial" pitchFamily="34" charset="0"/>
                          <a:cs typeface="Arial" pitchFamily="34" charset="0"/>
                        </a:rPr>
                        <a:t>Long</a:t>
                      </a:r>
                    </a:p>
                  </a:txBody>
                  <a:tcPr anchor="ctr">
                    <a:lnL>
                      <a:noFill/>
                    </a:lnL>
                    <a:lnR>
                      <a:noFill/>
                    </a:lnR>
                    <a:lnT>
                      <a:noFill/>
                    </a:lnT>
                    <a:lnB>
                      <a:noFill/>
                    </a:lnB>
                  </a:tcPr>
                </a:tc>
                <a:tc>
                  <a:txBody>
                    <a:bodyPr/>
                    <a:lstStyle/>
                    <a:p>
                      <a:r>
                        <a:rPr lang="en-US" sz="1600">
                          <a:latin typeface="Arial" pitchFamily="34" charset="0"/>
                          <a:cs typeface="Arial" pitchFamily="34" charset="0"/>
                        </a:rPr>
                        <a:t>Long</a:t>
                      </a:r>
                    </a:p>
                  </a:txBody>
                  <a:tcPr anchor="ctr">
                    <a:lnL>
                      <a:noFill/>
                    </a:lnL>
                    <a:lnR>
                      <a:noFill/>
                    </a:lnR>
                    <a:lnT>
                      <a:noFill/>
                    </a:lnT>
                    <a:lnB>
                      <a:noFill/>
                    </a:lnB>
                  </a:tcPr>
                </a:tc>
              </a:tr>
              <a:tr h="394010">
                <a:tc>
                  <a:txBody>
                    <a:bodyPr/>
                    <a:lstStyle/>
                    <a:p>
                      <a:r>
                        <a:rPr lang="en-US" sz="1600">
                          <a:solidFill>
                            <a:srgbClr val="004080"/>
                          </a:solidFill>
                          <a:effectLst/>
                          <a:latin typeface="Arial" pitchFamily="34" charset="0"/>
                          <a:cs typeface="Arial" pitchFamily="34" charset="0"/>
                        </a:rPr>
                        <a:t>Number of Handoffs</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High</a:t>
                      </a:r>
                    </a:p>
                  </a:txBody>
                  <a:tcPr anchor="ctr">
                    <a:lnL>
                      <a:noFill/>
                    </a:lnL>
                    <a:lnR>
                      <a:noFill/>
                    </a:lnR>
                    <a:lnT>
                      <a:noFill/>
                    </a:lnT>
                    <a:lnB>
                      <a:noFill/>
                    </a:lnB>
                  </a:tcPr>
                </a:tc>
                <a:tc>
                  <a:txBody>
                    <a:bodyPr/>
                    <a:lstStyle/>
                    <a:p>
                      <a:r>
                        <a:rPr lang="en-US" sz="1600">
                          <a:latin typeface="Arial" pitchFamily="34" charset="0"/>
                          <a:cs typeface="Arial" pitchFamily="34" charset="0"/>
                        </a:rPr>
                        <a:t>Low</a:t>
                      </a:r>
                    </a:p>
                  </a:txBody>
                  <a:tcPr anchor="ctr">
                    <a:lnL>
                      <a:noFill/>
                    </a:lnL>
                    <a:lnR>
                      <a:noFill/>
                    </a:lnR>
                    <a:lnT>
                      <a:noFill/>
                    </a:lnT>
                    <a:lnB>
                      <a:noFill/>
                    </a:lnB>
                  </a:tcPr>
                </a:tc>
                <a:tc>
                  <a:txBody>
                    <a:bodyPr/>
                    <a:lstStyle/>
                    <a:p>
                      <a:r>
                        <a:rPr lang="en-US" sz="1600">
                          <a:latin typeface="Arial" pitchFamily="34" charset="0"/>
                          <a:cs typeface="Arial" pitchFamily="34" charset="0"/>
                        </a:rPr>
                        <a:t>Least(none)</a:t>
                      </a:r>
                    </a:p>
                  </a:txBody>
                  <a:tcPr anchor="ctr">
                    <a:lnL>
                      <a:noFill/>
                    </a:lnL>
                    <a:lnR>
                      <a:noFill/>
                    </a:lnR>
                    <a:lnT>
                      <a:noFill/>
                    </a:lnT>
                    <a:lnB>
                      <a:noFill/>
                    </a:lnB>
                  </a:tcPr>
                </a:tc>
              </a:tr>
              <a:tr h="689517">
                <a:tc>
                  <a:txBody>
                    <a:bodyPr/>
                    <a:lstStyle/>
                    <a:p>
                      <a:r>
                        <a:rPr lang="en-US" sz="1600">
                          <a:solidFill>
                            <a:srgbClr val="004080"/>
                          </a:solidFill>
                          <a:effectLst/>
                          <a:latin typeface="Arial" pitchFamily="34" charset="0"/>
                          <a:cs typeface="Arial" pitchFamily="34" charset="0"/>
                        </a:rPr>
                        <a:t>Gateway Cost</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Very Expensive</a:t>
                      </a:r>
                    </a:p>
                  </a:txBody>
                  <a:tcPr anchor="ctr">
                    <a:lnL>
                      <a:noFill/>
                    </a:lnL>
                    <a:lnR>
                      <a:noFill/>
                    </a:lnR>
                    <a:lnT>
                      <a:noFill/>
                    </a:lnT>
                    <a:lnB>
                      <a:noFill/>
                    </a:lnB>
                  </a:tcPr>
                </a:tc>
                <a:tc>
                  <a:txBody>
                    <a:bodyPr/>
                    <a:lstStyle/>
                    <a:p>
                      <a:r>
                        <a:rPr lang="en-US" sz="1600">
                          <a:latin typeface="Arial" pitchFamily="34" charset="0"/>
                          <a:cs typeface="Arial" pitchFamily="34" charset="0"/>
                        </a:rPr>
                        <a:t>Expensive</a:t>
                      </a:r>
                    </a:p>
                  </a:txBody>
                  <a:tcPr anchor="ctr">
                    <a:lnL>
                      <a:noFill/>
                    </a:lnL>
                    <a:lnR>
                      <a:noFill/>
                    </a:lnR>
                    <a:lnT>
                      <a:noFill/>
                    </a:lnT>
                    <a:lnB>
                      <a:noFill/>
                    </a:lnB>
                  </a:tcPr>
                </a:tc>
                <a:tc>
                  <a:txBody>
                    <a:bodyPr/>
                    <a:lstStyle/>
                    <a:p>
                      <a:r>
                        <a:rPr lang="en-US" sz="1600">
                          <a:latin typeface="Arial" pitchFamily="34" charset="0"/>
                          <a:cs typeface="Arial" pitchFamily="34" charset="0"/>
                        </a:rPr>
                        <a:t>Cheap</a:t>
                      </a:r>
                    </a:p>
                  </a:txBody>
                  <a:tcPr anchor="ctr">
                    <a:lnL>
                      <a:noFill/>
                    </a:lnL>
                    <a:lnR>
                      <a:noFill/>
                    </a:lnR>
                    <a:lnT>
                      <a:noFill/>
                    </a:lnT>
                    <a:lnB>
                      <a:noFill/>
                    </a:lnB>
                  </a:tcPr>
                </a:tc>
              </a:tr>
              <a:tr h="394010">
                <a:tc>
                  <a:txBody>
                    <a:bodyPr/>
                    <a:lstStyle/>
                    <a:p>
                      <a:r>
                        <a:rPr lang="en-US" sz="1600">
                          <a:solidFill>
                            <a:srgbClr val="004080"/>
                          </a:solidFill>
                          <a:effectLst/>
                          <a:latin typeface="Arial" pitchFamily="34" charset="0"/>
                          <a:cs typeface="Arial" pitchFamily="34" charset="0"/>
                        </a:rPr>
                        <a:t>Propagation Loss</a:t>
                      </a:r>
                      <a:endParaRPr lang="en-US" sz="1600">
                        <a:latin typeface="Arial" pitchFamily="34" charset="0"/>
                        <a:cs typeface="Arial" pitchFamily="34" charset="0"/>
                      </a:endParaRPr>
                    </a:p>
                  </a:txBody>
                  <a:tcPr anchor="ctr">
                    <a:lnL>
                      <a:noFill/>
                    </a:lnL>
                    <a:lnR>
                      <a:noFill/>
                    </a:lnR>
                    <a:lnT>
                      <a:noFill/>
                    </a:lnT>
                    <a:lnB>
                      <a:noFill/>
                    </a:lnB>
                  </a:tcPr>
                </a:tc>
                <a:tc>
                  <a:txBody>
                    <a:bodyPr/>
                    <a:lstStyle/>
                    <a:p>
                      <a:r>
                        <a:rPr lang="en-US" sz="1600">
                          <a:latin typeface="Arial" pitchFamily="34" charset="0"/>
                          <a:cs typeface="Arial" pitchFamily="34" charset="0"/>
                        </a:rPr>
                        <a:t>Least</a:t>
                      </a:r>
                    </a:p>
                  </a:txBody>
                  <a:tcPr anchor="ctr">
                    <a:lnL>
                      <a:noFill/>
                    </a:lnL>
                    <a:lnR>
                      <a:noFill/>
                    </a:lnR>
                    <a:lnT>
                      <a:noFill/>
                    </a:lnT>
                    <a:lnB>
                      <a:noFill/>
                    </a:lnB>
                  </a:tcPr>
                </a:tc>
                <a:tc>
                  <a:txBody>
                    <a:bodyPr/>
                    <a:lstStyle/>
                    <a:p>
                      <a:r>
                        <a:rPr lang="en-US" sz="1600">
                          <a:latin typeface="Arial" pitchFamily="34" charset="0"/>
                          <a:cs typeface="Arial" pitchFamily="34" charset="0"/>
                        </a:rPr>
                        <a:t>High</a:t>
                      </a:r>
                    </a:p>
                  </a:txBody>
                  <a:tcPr anchor="ctr">
                    <a:lnL>
                      <a:noFill/>
                    </a:lnL>
                    <a:lnR>
                      <a:noFill/>
                    </a:lnR>
                    <a:lnT>
                      <a:noFill/>
                    </a:lnT>
                    <a:lnB>
                      <a:noFill/>
                    </a:lnB>
                  </a:tcPr>
                </a:tc>
                <a:tc>
                  <a:txBody>
                    <a:bodyPr/>
                    <a:lstStyle/>
                    <a:p>
                      <a:r>
                        <a:rPr lang="en-US" sz="1600" dirty="0">
                          <a:latin typeface="Arial" pitchFamily="34" charset="0"/>
                          <a:cs typeface="Arial" pitchFamily="34" charset="0"/>
                        </a:rPr>
                        <a:t>Highest</a:t>
                      </a:r>
                    </a:p>
                  </a:txBody>
                  <a:tcPr anchor="ctr">
                    <a:lnL>
                      <a:noFill/>
                    </a:lnL>
                    <a:lnR>
                      <a:noFill/>
                    </a:lnR>
                    <a:lnT>
                      <a:noFill/>
                    </a:lnT>
                    <a:lnB>
                      <a:noFill/>
                    </a:lnB>
                  </a:tcPr>
                </a:tc>
              </a:tr>
            </a:tbl>
          </a:graphicData>
        </a:graphic>
      </p:graphicFrame>
    </p:spTree>
    <p:extLst>
      <p:ext uri="{BB962C8B-B14F-4D97-AF65-F5344CB8AC3E}">
        <p14:creationId xmlns:p14="http://schemas.microsoft.com/office/powerpoint/2010/main" val="21090682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457200" y="609600"/>
            <a:ext cx="8001000" cy="114300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US" sz="2800" dirty="0">
                <a:solidFill>
                  <a:schemeClr val="tx1"/>
                </a:solidFill>
                <a:latin typeface="Arial" pitchFamily="34" charset="0"/>
                <a:cs typeface="Arial" pitchFamily="34" charset="0"/>
              </a:rPr>
              <a:t>Altitude classifications </a:t>
            </a:r>
            <a:r>
              <a:rPr lang="en-US" sz="2800" dirty="0" smtClean="0">
                <a:solidFill>
                  <a:schemeClr val="tx1"/>
                </a:solidFill>
                <a:latin typeface="Arial" pitchFamily="34" charset="0"/>
                <a:cs typeface="Arial" pitchFamily="34" charset="0"/>
              </a:rPr>
              <a:t>of Satellites orbits  </a:t>
            </a:r>
          </a:p>
        </p:txBody>
      </p:sp>
      <p:pic>
        <p:nvPicPr>
          <p:cNvPr id="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60513" y="1914525"/>
            <a:ext cx="5132387" cy="1930400"/>
          </a:xfrm>
          <a:prstGeom prst="rect">
            <a:avLst/>
          </a:prstGeom>
        </p:spPr>
      </p:pic>
      <p:sp>
        <p:nvSpPr>
          <p:cNvPr id="10" name="Rectangle 5"/>
          <p:cNvSpPr>
            <a:spLocks noChangeArrowheads="1"/>
          </p:cNvSpPr>
          <p:nvPr/>
        </p:nvSpPr>
        <p:spPr bwMode="auto">
          <a:xfrm>
            <a:off x="1322388" y="4701671"/>
            <a:ext cx="4572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Wingdings" pitchFamily="2" charset="2"/>
              <a:buChar char="Ø"/>
            </a:pPr>
            <a:r>
              <a:rPr lang="en-GB" sz="2000" dirty="0">
                <a:latin typeface="Arial" pitchFamily="34" charset="0"/>
                <a:cs typeface="Arial" pitchFamily="34" charset="0"/>
              </a:rPr>
              <a:t> Low Earth Orbit (LEO)</a:t>
            </a:r>
          </a:p>
          <a:p>
            <a:pPr>
              <a:lnSpc>
                <a:spcPct val="120000"/>
              </a:lnSpc>
              <a:buFont typeface="Wingdings" pitchFamily="2" charset="2"/>
              <a:buChar char="Ø"/>
            </a:pPr>
            <a:r>
              <a:rPr lang="en-GB" sz="2000" dirty="0">
                <a:latin typeface="Arial" pitchFamily="34" charset="0"/>
                <a:cs typeface="Arial" pitchFamily="34" charset="0"/>
              </a:rPr>
              <a:t> Medium Earth Orbit (MEO)</a:t>
            </a:r>
          </a:p>
          <a:p>
            <a:pPr>
              <a:lnSpc>
                <a:spcPct val="120000"/>
              </a:lnSpc>
              <a:buFont typeface="Wingdings" pitchFamily="2" charset="2"/>
              <a:buChar char="Ø"/>
            </a:pPr>
            <a:r>
              <a:rPr lang="en-GB" sz="2000" dirty="0">
                <a:latin typeface="Arial" pitchFamily="34" charset="0"/>
                <a:cs typeface="Arial" pitchFamily="34" charset="0"/>
              </a:rPr>
              <a:t> Geosynchronous Orbit (GEO)</a:t>
            </a:r>
          </a:p>
        </p:txBody>
      </p:sp>
    </p:spTree>
    <p:extLst>
      <p:ext uri="{BB962C8B-B14F-4D97-AF65-F5344CB8AC3E}">
        <p14:creationId xmlns:p14="http://schemas.microsoft.com/office/powerpoint/2010/main" val="550359271"/>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685800" y="1143000"/>
            <a:ext cx="7772400" cy="4953000"/>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609600" indent="-609600">
              <a:buFontTx/>
              <a:buNone/>
            </a:pPr>
            <a:r>
              <a:rPr lang="en-US" sz="2000" dirty="0" smtClean="0">
                <a:latin typeface="Arial" pitchFamily="34" charset="0"/>
                <a:cs typeface="Arial" pitchFamily="34" charset="0"/>
              </a:rPr>
              <a:t>Orbits:</a:t>
            </a:r>
          </a:p>
          <a:p>
            <a:pPr marL="609600" indent="-609600"/>
            <a:r>
              <a:rPr lang="en-US" sz="2000" dirty="0" smtClean="0">
                <a:latin typeface="Arial" pitchFamily="34" charset="0"/>
                <a:cs typeface="Arial" pitchFamily="34" charset="0"/>
              </a:rPr>
              <a:t>LEO: Low Earth Orbit.</a:t>
            </a:r>
          </a:p>
          <a:p>
            <a:pPr marL="609600" indent="-609600"/>
            <a:r>
              <a:rPr lang="en-US" sz="2000" dirty="0" smtClean="0">
                <a:latin typeface="Arial" pitchFamily="34" charset="0"/>
                <a:cs typeface="Arial" pitchFamily="34" charset="0"/>
              </a:rPr>
              <a:t>MEO: Medium Earth Orbit</a:t>
            </a:r>
          </a:p>
          <a:p>
            <a:pPr marL="609600" indent="-609600"/>
            <a:r>
              <a:rPr lang="en-US" sz="2000" dirty="0" smtClean="0">
                <a:latin typeface="Arial" pitchFamily="34" charset="0"/>
                <a:cs typeface="Arial" pitchFamily="34" charset="0"/>
              </a:rPr>
              <a:t>GEO: Geostationary Earth Orbit</a:t>
            </a:r>
          </a:p>
          <a:p>
            <a:pPr marL="609600" indent="-609600"/>
            <a:endParaRPr lang="en-US" sz="2000" dirty="0" smtClean="0">
              <a:latin typeface="Arial" pitchFamily="34" charset="0"/>
              <a:cs typeface="Arial" pitchFamily="34" charset="0"/>
            </a:endParaRPr>
          </a:p>
          <a:p>
            <a:pPr marL="609600" indent="-609600"/>
            <a:endParaRPr lang="en-US" sz="2000" dirty="0" smtClean="0">
              <a:latin typeface="Arial" pitchFamily="34" charset="0"/>
              <a:cs typeface="Arial" pitchFamily="34" charset="0"/>
            </a:endParaRPr>
          </a:p>
        </p:txBody>
      </p:sp>
      <p:graphicFrame>
        <p:nvGraphicFramePr>
          <p:cNvPr id="6" name="Object 4"/>
          <p:cNvGraphicFramePr>
            <a:graphicFrameLocks noChangeAspect="1"/>
          </p:cNvGraphicFramePr>
          <p:nvPr>
            <p:extLst>
              <p:ext uri="{D42A27DB-BD31-4B8C-83A1-F6EECF244321}">
                <p14:modId xmlns:p14="http://schemas.microsoft.com/office/powerpoint/2010/main" val="41519435"/>
              </p:ext>
            </p:extLst>
          </p:nvPr>
        </p:nvGraphicFramePr>
        <p:xfrm>
          <a:off x="2362200" y="2667000"/>
          <a:ext cx="4191000" cy="3808412"/>
        </p:xfrm>
        <a:graphic>
          <a:graphicData uri="http://schemas.openxmlformats.org/presentationml/2006/ole">
            <mc:AlternateContent xmlns:mc="http://schemas.openxmlformats.org/markup-compatibility/2006">
              <mc:Choice xmlns:v="urn:schemas-microsoft-com:vml" Requires="v">
                <p:oleObj spid="_x0000_s1187" name="Bitmap Image" r:id="rId3" imgW="3543795" imgH="3219899" progId="Paint.Picture">
                  <p:embed/>
                </p:oleObj>
              </mc:Choice>
              <mc:Fallback>
                <p:oleObj name="Bitmap Image" r:id="rId3" imgW="3543795" imgH="321989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667000"/>
                        <a:ext cx="4191000" cy="380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333804639"/>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24" y="197076"/>
            <a:ext cx="6505576" cy="584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286634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400" y="381000"/>
            <a:ext cx="6061166"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0017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If the satellite is in a circular orbit approximately 35,863 km above the earth's surface and rotates in the equatorial plane of the earth, it will rotate at exactly the same speed as the earth and will remain above the same spot on the equator as the earth rotates</a:t>
            </a:r>
            <a:r>
              <a:rPr lang="en-US" sz="2000" dirty="0" smtClean="0">
                <a:latin typeface="Arial" pitchFamily="34" charset="0"/>
                <a:cs typeface="Arial" pitchFamily="34" charset="0"/>
              </a:rPr>
              <a:t>.</a:t>
            </a:r>
          </a:p>
          <a:p>
            <a:pPr algn="just"/>
            <a:endParaRPr lang="en-US" sz="2000" dirty="0">
              <a:latin typeface="Arial" pitchFamily="34" charset="0"/>
              <a:cs typeface="Arial" pitchFamily="34" charset="0"/>
            </a:endParaRPr>
          </a:p>
          <a:p>
            <a:pPr algn="just"/>
            <a:r>
              <a:rPr lang="en-US" sz="2000" dirty="0" smtClean="0">
                <a:latin typeface="Arial" pitchFamily="34" charset="0"/>
                <a:cs typeface="Arial" pitchFamily="34" charset="0"/>
              </a:rPr>
              <a:t>Because </a:t>
            </a:r>
            <a:r>
              <a:rPr lang="en-US" sz="2000" dirty="0">
                <a:latin typeface="Arial" pitchFamily="34" charset="0"/>
                <a:cs typeface="Arial" pitchFamily="34" charset="0"/>
              </a:rPr>
              <a:t>the satellite orbits at the same speed that the Earth is </a:t>
            </a:r>
            <a:r>
              <a:rPr lang="en-US" sz="2000" dirty="0" smtClean="0">
                <a:latin typeface="Arial" pitchFamily="34" charset="0"/>
                <a:cs typeface="Arial" pitchFamily="34" charset="0"/>
              </a:rPr>
              <a:t>rotating, </a:t>
            </a:r>
            <a:r>
              <a:rPr lang="en-US" sz="2000" dirty="0">
                <a:latin typeface="Arial" pitchFamily="34" charset="0"/>
                <a:cs typeface="Arial" pitchFamily="34" charset="0"/>
              </a:rPr>
              <a:t>the satellite seems to stay in place over a single </a:t>
            </a:r>
            <a:r>
              <a:rPr lang="en-US" sz="2000" dirty="0" smtClean="0">
                <a:latin typeface="Arial" pitchFamily="34" charset="0"/>
                <a:cs typeface="Arial" pitchFamily="34" charset="0"/>
              </a:rPr>
              <a:t>spot</a:t>
            </a:r>
            <a:r>
              <a:rPr lang="en-US" sz="2000" dirty="0" smtClean="0">
                <a:latin typeface="Arial" pitchFamily="34" charset="0"/>
                <a:cs typeface="Arial" pitchFamily="34" charset="0"/>
              </a:rPr>
              <a:t>. </a:t>
            </a:r>
            <a:r>
              <a:rPr lang="en-US" sz="2000" dirty="0" smtClean="0">
                <a:latin typeface="Arial" pitchFamily="34" charset="0"/>
                <a:cs typeface="Arial" pitchFamily="34" charset="0"/>
              </a:rPr>
              <a:t>This </a:t>
            </a:r>
            <a:r>
              <a:rPr lang="en-US" sz="2000" dirty="0">
                <a:latin typeface="Arial" pitchFamily="34" charset="0"/>
                <a:cs typeface="Arial" pitchFamily="34" charset="0"/>
              </a:rPr>
              <a:t>high Earth orbit is called geosynchronous</a:t>
            </a:r>
            <a:r>
              <a:rPr lang="en-US" sz="2000" dirty="0" smtClean="0">
                <a:latin typeface="Arial" pitchFamily="34" charset="0"/>
                <a:cs typeface="Arial" pitchFamily="34" charset="0"/>
              </a:rPr>
              <a:t>.</a:t>
            </a:r>
          </a:p>
          <a:p>
            <a:pPr marL="109728" indent="0">
              <a:buNone/>
            </a:pPr>
            <a:endParaRPr lang="en-US" sz="2000" dirty="0" smtClean="0">
              <a:latin typeface="Arial" pitchFamily="34" charset="0"/>
              <a:cs typeface="Arial" pitchFamily="34" charset="0"/>
            </a:endParaRPr>
          </a:p>
        </p:txBody>
      </p:sp>
      <p:sp>
        <p:nvSpPr>
          <p:cNvPr id="3" name="Title 2"/>
          <p:cNvSpPr>
            <a:spLocks noGrp="1"/>
          </p:cNvSpPr>
          <p:nvPr>
            <p:ph type="title"/>
          </p:nvPr>
        </p:nvSpPr>
        <p:spPr/>
        <p:txBody>
          <a:bodyPr>
            <a:noAutofit/>
          </a:bodyPr>
          <a:lstStyle/>
          <a:p>
            <a:r>
              <a:rPr lang="en-US" sz="4000" smtClean="0">
                <a:latin typeface="Arial" pitchFamily="34" charset="0"/>
                <a:cs typeface="Arial" pitchFamily="34" charset="0"/>
              </a:rPr>
              <a:t/>
            </a:r>
            <a:br>
              <a:rPr lang="en-US" sz="4000" smtClean="0">
                <a:latin typeface="Arial" pitchFamily="34" charset="0"/>
                <a:cs typeface="Arial" pitchFamily="34" charset="0"/>
              </a:rPr>
            </a:br>
            <a:r>
              <a:rPr lang="en-US" sz="4000" smtClean="0">
                <a:latin typeface="Arial" pitchFamily="34" charset="0"/>
                <a:cs typeface="Arial" pitchFamily="34" charset="0"/>
              </a:rPr>
              <a:t>High </a:t>
            </a:r>
            <a:r>
              <a:rPr lang="en-US" sz="4000" dirty="0">
                <a:latin typeface="Arial" pitchFamily="34" charset="0"/>
                <a:cs typeface="Arial" pitchFamily="34" charset="0"/>
              </a:rPr>
              <a:t>Earth Orbit</a:t>
            </a:r>
            <a:br>
              <a:rPr lang="en-US" sz="4000" dirty="0">
                <a:latin typeface="Arial" pitchFamily="34" charset="0"/>
                <a:cs typeface="Arial" pitchFamily="34" charset="0"/>
              </a:rPr>
            </a:br>
            <a:endParaRPr lang="en-US" sz="4000" dirty="0">
              <a:latin typeface="Arial" pitchFamily="34" charset="0"/>
              <a:cs typeface="Arial" pitchFamily="34" charset="0"/>
            </a:endParaRP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smtClean="0">
                <a:latin typeface="Arial" pitchFamily="34" charset="0"/>
                <a:cs typeface="Arial" pitchFamily="34" charset="0"/>
              </a:rPr>
              <a:t>A satellite in a circular geosynchronous orbit directly over the equator (eccentricity and inclination at zero) will have a geostationary orbit that does not move at all relative to the ground. It is always directly over the same place on the Earth’s surface. So, its orbital period is 24 hour.</a:t>
            </a:r>
          </a:p>
          <a:p>
            <a:pPr marL="109728" indent="0">
              <a:buNone/>
            </a:pP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Geosynchronous </a:t>
            </a:r>
            <a:r>
              <a:rPr lang="en-US" sz="4000" dirty="0">
                <a:latin typeface="Arial" pitchFamily="34" charset="0"/>
                <a:cs typeface="Arial" pitchFamily="34" charset="0"/>
              </a:rPr>
              <a:t>orbit</a:t>
            </a: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Objects in Geostationary orbit revolve around the earth at the same speed as the earth rotates.  This means GEO satellites remain in the same position relative to the surface of earth.</a:t>
            </a:r>
          </a:p>
          <a:p>
            <a:pPr lvl="0" algn="just"/>
            <a:r>
              <a:rPr lang="en-US" sz="2000" dirty="0" smtClean="0">
                <a:latin typeface="Arial" pitchFamily="34" charset="0"/>
                <a:cs typeface="Arial" pitchFamily="34" charset="0"/>
              </a:rPr>
              <a:t>These </a:t>
            </a:r>
            <a:r>
              <a:rPr lang="en-US" sz="2000" dirty="0">
                <a:latin typeface="Arial" pitchFamily="34" charset="0"/>
                <a:cs typeface="Arial" pitchFamily="34" charset="0"/>
              </a:rPr>
              <a:t>satellites are in orbit 35,863 km above the earth’s surface along the equator.</a:t>
            </a:r>
          </a:p>
          <a:p>
            <a:pPr algn="just"/>
            <a:r>
              <a:rPr lang="en-US" sz="2000" dirty="0">
                <a:latin typeface="Arial" pitchFamily="34" charset="0"/>
                <a:cs typeface="Arial" pitchFamily="34" charset="0"/>
              </a:rPr>
              <a:t>Because of the very high altitude of their orbits, geostationary satellites may have a very wide signal </a:t>
            </a:r>
            <a:r>
              <a:rPr lang="en-US" sz="2000" b="1" dirty="0">
                <a:latin typeface="Arial" pitchFamily="34" charset="0"/>
                <a:cs typeface="Arial" pitchFamily="34" charset="0"/>
              </a:rPr>
              <a:t>footprint</a:t>
            </a:r>
            <a:r>
              <a:rPr lang="en-US" sz="2000" dirty="0">
                <a:latin typeface="Arial" pitchFamily="34" charset="0"/>
                <a:cs typeface="Arial" pitchFamily="34" charset="0"/>
              </a:rPr>
              <a:t> covering up to 42% of the Earth's surface.</a:t>
            </a:r>
          </a:p>
          <a:p>
            <a:pPr lvl="0" algn="just"/>
            <a:r>
              <a:rPr lang="en-US" sz="2000" dirty="0" smtClean="0">
                <a:latin typeface="Arial" pitchFamily="34" charset="0"/>
                <a:cs typeface="Arial" pitchFamily="34" charset="0"/>
              </a:rPr>
              <a:t>Theoretically </a:t>
            </a:r>
            <a:r>
              <a:rPr lang="en-US" sz="2000" dirty="0">
                <a:latin typeface="Arial" pitchFamily="34" charset="0"/>
                <a:cs typeface="Arial" pitchFamily="34" charset="0"/>
              </a:rPr>
              <a:t>3 geostationary satellites provides 100% earth </a:t>
            </a:r>
            <a:r>
              <a:rPr lang="en-US" sz="2000" dirty="0" smtClean="0">
                <a:latin typeface="Arial" pitchFamily="34" charset="0"/>
                <a:cs typeface="Arial" pitchFamily="34" charset="0"/>
              </a:rPr>
              <a:t>coverage</a:t>
            </a:r>
          </a:p>
          <a:p>
            <a:pPr algn="just"/>
            <a:r>
              <a:rPr lang="en-GB" sz="2000" dirty="0">
                <a:latin typeface="Arial" pitchFamily="34" charset="0"/>
                <a:cs typeface="Arial" pitchFamily="34" charset="0"/>
              </a:rPr>
              <a:t>Geostationary satellites are commonly used </a:t>
            </a:r>
            <a:r>
              <a:rPr lang="en-GB" sz="2000" dirty="0" smtClean="0">
                <a:latin typeface="Arial" pitchFamily="34" charset="0"/>
                <a:cs typeface="Arial" pitchFamily="34" charset="0"/>
              </a:rPr>
              <a:t>for communications </a:t>
            </a:r>
            <a:r>
              <a:rPr lang="en-GB" sz="2000" dirty="0">
                <a:latin typeface="Arial" pitchFamily="34" charset="0"/>
                <a:cs typeface="Arial" pitchFamily="34" charset="0"/>
              </a:rPr>
              <a:t>and weather-observation.</a:t>
            </a:r>
            <a:endParaRPr lang="en-US" sz="2000" dirty="0">
              <a:latin typeface="Arial" pitchFamily="34" charset="0"/>
              <a:cs typeface="Arial" pitchFamily="34" charset="0"/>
            </a:endParaRPr>
          </a:p>
          <a:p>
            <a:pPr marL="109728" lvl="0" indent="0">
              <a:buNone/>
            </a:pPr>
            <a:endParaRPr lang="en-US" sz="2000" dirty="0">
              <a:latin typeface="Arial" pitchFamily="34" charset="0"/>
              <a:cs typeface="Arial" pitchFamily="34" charset="0"/>
            </a:endParaRPr>
          </a:p>
          <a:p>
            <a:pPr marL="109728" indent="0">
              <a:buNone/>
            </a:pPr>
            <a:endParaRPr lang="en-US" sz="2000" dirty="0" smtClean="0">
              <a:latin typeface="Arial" pitchFamily="34" charset="0"/>
              <a:cs typeface="Arial" pitchFamily="34" charset="0"/>
            </a:endParaRPr>
          </a:p>
          <a:p>
            <a:pPr marL="109728" indent="0">
              <a:buNone/>
            </a:pP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a:latin typeface="Arial" pitchFamily="34" charset="0"/>
                <a:cs typeface="Arial" pitchFamily="34" charset="0"/>
              </a:rPr>
              <a:t>Geosynchronous orbit</a:t>
            </a:r>
          </a:p>
        </p:txBody>
      </p:sp>
    </p:spTree>
    <p:extLst>
      <p:ext uri="{BB962C8B-B14F-4D97-AF65-F5344CB8AC3E}">
        <p14:creationId xmlns:p14="http://schemas.microsoft.com/office/powerpoint/2010/main" val="41998179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a:latin typeface="Arial" pitchFamily="34" charset="0"/>
                <a:cs typeface="Arial" pitchFamily="34" charset="0"/>
              </a:rPr>
              <a:t>A GEO satellite’s distance from earth gives it a large coverage area, almost a fourth of the earth’s surface</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a:p>
            <a:r>
              <a:rPr lang="en-US" sz="2000" dirty="0">
                <a:latin typeface="Arial" pitchFamily="34" charset="0"/>
                <a:cs typeface="Arial" pitchFamily="34" charset="0"/>
              </a:rPr>
              <a:t>GEO satellites have a 24 hour view of a particular area</a:t>
            </a:r>
            <a:r>
              <a:rPr lang="en-US" sz="2000" dirty="0" smtClean="0">
                <a:latin typeface="Arial" pitchFamily="34" charset="0"/>
                <a:cs typeface="Arial" pitchFamily="34" charset="0"/>
              </a:rPr>
              <a:t>.</a:t>
            </a:r>
          </a:p>
          <a:p>
            <a:r>
              <a:rPr lang="en-US" sz="2000" dirty="0" smtClean="0">
                <a:latin typeface="Arial" pitchFamily="34" charset="0"/>
                <a:cs typeface="Arial" pitchFamily="34" charset="0"/>
              </a:rPr>
              <a:t>Three </a:t>
            </a:r>
            <a:r>
              <a:rPr lang="en-US" sz="2000" dirty="0">
                <a:latin typeface="Arial" pitchFamily="34" charset="0"/>
                <a:cs typeface="Arial" pitchFamily="34" charset="0"/>
              </a:rPr>
              <a:t>satellites </a:t>
            </a:r>
            <a:r>
              <a:rPr lang="en-US" sz="2000" dirty="0" smtClean="0">
                <a:latin typeface="Arial" pitchFamily="34" charset="0"/>
                <a:cs typeface="Arial" pitchFamily="34" charset="0"/>
              </a:rPr>
              <a:t>can establish communication from any point to another point on the globe. </a:t>
            </a:r>
          </a:p>
          <a:p>
            <a:pPr algn="just"/>
            <a:r>
              <a:rPr lang="en-US" sz="2000" dirty="0">
                <a:latin typeface="Arial" pitchFamily="34" charset="0"/>
                <a:cs typeface="Arial" pitchFamily="34" charset="0"/>
              </a:rPr>
              <a:t>For satellite communications the advantage of the geostationary orbit is that the satellite can be accessed by means of a fixed antenna and it does not need a large steerable antenna on the ground to track the satellite for </a:t>
            </a:r>
            <a:r>
              <a:rPr lang="en-US" sz="2000" dirty="0" smtClean="0">
                <a:latin typeface="Arial" pitchFamily="34" charset="0"/>
                <a:cs typeface="Arial" pitchFamily="34" charset="0"/>
              </a:rPr>
              <a:t>signal </a:t>
            </a:r>
            <a:r>
              <a:rPr lang="en-US" sz="2000" dirty="0">
                <a:latin typeface="Arial" pitchFamily="34" charset="0"/>
                <a:cs typeface="Arial" pitchFamily="34" charset="0"/>
              </a:rPr>
              <a:t>reception. </a:t>
            </a: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Advantages </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24845586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930</TotalTime>
  <Words>1048</Words>
  <Application>Microsoft Office PowerPoint</Application>
  <PresentationFormat>On-screen Show (4:3)</PresentationFormat>
  <Paragraphs>101</Paragraphs>
  <Slides>19</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Concourse</vt:lpstr>
      <vt:lpstr>Bitmap Image</vt:lpstr>
      <vt:lpstr>Altitude Classification of Satellite Orbits</vt:lpstr>
      <vt:lpstr>PowerPoint Presentation</vt:lpstr>
      <vt:lpstr>PowerPoint Presentation</vt:lpstr>
      <vt:lpstr>PowerPoint Presentation</vt:lpstr>
      <vt:lpstr>PowerPoint Presentation</vt:lpstr>
      <vt:lpstr> High Earth Orbit </vt:lpstr>
      <vt:lpstr>Geosynchronous orbit</vt:lpstr>
      <vt:lpstr>Geosynchronous orbit</vt:lpstr>
      <vt:lpstr>Advantages </vt:lpstr>
      <vt:lpstr>Disadvantages </vt:lpstr>
      <vt:lpstr>Medium Earth Orbit</vt:lpstr>
      <vt:lpstr>Semi-Synchronous orbit</vt:lpstr>
      <vt:lpstr>Molniya orbit</vt:lpstr>
      <vt:lpstr>Low Earth Orbit</vt:lpstr>
      <vt:lpstr>LEO</vt:lpstr>
      <vt:lpstr>LEO Categories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Sohail Aamer</cp:lastModifiedBy>
  <cp:revision>210</cp:revision>
  <dcterms:created xsi:type="dcterms:W3CDTF">2006-08-16T00:00:00Z</dcterms:created>
  <dcterms:modified xsi:type="dcterms:W3CDTF">2015-10-15T12:14:55Z</dcterms:modified>
</cp:coreProperties>
</file>