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6"/>
  </p:notesMasterIdLst>
  <p:handoutMasterIdLst>
    <p:handoutMasterId r:id="rId87"/>
  </p:handoutMasterIdLst>
  <p:sldIdLst>
    <p:sldId id="332" r:id="rId2"/>
    <p:sldId id="613" r:id="rId3"/>
    <p:sldId id="622" r:id="rId4"/>
    <p:sldId id="782" r:id="rId5"/>
    <p:sldId id="783" r:id="rId6"/>
    <p:sldId id="784" r:id="rId7"/>
    <p:sldId id="785" r:id="rId8"/>
    <p:sldId id="786" r:id="rId9"/>
    <p:sldId id="856" r:id="rId10"/>
    <p:sldId id="793" r:id="rId11"/>
    <p:sldId id="788" r:id="rId12"/>
    <p:sldId id="789" r:id="rId13"/>
    <p:sldId id="790" r:id="rId14"/>
    <p:sldId id="791" r:id="rId15"/>
    <p:sldId id="792" r:id="rId16"/>
    <p:sldId id="794" r:id="rId17"/>
    <p:sldId id="795" r:id="rId18"/>
    <p:sldId id="796" r:id="rId19"/>
    <p:sldId id="801" r:id="rId20"/>
    <p:sldId id="857" r:id="rId21"/>
    <p:sldId id="797" r:id="rId22"/>
    <p:sldId id="799" r:id="rId23"/>
    <p:sldId id="800" r:id="rId24"/>
    <p:sldId id="781" r:id="rId25"/>
    <p:sldId id="802" r:id="rId26"/>
    <p:sldId id="803" r:id="rId27"/>
    <p:sldId id="854" r:id="rId28"/>
    <p:sldId id="858" r:id="rId29"/>
    <p:sldId id="804" r:id="rId30"/>
    <p:sldId id="805" r:id="rId31"/>
    <p:sldId id="806" r:id="rId32"/>
    <p:sldId id="807" r:id="rId33"/>
    <p:sldId id="808" r:id="rId34"/>
    <p:sldId id="855" r:id="rId35"/>
    <p:sldId id="859" r:id="rId36"/>
    <p:sldId id="809" r:id="rId37"/>
    <p:sldId id="810" r:id="rId38"/>
    <p:sldId id="811" r:id="rId39"/>
    <p:sldId id="812" r:id="rId40"/>
    <p:sldId id="813" r:id="rId41"/>
    <p:sldId id="814" r:id="rId42"/>
    <p:sldId id="815" r:id="rId43"/>
    <p:sldId id="816" r:id="rId44"/>
    <p:sldId id="817" r:id="rId45"/>
    <p:sldId id="818" r:id="rId46"/>
    <p:sldId id="860" r:id="rId47"/>
    <p:sldId id="819" r:id="rId48"/>
    <p:sldId id="820" r:id="rId49"/>
    <p:sldId id="821" r:id="rId50"/>
    <p:sldId id="822" r:id="rId51"/>
    <p:sldId id="823" r:id="rId52"/>
    <p:sldId id="824" r:id="rId53"/>
    <p:sldId id="825" r:id="rId54"/>
    <p:sldId id="861" r:id="rId55"/>
    <p:sldId id="826" r:id="rId56"/>
    <p:sldId id="827" r:id="rId57"/>
    <p:sldId id="828" r:id="rId58"/>
    <p:sldId id="829" r:id="rId59"/>
    <p:sldId id="833" r:id="rId60"/>
    <p:sldId id="862" r:id="rId61"/>
    <p:sldId id="830" r:id="rId62"/>
    <p:sldId id="834" r:id="rId63"/>
    <p:sldId id="835" r:id="rId64"/>
    <p:sldId id="836" r:id="rId65"/>
    <p:sldId id="863" r:id="rId66"/>
    <p:sldId id="837" r:id="rId67"/>
    <p:sldId id="838" r:id="rId68"/>
    <p:sldId id="839" r:id="rId69"/>
    <p:sldId id="840" r:id="rId70"/>
    <p:sldId id="841" r:id="rId71"/>
    <p:sldId id="842" r:id="rId72"/>
    <p:sldId id="843" r:id="rId73"/>
    <p:sldId id="864" r:id="rId74"/>
    <p:sldId id="844" r:id="rId75"/>
    <p:sldId id="845" r:id="rId76"/>
    <p:sldId id="846" r:id="rId77"/>
    <p:sldId id="847" r:id="rId78"/>
    <p:sldId id="848" r:id="rId79"/>
    <p:sldId id="865" r:id="rId80"/>
    <p:sldId id="849" r:id="rId81"/>
    <p:sldId id="850" r:id="rId82"/>
    <p:sldId id="851" r:id="rId83"/>
    <p:sldId id="852" r:id="rId84"/>
    <p:sldId id="853"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p15="http://schemas.microsoft.com/office/powerpoint/2012/main" xmlns="">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96009"/>
    <a:srgbClr val="006699"/>
    <a:srgbClr val="0033CC"/>
    <a:srgbClr val="0049D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4/9/2017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xmlns=""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4/9/2017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xmlns=""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74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29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4/9/2017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4/9/2017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4/9/2017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4/9/2017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4/9/2017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4/9/2017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4/9/2017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4/9/2017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4/9/2017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4/9/2017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4/9/2017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4/9/2017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Impermissible Modes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Classical and contemporary Islamic scholars define </a:t>
            </a:r>
            <a:r>
              <a:rPr lang="en-US" sz="2500" b="1" dirty="0" err="1" smtClean="0">
                <a:solidFill>
                  <a:schemeClr val="tx1"/>
                </a:solidFill>
                <a:latin typeface="Baskerville Old Face" panose="02020602080505020303" pitchFamily="18" charset="0"/>
              </a:rPr>
              <a:t>Riba</a:t>
            </a:r>
            <a:r>
              <a:rPr lang="en-US" sz="2500" b="1" dirty="0" smtClean="0">
                <a:solidFill>
                  <a:schemeClr val="tx1"/>
                </a:solidFill>
                <a:latin typeface="Baskerville Old Face" panose="02020602080505020303" pitchFamily="18" charset="0"/>
              </a:rPr>
              <a:t> as: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conditional or customary increase which a creditor (owner of the loan) receives from his debtor (user of the loan) for giving him time to repay his debt.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increase in principal my be in form of cash or kind or services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increase is counted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if it is stipulated or becomes customary in the society.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Unconditional increase in principal as gesture of thanks and without predetermination is not </a:t>
            </a:r>
            <a:r>
              <a:rPr lang="en-US" sz="2500" b="1" dirty="0" err="1" smtClean="0">
                <a:solidFill>
                  <a:schemeClr val="tx1"/>
                </a:solidFill>
                <a:latin typeface="Baskerville Old Face" panose="02020602080505020303" pitchFamily="18" charset="0"/>
              </a:rPr>
              <a:t>Riba</a:t>
            </a:r>
            <a:r>
              <a:rPr lang="en-US" sz="25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500" b="1" dirty="0" err="1" smtClean="0">
                <a:solidFill>
                  <a:schemeClr val="tx1"/>
                </a:solidFill>
                <a:latin typeface="Baskerville Old Face" panose="02020602080505020303" pitchFamily="18" charset="0"/>
              </a:rPr>
              <a:t>Riba</a:t>
            </a:r>
            <a:r>
              <a:rPr lang="en-US" sz="2500" b="1" dirty="0" smtClean="0">
                <a:solidFill>
                  <a:schemeClr val="tx1"/>
                </a:solidFill>
                <a:latin typeface="Baskerville Old Face" panose="02020602080505020303" pitchFamily="18" charset="0"/>
              </a:rPr>
              <a:t> in Arabic or “</a:t>
            </a:r>
            <a:r>
              <a:rPr lang="en-US" sz="2500" b="1" dirty="0" err="1" smtClean="0">
                <a:solidFill>
                  <a:schemeClr val="tx1"/>
                </a:solidFill>
                <a:latin typeface="Baskerville Old Face" panose="02020602080505020303" pitchFamily="18" charset="0"/>
              </a:rPr>
              <a:t>Sood</a:t>
            </a:r>
            <a:r>
              <a:rPr lang="en-US" sz="2500" b="1" dirty="0" smtClean="0">
                <a:solidFill>
                  <a:schemeClr val="tx1"/>
                </a:solidFill>
                <a:latin typeface="Baskerville Old Face" panose="02020602080505020303" pitchFamily="18" charset="0"/>
              </a:rPr>
              <a:t>” in Urdu or interest or usury in English give similar meaning.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In modern financial system, interest or the excess (increase) in loan is a legitimate consideration or compensation for the period of re-payment of loan.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This modern theory is not acceptable to Islam because Arabs and others used to give money with a condition that they will charge a particular amount monthly </a:t>
            </a:r>
            <a:r>
              <a:rPr lang="en-US" sz="2400" b="1" dirty="0" smtClean="0">
                <a:solidFill>
                  <a:schemeClr val="tx1"/>
                </a:solidFill>
                <a:latin typeface="Baskerville Old Face" panose="02020602080505020303" pitchFamily="18" charset="0"/>
              </a:rPr>
              <a:t>or </a:t>
            </a:r>
            <a:r>
              <a:rPr lang="en-US" sz="2400" b="1" dirty="0" smtClean="0">
                <a:solidFill>
                  <a:schemeClr val="tx1"/>
                </a:solidFill>
                <a:latin typeface="Baskerville Old Face" panose="02020602080505020303" pitchFamily="18" charset="0"/>
              </a:rPr>
              <a:t>at maturity and the principal will remain due as it was.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Then on the maturity date they demand the debtor whether to pay the principal or they would increase the term and the payable amount both.</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 has prohibited this way of charging compensation and declared it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Therefore, any increase in principal loan amount for just waiting is not allowed.</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Sometimes meaning of “due consideration” is confused and it is argued that the increase in principal for waiting for a period of time is not an “undue consideration”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appears a true argument but the point is that, Islam did not recognize “period” or “waiting for a period” in a loan a valuable property (Mal).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Therefore if a person gives something to other as loan then he must forgo the period or time he waited the recovery of loan and he will be rewarded in the day of judgment by Allah SWT.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More precisely, loaning is a social activity rather than an economic one.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Protection as reward</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In return of such loaning the lender gets security of its loan amount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Protection as reward</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Therefore, according to all </a:t>
            </a:r>
            <a:r>
              <a:rPr lang="en-US" sz="2200" b="1" dirty="0" err="1" smtClean="0">
                <a:solidFill>
                  <a:schemeClr val="tx1"/>
                </a:solidFill>
                <a:latin typeface="Baskerville Old Face" panose="02020602080505020303" pitchFamily="18" charset="0"/>
              </a:rPr>
              <a:t>Fuqahaa</a:t>
            </a:r>
            <a:r>
              <a:rPr lang="en-US" sz="2200" b="1" dirty="0" smtClean="0">
                <a:solidFill>
                  <a:schemeClr val="tx1"/>
                </a:solidFill>
                <a:latin typeface="Baskerville Old Face" panose="02020602080505020303" pitchFamily="18" charset="0"/>
              </a:rPr>
              <a:t> loan amount is secured and must be payable by borrower.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 in Quran: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 are four different sets of verses which were revealed on different occasions.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Let us see the verses of the Holy Quran about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b="1" dirty="0" smtClean="0">
                <a:solidFill>
                  <a:schemeClr val="tx1"/>
                </a:solidFill>
                <a:latin typeface="1 MUHAMMADI QURANIC" pitchFamily="66" charset="-78"/>
                <a:cs typeface="1 MUHAMMADI QURANIC" pitchFamily="66" charset="-78"/>
              </a:rPr>
              <a:t>وَمَآ اٰتَيْتُـمْ مِّنْ رِّبًا لِّيَـرْبُوَ فِىٓ اَمْوَالِ النَّاسِ فَلَا يَرْبُوْا عِنْدَ اللّـٰهِ ۖ وَمَا اٰتَيْتُـمْ مِّنْ زَكَاةٍ تُرِيْدُوْنَ وَجْهَ اللّـٰهِ فَاُولٰٓئِكَ هُـمُ الْمُضْعِفُوْنَ</a:t>
            </a:r>
            <a:endParaRPr lang="en-US" sz="2800" b="1" dirty="0" smtClean="0">
              <a:solidFill>
                <a:schemeClr val="tx1"/>
              </a:solidFill>
              <a:latin typeface="1 MUHAMMADI QURANIC" pitchFamily="66" charset="-78"/>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whatever </a:t>
            </a:r>
            <a:r>
              <a:rPr lang="en-US" sz="2800" b="1" dirty="0" err="1" smtClean="0">
                <a:solidFill>
                  <a:schemeClr val="tx1"/>
                </a:solidFill>
                <a:latin typeface="Baskerville Old Face" pitchFamily="18" charset="0"/>
                <a:cs typeface="1 MUHAMMADI QURANIC" pitchFamily="66" charset="-78"/>
              </a:rPr>
              <a:t>Riba</a:t>
            </a:r>
            <a:r>
              <a:rPr lang="en-US" sz="2800" b="1" dirty="0" smtClean="0">
                <a:solidFill>
                  <a:schemeClr val="tx1"/>
                </a:solidFill>
                <a:latin typeface="Baskerville Old Face" pitchFamily="18" charset="0"/>
                <a:cs typeface="1 MUHAMMADI QURANIC" pitchFamily="66" charset="-78"/>
              </a:rPr>
              <a:t> you give so that it may increase in the wealth of the people, it does not increase with Allah but whatever you give in </a:t>
            </a:r>
            <a:r>
              <a:rPr lang="en-US" sz="2800" b="1" dirty="0" err="1" smtClean="0">
                <a:solidFill>
                  <a:schemeClr val="tx1"/>
                </a:solidFill>
                <a:latin typeface="Baskerville Old Face" pitchFamily="18" charset="0"/>
                <a:cs typeface="1 MUHAMMADI QURANIC" pitchFamily="66" charset="-78"/>
              </a:rPr>
              <a:t>Zakah</a:t>
            </a:r>
            <a:r>
              <a:rPr lang="en-US" sz="2800" b="1" dirty="0" smtClean="0">
                <a:solidFill>
                  <a:schemeClr val="tx1"/>
                </a:solidFill>
                <a:latin typeface="Baskerville Old Face" pitchFamily="18" charset="0"/>
                <a:cs typeface="1 MUHAMMADI QURANIC" pitchFamily="66" charset="-78"/>
              </a:rPr>
              <a:t> for seeking Allah’s (Pleasure) that is increased many times. [</a:t>
            </a:r>
            <a:r>
              <a:rPr lang="en-US" sz="2800" b="1" dirty="0" err="1" smtClean="0">
                <a:solidFill>
                  <a:schemeClr val="tx1"/>
                </a:solidFill>
                <a:latin typeface="Baskerville Old Face" pitchFamily="18" charset="0"/>
                <a:cs typeface="1 MUHAMMADI QURANIC" pitchFamily="66" charset="-78"/>
              </a:rPr>
              <a:t>Surah</a:t>
            </a:r>
            <a:r>
              <a:rPr lang="en-US" sz="2800" b="1" dirty="0" smtClean="0">
                <a:solidFill>
                  <a:schemeClr val="tx1"/>
                </a:solidFill>
                <a:latin typeface="Baskerville Old Face" pitchFamily="18" charset="0"/>
                <a:cs typeface="1 MUHAMMADI QURANIC" pitchFamily="66" charset="-78"/>
              </a:rPr>
              <a:t>-e-Rum, Q 30:  39]</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b="1" dirty="0" smtClean="0">
                <a:solidFill>
                  <a:schemeClr val="tx1"/>
                </a:solidFill>
                <a:latin typeface="1 MUHAMMADI QURANIC" pitchFamily="66" charset="-78"/>
                <a:cs typeface="1 MUHAMMADI QURANIC" pitchFamily="66" charset="-78"/>
              </a:rPr>
              <a:t>وَاَخْذِهِـمُ الرِّبَا وَقَدْ نُـهُوْا عَنْهُ وَاَكْلِهِـمْ اَمْوَالَ النَّاسِ بِالْبَاطِلِ ۚ وَاَعْتَدْنَا لِلْكَافِـرِيْنَ مِنْـهُـمْ عَذَابًا اَلِيْمًا</a:t>
            </a:r>
            <a:endParaRPr lang="en-US" sz="2800" b="1" dirty="0" smtClean="0">
              <a:solidFill>
                <a:schemeClr val="tx1"/>
              </a:solidFill>
              <a:latin typeface="1 MUHAMMADI QURANIC" pitchFamily="66" charset="-78"/>
              <a:cs typeface="1 MUHAMMADI QURANIC" pitchFamily="66" charset="-78"/>
            </a:endParaRPr>
          </a:p>
          <a:p>
            <a:pPr algn="l" rtl="1" eaLnBrk="1" hangingPunct="1"/>
            <a:r>
              <a:rPr lang="en-US" sz="2600" b="1" dirty="0" smtClean="0">
                <a:solidFill>
                  <a:schemeClr val="tx1"/>
                </a:solidFill>
                <a:latin typeface="Baskerville Old Face" pitchFamily="18" charset="0"/>
                <a:cs typeface="1 MUHAMMADI QURANIC" pitchFamily="66" charset="-78"/>
              </a:rPr>
              <a:t>And because of their charging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while they were prohibited from it </a:t>
            </a:r>
            <a:r>
              <a:rPr lang="en-US" sz="2600" b="1" dirty="0" smtClean="0">
                <a:solidFill>
                  <a:schemeClr val="tx1"/>
                </a:solidFill>
              </a:rPr>
              <a:t>and because of their devouring </a:t>
            </a:r>
            <a:r>
              <a:rPr lang="en-US" sz="2600" b="1" dirty="0" smtClean="0">
                <a:solidFill>
                  <a:schemeClr val="tx1"/>
                </a:solidFill>
              </a:rPr>
              <a:t>peoples’ </a:t>
            </a:r>
            <a:r>
              <a:rPr lang="en-US" sz="2600" b="1" dirty="0" smtClean="0">
                <a:solidFill>
                  <a:schemeClr val="tx1"/>
                </a:solidFill>
              </a:rPr>
              <a:t>wealth wrongfully. And WE have prepared for those of them, who disbelieve, a painful punishment.</a:t>
            </a:r>
            <a:r>
              <a:rPr lang="en-US" sz="2600" b="1" dirty="0" smtClean="0">
                <a:solidFill>
                  <a:schemeClr val="tx1"/>
                </a:solidFill>
                <a:latin typeface="Baskerville Old Face" pitchFamily="18" charset="0"/>
                <a:cs typeface="1 MUHAMMADI QURANIC" pitchFamily="66" charset="-78"/>
              </a:rPr>
              <a:t> </a:t>
            </a:r>
          </a:p>
          <a:p>
            <a:pPr algn="l" rtl="1"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Nisa</a:t>
            </a:r>
            <a:r>
              <a:rPr lang="en-US" sz="2600" b="1" dirty="0" smtClean="0">
                <a:solidFill>
                  <a:schemeClr val="tx1"/>
                </a:solidFill>
                <a:latin typeface="Baskerville Old Face" pitchFamily="18" charset="0"/>
                <a:cs typeface="1 MUHAMMADI QURANIC" pitchFamily="66" charset="-78"/>
              </a:rPr>
              <a:t>, Q 4:  161]</a:t>
            </a:r>
            <a:endParaRPr lang="en-US" sz="26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يَآ اَيُّـهَا الَّـذِيْنَ اٰمَنُـوْا لَا تَاْكُلُوْا الرِّبَآ اَضْعَافًا مُّضَاعَفَةً ۖ وَاتَّقُوا اللّـٰهَ لَعَلَّكُمْ تُفْلِحُوْنَ </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rPr>
              <a:t>O those who believe! Do not eat up </a:t>
            </a:r>
            <a:r>
              <a:rPr lang="en-US" sz="2600" b="1" dirty="0" err="1" smtClean="0">
                <a:solidFill>
                  <a:schemeClr val="tx1"/>
                </a:solidFill>
              </a:rPr>
              <a:t>Riba</a:t>
            </a:r>
            <a:r>
              <a:rPr lang="en-US" sz="2600" b="1" dirty="0" smtClean="0">
                <a:solidFill>
                  <a:schemeClr val="tx1"/>
                </a:solidFill>
              </a:rPr>
              <a:t> doubled and redoubled.</a:t>
            </a:r>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-e-Al-e-</a:t>
            </a:r>
            <a:r>
              <a:rPr lang="en-US" sz="2600" b="1" dirty="0" err="1" smtClean="0">
                <a:solidFill>
                  <a:schemeClr val="tx1"/>
                </a:solidFill>
                <a:latin typeface="Baskerville Old Face" pitchFamily="18" charset="0"/>
                <a:cs typeface="1 MUHAMMADI QURANIC" pitchFamily="66" charset="-78"/>
              </a:rPr>
              <a:t>Imran</a:t>
            </a:r>
            <a:r>
              <a:rPr lang="en-US" sz="2600" b="1" dirty="0" smtClean="0">
                <a:solidFill>
                  <a:schemeClr val="tx1"/>
                </a:solidFill>
                <a:latin typeface="Baskerville Old Face" pitchFamily="18" charset="0"/>
                <a:cs typeface="1 MUHAMMADI QURANIC" pitchFamily="66" charset="-78"/>
              </a:rPr>
              <a:t>, Q 3:  130]</a:t>
            </a:r>
            <a:endParaRPr lang="en-US" sz="26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562600" y="1600200"/>
            <a:ext cx="27432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يَآ اَيُّـهَا الَّـذِيْنَ اٰمَنُـوْا لَا تَاْكُلُوْا الرِّبَآ اَضْعَافًا مُّضَاعَفَةً ۖ وَاتَّقُوا اللّـٰهَ لَعَلَّكُمْ تُفْلِحُوْنَ </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1800" b="1" dirty="0" smtClean="0">
                <a:solidFill>
                  <a:schemeClr val="tx1"/>
                </a:solidFill>
              </a:rPr>
              <a:t>O those who believe! Do not eat up </a:t>
            </a:r>
            <a:r>
              <a:rPr lang="en-US" sz="1800" b="1" dirty="0" err="1" smtClean="0">
                <a:solidFill>
                  <a:schemeClr val="tx1"/>
                </a:solidFill>
              </a:rPr>
              <a:t>Riba</a:t>
            </a:r>
            <a:r>
              <a:rPr lang="en-US" sz="1800" b="1" dirty="0" smtClean="0">
                <a:solidFill>
                  <a:schemeClr val="tx1"/>
                </a:solidFill>
              </a:rPr>
              <a:t> doubled and redoubled.</a:t>
            </a:r>
            <a:r>
              <a:rPr lang="en-US" sz="1800" b="1" dirty="0" smtClean="0">
                <a:solidFill>
                  <a:schemeClr val="tx1"/>
                </a:solidFill>
                <a:latin typeface="Baskerville Old Face" pitchFamily="18" charset="0"/>
                <a:cs typeface="1 MUHAMMADI QURANIC" pitchFamily="66" charset="-78"/>
              </a:rPr>
              <a:t>[</a:t>
            </a:r>
            <a:r>
              <a:rPr lang="en-US" sz="1800" b="1" dirty="0" err="1" smtClean="0">
                <a:solidFill>
                  <a:schemeClr val="tx1"/>
                </a:solidFill>
                <a:latin typeface="Baskerville Old Face" pitchFamily="18" charset="0"/>
                <a:cs typeface="1 MUHAMMADI QURANIC" pitchFamily="66" charset="-78"/>
              </a:rPr>
              <a:t>Surah</a:t>
            </a:r>
            <a:r>
              <a:rPr lang="en-US" sz="1800" b="1" dirty="0" smtClean="0">
                <a:solidFill>
                  <a:schemeClr val="tx1"/>
                </a:solidFill>
                <a:latin typeface="Baskerville Old Face" pitchFamily="18" charset="0"/>
                <a:cs typeface="1 MUHAMMADI QURANIC" pitchFamily="66" charset="-78"/>
              </a:rPr>
              <a:t>-e-Al-e-</a:t>
            </a:r>
            <a:r>
              <a:rPr lang="en-US" sz="1800" b="1" dirty="0" err="1" smtClean="0">
                <a:solidFill>
                  <a:schemeClr val="tx1"/>
                </a:solidFill>
                <a:latin typeface="Baskerville Old Face" pitchFamily="18" charset="0"/>
                <a:cs typeface="1 MUHAMMADI QURANIC" pitchFamily="66" charset="-78"/>
              </a:rPr>
              <a:t>Imran</a:t>
            </a:r>
            <a:r>
              <a:rPr lang="en-US" sz="1800" b="1" dirty="0" smtClean="0">
                <a:solidFill>
                  <a:schemeClr val="tx1"/>
                </a:solidFill>
                <a:latin typeface="Baskerville Old Face" pitchFamily="18" charset="0"/>
                <a:cs typeface="1 MUHAMMADI QURANIC" pitchFamily="66" charset="-78"/>
              </a:rPr>
              <a:t>, Q 3:  130]</a:t>
            </a:r>
            <a:endParaRPr lang="en-US" sz="1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(IV)</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rPr>
              <a:t>اَلَّـذِيْنَ يَاْكُلُوْنَ الرِّبَا لَا يَقُوْمُوْنَ اِلَّا كَمَا يَقُوْمُ الَّـذِىْ يَتَخَبَّطُهُ الشَّيْطَانُ مِنَ الْمَسِّ ۚ ذٰلِكَ بِاَنَّـهُـمْ قَالُوٓا اِنَّمَا الْبَيْعُ مِثْلُ الرِّبَا ۗ وَاَحَلَّ اللّـٰهُ الْبَيْعَ وَحَرَّمَ الرِّبَا ۚ فَمَنْ جَآءَهٝ مَوْعِظَـةٌ مِّنْ رَّبِّهٖ فَانْتَهٰى فَلَـهٝ مَا سَلَفَ ؕ وَاَمْرُهٝٓ اِلَى اللّـٰهِ ۖ وَمَنْ عَادَ فَاُولٰٓئِكَ اَصْحَابُ النَّارِ ۖ هُـمْ فِيْـهَا خَالِـدُوْنَ</a:t>
            </a:r>
          </a:p>
          <a:p>
            <a:pPr algn="r" rtl="1" eaLnBrk="1" hangingPunct="1"/>
            <a:endParaRPr lang="en-US" sz="2600" b="1" dirty="0" smtClean="0">
              <a:solidFill>
                <a:schemeClr val="tx1"/>
              </a:solidFill>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Literal meaning of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is growth or increase.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Holy Quran did not give any definition for the term of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r>
              <a:rPr lang="en-US" sz="2800" b="1" dirty="0" smtClean="0">
                <a:solidFill>
                  <a:schemeClr val="tx1"/>
                </a:solidFill>
                <a:latin typeface="Baskerville Old Face" pitchFamily="18" charset="0"/>
                <a:cs typeface="1 MUHAMMADI QURANIC" pitchFamily="66" charset="-78"/>
              </a:rPr>
              <a:t>:</a:t>
            </a:r>
            <a:endParaRPr lang="ur-PK" sz="28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Those who take interest will not stand but as stands whom the demon has driven crazy by his touch. That is because they have said: Trading is but like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And Allah has permitted trading and prohibited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So, whoever receives an advice from his Lord and stops, he is allowed what has passed, and his matter is up to Allah. And the ones who revert back, those are the people of Fire. There they remain for ever. [</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Baqarah</a:t>
            </a:r>
            <a:r>
              <a:rPr lang="en-US" sz="2600" b="1" dirty="0" smtClean="0">
                <a:solidFill>
                  <a:schemeClr val="tx1"/>
                </a:solidFill>
                <a:latin typeface="Baskerville Old Face" pitchFamily="18" charset="0"/>
                <a:cs typeface="1 MUHAMMADI QURANIC" pitchFamily="66" charset="-78"/>
              </a:rPr>
              <a:t>, 2: 275]</a:t>
            </a:r>
            <a:endParaRPr lang="en-US" sz="2600" b="1" dirty="0">
              <a:solidFill>
                <a:schemeClr val="tx1"/>
              </a:solidFill>
              <a:latin typeface="Baskerville Old Face" pitchFamily="18" charset="0"/>
              <a:cs typeface="1 MUHAMMADI QURANIC" pitchFamily="66" charset="-78"/>
            </a:endParaRPr>
          </a:p>
          <a:p>
            <a:pPr algn="r" rtl="1" eaLnBrk="1" hangingPunct="1"/>
            <a:endParaRPr lang="en-US" sz="2600" b="1" dirty="0" smtClean="0">
              <a:solidFill>
                <a:schemeClr val="tx1"/>
              </a:solidFill>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يَمْحَقُ اللّـٰهُ الرِّبَا وَيُـرْبِى الصَّدَقَاتِ ۗ وَاللّـٰهُ لَا يُحِبُّ كُلَّ كَفَّارٍ اَثِـيْمٍ</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Allah </a:t>
            </a:r>
            <a:r>
              <a:rPr lang="en-US" sz="2600" b="1" dirty="0" err="1" smtClean="0">
                <a:solidFill>
                  <a:schemeClr val="tx1"/>
                </a:solidFill>
                <a:latin typeface="Baskerville Old Face" pitchFamily="18" charset="0"/>
                <a:cs typeface="1 MUHAMMADI QURANIC" pitchFamily="66" charset="-78"/>
              </a:rPr>
              <a:t>distroys</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and nourishes charities. And Allah does not like any sinful disbeliever.</a:t>
            </a: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Baqarah</a:t>
            </a:r>
            <a:r>
              <a:rPr lang="en-US" sz="2600" b="1" dirty="0" smtClean="0">
                <a:solidFill>
                  <a:schemeClr val="tx1"/>
                </a:solidFill>
                <a:latin typeface="Baskerville Old Face" pitchFamily="18" charset="0"/>
                <a:cs typeface="1 MUHAMMADI QURANIC" pitchFamily="66" charset="-78"/>
              </a:rPr>
              <a:t>, 2: 276]</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371600"/>
            <a:ext cx="70866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600" b="1" dirty="0" smtClean="0">
                <a:solidFill>
                  <a:schemeClr val="tx1"/>
                </a:solidFill>
                <a:latin typeface="1 MUHAMMADI QURANIC" pitchFamily="66" charset="-78"/>
                <a:cs typeface="1 MUHAMMADI QURANIC" pitchFamily="66" charset="-78"/>
              </a:rPr>
              <a:t>يَآ اَيُّـهَا الَّـذِيْنَ اٰمَنُوا اتَّقُوا اللّـٰهَ وَذَرُوْا مَا بَقِىَ مِنَ الرِّبَآ اِنْ كُنْتُـمْ مُّؤْمِنِيْنَ</a:t>
            </a:r>
            <a:endParaRPr lang="en-US" sz="2600" b="1" dirty="0" smtClean="0">
              <a:solidFill>
                <a:schemeClr val="tx1"/>
              </a:solidFill>
              <a:latin typeface="1 MUHAMMADI QURANIC" pitchFamily="66" charset="-78"/>
              <a:cs typeface="1 MUHAMMADI QURANIC" pitchFamily="66" charset="-78"/>
            </a:endParaRPr>
          </a:p>
          <a:p>
            <a:pPr algn="r" rtl="1" eaLnBrk="1" hangingPunct="1"/>
            <a:r>
              <a:rPr lang="ur-PK" sz="2600" b="1" dirty="0" smtClean="0">
                <a:solidFill>
                  <a:schemeClr val="tx1"/>
                </a:solidFill>
                <a:latin typeface="1 MUHAMMADI QURANIC" pitchFamily="66" charset="-78"/>
                <a:cs typeface="1 MUHAMMADI QURANIC" pitchFamily="66" charset="-78"/>
              </a:rPr>
              <a:t>فَاِنْ لَّمْ تَفْعَلُوْا فَاْذَنُـوْا بِحَرْبٍ مِّنَ اللّـٰهِ وَرَسُوْلِهٖ ۚ وَاِنْ تُبْتُـمْ فَلَكُمْ رُءُوْسُ اَمْوَالِكُمْۚ لَا تَظْلِمُوْنَ وَلَا تُظْلَمُوْنَ</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O those who believe, fear Allah and give up what still remains of the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if you are believers. But if you do not, then listen to the declaration of war from Allah and His messenger. And if you repent, yours is your principal. Neither you wrong, nor be wronged.</a:t>
            </a:r>
            <a:endParaRPr lang="ur-PK"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Surah</a:t>
            </a:r>
            <a:r>
              <a:rPr lang="en-US" sz="2600" b="1" dirty="0" smtClean="0">
                <a:solidFill>
                  <a:schemeClr val="tx1"/>
                </a:solidFill>
                <a:latin typeface="Baskerville Old Face" pitchFamily="18" charset="0"/>
                <a:cs typeface="1 MUHAMMADI QURANIC" pitchFamily="66" charset="-78"/>
              </a:rPr>
              <a:t>-e-</a:t>
            </a:r>
            <a:r>
              <a:rPr lang="en-US" sz="2600" b="1" dirty="0" err="1" smtClean="0">
                <a:solidFill>
                  <a:schemeClr val="tx1"/>
                </a:solidFill>
                <a:latin typeface="Baskerville Old Face" pitchFamily="18" charset="0"/>
                <a:cs typeface="1 MUHAMMADI QURANIC" pitchFamily="66" charset="-78"/>
              </a:rPr>
              <a:t>Baqarah</a:t>
            </a:r>
            <a:r>
              <a:rPr lang="en-US" sz="2600" b="1" dirty="0" smtClean="0">
                <a:solidFill>
                  <a:schemeClr val="tx1"/>
                </a:solidFill>
                <a:latin typeface="Baskerville Old Face" pitchFamily="18" charset="0"/>
                <a:cs typeface="1 MUHAMMADI QURANIC" pitchFamily="66" charset="-78"/>
              </a:rPr>
              <a:t>, 2:</a:t>
            </a:r>
            <a:r>
              <a:rPr lang="ur-PK" sz="2600" b="1" dirty="0" smtClean="0">
                <a:solidFill>
                  <a:schemeClr val="tx1"/>
                </a:solidFill>
                <a:latin typeface="Baskerville Old Face" pitchFamily="18" charset="0"/>
                <a:cs typeface="1 MUHAMMADI QURANIC" pitchFamily="66" charset="-78"/>
              </a:rPr>
              <a:t>   </a:t>
            </a:r>
            <a:r>
              <a:rPr lang="en-US" sz="2600" b="1" dirty="0" smtClean="0">
                <a:solidFill>
                  <a:schemeClr val="tx1"/>
                </a:solidFill>
                <a:latin typeface="Baskerville Old Face" pitchFamily="18" charset="0"/>
                <a:cs typeface="1 MUHAMMADI QURANIC" pitchFamily="66" charset="-78"/>
              </a:rPr>
              <a:t>278---279]</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371600"/>
            <a:ext cx="70866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500" b="1" dirty="0" smtClean="0">
                <a:solidFill>
                  <a:schemeClr val="tx1"/>
                </a:solidFill>
                <a:latin typeface="Baskerville Old Face" pitchFamily="18" charset="0"/>
                <a:cs typeface="1 MUHAMMADI QURANIC" pitchFamily="66" charset="-78"/>
              </a:rPr>
              <a:t>The </a:t>
            </a:r>
            <a:r>
              <a:rPr lang="en-US" sz="2500" b="1" dirty="0">
                <a:solidFill>
                  <a:schemeClr val="tx1"/>
                </a:solidFill>
                <a:latin typeface="Baskerville Old Face" pitchFamily="18" charset="0"/>
                <a:cs typeface="1 MUHAMMADI QURANIC" pitchFamily="66" charset="-78"/>
              </a:rPr>
              <a:t>Quran Says:</a:t>
            </a:r>
          </a:p>
          <a:p>
            <a:pPr algn="r" rtl="1" eaLnBrk="1" hangingPunct="1"/>
            <a:r>
              <a:rPr lang="ur-PK" sz="2500" b="1" dirty="0" smtClean="0">
                <a:solidFill>
                  <a:schemeClr val="tx1"/>
                </a:solidFill>
                <a:latin typeface="1 MUHAMMADI QURANIC" pitchFamily="66" charset="-78"/>
                <a:cs typeface="1 MUHAMMADI QURANIC" pitchFamily="66" charset="-78"/>
              </a:rPr>
              <a:t>وَاِنْ كَانَ ذُوْ عُسْرَةٍ فَنَظِرَةٌ اِلٰى مَيْسَرَةٍ ۚ وَاَنْ تَصَدَّقُوْا خَيْـرٌ لَّكُمْ ۖ اِنْ كُنْتُـمْ تَعْلَمُوْنَ</a:t>
            </a:r>
            <a:endParaRPr lang="en-US" sz="2500" b="1" dirty="0" smtClean="0">
              <a:solidFill>
                <a:schemeClr val="tx1"/>
              </a:solidFill>
              <a:latin typeface="1 MUHAMMADI QURANIC" pitchFamily="66" charset="-78"/>
              <a:cs typeface="1 MUHAMMADI QURANIC" pitchFamily="66" charset="-78"/>
            </a:endParaRPr>
          </a:p>
          <a:p>
            <a:pPr algn="l" eaLnBrk="1" hangingPunct="1"/>
            <a:r>
              <a:rPr lang="en-US" sz="2500" b="1" dirty="0" smtClean="0">
                <a:solidFill>
                  <a:schemeClr val="tx1"/>
                </a:solidFill>
                <a:latin typeface="Baskerville Old Face" pitchFamily="18" charset="0"/>
                <a:cs typeface="1 MUHAMMADI QURANIC" pitchFamily="66" charset="-78"/>
              </a:rPr>
              <a:t>And if there be one in misery, then deferment till ease. And that you leave it as alms is far better for you, if you really know.</a:t>
            </a:r>
          </a:p>
          <a:p>
            <a:pPr algn="r" rtl="1" eaLnBrk="1" hangingPunct="1"/>
            <a:r>
              <a:rPr lang="ur-PK" sz="2500" b="1" dirty="0" smtClean="0">
                <a:solidFill>
                  <a:schemeClr val="tx1"/>
                </a:solidFill>
                <a:latin typeface="1 MUHAMMADI QURANIC" pitchFamily="66" charset="-78"/>
                <a:cs typeface="1 MUHAMMADI QURANIC" pitchFamily="66" charset="-78"/>
              </a:rPr>
              <a:t>وَاتَّقُوْا يَوْمًا تُرْجَعُوْنَ فِيْهِ اِلَى اللّـٰهِ ۖ ثُـمَّ تُـوَفّـٰى كُلُّ نَفْسٍ مَّا كَسَبَتْ وَهُـمْ لَا يُظْلَمُوْنَ</a:t>
            </a:r>
          </a:p>
          <a:p>
            <a:pPr algn="l" eaLnBrk="1" hangingPunct="1"/>
            <a:r>
              <a:rPr lang="en-US" sz="2500" b="1" dirty="0" smtClean="0">
                <a:solidFill>
                  <a:schemeClr val="tx1"/>
                </a:solidFill>
                <a:latin typeface="Baskerville Old Face" pitchFamily="18" charset="0"/>
                <a:cs typeface="1 MUHAMMADI QURANIC" pitchFamily="66" charset="-78"/>
              </a:rPr>
              <a:t>And be careful of a day when you shall be returned to Allah, then everybody shall be paid in full, what he has earned. And they shall not be wronged.</a:t>
            </a:r>
            <a:endParaRPr lang="ur-PK" sz="2500" b="1" dirty="0" smtClean="0">
              <a:solidFill>
                <a:schemeClr val="tx1"/>
              </a:solidFill>
              <a:latin typeface="Baskerville Old Face" pitchFamily="18" charset="0"/>
              <a:cs typeface="1 MUHAMMADI QURANIC" pitchFamily="66" charset="-78"/>
            </a:endParaRPr>
          </a:p>
          <a:p>
            <a:pPr algn="l" eaLnBrk="1" hangingPunct="1"/>
            <a:r>
              <a:rPr lang="en-US" sz="2500" b="1" dirty="0" smtClean="0">
                <a:solidFill>
                  <a:schemeClr val="tx1"/>
                </a:solidFill>
                <a:latin typeface="Baskerville Old Face" pitchFamily="18" charset="0"/>
                <a:cs typeface="1 MUHAMMADI QURANIC" pitchFamily="66" charset="-78"/>
              </a:rPr>
              <a:t>[</a:t>
            </a:r>
            <a:r>
              <a:rPr lang="en-US" sz="2500" b="1" dirty="0" err="1" smtClean="0">
                <a:solidFill>
                  <a:schemeClr val="tx1"/>
                </a:solidFill>
                <a:latin typeface="Baskerville Old Face" pitchFamily="18" charset="0"/>
                <a:cs typeface="1 MUHAMMADI QURANIC" pitchFamily="66" charset="-78"/>
              </a:rPr>
              <a:t>Surah</a:t>
            </a:r>
            <a:r>
              <a:rPr lang="en-US" sz="2500" b="1" dirty="0" smtClean="0">
                <a:solidFill>
                  <a:schemeClr val="tx1"/>
                </a:solidFill>
                <a:latin typeface="Baskerville Old Face" pitchFamily="18" charset="0"/>
                <a:cs typeface="1 MUHAMMADI QURANIC" pitchFamily="66" charset="-78"/>
              </a:rPr>
              <a:t>-e-</a:t>
            </a:r>
            <a:r>
              <a:rPr lang="en-US" sz="2500" b="1" dirty="0" err="1" smtClean="0">
                <a:solidFill>
                  <a:schemeClr val="tx1"/>
                </a:solidFill>
                <a:latin typeface="Baskerville Old Face" pitchFamily="18" charset="0"/>
                <a:cs typeface="1 MUHAMMADI QURANIC" pitchFamily="66" charset="-78"/>
              </a:rPr>
              <a:t>Baqarah</a:t>
            </a:r>
            <a:r>
              <a:rPr lang="en-US" sz="2500" b="1" dirty="0" smtClean="0">
                <a:solidFill>
                  <a:schemeClr val="tx1"/>
                </a:solidFill>
                <a:latin typeface="Baskerville Old Face" pitchFamily="18" charset="0"/>
                <a:cs typeface="1 MUHAMMADI QURANIC" pitchFamily="66" charset="-78"/>
              </a:rPr>
              <a:t>, 2:</a:t>
            </a:r>
            <a:r>
              <a:rPr lang="ur-PK" sz="2500" b="1" dirty="0" smtClean="0">
                <a:solidFill>
                  <a:schemeClr val="tx1"/>
                </a:solidFill>
                <a:latin typeface="Baskerville Old Face" pitchFamily="18" charset="0"/>
                <a:cs typeface="1 MUHAMMADI QURANIC" pitchFamily="66" charset="-78"/>
              </a:rPr>
              <a:t>   </a:t>
            </a:r>
            <a:r>
              <a:rPr lang="en-US" sz="2500" b="1" dirty="0" smtClean="0">
                <a:solidFill>
                  <a:schemeClr val="tx1"/>
                </a:solidFill>
                <a:latin typeface="Baskerville Old Face" pitchFamily="18" charset="0"/>
                <a:cs typeface="1 MUHAMMADI QURANIC" pitchFamily="66" charset="-78"/>
              </a:rPr>
              <a:t>280---281]</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0" y="1447800"/>
            <a:ext cx="2895600" cy="495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in Quran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1600" b="1" dirty="0" smtClean="0">
                <a:solidFill>
                  <a:schemeClr val="tx1"/>
                </a:solidFill>
                <a:latin typeface="Baskerville Old Face" pitchFamily="18" charset="0"/>
                <a:cs typeface="1 MUHAMMADI QURANIC" pitchFamily="66" charset="-78"/>
              </a:rPr>
              <a:t>The Quran Says:</a:t>
            </a:r>
          </a:p>
          <a:p>
            <a:pPr algn="r" rtl="1" eaLnBrk="1" hangingPunct="1"/>
            <a:r>
              <a:rPr lang="ur-PK" sz="1600" b="1" dirty="0" smtClean="0">
                <a:solidFill>
                  <a:schemeClr val="tx1"/>
                </a:solidFill>
                <a:latin typeface="1 MUHAMMADI QURANIC" pitchFamily="66" charset="-78"/>
                <a:cs typeface="1 MUHAMMADI QURANIC" pitchFamily="66" charset="-78"/>
              </a:rPr>
              <a:t>وَاِنْ كَانَ ذُوْ عُسْرَةٍ فَنَظِرَةٌ اِلٰى مَيْسَرَةٍ ۚ وَاَنْ تَصَدَّقُوْا خَيْـرٌ لَّكُمْ ۖ اِنْ كُنْتُـمْ تَعْلَمُوْنَ</a:t>
            </a:r>
            <a:endParaRPr lang="en-US" sz="1600" b="1" dirty="0" smtClean="0">
              <a:solidFill>
                <a:schemeClr val="tx1"/>
              </a:solidFill>
              <a:latin typeface="1 MUHAMMADI QURANIC" pitchFamily="66" charset="-78"/>
              <a:cs typeface="1 MUHAMMADI QURANIC" pitchFamily="66" charset="-78"/>
            </a:endParaRPr>
          </a:p>
          <a:p>
            <a:pPr algn="l" eaLnBrk="1" hangingPunct="1"/>
            <a:r>
              <a:rPr lang="en-US" sz="1600" b="1" dirty="0" smtClean="0">
                <a:solidFill>
                  <a:schemeClr val="tx1"/>
                </a:solidFill>
                <a:latin typeface="Baskerville Old Face" pitchFamily="18" charset="0"/>
                <a:cs typeface="1 MUHAMMADI QURANIC" pitchFamily="66" charset="-78"/>
              </a:rPr>
              <a:t>And if there be one in misery, then deferment till ease. And that you leave it as alms is far better for you, if you really know.</a:t>
            </a:r>
          </a:p>
          <a:p>
            <a:pPr algn="r" rtl="1" eaLnBrk="1" hangingPunct="1"/>
            <a:r>
              <a:rPr lang="ur-PK" sz="1600" b="1" dirty="0" smtClean="0">
                <a:solidFill>
                  <a:schemeClr val="tx1"/>
                </a:solidFill>
                <a:latin typeface="1 MUHAMMADI QURANIC" pitchFamily="66" charset="-78"/>
                <a:cs typeface="1 MUHAMMADI QURANIC" pitchFamily="66" charset="-78"/>
              </a:rPr>
              <a:t>وَاتَّقُوْا يَوْمًا تُرْجَعُوْنَ فِيْهِ اِلَى اللّـٰهِ ۖ ثُـمَّ تُـوَفّـٰى كُلُّ نَفْسٍ مَّا كَسَبَتْ وَهُـمْ لَا يُظْلَمُوْنَ</a:t>
            </a:r>
          </a:p>
          <a:p>
            <a:pPr algn="l" eaLnBrk="1" hangingPunct="1"/>
            <a:r>
              <a:rPr lang="en-US" sz="1600" b="1" dirty="0" smtClean="0">
                <a:solidFill>
                  <a:schemeClr val="tx1"/>
                </a:solidFill>
                <a:latin typeface="Baskerville Old Face" pitchFamily="18" charset="0"/>
                <a:cs typeface="1 MUHAMMADI QURANIC" pitchFamily="66" charset="-78"/>
              </a:rPr>
              <a:t>And be careful of a day when you shall be returned to Allah, then everybody shall be paid in full, what he has earned. And they shall not be wronged.</a:t>
            </a:r>
            <a:endParaRPr lang="ur-PK" sz="1600" b="1" dirty="0" smtClean="0">
              <a:solidFill>
                <a:schemeClr val="tx1"/>
              </a:solidFill>
              <a:latin typeface="Baskerville Old Face" pitchFamily="18" charset="0"/>
              <a:cs typeface="1 MUHAMMADI QURANIC" pitchFamily="66" charset="-78"/>
            </a:endParaRPr>
          </a:p>
          <a:p>
            <a:pPr algn="l" eaLnBrk="1" hangingPunct="1"/>
            <a:r>
              <a:rPr lang="en-US" sz="1600" b="1" dirty="0" smtClean="0">
                <a:solidFill>
                  <a:schemeClr val="tx1"/>
                </a:solidFill>
                <a:latin typeface="Baskerville Old Face" pitchFamily="18" charset="0"/>
                <a:cs typeface="1 MUHAMMADI QURANIC" pitchFamily="66" charset="-78"/>
              </a:rPr>
              <a:t>[</a:t>
            </a:r>
            <a:r>
              <a:rPr lang="en-US" sz="1600" b="1" dirty="0" err="1" smtClean="0">
                <a:solidFill>
                  <a:schemeClr val="tx1"/>
                </a:solidFill>
                <a:latin typeface="Baskerville Old Face" pitchFamily="18" charset="0"/>
                <a:cs typeface="1 MUHAMMADI QURANIC" pitchFamily="66" charset="-78"/>
              </a:rPr>
              <a:t>Surah</a:t>
            </a:r>
            <a:r>
              <a:rPr lang="en-US" sz="1600" b="1" dirty="0" smtClean="0">
                <a:solidFill>
                  <a:schemeClr val="tx1"/>
                </a:solidFill>
                <a:latin typeface="Baskerville Old Face" pitchFamily="18" charset="0"/>
                <a:cs typeface="1 MUHAMMADI QURANIC" pitchFamily="66" charset="-78"/>
              </a:rPr>
              <a:t>-e-</a:t>
            </a:r>
            <a:r>
              <a:rPr lang="en-US" sz="1600" b="1" dirty="0" err="1" smtClean="0">
                <a:solidFill>
                  <a:schemeClr val="tx1"/>
                </a:solidFill>
                <a:latin typeface="Baskerville Old Face" pitchFamily="18" charset="0"/>
                <a:cs typeface="1 MUHAMMADI QURANIC" pitchFamily="66" charset="-78"/>
              </a:rPr>
              <a:t>Baqarah</a:t>
            </a:r>
            <a:r>
              <a:rPr lang="en-US" sz="1600" b="1" dirty="0" smtClean="0">
                <a:solidFill>
                  <a:schemeClr val="tx1"/>
                </a:solidFill>
                <a:latin typeface="Baskerville Old Face" pitchFamily="18" charset="0"/>
                <a:cs typeface="1 MUHAMMADI QURANIC" pitchFamily="66" charset="-78"/>
              </a:rPr>
              <a:t>, 2:</a:t>
            </a:r>
            <a:r>
              <a:rPr lang="ur-PK" sz="1600" b="1" dirty="0" smtClean="0">
                <a:solidFill>
                  <a:schemeClr val="tx1"/>
                </a:solidFill>
                <a:latin typeface="Baskerville Old Face" pitchFamily="18" charset="0"/>
                <a:cs typeface="1 MUHAMMADI QURANIC" pitchFamily="66" charset="-78"/>
              </a:rPr>
              <a:t>   </a:t>
            </a:r>
            <a:r>
              <a:rPr lang="en-US" sz="1600" b="1" dirty="0" smtClean="0">
                <a:solidFill>
                  <a:schemeClr val="tx1"/>
                </a:solidFill>
                <a:latin typeface="Baskerville Old Face" pitchFamily="18" charset="0"/>
                <a:cs typeface="1 MUHAMMADI QURANIC" pitchFamily="66" charset="-78"/>
              </a:rPr>
              <a:t>280---281]</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(V)</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 in Quran:</a:t>
            </a:r>
          </a:p>
          <a:p>
            <a:pPr marL="457200" indent="-457200" algn="l" eaLnBrk="1" hangingPunct="1">
              <a:buFont typeface="Arial" panose="020B0604020202020204" pitchFamily="34" charset="0"/>
              <a:buChar char="•"/>
            </a:pPr>
            <a:r>
              <a:rPr lang="en-US" sz="2550" b="1" dirty="0" err="1" smtClean="0">
                <a:solidFill>
                  <a:schemeClr val="tx1"/>
                </a:solidFill>
                <a:latin typeface="Baskerville Old Face" panose="02020602080505020303" pitchFamily="18" charset="0"/>
              </a:rPr>
              <a:t>Zaid</a:t>
            </a:r>
            <a:r>
              <a:rPr lang="en-US" sz="2550" b="1" dirty="0" smtClean="0">
                <a:solidFill>
                  <a:schemeClr val="tx1"/>
                </a:solidFill>
                <a:latin typeface="Baskerville Old Face" panose="02020602080505020303" pitchFamily="18" charset="0"/>
              </a:rPr>
              <a:t> Bin </a:t>
            </a:r>
            <a:r>
              <a:rPr lang="en-US" sz="2550" b="1" dirty="0" err="1" smtClean="0">
                <a:solidFill>
                  <a:schemeClr val="tx1"/>
                </a:solidFill>
                <a:latin typeface="Baskerville Old Face" panose="02020602080505020303" pitchFamily="18" charset="0"/>
              </a:rPr>
              <a:t>Aslam</a:t>
            </a:r>
            <a:r>
              <a:rPr lang="en-US" sz="2550" b="1" dirty="0" smtClean="0">
                <a:solidFill>
                  <a:schemeClr val="tx1"/>
                </a:solidFill>
                <a:latin typeface="Baskerville Old Face" panose="02020602080505020303" pitchFamily="18" charset="0"/>
              </a:rPr>
              <a:t> reported that interest in pagan times was of this nature: when a person owed money to another man for a certain period and the period expired, the creditor would say: </a:t>
            </a:r>
            <a:r>
              <a:rPr lang="en-US" sz="2550" b="1" dirty="0" smtClean="0">
                <a:solidFill>
                  <a:schemeClr val="tx1"/>
                </a:solidFill>
                <a:latin typeface="Baskerville Old Face" panose="02020602080505020303" pitchFamily="18" charset="0"/>
              </a:rPr>
              <a:t>you </a:t>
            </a:r>
            <a:r>
              <a:rPr lang="en-US" sz="2550" b="1" dirty="0" smtClean="0">
                <a:solidFill>
                  <a:schemeClr val="tx1"/>
                </a:solidFill>
                <a:latin typeface="Baskerville Old Face" panose="02020602080505020303" pitchFamily="18" charset="0"/>
              </a:rPr>
              <a:t>pay me the amount or pay the interest. (cont.)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 in Quran: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he paid the amount, it was well and good, otherwise the creditor increased the loan amount and extended the period for payment again. [Al-</a:t>
            </a:r>
            <a:r>
              <a:rPr lang="en-US" sz="2600" b="1" dirty="0" err="1" smtClean="0">
                <a:solidFill>
                  <a:schemeClr val="tx1"/>
                </a:solidFill>
                <a:latin typeface="Baskerville Old Face" panose="02020602080505020303" pitchFamily="18" charset="0"/>
              </a:rPr>
              <a:t>Muwatta</a:t>
            </a:r>
            <a:r>
              <a:rPr lang="en-US" sz="2600" b="1" dirty="0" smtClean="0">
                <a:solidFill>
                  <a:schemeClr val="tx1"/>
                </a:solidFill>
                <a:latin typeface="Baskerville Old Face" panose="02020602080505020303" pitchFamily="18" charset="0"/>
              </a:rPr>
              <a:t>, Imam </a:t>
            </a:r>
            <a:r>
              <a:rPr lang="en-US" sz="2600" b="1" dirty="0" err="1" smtClean="0">
                <a:solidFill>
                  <a:schemeClr val="tx1"/>
                </a:solidFill>
                <a:latin typeface="Baskerville Old Face" panose="02020602080505020303" pitchFamily="18" charset="0"/>
              </a:rPr>
              <a:t>Malik</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 in Quran: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prophet (SAW) during his last sermon addressing his companions, Every form of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is </a:t>
            </a:r>
            <a:r>
              <a:rPr lang="en-US" sz="2600" b="1" dirty="0" smtClean="0">
                <a:solidFill>
                  <a:schemeClr val="tx1"/>
                </a:solidFill>
                <a:latin typeface="Baskerville Old Face" panose="02020602080505020303" pitchFamily="18" charset="0"/>
              </a:rPr>
              <a:t>cancelled</a:t>
            </a:r>
            <a:r>
              <a:rPr lang="en-US" sz="2600" b="1" dirty="0" smtClean="0">
                <a:solidFill>
                  <a:schemeClr val="tx1"/>
                </a:solidFill>
                <a:latin typeface="Baskerville Old Face" panose="02020602080505020303" pitchFamily="18" charset="0"/>
              </a:rPr>
              <a:t>, capital indeed is yours which you shall have, wrong not and you shall not be wronged. (cont.)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 in Quran:</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Allah has given His commandment totally prohibiting </a:t>
            </a:r>
            <a:r>
              <a:rPr lang="en-US" sz="2400" b="1" dirty="0" err="1" smtClean="0">
                <a:solidFill>
                  <a:schemeClr val="tx1"/>
                </a:solidFill>
                <a:latin typeface="Baskerville Old Face" panose="02020602080505020303" pitchFamily="18" charset="0"/>
              </a:rPr>
              <a:t>Riba</a:t>
            </a:r>
            <a:r>
              <a:rPr lang="en-US" sz="2400" b="1" dirty="0" smtClean="0">
                <a:solidFill>
                  <a:schemeClr val="tx1"/>
                </a:solidFill>
                <a:latin typeface="Baskerville Old Face" panose="02020602080505020303" pitchFamily="18" charset="0"/>
              </a:rPr>
              <a:t>. I start with the amount of interest, which people owe to </a:t>
            </a:r>
            <a:r>
              <a:rPr lang="en-US" sz="2400" b="1" dirty="0" err="1" smtClean="0">
                <a:solidFill>
                  <a:schemeClr val="tx1"/>
                </a:solidFill>
                <a:latin typeface="Baskerville Old Face" panose="02020602080505020303" pitchFamily="18" charset="0"/>
              </a:rPr>
              <a:t>Abbas</a:t>
            </a:r>
            <a:r>
              <a:rPr lang="en-US" sz="2400" b="1" dirty="0" smtClean="0">
                <a:solidFill>
                  <a:schemeClr val="tx1"/>
                </a:solidFill>
                <a:latin typeface="Baskerville Old Face" panose="02020602080505020303" pitchFamily="18" charset="0"/>
              </a:rPr>
              <a:t> and declare it all cancelled. He then, on behalf of his uncle, cancelled the total amount of interest due on his loan capital from his debtor.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reason is that it was well known to its immediate audience like the prohibition of pork, gambling, adultery etc, which were imposed without giving any definition.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 :</a:t>
            </a:r>
          </a:p>
          <a:p>
            <a:pPr marL="457200" indent="-457200" algn="l" eaLnBrk="1" hangingPunct="1">
              <a:buFont typeface="+mj-lt"/>
              <a:buAutoNum type="arabicPeriod"/>
            </a:pP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al-</a:t>
            </a:r>
            <a:r>
              <a:rPr lang="en-US" sz="2400" b="1" u="sng" dirty="0" err="1" smtClean="0">
                <a:solidFill>
                  <a:schemeClr val="tx1"/>
                </a:solidFill>
                <a:latin typeface="Baskerville Old Face" panose="02020602080505020303" pitchFamily="18" charset="0"/>
              </a:rPr>
              <a:t>Jahiliyya</a:t>
            </a:r>
            <a:r>
              <a:rPr lang="en-US" sz="2400" b="1" dirty="0" smtClean="0">
                <a:solidFill>
                  <a:schemeClr val="tx1"/>
                </a:solidFill>
                <a:latin typeface="Baskerville Old Face" panose="02020602080505020303" pitchFamily="18" charset="0"/>
              </a:rPr>
              <a:t> or </a:t>
            </a: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an-</a:t>
            </a:r>
            <a:r>
              <a:rPr lang="en-US" sz="2400" b="1" u="sng" dirty="0" err="1" smtClean="0">
                <a:solidFill>
                  <a:schemeClr val="tx1"/>
                </a:solidFill>
                <a:latin typeface="Baskerville Old Face" panose="02020602080505020303" pitchFamily="18" charset="0"/>
              </a:rPr>
              <a:t>Naseeah</a:t>
            </a:r>
            <a:r>
              <a:rPr lang="en-US" sz="2400" b="1" dirty="0" smtClean="0">
                <a:solidFill>
                  <a:schemeClr val="tx1"/>
                </a:solidFill>
                <a:latin typeface="Baskerville Old Face" panose="02020602080505020303" pitchFamily="18" charset="0"/>
              </a:rPr>
              <a:t> or </a:t>
            </a: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al-Quran</a:t>
            </a:r>
            <a:r>
              <a:rPr lang="en-US" sz="2400" b="1" dirty="0" smtClean="0">
                <a:solidFill>
                  <a:schemeClr val="tx1"/>
                </a:solidFill>
                <a:latin typeface="Baskerville Old Face" panose="02020602080505020303" pitchFamily="18" charset="0"/>
              </a:rPr>
              <a:t> or </a:t>
            </a:r>
            <a:r>
              <a:rPr lang="en-US" sz="2400" b="1" u="sng" dirty="0" smtClean="0">
                <a:solidFill>
                  <a:schemeClr val="tx1"/>
                </a:solidFill>
                <a:latin typeface="Baskerville Old Face" panose="02020602080505020303" pitchFamily="18" charset="0"/>
              </a:rPr>
              <a:t>Pre Islamic </a:t>
            </a:r>
            <a:r>
              <a:rPr lang="en-US" sz="2400" b="1" u="sng" dirty="0" err="1" smtClean="0">
                <a:solidFill>
                  <a:schemeClr val="tx1"/>
                </a:solidFill>
                <a:latin typeface="Baskerville Old Face" panose="02020602080505020303" pitchFamily="18" charset="0"/>
              </a:rPr>
              <a:t>Riba</a:t>
            </a:r>
            <a:r>
              <a:rPr lang="en-US" sz="2400" b="1" dirty="0" smtClean="0">
                <a:solidFill>
                  <a:schemeClr val="tx1"/>
                </a:solidFill>
                <a:latin typeface="Baskerville Old Face" panose="02020602080505020303" pitchFamily="18" charset="0"/>
              </a:rPr>
              <a:t>, </a:t>
            </a: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in loans</a:t>
            </a:r>
            <a:r>
              <a:rPr lang="en-US" sz="2400" b="1" dirty="0" smtClean="0">
                <a:solidFill>
                  <a:schemeClr val="tx1"/>
                </a:solidFill>
                <a:latin typeface="Baskerville Old Face" panose="02020602080505020303" pitchFamily="18" charset="0"/>
              </a:rPr>
              <a:t> or </a:t>
            </a: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that is mentioned in Quran</a:t>
            </a:r>
            <a:r>
              <a:rPr lang="en-US" sz="2400" b="1" dirty="0" smtClean="0">
                <a:solidFill>
                  <a:schemeClr val="tx1"/>
                </a:solidFill>
                <a:latin typeface="Baskerville Old Face" panose="02020602080505020303" pitchFamily="18" charset="0"/>
              </a:rPr>
              <a:t>.</a:t>
            </a:r>
          </a:p>
          <a:p>
            <a:pPr marL="457200" indent="-457200" algn="l" eaLnBrk="1" hangingPunct="1">
              <a:buFont typeface="+mj-lt"/>
              <a:buAutoNum type="arabicPeriod"/>
            </a:pP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al-</a:t>
            </a:r>
            <a:r>
              <a:rPr lang="en-US" sz="2400" b="1" u="sng" dirty="0" err="1" smtClean="0">
                <a:solidFill>
                  <a:schemeClr val="tx1"/>
                </a:solidFill>
                <a:latin typeface="Baskerville Old Face" panose="02020602080505020303" pitchFamily="18" charset="0"/>
              </a:rPr>
              <a:t>Fadl</a:t>
            </a:r>
            <a:r>
              <a:rPr lang="en-US" sz="2400" b="1" u="sng" dirty="0" smtClean="0">
                <a:solidFill>
                  <a:schemeClr val="tx1"/>
                </a:solidFill>
                <a:latin typeface="Baskerville Old Face" panose="02020602080505020303" pitchFamily="18" charset="0"/>
              </a:rPr>
              <a:t> </a:t>
            </a:r>
            <a:r>
              <a:rPr lang="en-US" sz="2400" b="1" dirty="0" smtClean="0">
                <a:solidFill>
                  <a:schemeClr val="tx1"/>
                </a:solidFill>
                <a:latin typeface="Baskerville Old Face" panose="02020602080505020303" pitchFamily="18" charset="0"/>
              </a:rPr>
              <a:t>or </a:t>
            </a: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in Trade</a:t>
            </a:r>
            <a:r>
              <a:rPr lang="en-US" sz="2400" b="1" dirty="0" smtClean="0">
                <a:solidFill>
                  <a:schemeClr val="tx1"/>
                </a:solidFill>
                <a:latin typeface="Baskerville Old Face" panose="02020602080505020303" pitchFamily="18" charset="0"/>
              </a:rPr>
              <a:t>, </a:t>
            </a:r>
            <a:r>
              <a:rPr lang="en-US" sz="2400" b="1" u="sng" dirty="0" err="1" smtClean="0">
                <a:solidFill>
                  <a:schemeClr val="tx1"/>
                </a:solidFill>
                <a:latin typeface="Baskerville Old Face" panose="02020602080505020303" pitchFamily="18" charset="0"/>
              </a:rPr>
              <a:t>Riba</a:t>
            </a:r>
            <a:r>
              <a:rPr lang="en-US" sz="2400" b="1" u="sng" dirty="0" smtClean="0">
                <a:solidFill>
                  <a:schemeClr val="tx1"/>
                </a:solidFill>
                <a:latin typeface="Baskerville Old Face" panose="02020602080505020303" pitchFamily="18" charset="0"/>
              </a:rPr>
              <a:t> in Exchange</a:t>
            </a:r>
            <a:r>
              <a:rPr lang="en-US" sz="24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Quran)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is that kind of loan where specified repayment period and an amount in excess of capital is predetermined.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loan that draws profit is one of the forms of </a:t>
            </a:r>
            <a:r>
              <a:rPr lang="en-US" sz="2600" b="1" dirty="0" err="1" smtClean="0">
                <a:solidFill>
                  <a:schemeClr val="tx1"/>
                </a:solidFill>
                <a:latin typeface="Baskerville Old Face" panose="02020602080505020303" pitchFamily="18" charset="0"/>
              </a:rPr>
              <a:t>Riba</a:t>
            </a:r>
            <a:endParaRPr lang="en-US" sz="2600" b="1" dirty="0" smtClean="0">
              <a:solidFill>
                <a:schemeClr val="tx1"/>
              </a:solidFill>
              <a:latin typeface="Baskerville Old Face" panose="02020602080505020303" pitchFamily="18" charset="0"/>
            </a:endParaRPr>
          </a:p>
          <a:p>
            <a:pPr marL="457200" indent="-457200" algn="r" rtl="1" eaLnBrk="1" hangingPunct="1">
              <a:buFont typeface="Arial" pitchFamily="34" charset="0"/>
              <a:buChar char="•"/>
            </a:pPr>
            <a:r>
              <a:rPr lang="ur-PK" sz="2600" b="1" dirty="0" smtClean="0">
                <a:solidFill>
                  <a:schemeClr val="tx1"/>
                </a:solidFill>
                <a:latin typeface="1 MUHAMMADI QURANIC" pitchFamily="66" charset="-78"/>
                <a:cs typeface="1 MUHAMMADI QURANIC" pitchFamily="66" charset="-78"/>
              </a:rPr>
              <a:t>کل قرض جر نفعا فھو ربوا</a:t>
            </a:r>
            <a:endParaRPr lang="en-US" sz="26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Quran)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This is the primary type of </a:t>
            </a:r>
            <a:r>
              <a:rPr lang="en-US" sz="2600" b="1" dirty="0" err="1" smtClean="0">
                <a:solidFill>
                  <a:schemeClr val="tx1"/>
                </a:solidFill>
                <a:latin typeface="Baskerville Old Face" panose="02020602080505020303" pitchFamily="18" charset="0"/>
                <a:cs typeface="1 MUHAMMADI QURANIC" pitchFamily="66" charset="-78"/>
              </a:rPr>
              <a:t>Riba</a:t>
            </a:r>
            <a:r>
              <a:rPr lang="en-US" sz="2600" b="1" dirty="0" smtClean="0">
                <a:solidFill>
                  <a:schemeClr val="tx1"/>
                </a:solidFill>
                <a:latin typeface="Baskerville Old Face" panose="02020602080505020303" pitchFamily="18" charset="0"/>
                <a:cs typeface="1 MUHAMMADI QURANIC" pitchFamily="66" charset="-78"/>
              </a:rPr>
              <a:t> which was common in Arabs and other nations at the time of revelation of Quran.</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cs typeface="1 MUHAMMADI QURANIC" pitchFamily="66" charset="-78"/>
              </a:rPr>
              <a:t>Riba</a:t>
            </a:r>
            <a:r>
              <a:rPr lang="en-US" sz="2600" b="1" dirty="0" smtClean="0">
                <a:solidFill>
                  <a:schemeClr val="tx1"/>
                </a:solidFill>
                <a:latin typeface="Baskerville Old Face" panose="02020602080505020303" pitchFamily="18" charset="0"/>
                <a:cs typeface="1 MUHAMMADI QURANIC" pitchFamily="66" charset="-78"/>
              </a:rPr>
              <a:t> an </a:t>
            </a:r>
            <a:r>
              <a:rPr lang="en-US" sz="2600" b="1" dirty="0" err="1" smtClean="0">
                <a:solidFill>
                  <a:schemeClr val="tx1"/>
                </a:solidFill>
                <a:latin typeface="Baskerville Old Face" panose="02020602080505020303" pitchFamily="18" charset="0"/>
                <a:cs typeface="1 MUHAMMADI QURANIC" pitchFamily="66" charset="-78"/>
              </a:rPr>
              <a:t>Naseeah</a:t>
            </a:r>
            <a:r>
              <a:rPr lang="en-US" sz="2600" b="1" dirty="0" smtClean="0">
                <a:solidFill>
                  <a:schemeClr val="tx1"/>
                </a:solidFill>
                <a:latin typeface="Baskerville Old Face" panose="02020602080505020303" pitchFamily="18" charset="0"/>
                <a:cs typeface="1 MUHAMMADI QURANIC" pitchFamily="66" charset="-78"/>
              </a:rPr>
              <a:t> was a transaction well-known and recognized in the days of </a:t>
            </a:r>
            <a:r>
              <a:rPr lang="en-US" sz="2600" b="1" dirty="0" err="1" smtClean="0">
                <a:solidFill>
                  <a:schemeClr val="tx1"/>
                </a:solidFill>
                <a:latin typeface="Baskerville Old Face" panose="02020602080505020303" pitchFamily="18" charset="0"/>
                <a:cs typeface="1 MUHAMMADI QURANIC" pitchFamily="66" charset="-78"/>
              </a:rPr>
              <a:t>Jahiliyyah</a:t>
            </a:r>
            <a:r>
              <a:rPr lang="en-US" sz="2600" b="1" dirty="0" smtClean="0">
                <a:solidFill>
                  <a:schemeClr val="tx1"/>
                </a:solidFill>
                <a:latin typeface="Baskerville Old Face" panose="02020602080505020303" pitchFamily="18" charset="0"/>
                <a:cs typeface="1 MUHAMMADI QURANIC" pitchFamily="66" charset="-78"/>
              </a:rPr>
              <a:t>.</a:t>
            </a:r>
            <a:endParaRPr lang="en-US" sz="26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Quran)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Arabs and others used to give money with a condition that they will charge a particular amount monthly if the borrower does not return the amount and the principal will remain due as it is.</a:t>
            </a:r>
            <a:endParaRPr lang="en-US" sz="26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Quran)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Since </a:t>
            </a:r>
            <a:r>
              <a:rPr lang="en-US" sz="2600" b="1" dirty="0" err="1" smtClean="0">
                <a:solidFill>
                  <a:schemeClr val="tx1"/>
                </a:solidFill>
                <a:latin typeface="Baskerville Old Face" panose="02020602080505020303" pitchFamily="18" charset="0"/>
                <a:cs typeface="1 MUHAMMADI QURANIC" pitchFamily="66" charset="-78"/>
              </a:rPr>
              <a:t>Riba</a:t>
            </a:r>
            <a:r>
              <a:rPr lang="en-US" sz="2600" b="1" dirty="0" smtClean="0">
                <a:solidFill>
                  <a:schemeClr val="tx1"/>
                </a:solidFill>
                <a:latin typeface="Baskerville Old Face" panose="02020602080505020303" pitchFamily="18" charset="0"/>
                <a:cs typeface="1 MUHAMMADI QURANIC" pitchFamily="66" charset="-78"/>
              </a:rPr>
              <a:t> al-</a:t>
            </a:r>
            <a:r>
              <a:rPr lang="en-US" sz="2600" b="1" dirty="0" err="1" smtClean="0">
                <a:solidFill>
                  <a:schemeClr val="tx1"/>
                </a:solidFill>
                <a:latin typeface="Baskerville Old Face" panose="02020602080505020303" pitchFamily="18" charset="0"/>
                <a:cs typeface="1 MUHAMMADI QURANIC" pitchFamily="66" charset="-78"/>
              </a:rPr>
              <a:t>jahiliyyah</a:t>
            </a:r>
            <a:r>
              <a:rPr lang="en-US" sz="2600" b="1" dirty="0" smtClean="0">
                <a:solidFill>
                  <a:schemeClr val="tx1"/>
                </a:solidFill>
                <a:latin typeface="Baskerville Old Face" panose="02020602080505020303" pitchFamily="18" charset="0"/>
                <a:cs typeface="1 MUHAMMADI QURANIC" pitchFamily="66" charset="-78"/>
              </a:rPr>
              <a:t> was interest on loans and because of its common nature it was easy to understand known to everyone easily, therefore it was named “</a:t>
            </a:r>
            <a:r>
              <a:rPr lang="en-US" sz="2600" b="1" dirty="0" err="1" smtClean="0">
                <a:solidFill>
                  <a:schemeClr val="tx1"/>
                </a:solidFill>
                <a:latin typeface="Baskerville Old Face" panose="02020602080505020303" pitchFamily="18" charset="0"/>
                <a:cs typeface="1 MUHAMMADI QURANIC" pitchFamily="66" charset="-78"/>
              </a:rPr>
              <a:t>Riba</a:t>
            </a:r>
            <a:r>
              <a:rPr lang="en-US" sz="2600" b="1" dirty="0" smtClean="0">
                <a:solidFill>
                  <a:schemeClr val="tx1"/>
                </a:solidFill>
                <a:latin typeface="Baskerville Old Face" panose="02020602080505020303" pitchFamily="18" charset="0"/>
                <a:cs typeface="1 MUHAMMADI QURANIC" pitchFamily="66" charset="-78"/>
              </a:rPr>
              <a:t> al-</a:t>
            </a:r>
            <a:r>
              <a:rPr lang="en-US" sz="2600" b="1" dirty="0" err="1" smtClean="0">
                <a:solidFill>
                  <a:schemeClr val="tx1"/>
                </a:solidFill>
                <a:latin typeface="Baskerville Old Face" panose="02020602080505020303" pitchFamily="18" charset="0"/>
                <a:cs typeface="1 MUHAMMADI QURANIC" pitchFamily="66" charset="-78"/>
              </a:rPr>
              <a:t>jahiliyyah</a:t>
            </a:r>
            <a:r>
              <a:rPr lang="en-US" sz="2600" b="1" dirty="0" smtClean="0">
                <a:solidFill>
                  <a:schemeClr val="tx1"/>
                </a:solidFill>
                <a:latin typeface="Baskerville Old Face" panose="02020602080505020303" pitchFamily="18" charset="0"/>
                <a:cs typeface="1 MUHAMMADI QURANIC" pitchFamily="66" charset="-78"/>
              </a:rPr>
              <a:t>.”</a:t>
            </a:r>
            <a:endParaRPr lang="en-US" sz="26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(V):</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Quran)</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500" b="1" dirty="0" err="1" smtClean="0">
                <a:solidFill>
                  <a:schemeClr val="tx1"/>
                </a:solidFill>
                <a:latin typeface="Baskerville Old Face" panose="02020602080505020303" pitchFamily="18" charset="0"/>
                <a:cs typeface="1 MUHAMMADI QURANIC" pitchFamily="66" charset="-78"/>
              </a:rPr>
              <a:t>Riba</a:t>
            </a:r>
            <a:r>
              <a:rPr lang="en-US" sz="2500" b="1" dirty="0" smtClean="0">
                <a:solidFill>
                  <a:schemeClr val="tx1"/>
                </a:solidFill>
                <a:latin typeface="Baskerville Old Face" panose="02020602080505020303" pitchFamily="18" charset="0"/>
                <a:cs typeface="1 MUHAMMADI QURANIC" pitchFamily="66" charset="-78"/>
              </a:rPr>
              <a:t> al </a:t>
            </a:r>
            <a:r>
              <a:rPr lang="en-US" sz="2500" b="1" dirty="0" err="1" smtClean="0">
                <a:solidFill>
                  <a:schemeClr val="tx1"/>
                </a:solidFill>
                <a:latin typeface="Baskerville Old Face" panose="02020602080505020303" pitchFamily="18" charset="0"/>
                <a:cs typeface="1 MUHAMMADI QURANIC" pitchFamily="66" charset="-78"/>
              </a:rPr>
              <a:t>jahiliyyah</a:t>
            </a:r>
            <a:r>
              <a:rPr lang="en-US" sz="2500" b="1" dirty="0" smtClean="0">
                <a:solidFill>
                  <a:schemeClr val="tx1"/>
                </a:solidFill>
                <a:latin typeface="Baskerville Old Face" panose="02020602080505020303" pitchFamily="18" charset="0"/>
                <a:cs typeface="1 MUHAMMADI QURANIC" pitchFamily="66" charset="-78"/>
              </a:rPr>
              <a:t> is classified into two types: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cs typeface="1 MUHAMMADI QURANIC" pitchFamily="66" charset="-78"/>
              </a:rPr>
              <a:t>Simple interest (interest calculated only on the initial investment)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cs typeface="1 MUHAMMADI QURANIC" pitchFamily="66" charset="-78"/>
              </a:rPr>
              <a:t>Compound interest (Reinvestment of each interest payment on money invested to earn more interest.</a:t>
            </a:r>
            <a:endParaRPr lang="en-US" sz="25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(VI)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 secondary type of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is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in exchange of goods.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This type of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was extracted from famous </a:t>
            </a:r>
            <a:r>
              <a:rPr lang="en-US" sz="2600" b="1" dirty="0" err="1" smtClean="0">
                <a:solidFill>
                  <a:schemeClr val="tx1"/>
                </a:solidFill>
                <a:latin typeface="Baskerville Old Face" pitchFamily="18" charset="0"/>
                <a:cs typeface="1 MUHAMMADI QURANIC" pitchFamily="66" charset="-78"/>
              </a:rPr>
              <a:t>Hadees</a:t>
            </a:r>
            <a:r>
              <a:rPr lang="en-US" sz="2600" b="1" dirty="0" smtClean="0">
                <a:solidFill>
                  <a:schemeClr val="tx1"/>
                </a:solidFill>
                <a:latin typeface="Baskerville Old Face" pitchFamily="18" charset="0"/>
                <a:cs typeface="1 MUHAMMADI QURANIC" pitchFamily="66" charset="-78"/>
              </a:rPr>
              <a:t> in which Holy prophet  (SAW) mentioned the names of six commodities.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He (SAW) said: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Sell gold for gold, silver for silver, wheat for wheat, barley for barley, date for date, salt for salt, in same quantities on the spot and when the commodities are different, sell as it suits you, but on the spot.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According to this </a:t>
            </a:r>
            <a:r>
              <a:rPr lang="en-US" sz="2600" b="1" dirty="0" err="1" smtClean="0">
                <a:solidFill>
                  <a:schemeClr val="tx1"/>
                </a:solidFill>
                <a:latin typeface="Baskerville Old Face" pitchFamily="18" charset="0"/>
                <a:cs typeface="1 MUHAMMADI QURANIC" pitchFamily="66" charset="-78"/>
              </a:rPr>
              <a:t>Hadees</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al-</a:t>
            </a:r>
            <a:r>
              <a:rPr lang="en-US" sz="2600" b="1" dirty="0" err="1" smtClean="0">
                <a:solidFill>
                  <a:schemeClr val="tx1"/>
                </a:solidFill>
                <a:latin typeface="Baskerville Old Face" pitchFamily="18" charset="0"/>
                <a:cs typeface="1 MUHAMMADI QURANIC" pitchFamily="66" charset="-78"/>
              </a:rPr>
              <a:t>Fadl</a:t>
            </a:r>
            <a:r>
              <a:rPr lang="en-US" sz="2600" b="1" dirty="0" smtClean="0">
                <a:solidFill>
                  <a:schemeClr val="tx1"/>
                </a:solidFill>
                <a:latin typeface="Baskerville Old Face" pitchFamily="18" charset="0"/>
                <a:cs typeface="1 MUHAMMADI QURANIC" pitchFamily="66" charset="-78"/>
              </a:rPr>
              <a:t> has been explained with regard to six defined things / commodities.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Exchange of these things (barter system of trade) should be with two conditions.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However, Jurists of Islam have described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as an effortless profit or a profit which is without due consideration or the extra earning that is free of exchange.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r>
              <a:rPr lang="en-US" sz="2600" b="1" dirty="0" smtClean="0">
                <a:solidFill>
                  <a:schemeClr val="tx1"/>
                </a:solidFill>
                <a:latin typeface="Baskerville Old Face" pitchFamily="18" charset="0"/>
                <a:cs typeface="1 MUHAMMADI QURANIC" pitchFamily="66" charset="-78"/>
              </a:rPr>
              <a:t>If the transacted commodities are of same nature then (1) </a:t>
            </a:r>
            <a:r>
              <a:rPr lang="en-US" sz="2600" b="1" u="sng" dirty="0" smtClean="0">
                <a:solidFill>
                  <a:schemeClr val="tx1"/>
                </a:solidFill>
                <a:latin typeface="Baskerville Old Face" pitchFamily="18" charset="0"/>
                <a:cs typeface="1 MUHAMMADI QURANIC" pitchFamily="66" charset="-78"/>
              </a:rPr>
              <a:t>spot delivery</a:t>
            </a:r>
            <a:r>
              <a:rPr lang="en-US" sz="2600" b="1" dirty="0" smtClean="0">
                <a:solidFill>
                  <a:schemeClr val="tx1"/>
                </a:solidFill>
                <a:latin typeface="Baskerville Old Face" pitchFamily="18" charset="0"/>
                <a:cs typeface="1 MUHAMMADI QURANIC" pitchFamily="66" charset="-78"/>
              </a:rPr>
              <a:t> – immediate delivery of both commodities and</a:t>
            </a:r>
          </a:p>
          <a:p>
            <a:pPr marL="514350" indent="-514350" algn="l" eaLnBrk="1" hangingPunct="1">
              <a:buFont typeface="+mj-lt"/>
              <a:buAutoNum type="arabicPeriod"/>
            </a:pPr>
            <a:r>
              <a:rPr lang="en-US" sz="2600" b="1" u="sng" dirty="0" smtClean="0">
                <a:solidFill>
                  <a:schemeClr val="tx1"/>
                </a:solidFill>
                <a:latin typeface="Baskerville Old Face" pitchFamily="18" charset="0"/>
                <a:cs typeface="1 MUHAMMADI QURANIC" pitchFamily="66" charset="-78"/>
              </a:rPr>
              <a:t>Same quantity</a:t>
            </a:r>
            <a:r>
              <a:rPr lang="en-US" sz="2600" b="1" dirty="0" smtClean="0">
                <a:solidFill>
                  <a:schemeClr val="tx1"/>
                </a:solidFill>
                <a:latin typeface="Baskerville Old Face" pitchFamily="18" charset="0"/>
                <a:cs typeface="1 MUHAMMADI QURANIC" pitchFamily="66" charset="-78"/>
              </a:rPr>
              <a:t> on both sides, is essential; Like exchange of wheat with wheat;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2.   If the transacted commodities are of different nature then (1) </a:t>
            </a:r>
            <a:r>
              <a:rPr lang="en-US" sz="2600" b="1" u="sng" dirty="0" smtClean="0">
                <a:solidFill>
                  <a:schemeClr val="tx1"/>
                </a:solidFill>
                <a:latin typeface="Baskerville Old Face" pitchFamily="18" charset="0"/>
                <a:cs typeface="1 MUHAMMADI QURANIC" pitchFamily="66" charset="-78"/>
              </a:rPr>
              <a:t>spot delivery</a:t>
            </a:r>
            <a:r>
              <a:rPr lang="en-US" sz="2600" b="1" dirty="0" smtClean="0">
                <a:solidFill>
                  <a:schemeClr val="tx1"/>
                </a:solidFill>
                <a:latin typeface="Baskerville Old Face" pitchFamily="18" charset="0"/>
                <a:cs typeface="1 MUHAMMADI QURANIC" pitchFamily="66" charset="-78"/>
              </a:rPr>
              <a:t> – immediate delivery of both commodities is essential (2) but the </a:t>
            </a:r>
            <a:r>
              <a:rPr lang="en-US" sz="2600" b="1" u="sng" dirty="0" smtClean="0">
                <a:solidFill>
                  <a:schemeClr val="tx1"/>
                </a:solidFill>
                <a:latin typeface="Baskerville Old Face" pitchFamily="18" charset="0"/>
                <a:cs typeface="1 MUHAMMADI QURANIC" pitchFamily="66" charset="-78"/>
              </a:rPr>
              <a:t>quantity may differ</a:t>
            </a:r>
            <a:r>
              <a:rPr lang="en-US" sz="2600" b="1" dirty="0" smtClean="0">
                <a:solidFill>
                  <a:schemeClr val="tx1"/>
                </a:solidFill>
                <a:latin typeface="Baskerville Old Face" pitchFamily="18" charset="0"/>
                <a:cs typeface="1 MUHAMMADI QURANIC" pitchFamily="66" charset="-78"/>
              </a:rPr>
              <a:t>; Like exchange of wheat with barley;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al-</a:t>
            </a:r>
            <a:r>
              <a:rPr lang="en-US" sz="2600" b="1" dirty="0" err="1" smtClean="0">
                <a:solidFill>
                  <a:schemeClr val="tx1"/>
                </a:solidFill>
                <a:latin typeface="Baskerville Old Face" pitchFamily="18" charset="0"/>
                <a:cs typeface="1 MUHAMMADI QURANIC" pitchFamily="66" charset="-78"/>
              </a:rPr>
              <a:t>Fadl</a:t>
            </a:r>
            <a:r>
              <a:rPr lang="en-US" sz="2600" b="1" dirty="0" smtClean="0">
                <a:solidFill>
                  <a:schemeClr val="tx1"/>
                </a:solidFill>
                <a:latin typeface="Baskerville Old Face" pitchFamily="18" charset="0"/>
                <a:cs typeface="1 MUHAMMADI QURANIC" pitchFamily="66" charset="-78"/>
              </a:rPr>
              <a:t> was not famous in Arabs before Islam.</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has introduced this type of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in the world.</a:t>
            </a: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Al </a:t>
            </a:r>
            <a:r>
              <a:rPr lang="en-US" sz="2600" b="1" dirty="0" err="1" smtClean="0">
                <a:solidFill>
                  <a:schemeClr val="tx1"/>
                </a:solidFill>
                <a:latin typeface="Baskerville Old Face" pitchFamily="18" charset="0"/>
                <a:cs typeface="1 MUHAMMADI QURANIC" pitchFamily="66" charset="-78"/>
              </a:rPr>
              <a:t>fadl</a:t>
            </a:r>
            <a:r>
              <a:rPr lang="en-US" sz="2600" b="1" dirty="0" smtClean="0">
                <a:solidFill>
                  <a:schemeClr val="tx1"/>
                </a:solidFill>
                <a:latin typeface="Baskerville Old Face" pitchFamily="18" charset="0"/>
                <a:cs typeface="1 MUHAMMADI QURANIC" pitchFamily="66" charset="-78"/>
              </a:rPr>
              <a:t> was mentioned in six commodities only by Holy Prophet (SAW).</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rule of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al-</a:t>
            </a:r>
            <a:r>
              <a:rPr lang="en-US" sz="2600" b="1" dirty="0" err="1" smtClean="0">
                <a:solidFill>
                  <a:schemeClr val="tx1"/>
                </a:solidFill>
                <a:latin typeface="Baskerville Old Face" pitchFamily="18" charset="0"/>
                <a:cs typeface="1 MUHAMMADI QURANIC" pitchFamily="66" charset="-78"/>
              </a:rPr>
              <a:t>Fadl</a:t>
            </a:r>
            <a:r>
              <a:rPr lang="en-US" sz="2600" b="1" dirty="0" smtClean="0">
                <a:solidFill>
                  <a:schemeClr val="tx1"/>
                </a:solidFill>
                <a:latin typeface="Baskerville Old Face" pitchFamily="18" charset="0"/>
                <a:cs typeface="1 MUHAMMADI QURANIC" pitchFamily="66" charset="-78"/>
              </a:rPr>
              <a:t> is not limited to these six commodities in opinion of </a:t>
            </a:r>
            <a:r>
              <a:rPr lang="en-US" sz="2600" b="1" dirty="0" err="1" smtClean="0">
                <a:solidFill>
                  <a:schemeClr val="tx1"/>
                </a:solidFill>
                <a:latin typeface="Baskerville Old Face" pitchFamily="18" charset="0"/>
                <a:cs typeface="1 MUHAMMADI QURANIC" pitchFamily="66" charset="-78"/>
              </a:rPr>
              <a:t>Fuqahaa</a:t>
            </a:r>
            <a:r>
              <a:rPr lang="en-US" sz="2600" b="1" dirty="0" smtClean="0">
                <a:solidFill>
                  <a:schemeClr val="tx1"/>
                </a:solidFill>
                <a:latin typeface="Baskerville Old Face" pitchFamily="18" charset="0"/>
                <a:cs typeface="1 MUHAMMADI QURANIC" pitchFamily="66" charset="-78"/>
              </a:rPr>
              <a:t> and it is applicable to some other commodities as well.</a:t>
            </a:r>
          </a:p>
          <a:p>
            <a:pPr marL="514350" indent="-514350" algn="l" eaLnBrk="1" hangingPunct="1">
              <a:buFont typeface="Arial" pitchFamily="34" charset="0"/>
              <a:buChar char="•"/>
            </a:pPr>
            <a:r>
              <a:rPr lang="en-US" sz="2500" b="1" dirty="0" err="1" smtClean="0">
                <a:solidFill>
                  <a:schemeClr val="tx1"/>
                </a:solidFill>
                <a:latin typeface="Baskerville Old Face" pitchFamily="18" charset="0"/>
                <a:cs typeface="1 MUHAMMADI QURANIC" pitchFamily="66" charset="-78"/>
              </a:rPr>
              <a:t>Fuqahaa</a:t>
            </a:r>
            <a:r>
              <a:rPr lang="en-US" sz="2500" b="1" dirty="0" smtClean="0">
                <a:solidFill>
                  <a:schemeClr val="tx1"/>
                </a:solidFill>
                <a:latin typeface="Baskerville Old Face" pitchFamily="18" charset="0"/>
                <a:cs typeface="1 MUHAMMADI QURANIC" pitchFamily="66" charset="-78"/>
              </a:rPr>
              <a:t> have differences in its generality and there are different view points.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(VII)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First Viewpoint:</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 common feature of these six commodities is that they can either be weighed or measured, so, any commodity which is sold by weighing or measuring falls within this category and is subject to the same rule, if it is bartered with a similar commodity.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Second Viewpoint:</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 common feature of these six commodities is that they are either eatables or they are used as a universal legal tender.</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Wheat, barley, date, salt represent eatables while gold and silver represent universal legal tenders.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Second Viewpoint:</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Therefore, all eatables and universal legal tenders are subject </a:t>
            </a:r>
            <a:r>
              <a:rPr lang="en-US" sz="2400" b="1" dirty="0" smtClean="0">
                <a:solidFill>
                  <a:schemeClr val="tx1"/>
                </a:solidFill>
                <a:latin typeface="Baskerville Old Face" pitchFamily="18" charset="0"/>
                <a:cs typeface="1 MUHAMMADI QURANIC" pitchFamily="66" charset="-78"/>
              </a:rPr>
              <a:t>to</a:t>
            </a:r>
            <a:r>
              <a:rPr lang="en-US" sz="2400" b="1" dirty="0" smtClean="0">
                <a:solidFill>
                  <a:schemeClr val="tx1"/>
                </a:solidFill>
                <a:latin typeface="Baskerville Old Face" pitchFamily="18" charset="0"/>
                <a:cs typeface="1 MUHAMMADI QURANIC" pitchFamily="66" charset="-78"/>
              </a:rPr>
              <a:t> </a:t>
            </a:r>
            <a:r>
              <a:rPr lang="en-US" sz="2400" b="1" dirty="0" smtClean="0">
                <a:solidFill>
                  <a:schemeClr val="tx1"/>
                </a:solidFill>
                <a:latin typeface="Baskerville Old Face" pitchFamily="18" charset="0"/>
                <a:cs typeface="1 MUHAMMADI QURANIC" pitchFamily="66" charset="-78"/>
              </a:rPr>
              <a:t>the rule mentioned in the </a:t>
            </a:r>
            <a:r>
              <a:rPr lang="en-US" sz="2400" b="1" dirty="0" err="1" smtClean="0">
                <a:solidFill>
                  <a:schemeClr val="tx1"/>
                </a:solidFill>
                <a:latin typeface="Baskerville Old Face" pitchFamily="18" charset="0"/>
                <a:cs typeface="1 MUHAMMADI QURANIC" pitchFamily="66" charset="-78"/>
              </a:rPr>
              <a:t>hadith</a:t>
            </a:r>
            <a:r>
              <a:rPr lang="en-US" sz="2400" b="1" dirty="0" smtClean="0">
                <a:solidFill>
                  <a:schemeClr val="tx1"/>
                </a:solidFill>
                <a:latin typeface="Baskerville Old Face" pitchFamily="18" charset="0"/>
                <a:cs typeface="1 MUHAMMADI QURANIC" pitchFamily="66" charset="-78"/>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Third Viewpoint:</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 common feature among these six commodities is that they are either food items or they can be stored.</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Therefore, every thing that is a food item or can be stored is included in the same category, hence subject to the same rule.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1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Types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r>
              <a:rPr lang="en-US" sz="14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1400" b="1" dirty="0" smtClean="0">
                <a:solidFill>
                  <a:schemeClr val="bg2">
                    <a:lumMod val="50000"/>
                  </a:schemeClr>
                </a:solidFill>
                <a:latin typeface="Levenim MT" panose="02010502060101010101" pitchFamily="2" charset="-79"/>
                <a:cs typeface="Levenim MT" panose="02010502060101010101" pitchFamily="2" charset="-79"/>
              </a:rPr>
              <a:t> al </a:t>
            </a:r>
            <a:r>
              <a:rPr lang="en-US" sz="14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1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Fourth Viewpoint:</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 common feature among these six commodities is that they are being in the nature of money.</a:t>
            </a:r>
          </a:p>
          <a:p>
            <a:pPr marL="514350" indent="-51435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Therefore, rules of </a:t>
            </a:r>
            <a:r>
              <a:rPr lang="en-US" sz="2400" b="1" dirty="0" err="1" smtClean="0">
                <a:solidFill>
                  <a:schemeClr val="tx1"/>
                </a:solidFill>
                <a:latin typeface="Baskerville Old Face" pitchFamily="18" charset="0"/>
                <a:cs typeface="1 MUHAMMADI QURANIC" pitchFamily="66" charset="-78"/>
              </a:rPr>
              <a:t>Riba</a:t>
            </a:r>
            <a:r>
              <a:rPr lang="en-US" sz="2400" b="1" dirty="0" smtClean="0">
                <a:solidFill>
                  <a:schemeClr val="tx1"/>
                </a:solidFill>
                <a:latin typeface="Baskerville Old Face" pitchFamily="18" charset="0"/>
                <a:cs typeface="1 MUHAMMADI QURANIC" pitchFamily="66" charset="-78"/>
              </a:rPr>
              <a:t> would apply to any thing that serves the functions of money, such as, paper </a:t>
            </a:r>
            <a:r>
              <a:rPr lang="en-US" sz="2400" b="1" dirty="0" err="1" smtClean="0">
                <a:solidFill>
                  <a:schemeClr val="tx1"/>
                </a:solidFill>
                <a:latin typeface="Baskerville Old Face" pitchFamily="18" charset="0"/>
                <a:cs typeface="1 MUHAMMADI QURANIC" pitchFamily="66" charset="-78"/>
              </a:rPr>
              <a:t>currecny</a:t>
            </a:r>
            <a:r>
              <a:rPr lang="en-US" sz="2400" b="1" dirty="0" smtClean="0">
                <a:solidFill>
                  <a:schemeClr val="tx1"/>
                </a:solidFill>
                <a:latin typeface="Baskerville Old Face" pitchFamily="18" charset="0"/>
                <a:cs typeface="1 MUHAMMADI QURANIC" pitchFamily="66" charset="-78"/>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any excess compensation over and above the principal which is without due consideration. It’s a premium paid to the lender in return for his waiting as a condition for the loan.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(VIII)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(VIII</a:t>
            </a:r>
            <a:r>
              <a:rPr lang="en-US" sz="1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Business application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 al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Six commodities are of two groups.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Group (1)</a:t>
            </a:r>
          </a:p>
          <a:p>
            <a:pPr marL="971550" lvl="1" indent="-514350" algn="l" eaLnBrk="1" hangingPunct="1">
              <a:buFont typeface="Wingdings" pitchFamily="2" charset="2"/>
              <a:buChar char="v"/>
            </a:pPr>
            <a:r>
              <a:rPr lang="en-US" sz="2200" b="1" dirty="0" smtClean="0">
                <a:solidFill>
                  <a:schemeClr val="tx1"/>
                </a:solidFill>
                <a:latin typeface="Baskerville Old Face" pitchFamily="18" charset="0"/>
                <a:cs typeface="1 MUHAMMADI QURANIC" pitchFamily="66" charset="-78"/>
              </a:rPr>
              <a:t>Gold and silver</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Group (2)</a:t>
            </a:r>
          </a:p>
          <a:p>
            <a:pPr marL="971550" lvl="1" indent="-514350" algn="l" eaLnBrk="1" hangingPunct="1">
              <a:buFont typeface="Wingdings" pitchFamily="2" charset="2"/>
              <a:buChar char="v"/>
            </a:pPr>
            <a:r>
              <a:rPr lang="en-US" sz="2200" b="1" dirty="0" smtClean="0">
                <a:solidFill>
                  <a:schemeClr val="tx1"/>
                </a:solidFill>
                <a:latin typeface="Baskerville Old Face" pitchFamily="18" charset="0"/>
                <a:cs typeface="1 MUHAMMADI QURANIC" pitchFamily="66" charset="-78"/>
              </a:rPr>
              <a:t>Rest of four commodities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(VIII</a:t>
            </a:r>
            <a:r>
              <a:rPr lang="en-US" sz="1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Business application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 al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2600" b="1" dirty="0" smtClean="0">
                <a:solidFill>
                  <a:schemeClr val="bg2">
                    <a:lumMod val="50000"/>
                  </a:schemeClr>
                </a:solidFill>
                <a:latin typeface="Levenim MT" panose="02010502060101010101" pitchFamily="2" charset="-79"/>
                <a:cs typeface="Levenim MT" panose="02010502060101010101" pitchFamily="2" charset="-79"/>
              </a:rPr>
              <a:t>) The Trading Principle:</a:t>
            </a:r>
          </a:p>
          <a:p>
            <a:pPr marL="514350" indent="-51435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Trade within group in same items.</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Equality and prompt delivery is must.</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Gold </a:t>
            </a:r>
            <a:r>
              <a:rPr lang="en-US" sz="2400" b="1" dirty="0" err="1" smtClean="0">
                <a:solidFill>
                  <a:schemeClr val="tx1"/>
                </a:solidFill>
                <a:latin typeface="Baskerville Old Face" pitchFamily="18" charset="0"/>
                <a:cs typeface="1 MUHAMMADI QURANIC" pitchFamily="66" charset="-78"/>
              </a:rPr>
              <a:t>vs</a:t>
            </a:r>
            <a:r>
              <a:rPr lang="en-US" sz="2400" b="1" dirty="0" smtClean="0">
                <a:solidFill>
                  <a:schemeClr val="tx1"/>
                </a:solidFill>
                <a:latin typeface="Baskerville Old Face" pitchFamily="18" charset="0"/>
                <a:cs typeface="1 MUHAMMADI QURANIC" pitchFamily="66" charset="-78"/>
              </a:rPr>
              <a:t> Gold</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Wheat </a:t>
            </a:r>
            <a:r>
              <a:rPr lang="en-US" sz="2400" b="1" dirty="0" err="1" smtClean="0">
                <a:solidFill>
                  <a:schemeClr val="tx1"/>
                </a:solidFill>
                <a:latin typeface="Baskerville Old Face" pitchFamily="18" charset="0"/>
                <a:cs typeface="1 MUHAMMADI QURANIC" pitchFamily="66" charset="-78"/>
              </a:rPr>
              <a:t>vs</a:t>
            </a:r>
            <a:r>
              <a:rPr lang="en-US" sz="2400" b="1" dirty="0" smtClean="0">
                <a:solidFill>
                  <a:schemeClr val="tx1"/>
                </a:solidFill>
                <a:latin typeface="Baskerville Old Face" pitchFamily="18" charset="0"/>
                <a:cs typeface="1 MUHAMMADI QURANIC" pitchFamily="66" charset="-78"/>
              </a:rPr>
              <a:t> wheat</a:t>
            </a:r>
          </a:p>
          <a:p>
            <a:pPr marL="971550" lvl="1" indent="-514350" algn="l" eaLnBrk="1" hangingPunct="1"/>
            <a:endParaRPr lang="en-US" sz="18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(VIII</a:t>
            </a:r>
            <a:r>
              <a:rPr lang="en-US" sz="1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Business application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 al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2600" b="1" dirty="0" smtClean="0">
                <a:solidFill>
                  <a:schemeClr val="bg2">
                    <a:lumMod val="50000"/>
                  </a:schemeClr>
                </a:solidFill>
                <a:latin typeface="Levenim MT" panose="02010502060101010101" pitchFamily="2" charset="-79"/>
                <a:cs typeface="Levenim MT" panose="02010502060101010101" pitchFamily="2" charset="-79"/>
              </a:rPr>
              <a:t>) The Trading Principle:</a:t>
            </a:r>
          </a:p>
          <a:p>
            <a:pPr marL="514350" indent="-51435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Trade within group in different items.</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Prompt delivery is must but quantity may be </a:t>
            </a:r>
            <a:r>
              <a:rPr lang="en-US" sz="2400" b="1" dirty="0" smtClean="0">
                <a:solidFill>
                  <a:schemeClr val="tx1"/>
                </a:solidFill>
                <a:latin typeface="Baskerville Old Face" pitchFamily="18" charset="0"/>
                <a:cs typeface="1 MUHAMMADI QURANIC" pitchFamily="66" charset="-78"/>
              </a:rPr>
              <a:t>d</a:t>
            </a:r>
            <a:r>
              <a:rPr lang="en-US" sz="2400" b="1" dirty="0" smtClean="0">
                <a:solidFill>
                  <a:schemeClr val="tx1"/>
                </a:solidFill>
                <a:latin typeface="Baskerville Old Face" pitchFamily="18" charset="0"/>
                <a:cs typeface="1 MUHAMMADI QURANIC" pitchFamily="66" charset="-78"/>
              </a:rPr>
              <a:t>ifferent</a:t>
            </a:r>
            <a:r>
              <a:rPr lang="en-US" sz="2400" b="1" dirty="0" smtClean="0">
                <a:solidFill>
                  <a:schemeClr val="tx1"/>
                </a:solidFill>
                <a:latin typeface="Baskerville Old Face" pitchFamily="18" charset="0"/>
                <a:cs typeface="1 MUHAMMADI QURANIC" pitchFamily="66" charset="-78"/>
              </a:rPr>
              <a:t>.</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Gold </a:t>
            </a:r>
            <a:r>
              <a:rPr lang="en-US" sz="2400" b="1" dirty="0" err="1" smtClean="0">
                <a:solidFill>
                  <a:schemeClr val="tx1"/>
                </a:solidFill>
                <a:latin typeface="Baskerville Old Face" pitchFamily="18" charset="0"/>
                <a:cs typeface="1 MUHAMMADI QURANIC" pitchFamily="66" charset="-78"/>
              </a:rPr>
              <a:t>vs</a:t>
            </a:r>
            <a:r>
              <a:rPr lang="en-US" sz="2400" b="1" dirty="0" smtClean="0">
                <a:solidFill>
                  <a:schemeClr val="tx1"/>
                </a:solidFill>
                <a:latin typeface="Baskerville Old Face" pitchFamily="18" charset="0"/>
                <a:cs typeface="1 MUHAMMADI QURANIC" pitchFamily="66" charset="-78"/>
              </a:rPr>
              <a:t> Silver</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Wheat </a:t>
            </a:r>
            <a:r>
              <a:rPr lang="en-US" sz="2400" b="1" dirty="0" err="1" smtClean="0">
                <a:solidFill>
                  <a:schemeClr val="tx1"/>
                </a:solidFill>
                <a:latin typeface="Baskerville Old Face" pitchFamily="18" charset="0"/>
                <a:cs typeface="1 MUHAMMADI QURANIC" pitchFamily="66" charset="-78"/>
              </a:rPr>
              <a:t>vs</a:t>
            </a:r>
            <a:r>
              <a:rPr lang="en-US" sz="2400" b="1" dirty="0" smtClean="0">
                <a:solidFill>
                  <a:schemeClr val="tx1"/>
                </a:solidFill>
                <a:latin typeface="Baskerville Old Face" pitchFamily="18" charset="0"/>
                <a:cs typeface="1 MUHAMMADI QURANIC" pitchFamily="66" charset="-78"/>
              </a:rPr>
              <a:t> Salt</a:t>
            </a:r>
          </a:p>
          <a:p>
            <a:pPr marL="971550" lvl="1" indent="-514350" algn="l" eaLnBrk="1" hangingPunct="1"/>
            <a:endParaRPr lang="en-US" sz="18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(VIII</a:t>
            </a:r>
            <a:r>
              <a:rPr lang="en-US" sz="16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Business application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 al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Fadl</a:t>
            </a:r>
            <a:r>
              <a:rPr lang="en-US" sz="2600" b="1" dirty="0" smtClean="0">
                <a:solidFill>
                  <a:schemeClr val="bg2">
                    <a:lumMod val="50000"/>
                  </a:schemeClr>
                </a:solidFill>
                <a:latin typeface="Levenim MT" panose="02010502060101010101" pitchFamily="2" charset="-79"/>
                <a:cs typeface="Levenim MT" panose="02010502060101010101" pitchFamily="2" charset="-79"/>
              </a:rPr>
              <a:t>) The Trading Principle:</a:t>
            </a:r>
          </a:p>
          <a:p>
            <a:pPr marL="514350" indent="-51435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Trade between groups.</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Delay in delivery and difference in quantity both allowed.</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Gold </a:t>
            </a:r>
            <a:r>
              <a:rPr lang="en-US" sz="2400" b="1" dirty="0" err="1" smtClean="0">
                <a:solidFill>
                  <a:schemeClr val="tx1"/>
                </a:solidFill>
                <a:latin typeface="Baskerville Old Face" pitchFamily="18" charset="0"/>
                <a:cs typeface="1 MUHAMMADI QURANIC" pitchFamily="66" charset="-78"/>
              </a:rPr>
              <a:t>vs</a:t>
            </a:r>
            <a:r>
              <a:rPr lang="en-US" sz="2400" b="1" dirty="0" smtClean="0">
                <a:solidFill>
                  <a:schemeClr val="tx1"/>
                </a:solidFill>
                <a:latin typeface="Baskerville Old Face" pitchFamily="18" charset="0"/>
                <a:cs typeface="1 MUHAMMADI QURANIC" pitchFamily="66" charset="-78"/>
              </a:rPr>
              <a:t> Wheat</a:t>
            </a:r>
          </a:p>
          <a:p>
            <a:pPr marL="971550" lvl="1" indent="-514350" algn="l" eaLnBrk="1" hangingPunct="1">
              <a:buFont typeface="Wingdings" pitchFamily="2" charset="2"/>
              <a:buChar char="v"/>
            </a:pPr>
            <a:r>
              <a:rPr lang="en-US" sz="2400" b="1" dirty="0" smtClean="0">
                <a:solidFill>
                  <a:schemeClr val="tx1"/>
                </a:solidFill>
                <a:latin typeface="Baskerville Old Face" pitchFamily="18" charset="0"/>
                <a:cs typeface="1 MUHAMMADI QURANIC" pitchFamily="66" charset="-78"/>
              </a:rPr>
              <a:t>Silver </a:t>
            </a:r>
            <a:r>
              <a:rPr lang="en-US" sz="2400" b="1" dirty="0" err="1" smtClean="0">
                <a:solidFill>
                  <a:schemeClr val="tx1"/>
                </a:solidFill>
                <a:latin typeface="Baskerville Old Face" pitchFamily="18" charset="0"/>
                <a:cs typeface="1 MUHAMMADI QURANIC" pitchFamily="66" charset="-78"/>
              </a:rPr>
              <a:t>vs</a:t>
            </a:r>
            <a:r>
              <a:rPr lang="en-US" sz="2400" b="1" dirty="0" smtClean="0">
                <a:solidFill>
                  <a:schemeClr val="tx1"/>
                </a:solidFill>
                <a:latin typeface="Baskerville Old Face" pitchFamily="18" charset="0"/>
                <a:cs typeface="1 MUHAMMADI QURANIC" pitchFamily="66" charset="-78"/>
              </a:rPr>
              <a:t> Barley</a:t>
            </a:r>
          </a:p>
          <a:p>
            <a:pPr marL="971550" lvl="1" indent="-514350" algn="l" eaLnBrk="1" hangingPunct="1"/>
            <a:endParaRPr lang="en-US" sz="18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(IX)</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Loans:</a:t>
            </a:r>
          </a:p>
          <a:p>
            <a:pPr marL="514350" indent="-514350" algn="l" eaLnBrk="1" hangingPunct="1">
              <a:buFont typeface="Arial" pitchFamily="34" charset="0"/>
              <a:buChar char="•"/>
            </a:pPr>
            <a:r>
              <a:rPr lang="en-US" sz="2200" b="1" dirty="0" smtClean="0">
                <a:solidFill>
                  <a:schemeClr val="tx1"/>
                </a:solidFill>
                <a:latin typeface="Baskerville Old Face" pitchFamily="18" charset="0"/>
                <a:cs typeface="1 MUHAMMADI QURANIC" pitchFamily="66" charset="-78"/>
              </a:rPr>
              <a:t>This is main type of interest which is clear and easy to understand for everyone.</a:t>
            </a:r>
          </a:p>
          <a:p>
            <a:pPr marL="514350" indent="-514350" algn="l" eaLnBrk="1" hangingPunct="1">
              <a:buFont typeface="Arial" pitchFamily="34" charset="0"/>
              <a:buChar char="•"/>
            </a:pPr>
            <a:r>
              <a:rPr lang="en-US" sz="2200" b="1" dirty="0" smtClean="0">
                <a:solidFill>
                  <a:schemeClr val="tx1"/>
                </a:solidFill>
                <a:latin typeface="Baskerville Old Face" pitchFamily="18" charset="0"/>
                <a:cs typeface="1 MUHAMMADI QURANIC" pitchFamily="66" charset="-78"/>
              </a:rPr>
              <a:t>Lending and borrowing on interest is simple example of it like Banking interest.</a:t>
            </a:r>
          </a:p>
          <a:p>
            <a:pPr marL="514350" indent="-514350" algn="l" eaLnBrk="1" hangingPunct="1">
              <a:buFont typeface="Arial" pitchFamily="34" charset="0"/>
              <a:buChar char="•"/>
            </a:pPr>
            <a:r>
              <a:rPr lang="en-US" sz="2200" b="1" dirty="0" smtClean="0">
                <a:solidFill>
                  <a:schemeClr val="tx1"/>
                </a:solidFill>
                <a:latin typeface="Baskerville Old Face" pitchFamily="18" charset="0"/>
                <a:cs typeface="1 MUHAMMADI QURANIC" pitchFamily="66" charset="-78"/>
              </a:rPr>
              <a:t>Under this way </a:t>
            </a:r>
            <a:r>
              <a:rPr lang="en-US" sz="2200" b="1" dirty="0" smtClean="0">
                <a:solidFill>
                  <a:schemeClr val="tx1"/>
                </a:solidFill>
                <a:latin typeface="Baskerville Old Face" pitchFamily="18" charset="0"/>
                <a:cs typeface="1 MUHAMMADI QURANIC" pitchFamily="66" charset="-78"/>
              </a:rPr>
              <a:t>cash </a:t>
            </a:r>
            <a:r>
              <a:rPr lang="en-US" sz="2200" b="1" dirty="0" smtClean="0">
                <a:solidFill>
                  <a:schemeClr val="tx1"/>
                </a:solidFill>
                <a:latin typeface="Baskerville Old Face" pitchFamily="18" charset="0"/>
                <a:cs typeface="1 MUHAMMADI QURANIC" pitchFamily="66" charset="-78"/>
              </a:rPr>
              <a:t>is advanced to a borrower for receiving interest from him.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Debts:</a:t>
            </a:r>
          </a:p>
          <a:p>
            <a:pPr marL="514350" indent="-514350" algn="l" eaLnBrk="1" hangingPunct="1">
              <a:buFont typeface="Arial" pitchFamily="34" charset="0"/>
              <a:buChar char="•"/>
            </a:pPr>
            <a:r>
              <a:rPr lang="en-US" sz="2300" b="1" dirty="0" smtClean="0">
                <a:solidFill>
                  <a:schemeClr val="tx1"/>
                </a:solidFill>
                <a:latin typeface="Baskerville Old Face" pitchFamily="18" charset="0"/>
                <a:cs typeface="1 MUHAMMADI QURANIC" pitchFamily="66" charset="-78"/>
              </a:rPr>
              <a:t>Debt originates with a loan and also with a sale and other transactions wherever the payment of money is deferred to a future date.</a:t>
            </a:r>
          </a:p>
          <a:p>
            <a:pPr marL="514350" indent="-514350" algn="l" eaLnBrk="1" hangingPunct="1">
              <a:buFont typeface="Arial" pitchFamily="34" charset="0"/>
              <a:buChar char="•"/>
            </a:pPr>
            <a:r>
              <a:rPr lang="en-US" sz="2300" b="1" dirty="0" smtClean="0">
                <a:solidFill>
                  <a:schemeClr val="tx1"/>
                </a:solidFill>
                <a:latin typeface="Baskerville Old Face" pitchFamily="18" charset="0"/>
                <a:cs typeface="1 MUHAMMADI QURANIC" pitchFamily="66" charset="-78"/>
              </a:rPr>
              <a:t>The </a:t>
            </a:r>
            <a:r>
              <a:rPr lang="en-US" sz="2300" b="1" dirty="0" err="1" smtClean="0">
                <a:solidFill>
                  <a:schemeClr val="tx1"/>
                </a:solidFill>
                <a:latin typeface="Baskerville Old Face" pitchFamily="18" charset="0"/>
                <a:cs typeface="1 MUHAMMADI QURANIC" pitchFamily="66" charset="-78"/>
              </a:rPr>
              <a:t>Quranic</a:t>
            </a:r>
            <a:r>
              <a:rPr lang="en-US" sz="2300" b="1" dirty="0" smtClean="0">
                <a:solidFill>
                  <a:schemeClr val="tx1"/>
                </a:solidFill>
                <a:latin typeface="Baskerville Old Face" pitchFamily="18" charset="0"/>
                <a:cs typeface="1 MUHAMMADI QURANIC" pitchFamily="66" charset="-78"/>
              </a:rPr>
              <a:t> prohibition of </a:t>
            </a:r>
            <a:r>
              <a:rPr lang="en-US" sz="2300" b="1" dirty="0" err="1" smtClean="0">
                <a:solidFill>
                  <a:schemeClr val="tx1"/>
                </a:solidFill>
                <a:latin typeface="Baskerville Old Face" pitchFamily="18" charset="0"/>
                <a:cs typeface="1 MUHAMMADI QURANIC" pitchFamily="66" charset="-78"/>
              </a:rPr>
              <a:t>Riba</a:t>
            </a:r>
            <a:r>
              <a:rPr lang="en-US" sz="2300" b="1" dirty="0" smtClean="0">
                <a:solidFill>
                  <a:schemeClr val="tx1"/>
                </a:solidFill>
                <a:latin typeface="Baskerville Old Face" pitchFamily="18" charset="0"/>
                <a:cs typeface="1 MUHAMMADI QURANIC" pitchFamily="66" charset="-78"/>
              </a:rPr>
              <a:t> in debt, no increment is permissible when the debt is repaid or settled.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Debts:</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settlement of debt sometimes involved its replacement with a new increased debt and this has been condemned as the worst form of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or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al-</a:t>
            </a:r>
            <a:r>
              <a:rPr lang="en-US" sz="2600" b="1" dirty="0" err="1" smtClean="0">
                <a:solidFill>
                  <a:schemeClr val="tx1"/>
                </a:solidFill>
                <a:latin typeface="Baskerville Old Face" pitchFamily="18" charset="0"/>
                <a:cs typeface="1 MUHAMMADI QURANIC" pitchFamily="66" charset="-78"/>
              </a:rPr>
              <a:t>jahiliyyah</a:t>
            </a:r>
            <a:r>
              <a:rPr lang="en-US" sz="2600" b="1" dirty="0" smtClean="0">
                <a:solidFill>
                  <a:schemeClr val="tx1"/>
                </a:solidFill>
                <a:latin typeface="Baskerville Old Face" pitchFamily="18" charset="0"/>
                <a:cs typeface="1 MUHAMMADI QURANIC" pitchFamily="66" charset="-78"/>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Debts:</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in debts corresponds to the compounding mechanism used in case of interest-based debt. Therefore, the rules for exchange of debts is that;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According to Shah </a:t>
            </a:r>
            <a:r>
              <a:rPr lang="en-US" sz="2600" b="1" dirty="0" err="1" smtClean="0">
                <a:solidFill>
                  <a:schemeClr val="tx1"/>
                </a:solidFill>
                <a:latin typeface="Baskerville Old Face" panose="02020602080505020303" pitchFamily="18" charset="0"/>
              </a:rPr>
              <a:t>Waliullah</a:t>
            </a:r>
            <a:endParaRPr lang="en-US" sz="2600" b="1" dirty="0" smtClean="0">
              <a:solidFill>
                <a:schemeClr val="tx1"/>
              </a:solidFill>
              <a:latin typeface="Baskerville Old Face" panose="02020602080505020303" pitchFamily="18" charset="0"/>
            </a:endParaRPr>
          </a:p>
          <a:p>
            <a:pPr marL="457200" indent="-457200" algn="l" eaLnBrk="1" hangingPunct="1"/>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is a loan with the condition that the borrower will return to the lender more than and better than the quantity borrowed.”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Debts:</a:t>
            </a:r>
          </a:p>
          <a:p>
            <a:pPr marL="971550" lvl="1" indent="-514350" algn="l" eaLnBrk="1" hangingPunct="1">
              <a:buFont typeface="Wingdings" pitchFamily="2" charset="2"/>
              <a:buChar char="v"/>
            </a:pPr>
            <a:r>
              <a:rPr lang="en-US" sz="2600" b="1" u="sng" dirty="0" smtClean="0">
                <a:solidFill>
                  <a:schemeClr val="tx1"/>
                </a:solidFill>
                <a:latin typeface="Baskerville Old Face" pitchFamily="18" charset="0"/>
                <a:cs typeface="1 MUHAMMADI QURANIC" pitchFamily="66" charset="-78"/>
              </a:rPr>
              <a:t>Exchange of debt for money</a:t>
            </a:r>
            <a:r>
              <a:rPr lang="en-US" sz="2200" b="1" dirty="0" smtClean="0">
                <a:solidFill>
                  <a:schemeClr val="tx1"/>
                </a:solidFill>
                <a:latin typeface="Baskerville Old Face" pitchFamily="18" charset="0"/>
                <a:cs typeface="1 MUHAMMADI QURANIC" pitchFamily="66" charset="-78"/>
              </a:rPr>
              <a:t>: </a:t>
            </a:r>
            <a:r>
              <a:rPr lang="en-US" sz="2400" b="1" dirty="0" smtClean="0">
                <a:solidFill>
                  <a:schemeClr val="tx1"/>
                </a:solidFill>
                <a:latin typeface="Baskerville Old Face" pitchFamily="18" charset="0"/>
                <a:cs typeface="1 MUHAMMADI QURANIC" pitchFamily="66" charset="-78"/>
              </a:rPr>
              <a:t>When a debt is exchanged for money, it must be at par;</a:t>
            </a:r>
          </a:p>
          <a:p>
            <a:pPr marL="971550" lvl="1" indent="-514350" algn="l" eaLnBrk="1" hangingPunct="1">
              <a:buFont typeface="Wingdings" pitchFamily="2" charset="2"/>
              <a:buChar char="v"/>
            </a:pPr>
            <a:r>
              <a:rPr lang="en-US" sz="2600" b="1" u="sng" dirty="0" smtClean="0">
                <a:solidFill>
                  <a:schemeClr val="tx1"/>
                </a:solidFill>
                <a:latin typeface="Baskerville Old Face" pitchFamily="18" charset="0"/>
                <a:cs typeface="1 MUHAMMADI QURANIC" pitchFamily="66" charset="-78"/>
              </a:rPr>
              <a:t>Exchange of debt for debt: </a:t>
            </a:r>
            <a:r>
              <a:rPr lang="en-US" sz="2400" b="1" dirty="0" smtClean="0">
                <a:solidFill>
                  <a:schemeClr val="tx1"/>
                </a:solidFill>
                <a:latin typeface="Baskerville Old Face" pitchFamily="18" charset="0"/>
                <a:cs typeface="1 MUHAMMADI QURANIC" pitchFamily="66" charset="-78"/>
              </a:rPr>
              <a:t>When a debt is exchanged for debt, it must also be at par;</a:t>
            </a:r>
          </a:p>
          <a:p>
            <a:pPr marL="971550" lvl="1" indent="-514350" algn="l" eaLnBrk="1" hangingPunct="1">
              <a:buFont typeface="Wingdings" pitchFamily="2" charset="2"/>
              <a:buChar char="v"/>
            </a:pPr>
            <a:endParaRPr lang="en-US" sz="24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Debts:</a:t>
            </a:r>
          </a:p>
          <a:p>
            <a:pPr marL="971550" lvl="1" indent="-514350" algn="l" eaLnBrk="1" hangingPunct="1">
              <a:buFont typeface="Wingdings" pitchFamily="2" charset="2"/>
              <a:buChar char="v"/>
            </a:pPr>
            <a:r>
              <a:rPr lang="en-US" sz="2600" b="1" u="sng" dirty="0" smtClean="0">
                <a:solidFill>
                  <a:schemeClr val="tx1"/>
                </a:solidFill>
                <a:latin typeface="Baskerville Old Face" pitchFamily="18" charset="0"/>
                <a:cs typeface="1 MUHAMMADI QURANIC" pitchFamily="66" charset="-78"/>
              </a:rPr>
              <a:t>Rescheduling of debts</a:t>
            </a:r>
            <a:r>
              <a:rPr lang="en-US" sz="2200" b="1" dirty="0" smtClean="0">
                <a:solidFill>
                  <a:schemeClr val="tx1"/>
                </a:solidFill>
                <a:latin typeface="Baskerville Old Face" pitchFamily="18" charset="0"/>
                <a:cs typeface="1 MUHAMMADI QURANIC" pitchFamily="66" charset="-78"/>
              </a:rPr>
              <a:t>:  </a:t>
            </a:r>
            <a:r>
              <a:rPr lang="en-US" sz="2400" b="1" dirty="0" smtClean="0">
                <a:solidFill>
                  <a:schemeClr val="tx1"/>
                </a:solidFill>
                <a:latin typeface="Baskerville Old Face" pitchFamily="18" charset="0"/>
                <a:cs typeface="1 MUHAMMADI QURANIC" pitchFamily="66" charset="-78"/>
              </a:rPr>
              <a:t>When a debt is rescheduled it should be without any increase or decrease.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Modern 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6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600" b="1" dirty="0" smtClean="0">
                <a:solidFill>
                  <a:schemeClr val="tx1"/>
                </a:solidFill>
                <a:latin typeface="Baskerville Old Face" pitchFamily="18" charset="0"/>
                <a:cs typeface="1 MUHAMMADI QURANIC" pitchFamily="66" charset="-78"/>
              </a:rPr>
              <a:t>Interest on Debts:</a:t>
            </a:r>
            <a:endParaRPr lang="en-US" sz="24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300" b="1" dirty="0" smtClean="0">
                <a:solidFill>
                  <a:schemeClr val="tx1"/>
                </a:solidFill>
                <a:latin typeface="Baskerville Old Face" pitchFamily="18" charset="0"/>
                <a:cs typeface="1 MUHAMMADI QURANIC" pitchFamily="66" charset="-78"/>
              </a:rPr>
              <a:t>Once the debt is established, it is repayable at par. </a:t>
            </a:r>
          </a:p>
          <a:p>
            <a:pPr marL="514350" indent="-514350" algn="l" eaLnBrk="1" hangingPunct="1">
              <a:buFont typeface="Arial" pitchFamily="34" charset="0"/>
              <a:buChar char="•"/>
            </a:pPr>
            <a:r>
              <a:rPr lang="en-US" sz="2300" b="1" dirty="0" smtClean="0">
                <a:solidFill>
                  <a:schemeClr val="tx1"/>
                </a:solidFill>
                <a:latin typeface="Baskerville Old Face" pitchFamily="18" charset="0"/>
                <a:cs typeface="1 MUHAMMADI QURANIC" pitchFamily="66" charset="-78"/>
              </a:rPr>
              <a:t>Charging an increase for further deferment of the payment of such debts as a function of time (e.g. a late rental payment in a lease, or a late installment payment in a credit sale) would be </a:t>
            </a:r>
            <a:r>
              <a:rPr lang="en-US" sz="2300" b="1" dirty="0" err="1" smtClean="0">
                <a:solidFill>
                  <a:schemeClr val="tx1"/>
                </a:solidFill>
                <a:latin typeface="Baskerville Old Face" pitchFamily="18" charset="0"/>
                <a:cs typeface="1 MUHAMMADI QURANIC" pitchFamily="66" charset="-78"/>
              </a:rPr>
              <a:t>Riba</a:t>
            </a:r>
            <a:r>
              <a:rPr lang="en-US" sz="2300" b="1" dirty="0" smtClean="0">
                <a:solidFill>
                  <a:schemeClr val="tx1"/>
                </a:solidFill>
                <a:latin typeface="Baskerville Old Face" pitchFamily="18" charset="0"/>
                <a:cs typeface="1 MUHAMMADI QURANIC" pitchFamily="66" charset="-78"/>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(X)</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The rationale for Prohibition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Imam </a:t>
            </a:r>
            <a:r>
              <a:rPr lang="en-US" sz="2800" b="1" dirty="0" err="1" smtClean="0">
                <a:solidFill>
                  <a:schemeClr val="tx1"/>
                </a:solidFill>
                <a:latin typeface="Baskerville Old Face" pitchFamily="18" charset="0"/>
                <a:cs typeface="1 MUHAMMADI QURANIC" pitchFamily="66" charset="-78"/>
              </a:rPr>
              <a:t>Ghazali</a:t>
            </a:r>
            <a:r>
              <a:rPr lang="en-US" sz="2800" b="1" dirty="0" smtClean="0">
                <a:solidFill>
                  <a:schemeClr val="tx1"/>
                </a:solidFill>
                <a:latin typeface="Baskerville Old Face" pitchFamily="18" charset="0"/>
                <a:cs typeface="1 MUHAMMADI QURANIC" pitchFamily="66" charset="-78"/>
              </a:rPr>
              <a:t> Says:</a:t>
            </a:r>
            <a:endParaRPr lang="ur-PK" sz="2800" b="1" dirty="0" smtClean="0">
              <a:solidFill>
                <a:schemeClr val="tx1"/>
              </a:solidFill>
              <a:latin typeface="Baskerville Old Face" pitchFamily="18" charset="0"/>
              <a:cs typeface="1 MUHAMMADI QURANIC" pitchFamily="66" charset="-78"/>
            </a:endParaRPr>
          </a:p>
          <a:p>
            <a:pPr algn="l" eaLnBrk="1" hangingPunct="1"/>
            <a:r>
              <a:rPr lang="en-US" sz="2500" b="1" dirty="0" err="1" smtClean="0">
                <a:solidFill>
                  <a:schemeClr val="tx1"/>
                </a:solidFill>
                <a:latin typeface="Baskerville Old Face" pitchFamily="18" charset="0"/>
                <a:cs typeface="1 MUHAMMADI QURANIC" pitchFamily="66" charset="-78"/>
              </a:rPr>
              <a:t>Riba</a:t>
            </a:r>
            <a:r>
              <a:rPr lang="en-US" sz="2500" b="1" dirty="0" smtClean="0">
                <a:solidFill>
                  <a:schemeClr val="tx1"/>
                </a:solidFill>
                <a:latin typeface="Baskerville Old Face" pitchFamily="18" charset="0"/>
                <a:cs typeface="1 MUHAMMADI QURANIC" pitchFamily="66" charset="-78"/>
              </a:rPr>
              <a:t> (interest), is prohibited because it prevents people from undertaking real economic activities. This is because when a person having money is allowed to earn more money on the basis of interest, either in spot or in deferred transactions, it becomes easy for him to earn without bothering himself to take pains in real economic activities. This leads to hampering the real interests of the humanity, because the interests of the humanity can not be safeguarded without real trade skills, industry and construction.</a:t>
            </a:r>
            <a:endParaRPr lang="en-US" sz="2500" b="1" dirty="0">
              <a:solidFill>
                <a:schemeClr val="tx1"/>
              </a:solidFill>
              <a:latin typeface="Baskerville Old Face" pitchFamily="18" charset="0"/>
              <a:cs typeface="1 MUHAMMADI QURANIC" pitchFamily="66" charset="-78"/>
            </a:endParaRPr>
          </a:p>
          <a:p>
            <a:pPr algn="r" rtl="1" eaLnBrk="1" hangingPunct="1"/>
            <a:endParaRPr lang="en-US" sz="2600" b="1" dirty="0" smtClean="0">
              <a:solidFill>
                <a:schemeClr val="tx1"/>
              </a:solidFill>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 </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Time Value of Money and Interest:</a:t>
            </a:r>
            <a:endParaRPr lang="en-US" sz="24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Time has a value which is recognized by Islam but there is a detail.</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Time value in loans is not acceptable.</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Valuation of money is allowed if it enters in circulation of exchange.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Time Value of Money and Interest:</a:t>
            </a:r>
            <a:endParaRPr lang="en-US" sz="24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Time and Location are important factors in determining the price of any asset.</a:t>
            </a:r>
          </a:p>
          <a:p>
            <a:pPr marL="971550" lvl="1" indent="-514350" algn="l" eaLnBrk="1" hangingPunct="1">
              <a:buFont typeface="Wingdings" pitchFamily="2" charset="2"/>
              <a:buChar char="v"/>
            </a:pPr>
            <a:r>
              <a:rPr lang="en-US" sz="2200" b="1" dirty="0" smtClean="0">
                <a:solidFill>
                  <a:schemeClr val="tx1"/>
                </a:solidFill>
                <a:latin typeface="Baskerville Old Face" pitchFamily="18" charset="0"/>
                <a:cs typeface="1 MUHAMMADI QURANIC" pitchFamily="66" charset="-78"/>
              </a:rPr>
              <a:t>Jurists allow the difference between cash and credit prices of a commodity considering it a genuine market practice.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Time Value of Money and Interest:</a:t>
            </a:r>
            <a:endParaRPr lang="en-US" sz="2600" b="1" dirty="0" smtClean="0">
              <a:solidFill>
                <a:schemeClr val="tx1"/>
              </a:solidFill>
              <a:latin typeface="Baskerville Old Face" pitchFamily="18" charset="0"/>
              <a:cs typeface="1 MUHAMMADI QURANIC" pitchFamily="66" charset="-78"/>
            </a:endParaRPr>
          </a:p>
          <a:p>
            <a:pPr marL="971550" lvl="1" indent="-514350" algn="l" eaLnBrk="1" hangingPunct="1">
              <a:buFont typeface="Wingdings" pitchFamily="2" charset="2"/>
              <a:buChar char="v"/>
            </a:pPr>
            <a:r>
              <a:rPr lang="en-US" sz="2200" b="1" dirty="0" smtClean="0">
                <a:solidFill>
                  <a:schemeClr val="tx1"/>
                </a:solidFill>
                <a:latin typeface="Baskerville Old Face" pitchFamily="18" charset="0"/>
                <a:cs typeface="1 MUHAMMADI QURANIC" pitchFamily="66" charset="-78"/>
              </a:rPr>
              <a:t>It is quite natural that in the market credit price of a commodity is more than its cash price at a point of time.</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Another point is that time is not a necessary factor in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a:t>
            </a: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can exist with or without link to time and quantity.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a:t>
            </a:r>
            <a:endParaRPr lang="en-US" sz="20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Time Value of Money and Interest:</a:t>
            </a:r>
            <a:endParaRPr lang="en-US" sz="2600" b="1" dirty="0" smtClean="0">
              <a:solidFill>
                <a:schemeClr val="tx1"/>
              </a:solidFill>
              <a:latin typeface="Baskerville Old Face" pitchFamily="18" charset="0"/>
              <a:cs typeface="1 MUHAMMADI QURANIC" pitchFamily="66" charset="-78"/>
            </a:endParaRPr>
          </a:p>
          <a:p>
            <a:pPr marL="971550" lvl="1" indent="-514350" algn="l" eaLnBrk="1" hangingPunct="1">
              <a:buFont typeface="Wingdings" pitchFamily="2" charset="2"/>
              <a:buChar char="v"/>
            </a:pPr>
            <a:r>
              <a:rPr lang="en-US" sz="2200" b="1" dirty="0" smtClean="0">
                <a:solidFill>
                  <a:schemeClr val="tx1"/>
                </a:solidFill>
                <a:latin typeface="Baskerville Old Face" pitchFamily="18" charset="0"/>
                <a:cs typeface="1 MUHAMMADI QURANIC" pitchFamily="66" charset="-78"/>
              </a:rPr>
              <a:t>Loan with a condition of increase in lump sum whenever returned. (Not time barred)</a:t>
            </a:r>
          </a:p>
          <a:p>
            <a:pPr marL="971550" lvl="1" indent="-514350" algn="l" eaLnBrk="1" hangingPunct="1">
              <a:buFont typeface="Wingdings" pitchFamily="2" charset="2"/>
              <a:buChar char="v"/>
            </a:pPr>
            <a:r>
              <a:rPr lang="en-US" sz="2200" b="1" dirty="0" smtClean="0">
                <a:solidFill>
                  <a:schemeClr val="tx1"/>
                </a:solidFill>
                <a:latin typeface="Baskerville Old Face" pitchFamily="18" charset="0"/>
                <a:cs typeface="1 MUHAMMADI QURANIC" pitchFamily="66" charset="-78"/>
              </a:rPr>
              <a:t>A loan for six month duration with a condition of x% increase when returned. (Time barred)</a:t>
            </a:r>
            <a:endParaRPr lang="en-US" sz="26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(XI)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So the conclusion is:</a:t>
            </a: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literally means “Increase” or ”Excess” without due consideration or the profit without facing the risk.</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(XI</a:t>
            </a:r>
            <a:r>
              <a:rPr lang="en-US" sz="20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Misconceptions about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Only compounding of interest is prohibited.</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Interest on consumption loans is prohibited and not on production loans.</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Debtors are not poor in current times – they earn huge profit so they pay interest.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(XI</a:t>
            </a:r>
            <a:r>
              <a:rPr lang="en-US" sz="20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Misconceptions about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Commercial interest / Banking interest that prevails now, is different from 1400 years old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Usury is prohibited but banking interest is not.</a:t>
            </a: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should be allowed in public interest.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(XI</a:t>
            </a:r>
            <a:r>
              <a:rPr lang="en-US" sz="20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Misconceptions about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is an essential tool of economy not the tool of exploitation.</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Interest keeps value of currency / money intact in future and it is a solution of inflation.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(XI</a:t>
            </a:r>
            <a:r>
              <a:rPr lang="en-US" sz="20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Misconceptions about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should be allowed on the basis of doctrine of Necessity – since its focal point of modern banking &amp; trade so must be allowed.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7338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400" b="1" dirty="0" err="1" smtClean="0">
                <a:solidFill>
                  <a:schemeClr val="accent6">
                    <a:lumMod val="75000"/>
                  </a:schemeClr>
                </a:solidFill>
                <a:latin typeface="Levenim MT" panose="02010502060101010101" pitchFamily="2" charset="-79"/>
                <a:cs typeface="Levenim MT" panose="02010502060101010101" pitchFamily="2" charset="-79"/>
              </a:rPr>
              <a:t>Riba</a:t>
            </a:r>
            <a:r>
              <a:rPr lang="en-US" sz="2400" b="1" dirty="0" smtClean="0">
                <a:solidFill>
                  <a:schemeClr val="accent6">
                    <a:lumMod val="75000"/>
                  </a:schemeClr>
                </a:solidFill>
                <a:latin typeface="Levenim MT" panose="02010502060101010101" pitchFamily="2" charset="-79"/>
                <a:cs typeface="Levenim MT" panose="02010502060101010101" pitchFamily="2" charset="-79"/>
              </a:rPr>
              <a: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(XI</a:t>
            </a:r>
            <a:r>
              <a:rPr lang="en-US" sz="20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Misconceptions about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itchFamily="18" charset="0"/>
              <a:cs typeface="1 MUHAMMADI QURANIC" pitchFamily="66" charset="-78"/>
            </a:endParaRP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These misconceptions are based on invalid arguments.</a:t>
            </a:r>
          </a:p>
          <a:p>
            <a:pPr marL="514350" indent="-51435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is not the only religion which prohibits </a:t>
            </a: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a:t>
            </a:r>
          </a:p>
          <a:p>
            <a:pPr marL="514350" indent="-51435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Riba</a:t>
            </a:r>
            <a:r>
              <a:rPr lang="en-US" sz="2600" b="1" dirty="0" smtClean="0">
                <a:solidFill>
                  <a:schemeClr val="tx1"/>
                </a:solidFill>
                <a:latin typeface="Baskerville Old Face" pitchFamily="18" charset="0"/>
                <a:cs typeface="1 MUHAMMADI QURANIC" pitchFamily="66" charset="-78"/>
              </a:rPr>
              <a:t> is also prohibited in the previous codes revealed to the other prophets.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Impermissible Modes</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Riba</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a:t>
            </a: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5814</TotalTime>
  <Words>3967</Words>
  <Application>Microsoft Office PowerPoint</Application>
  <PresentationFormat>On-screen Show (4:3)</PresentationFormat>
  <Paragraphs>425</Paragraphs>
  <Slides>84</Slides>
  <Notes>10</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Theme1</vt:lpstr>
      <vt:lpstr>Economic Ideology of Islam</vt:lpstr>
      <vt:lpstr>Impermissible Modes</vt:lpstr>
      <vt:lpstr>Slide 3</vt:lpstr>
      <vt:lpstr>Slide 4</vt:lpstr>
      <vt:lpstr>Slide 5</vt:lpstr>
      <vt:lpstr>Slide 6</vt:lpstr>
      <vt:lpstr>Slide 7</vt:lpstr>
      <vt:lpstr>Slide 8</vt:lpstr>
      <vt:lpstr>Impermissible Modes</vt:lpstr>
      <vt:lpstr>Slide 10</vt:lpstr>
      <vt:lpstr>Slide 11</vt:lpstr>
      <vt:lpstr>Slide 12</vt:lpstr>
      <vt:lpstr>Slide 13</vt:lpstr>
      <vt:lpstr>Slide 14</vt:lpstr>
      <vt:lpstr>Slide 15</vt:lpstr>
      <vt:lpstr>Slide 16</vt:lpstr>
      <vt:lpstr>Slide 17</vt:lpstr>
      <vt:lpstr>Slide 18</vt:lpstr>
      <vt:lpstr>Slide 19</vt:lpstr>
      <vt:lpstr>Impermissible Modes</vt:lpstr>
      <vt:lpstr>Slide 21</vt:lpstr>
      <vt:lpstr>Slide 22</vt:lpstr>
      <vt:lpstr>Slide 23</vt:lpstr>
      <vt:lpstr>Impermissible Modes </vt:lpstr>
      <vt:lpstr>Impermissible Modes </vt:lpstr>
      <vt:lpstr>Impermissible Modes </vt:lpstr>
      <vt:lpstr>Impermissible Modes </vt:lpstr>
      <vt:lpstr>Impermissible Modes</vt:lpstr>
      <vt:lpstr>Impermissible Modes </vt:lpstr>
      <vt:lpstr>Impermissible Modes </vt:lpstr>
      <vt:lpstr>Impermissible Modes </vt:lpstr>
      <vt:lpstr>Impermissible Modes </vt:lpstr>
      <vt:lpstr>Impermissible Modes </vt:lpstr>
      <vt:lpstr>Impermissible Modes </vt:lpstr>
      <vt:lpstr>Impermissible Modes</vt:lpstr>
      <vt:lpstr>Slide 36</vt:lpstr>
      <vt:lpstr>Slide 37</vt:lpstr>
      <vt:lpstr>Slide 38</vt:lpstr>
      <vt:lpstr>Slide 39</vt:lpstr>
      <vt:lpstr>Slide 40</vt:lpstr>
      <vt:lpstr>Slide 41</vt:lpstr>
      <vt:lpstr>Slide 42</vt:lpstr>
      <vt:lpstr>Slide 43</vt:lpstr>
      <vt:lpstr>Slide 44</vt:lpstr>
      <vt:lpstr>Slide 45</vt:lpstr>
      <vt:lpstr>Impermissible Modes</vt:lpstr>
      <vt:lpstr>Slide 47</vt:lpstr>
      <vt:lpstr>Slide 48</vt:lpstr>
      <vt:lpstr>Slide 49</vt:lpstr>
      <vt:lpstr>Slide 50</vt:lpstr>
      <vt:lpstr>Slide 51</vt:lpstr>
      <vt:lpstr>Slide 52</vt:lpstr>
      <vt:lpstr>Slide 53</vt:lpstr>
      <vt:lpstr>Impermissible Modes</vt:lpstr>
      <vt:lpstr>Slide 55</vt:lpstr>
      <vt:lpstr>Slide 56</vt:lpstr>
      <vt:lpstr>Slide 57</vt:lpstr>
      <vt:lpstr>Slide 58</vt:lpstr>
      <vt:lpstr>Slide 59</vt:lpstr>
      <vt:lpstr>Impermissible Modes</vt:lpstr>
      <vt:lpstr>Slide 61</vt:lpstr>
      <vt:lpstr>Slide 62</vt:lpstr>
      <vt:lpstr>Slide 63</vt:lpstr>
      <vt:lpstr>Slide 64</vt:lpstr>
      <vt:lpstr>Impermissible Modes</vt:lpstr>
      <vt:lpstr>Slide 66</vt:lpstr>
      <vt:lpstr>Slide 67</vt:lpstr>
      <vt:lpstr>Slide 68</vt:lpstr>
      <vt:lpstr>Slide 69</vt:lpstr>
      <vt:lpstr>Slide 70</vt:lpstr>
      <vt:lpstr>Slide 71</vt:lpstr>
      <vt:lpstr>Slide 72</vt:lpstr>
      <vt:lpstr>Impermissible Modes</vt:lpstr>
      <vt:lpstr>Impermissible Modes </vt:lpstr>
      <vt:lpstr>Slide 75</vt:lpstr>
      <vt:lpstr>Slide 76</vt:lpstr>
      <vt:lpstr>Slide 77</vt:lpstr>
      <vt:lpstr>Slide 78</vt:lpstr>
      <vt:lpstr>Impermissible Modes</vt:lpstr>
      <vt:lpstr>Slide 80</vt:lpstr>
      <vt:lpstr>Slide 81</vt:lpstr>
      <vt:lpstr>Slide 82</vt:lpstr>
      <vt:lpstr>Slide 83</vt:lpstr>
      <vt:lpstr>Slide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501</cp:revision>
  <dcterms:created xsi:type="dcterms:W3CDTF">2014-09-03T15:33:21Z</dcterms:created>
  <dcterms:modified xsi:type="dcterms:W3CDTF">2017-04-09T06:58:18Z</dcterms:modified>
</cp:coreProperties>
</file>