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3"/>
  </p:notesMasterIdLst>
  <p:handoutMasterIdLst>
    <p:handoutMasterId r:id="rId174"/>
  </p:handoutMasterIdLst>
  <p:sldIdLst>
    <p:sldId id="844" r:id="rId2"/>
    <p:sldId id="845" r:id="rId3"/>
    <p:sldId id="846" r:id="rId4"/>
    <p:sldId id="847" r:id="rId5"/>
    <p:sldId id="848" r:id="rId6"/>
    <p:sldId id="849" r:id="rId7"/>
    <p:sldId id="850" r:id="rId8"/>
    <p:sldId id="851" r:id="rId9"/>
    <p:sldId id="852" r:id="rId10"/>
    <p:sldId id="853" r:id="rId11"/>
    <p:sldId id="854" r:id="rId12"/>
    <p:sldId id="855" r:id="rId13"/>
    <p:sldId id="856" r:id="rId14"/>
    <p:sldId id="857" r:id="rId15"/>
    <p:sldId id="858" r:id="rId16"/>
    <p:sldId id="859" r:id="rId17"/>
    <p:sldId id="860" r:id="rId18"/>
    <p:sldId id="861" r:id="rId19"/>
    <p:sldId id="862" r:id="rId20"/>
    <p:sldId id="863" r:id="rId21"/>
    <p:sldId id="864" r:id="rId22"/>
    <p:sldId id="865" r:id="rId23"/>
    <p:sldId id="866" r:id="rId24"/>
    <p:sldId id="867" r:id="rId25"/>
    <p:sldId id="868" r:id="rId26"/>
    <p:sldId id="869" r:id="rId27"/>
    <p:sldId id="870" r:id="rId28"/>
    <p:sldId id="871" r:id="rId29"/>
    <p:sldId id="872" r:id="rId30"/>
    <p:sldId id="873" r:id="rId31"/>
    <p:sldId id="874" r:id="rId32"/>
    <p:sldId id="875" r:id="rId33"/>
    <p:sldId id="876" r:id="rId34"/>
    <p:sldId id="877" r:id="rId35"/>
    <p:sldId id="878" r:id="rId36"/>
    <p:sldId id="879" r:id="rId37"/>
    <p:sldId id="622" r:id="rId38"/>
    <p:sldId id="782" r:id="rId39"/>
    <p:sldId id="783" r:id="rId40"/>
    <p:sldId id="784" r:id="rId41"/>
    <p:sldId id="785" r:id="rId42"/>
    <p:sldId id="786" r:id="rId43"/>
    <p:sldId id="787" r:id="rId44"/>
    <p:sldId id="788" r:id="rId45"/>
    <p:sldId id="789" r:id="rId46"/>
    <p:sldId id="790" r:id="rId47"/>
    <p:sldId id="791" r:id="rId48"/>
    <p:sldId id="793" r:id="rId49"/>
    <p:sldId id="794" r:id="rId50"/>
    <p:sldId id="795" r:id="rId51"/>
    <p:sldId id="796" r:id="rId52"/>
    <p:sldId id="797" r:id="rId53"/>
    <p:sldId id="798" r:id="rId54"/>
    <p:sldId id="799" r:id="rId55"/>
    <p:sldId id="800" r:id="rId56"/>
    <p:sldId id="801" r:id="rId57"/>
    <p:sldId id="802" r:id="rId58"/>
    <p:sldId id="803" r:id="rId59"/>
    <p:sldId id="804" r:id="rId60"/>
    <p:sldId id="817" r:id="rId61"/>
    <p:sldId id="805" r:id="rId62"/>
    <p:sldId id="806" r:id="rId63"/>
    <p:sldId id="807" r:id="rId64"/>
    <p:sldId id="808" r:id="rId65"/>
    <p:sldId id="809" r:id="rId66"/>
    <p:sldId id="810" r:id="rId67"/>
    <p:sldId id="811" r:id="rId68"/>
    <p:sldId id="812" r:id="rId69"/>
    <p:sldId id="813" r:id="rId70"/>
    <p:sldId id="814" r:id="rId71"/>
    <p:sldId id="815" r:id="rId72"/>
    <p:sldId id="816" r:id="rId73"/>
    <p:sldId id="818" r:id="rId74"/>
    <p:sldId id="819" r:id="rId75"/>
    <p:sldId id="820" r:id="rId76"/>
    <p:sldId id="821" r:id="rId77"/>
    <p:sldId id="822" r:id="rId78"/>
    <p:sldId id="823" r:id="rId79"/>
    <p:sldId id="824" r:id="rId80"/>
    <p:sldId id="825" r:id="rId81"/>
    <p:sldId id="826" r:id="rId82"/>
    <p:sldId id="887" r:id="rId83"/>
    <p:sldId id="827" r:id="rId84"/>
    <p:sldId id="828" r:id="rId85"/>
    <p:sldId id="829" r:id="rId86"/>
    <p:sldId id="830" r:id="rId87"/>
    <p:sldId id="831" r:id="rId88"/>
    <p:sldId id="832" r:id="rId89"/>
    <p:sldId id="833" r:id="rId90"/>
    <p:sldId id="888" r:id="rId91"/>
    <p:sldId id="834" r:id="rId92"/>
    <p:sldId id="781" r:id="rId93"/>
    <p:sldId id="835" r:id="rId94"/>
    <p:sldId id="836" r:id="rId95"/>
    <p:sldId id="837" r:id="rId96"/>
    <p:sldId id="838" r:id="rId97"/>
    <p:sldId id="839" r:id="rId98"/>
    <p:sldId id="840" r:id="rId99"/>
    <p:sldId id="841" r:id="rId100"/>
    <p:sldId id="842" r:id="rId101"/>
    <p:sldId id="843" r:id="rId102"/>
    <p:sldId id="889" r:id="rId103"/>
    <p:sldId id="880" r:id="rId104"/>
    <p:sldId id="881" r:id="rId105"/>
    <p:sldId id="882" r:id="rId106"/>
    <p:sldId id="883" r:id="rId107"/>
    <p:sldId id="884" r:id="rId108"/>
    <p:sldId id="885" r:id="rId109"/>
    <p:sldId id="886" r:id="rId110"/>
    <p:sldId id="890" r:id="rId111"/>
    <p:sldId id="891" r:id="rId112"/>
    <p:sldId id="892" r:id="rId113"/>
    <p:sldId id="894" r:id="rId114"/>
    <p:sldId id="893" r:id="rId115"/>
    <p:sldId id="895" r:id="rId116"/>
    <p:sldId id="896" r:id="rId117"/>
    <p:sldId id="897" r:id="rId118"/>
    <p:sldId id="898" r:id="rId119"/>
    <p:sldId id="948" r:id="rId120"/>
    <p:sldId id="899" r:id="rId121"/>
    <p:sldId id="900" r:id="rId122"/>
    <p:sldId id="901" r:id="rId123"/>
    <p:sldId id="902" r:id="rId124"/>
    <p:sldId id="903" r:id="rId125"/>
    <p:sldId id="904" r:id="rId126"/>
    <p:sldId id="905" r:id="rId127"/>
    <p:sldId id="906" r:id="rId128"/>
    <p:sldId id="907" r:id="rId129"/>
    <p:sldId id="908" r:id="rId130"/>
    <p:sldId id="909" r:id="rId131"/>
    <p:sldId id="910" r:id="rId132"/>
    <p:sldId id="911" r:id="rId133"/>
    <p:sldId id="912" r:id="rId134"/>
    <p:sldId id="949" r:id="rId135"/>
    <p:sldId id="913" r:id="rId136"/>
    <p:sldId id="914" r:id="rId137"/>
    <p:sldId id="915" r:id="rId138"/>
    <p:sldId id="916" r:id="rId139"/>
    <p:sldId id="917" r:id="rId140"/>
    <p:sldId id="918" r:id="rId141"/>
    <p:sldId id="919" r:id="rId142"/>
    <p:sldId id="920" r:id="rId143"/>
    <p:sldId id="921" r:id="rId144"/>
    <p:sldId id="922" r:id="rId145"/>
    <p:sldId id="923" r:id="rId146"/>
    <p:sldId id="924" r:id="rId147"/>
    <p:sldId id="925" r:id="rId148"/>
    <p:sldId id="926" r:id="rId149"/>
    <p:sldId id="927" r:id="rId150"/>
    <p:sldId id="928" r:id="rId151"/>
    <p:sldId id="950" r:id="rId152"/>
    <p:sldId id="929" r:id="rId153"/>
    <p:sldId id="930" r:id="rId154"/>
    <p:sldId id="931" r:id="rId155"/>
    <p:sldId id="932" r:id="rId156"/>
    <p:sldId id="933" r:id="rId157"/>
    <p:sldId id="934" r:id="rId158"/>
    <p:sldId id="935" r:id="rId159"/>
    <p:sldId id="936" r:id="rId160"/>
    <p:sldId id="937" r:id="rId161"/>
    <p:sldId id="951" r:id="rId162"/>
    <p:sldId id="938" r:id="rId163"/>
    <p:sldId id="939" r:id="rId164"/>
    <p:sldId id="940" r:id="rId165"/>
    <p:sldId id="941" r:id="rId166"/>
    <p:sldId id="942" r:id="rId167"/>
    <p:sldId id="943" r:id="rId168"/>
    <p:sldId id="944" r:id="rId169"/>
    <p:sldId id="945" r:id="rId170"/>
    <p:sldId id="946" r:id="rId171"/>
    <p:sldId id="947" r:id="rId1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B4BF35B9-994F-456E-ADB7-4718AB9E6D10}">
          <p14:sldIdLst>
            <p14:sldId id="332"/>
            <p14:sldId id="613"/>
            <p14:sldId id="612"/>
            <p14:sldId id="618"/>
            <p14:sldId id="619"/>
            <p14:sldId id="614"/>
            <p14:sldId id="617"/>
            <p14:sldId id="636"/>
            <p14:sldId id="637"/>
            <p14:sldId id="638"/>
            <p14:sldId id="759"/>
            <p14:sldId id="615"/>
            <p14:sldId id="616"/>
            <p14:sldId id="620"/>
            <p14:sldId id="621"/>
            <p14:sldId id="622"/>
            <p14:sldId id="781"/>
            <p14:sldId id="779"/>
            <p14:sldId id="624"/>
            <p14:sldId id="625"/>
            <p14:sldId id="760"/>
            <p14:sldId id="626"/>
            <p14:sldId id="627"/>
            <p14:sldId id="628"/>
            <p14:sldId id="629"/>
            <p14:sldId id="630"/>
            <p14:sldId id="631"/>
            <p14:sldId id="632"/>
            <p14:sldId id="761"/>
            <p14:sldId id="633"/>
            <p14:sldId id="634"/>
            <p14:sldId id="635"/>
            <p14:sldId id="644"/>
            <p14:sldId id="645"/>
            <p14:sldId id="646"/>
            <p14:sldId id="647"/>
            <p14:sldId id="648"/>
            <p14:sldId id="762"/>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8"/>
            <p14:sldId id="669"/>
            <p14:sldId id="670"/>
            <p14:sldId id="671"/>
            <p14:sldId id="673"/>
            <p14:sldId id="763"/>
            <p14:sldId id="674"/>
            <p14:sldId id="675"/>
            <p14:sldId id="676"/>
            <p14:sldId id="677"/>
            <p14:sldId id="678"/>
            <p14:sldId id="679"/>
            <p14:sldId id="680"/>
            <p14:sldId id="681"/>
            <p14:sldId id="764"/>
            <p14:sldId id="682"/>
            <p14:sldId id="683"/>
            <p14:sldId id="684"/>
            <p14:sldId id="685"/>
            <p14:sldId id="686"/>
            <p14:sldId id="667"/>
            <p14:sldId id="687"/>
            <p14:sldId id="688"/>
            <p14:sldId id="689"/>
            <p14:sldId id="691"/>
            <p14:sldId id="765"/>
            <p14:sldId id="690"/>
            <p14:sldId id="693"/>
            <p14:sldId id="694"/>
            <p14:sldId id="695"/>
            <p14:sldId id="766"/>
            <p14:sldId id="698"/>
            <p14:sldId id="699"/>
            <p14:sldId id="767"/>
            <p14:sldId id="696"/>
            <p14:sldId id="697"/>
            <p14:sldId id="768"/>
            <p14:sldId id="700"/>
            <p14:sldId id="701"/>
            <p14:sldId id="702"/>
            <p14:sldId id="738"/>
            <p14:sldId id="739"/>
            <p14:sldId id="740"/>
            <p14:sldId id="741"/>
            <p14:sldId id="742"/>
            <p14:sldId id="782"/>
            <p14:sldId id="783"/>
            <p14:sldId id="784"/>
            <p14:sldId id="769"/>
            <p14:sldId id="743"/>
            <p14:sldId id="744"/>
            <p14:sldId id="745"/>
            <p14:sldId id="746"/>
            <p14:sldId id="770"/>
            <p14:sldId id="747"/>
            <p14:sldId id="748"/>
            <p14:sldId id="785"/>
            <p14:sldId id="749"/>
            <p14:sldId id="750"/>
            <p14:sldId id="751"/>
            <p14:sldId id="771"/>
            <p14:sldId id="752"/>
            <p14:sldId id="753"/>
            <p14:sldId id="754"/>
            <p14:sldId id="758"/>
            <p14:sldId id="755"/>
            <p14:sldId id="756"/>
            <p14:sldId id="607"/>
            <p14:sldId id="703"/>
            <p14:sldId id="704"/>
            <p14:sldId id="705"/>
            <p14:sldId id="706"/>
            <p14:sldId id="772"/>
            <p14:sldId id="707"/>
            <p14:sldId id="708"/>
            <p14:sldId id="709"/>
            <p14:sldId id="710"/>
            <p14:sldId id="711"/>
            <p14:sldId id="609"/>
            <p14:sldId id="712"/>
            <p14:sldId id="713"/>
            <p14:sldId id="773"/>
            <p14:sldId id="714"/>
            <p14:sldId id="715"/>
            <p14:sldId id="716"/>
            <p14:sldId id="717"/>
            <p14:sldId id="718"/>
            <p14:sldId id="719"/>
            <p14:sldId id="774"/>
            <p14:sldId id="720"/>
            <p14:sldId id="721"/>
            <p14:sldId id="727"/>
            <p14:sldId id="775"/>
            <p14:sldId id="722"/>
            <p14:sldId id="723"/>
            <p14:sldId id="724"/>
            <p14:sldId id="725"/>
            <p14:sldId id="726"/>
            <p14:sldId id="776"/>
            <p14:sldId id="728"/>
            <p14:sldId id="729"/>
            <p14:sldId id="730"/>
            <p14:sldId id="731"/>
            <p14:sldId id="777"/>
            <p14:sldId id="732"/>
            <p14:sldId id="733"/>
            <p14:sldId id="734"/>
            <p14:sldId id="735"/>
            <p14:sldId id="736"/>
            <p14:sldId id="737"/>
            <p14:sldId id="610"/>
            <p14:sldId id="611"/>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96009"/>
    <a:srgbClr val="006699"/>
    <a:srgbClr val="0033CC"/>
    <a:srgbClr val="0049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480"/>
        <p:guide pos="297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3/12/2017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3/12/2017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3/12/2017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3/12/2017</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3/12/2017</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3/12/2017</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3/12/2017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3/12/2017</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3/12/2017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Meaning of Gift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4086838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smtClean="0">
                <a:solidFill>
                  <a:schemeClr val="bg2">
                    <a:lumMod val="50000"/>
                  </a:schemeClr>
                </a:solidFill>
                <a:latin typeface="Levenim MT" panose="02010502060101010101" pitchFamily="2" charset="-79"/>
                <a:cs typeface="Levenim MT" panose="02010502060101010101" pitchFamily="2" charset="-79"/>
              </a:rPr>
              <a:t>Offering Style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300" b="1" dirty="0" smtClean="0">
                <a:solidFill>
                  <a:schemeClr val="tx1"/>
                </a:solidFill>
                <a:latin typeface="Baskerville Old Face" pitchFamily="18" charset="0"/>
              </a:rPr>
              <a:t>You gave a person clothing that is kept in a locked trunk but did not give him the keys to the trunk. This will not be regarded as taking possession. Once you hand over the keys, possession will take place and he will become the owner of the clothing.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However, in exceptional circumstances the Islamic state can temporarily place a maximum limit on the ownership of land.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Islam allows </a:t>
            </a:r>
            <a:r>
              <a:rPr lang="en-US" sz="2400" b="1" dirty="0" err="1" smtClean="0">
                <a:solidFill>
                  <a:schemeClr val="tx1"/>
                </a:solidFill>
                <a:latin typeface="Baskerville Old Face" panose="02020602080505020303" pitchFamily="18" charset="0"/>
              </a:rPr>
              <a:t>sharakat</a:t>
            </a:r>
            <a:r>
              <a:rPr lang="en-US" sz="2400" b="1" dirty="0" smtClean="0">
                <a:solidFill>
                  <a:schemeClr val="tx1"/>
                </a:solidFill>
                <a:latin typeface="Baskerville Old Face" panose="02020602080505020303" pitchFamily="18" charset="0"/>
              </a:rPr>
              <a:t> (Partnership) and </a:t>
            </a:r>
            <a:r>
              <a:rPr lang="en-US" sz="2400" b="1" dirty="0" err="1" smtClean="0">
                <a:solidFill>
                  <a:schemeClr val="tx1"/>
                </a:solidFill>
                <a:latin typeface="Baskerville Old Face" panose="02020602080505020303" pitchFamily="18" charset="0"/>
              </a:rPr>
              <a:t>Modarbat</a:t>
            </a:r>
            <a:r>
              <a:rPr lang="en-US" sz="2400" b="1" dirty="0" smtClean="0">
                <a:solidFill>
                  <a:schemeClr val="tx1"/>
                </a:solidFill>
                <a:latin typeface="Baskerville Old Face" panose="02020602080505020303" pitchFamily="18" charset="0"/>
              </a:rPr>
              <a:t> in trade, industry and other forms of commerce. </a:t>
            </a:r>
            <a:r>
              <a:rPr lang="en-US" sz="2400" b="1" dirty="0" err="1" smtClean="0">
                <a:solidFill>
                  <a:schemeClr val="tx1"/>
                </a:solidFill>
                <a:latin typeface="Baskerville Old Face" panose="02020602080505020303" pitchFamily="18" charset="0"/>
              </a:rPr>
              <a:t>Muzaraah</a:t>
            </a:r>
            <a:r>
              <a:rPr lang="en-US" sz="2400" b="1" dirty="0" smtClean="0">
                <a:solidFill>
                  <a:schemeClr val="tx1"/>
                </a:solidFill>
                <a:latin typeface="Baskerville Old Face" panose="02020602080505020303" pitchFamily="18" charset="0"/>
              </a:rPr>
              <a:t> is also a similar transaction. In fact it is almost identical with </a:t>
            </a:r>
            <a:r>
              <a:rPr lang="en-US" sz="2400" b="1" dirty="0" err="1" smtClean="0">
                <a:solidFill>
                  <a:schemeClr val="tx1"/>
                </a:solidFill>
                <a:latin typeface="Baskerville Old Face" panose="02020602080505020303" pitchFamily="18" charset="0"/>
              </a:rPr>
              <a:t>Modarbat</a:t>
            </a:r>
            <a:r>
              <a:rPr lang="en-US" sz="2400" b="1" dirty="0" smtClean="0">
                <a:solidFill>
                  <a:schemeClr val="tx1"/>
                </a:solidFill>
                <a:latin typeface="Baskerville Old Face" panose="02020602080505020303" pitchFamily="18" charset="0"/>
              </a:rPr>
              <a:t> while </a:t>
            </a:r>
            <a:r>
              <a:rPr lang="en-US" sz="2400" b="1" dirty="0" err="1" smtClean="0">
                <a:solidFill>
                  <a:schemeClr val="tx1"/>
                </a:solidFill>
                <a:latin typeface="Baskerville Old Face" panose="02020602080505020303" pitchFamily="18" charset="0"/>
              </a:rPr>
              <a:t>Modarbat</a:t>
            </a:r>
            <a:r>
              <a:rPr lang="en-US" sz="2400" b="1" dirty="0" smtClean="0">
                <a:solidFill>
                  <a:schemeClr val="tx1"/>
                </a:solidFill>
                <a:latin typeface="Baskerville Old Face" panose="02020602080505020303" pitchFamily="18" charset="0"/>
              </a:rPr>
              <a:t> is lawful.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Muzaraah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(IV)</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The prophet (S.A.W) prohibited every form of </a:t>
            </a:r>
            <a:r>
              <a:rPr lang="en-US" sz="2400" b="1" dirty="0" err="1" smtClean="0">
                <a:solidFill>
                  <a:schemeClr val="tx1"/>
                </a:solidFill>
                <a:latin typeface="Baskerville Old Face" panose="02020602080505020303" pitchFamily="18" charset="0"/>
              </a:rPr>
              <a:t>Muzaraah</a:t>
            </a:r>
            <a:r>
              <a:rPr lang="en-US" sz="2400" b="1" dirty="0" smtClean="0">
                <a:solidFill>
                  <a:schemeClr val="tx1"/>
                </a:solidFill>
                <a:latin typeface="Baskerville Old Face" panose="02020602080505020303" pitchFamily="18" charset="0"/>
              </a:rPr>
              <a:t> which leads us towards dispute.</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All types of </a:t>
            </a:r>
            <a:r>
              <a:rPr lang="en-US" sz="2400" b="1" dirty="0" err="1" smtClean="0">
                <a:solidFill>
                  <a:schemeClr val="tx1"/>
                </a:solidFill>
                <a:latin typeface="Baskerville Old Face" panose="02020602080505020303" pitchFamily="18" charset="0"/>
              </a:rPr>
              <a:t>Muzaraah</a:t>
            </a:r>
            <a:r>
              <a:rPr lang="en-US" sz="2400" b="1" dirty="0" smtClean="0">
                <a:solidFill>
                  <a:schemeClr val="tx1"/>
                </a:solidFill>
                <a:latin typeface="Baskerville Old Face" panose="02020602080505020303" pitchFamily="18" charset="0"/>
              </a:rPr>
              <a:t> are prohibited in which unjust conditions are included in the contract of </a:t>
            </a:r>
            <a:r>
              <a:rPr lang="en-US" sz="2400" b="1" dirty="0" err="1" smtClean="0">
                <a:solidFill>
                  <a:schemeClr val="tx1"/>
                </a:solidFill>
                <a:latin typeface="Baskerville Old Face" panose="02020602080505020303" pitchFamily="18" charset="0"/>
              </a:rPr>
              <a:t>Muzaraah</a:t>
            </a:r>
            <a:r>
              <a:rPr lang="en-US" sz="24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Sometimes the contract of tenancy contained conditions that the production of the more fertile part of the land would be taken by the owner and that of less fertile parts would fall to the share of the tenant.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err="1" smtClean="0">
                <a:solidFill>
                  <a:schemeClr val="tx1"/>
                </a:solidFill>
                <a:latin typeface="Baskerville Old Face" pitchFamily="18" charset="0"/>
                <a:cs typeface="1 MUHAMMADI QURANIC" pitchFamily="66" charset="-78"/>
              </a:rPr>
              <a:t>Saad</a:t>
            </a:r>
            <a:r>
              <a:rPr lang="en-US" sz="2800" b="1" dirty="0" smtClean="0">
                <a:solidFill>
                  <a:schemeClr val="tx1"/>
                </a:solidFill>
                <a:latin typeface="Baskerville Old Face" pitchFamily="18" charset="0"/>
                <a:cs typeface="1 MUHAMMADI QURANIC" pitchFamily="66" charset="-78"/>
              </a:rPr>
              <a:t> bin </a:t>
            </a:r>
            <a:r>
              <a:rPr lang="en-US" sz="2800" b="1" dirty="0" err="1" smtClean="0">
                <a:solidFill>
                  <a:schemeClr val="tx1"/>
                </a:solidFill>
                <a:latin typeface="Baskerville Old Face" pitchFamily="18" charset="0"/>
                <a:cs typeface="1 MUHAMMADI QURANIC" pitchFamily="66" charset="-78"/>
              </a:rPr>
              <a:t>Abi</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Waqas</a:t>
            </a:r>
            <a:r>
              <a:rPr lang="en-US" sz="2800" b="1" dirty="0" smtClean="0">
                <a:solidFill>
                  <a:schemeClr val="tx1"/>
                </a:solidFill>
                <a:latin typeface="Baskerville Old Face" pitchFamily="18" charset="0"/>
                <a:cs typeface="1 MUHAMMADI QURANIC" pitchFamily="66" charset="-78"/>
              </a:rPr>
              <a:t> narrates:</a:t>
            </a:r>
          </a:p>
          <a:p>
            <a:pPr algn="l" eaLnBrk="1" hangingPunct="1"/>
            <a:r>
              <a:rPr lang="en-US" sz="2600" b="1" dirty="0" smtClean="0">
                <a:solidFill>
                  <a:schemeClr val="tx1"/>
                </a:solidFill>
                <a:latin typeface="Baskerville Old Face" pitchFamily="18" charset="0"/>
                <a:cs typeface="1 MUHAMMADI QURANIC" pitchFamily="66" charset="-78"/>
              </a:rPr>
              <a:t>In the time of the Holy Prophet (S.A.W) the custom was that the landowners used to lease out land for cultivation on the condition that the yield of parts of land on both sides of the irrigation channels or those parts where water reached by itself would be taken by the owner. Such agreements gave rise to disputes which came before the Apostle of Allah (S.A.W). He then forbade leasing out of land on such conditions and ruled that rent should be fixed in the form of gold or silver.    [</a:t>
            </a:r>
            <a:r>
              <a:rPr lang="en-US" sz="2600" b="1" dirty="0" err="1" smtClean="0">
                <a:solidFill>
                  <a:schemeClr val="tx1"/>
                </a:solidFill>
                <a:latin typeface="Baskerville Old Face" pitchFamily="18" charset="0"/>
                <a:cs typeface="1 MUHAMMADI QURANIC" pitchFamily="66" charset="-78"/>
              </a:rPr>
              <a:t>Musnad</a:t>
            </a:r>
            <a:r>
              <a:rPr lang="en-US" sz="2600" b="1" dirty="0" smtClean="0">
                <a:solidFill>
                  <a:schemeClr val="tx1"/>
                </a:solidFill>
                <a:latin typeface="Baskerville Old Face" pitchFamily="18" charset="0"/>
                <a:cs typeface="1 MUHAMMADI QURANIC" pitchFamily="66" charset="-78"/>
              </a:rPr>
              <a:t>-e-Ahmad, </a:t>
            </a:r>
            <a:r>
              <a:rPr lang="en-US" sz="2600" b="1" dirty="0" err="1" smtClean="0">
                <a:solidFill>
                  <a:schemeClr val="tx1"/>
                </a:solidFill>
                <a:latin typeface="Baskerville Old Face" pitchFamily="18" charset="0"/>
                <a:cs typeface="1 MUHAMMADI QURANIC" pitchFamily="66" charset="-78"/>
              </a:rPr>
              <a:t>Nasii</a:t>
            </a:r>
            <a:r>
              <a:rPr lang="en-US" sz="2600" b="1" dirty="0" smtClean="0">
                <a:solidFill>
                  <a:schemeClr val="tx1"/>
                </a:solidFill>
                <a:latin typeface="Baskerville Old Face" pitchFamily="18" charset="0"/>
                <a:cs typeface="1 MUHAMMADI QURANIC" pitchFamily="66" charset="-78"/>
              </a:rPr>
              <a:t>]</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It is prohibited in the case of tenancy that the owner took yield of the land irrigated by wells and canals and the production of the rain-fed  lands fell to the share of the </a:t>
            </a:r>
            <a:r>
              <a:rPr lang="en-US" sz="2400" b="1" dirty="0" err="1" smtClean="0">
                <a:solidFill>
                  <a:schemeClr val="tx1"/>
                </a:solidFill>
                <a:latin typeface="Baskerville Old Face" panose="02020602080505020303" pitchFamily="18" charset="0"/>
              </a:rPr>
              <a:t>tanant</a:t>
            </a:r>
            <a:r>
              <a:rPr lang="en-US" sz="24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smtClean="0">
                <a:solidFill>
                  <a:schemeClr val="tx1"/>
                </a:solidFill>
                <a:latin typeface="Baskerville Old Face" pitchFamily="18" charset="0"/>
                <a:cs typeface="1 MUHAMMADI QURANIC" pitchFamily="66" charset="-78"/>
              </a:rPr>
              <a:t>According to a tradition incorporated in Muslim, Abu </a:t>
            </a:r>
            <a:r>
              <a:rPr lang="en-US" sz="2800" b="1" dirty="0" err="1" smtClean="0">
                <a:solidFill>
                  <a:schemeClr val="tx1"/>
                </a:solidFill>
                <a:latin typeface="Baskerville Old Face" pitchFamily="18" charset="0"/>
                <a:cs typeface="1 MUHAMMADI QURANIC" pitchFamily="66" charset="-78"/>
              </a:rPr>
              <a:t>Dawud</a:t>
            </a:r>
            <a:r>
              <a:rPr lang="en-US" sz="2800" b="1" dirty="0" smtClean="0">
                <a:solidFill>
                  <a:schemeClr val="tx1"/>
                </a:solidFill>
                <a:latin typeface="Baskerville Old Face" pitchFamily="18" charset="0"/>
                <a:cs typeface="1 MUHAMMADI QURANIC" pitchFamily="66" charset="-78"/>
              </a:rPr>
              <a:t> and </a:t>
            </a:r>
            <a:r>
              <a:rPr lang="en-US" sz="2800" b="1" dirty="0" err="1" smtClean="0">
                <a:solidFill>
                  <a:schemeClr val="tx1"/>
                </a:solidFill>
                <a:latin typeface="Baskerville Old Face" pitchFamily="18" charset="0"/>
                <a:cs typeface="1 MUHAMMADI QURANIC" pitchFamily="66" charset="-78"/>
              </a:rPr>
              <a:t>Nasii</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Hantala</a:t>
            </a:r>
            <a:r>
              <a:rPr lang="en-US" sz="2800" b="1" dirty="0" smtClean="0">
                <a:solidFill>
                  <a:schemeClr val="tx1"/>
                </a:solidFill>
                <a:latin typeface="Baskerville Old Face" pitchFamily="18" charset="0"/>
                <a:cs typeface="1 MUHAMMADI QURANIC" pitchFamily="66" charset="-78"/>
              </a:rPr>
              <a:t> bin </a:t>
            </a:r>
            <a:r>
              <a:rPr lang="en-US" sz="2800" b="1" dirty="0" err="1" smtClean="0">
                <a:solidFill>
                  <a:schemeClr val="tx1"/>
                </a:solidFill>
                <a:latin typeface="Baskerville Old Face" pitchFamily="18" charset="0"/>
                <a:cs typeface="1 MUHAMMADI QURANIC" pitchFamily="66" charset="-78"/>
              </a:rPr>
              <a:t>Qais</a:t>
            </a:r>
            <a:r>
              <a:rPr lang="en-US" sz="2800" b="1" dirty="0" smtClean="0">
                <a:solidFill>
                  <a:schemeClr val="tx1"/>
                </a:solidFill>
                <a:latin typeface="Baskerville Old Face" pitchFamily="18" charset="0"/>
                <a:cs typeface="1 MUHAMMADI QURANIC" pitchFamily="66" charset="-78"/>
              </a:rPr>
              <a:t> enquired from </a:t>
            </a:r>
            <a:r>
              <a:rPr lang="en-US" sz="2800" b="1" dirty="0" err="1" smtClean="0">
                <a:solidFill>
                  <a:schemeClr val="tx1"/>
                </a:solidFill>
                <a:latin typeface="Baskerville Old Face" pitchFamily="18" charset="0"/>
                <a:cs typeface="1 MUHAMMADI QURANIC" pitchFamily="66" charset="-78"/>
              </a:rPr>
              <a:t>Rafaa</a:t>
            </a:r>
            <a:r>
              <a:rPr lang="en-US" sz="2800" b="1" dirty="0" smtClean="0">
                <a:solidFill>
                  <a:schemeClr val="tx1"/>
                </a:solidFill>
                <a:latin typeface="Baskerville Old Face" pitchFamily="18" charset="0"/>
                <a:cs typeface="1 MUHAMMADI QURANIC" pitchFamily="66" charset="-78"/>
              </a:rPr>
              <a:t> bin </a:t>
            </a:r>
            <a:r>
              <a:rPr lang="en-US" sz="2800" b="1" dirty="0" err="1" smtClean="0">
                <a:solidFill>
                  <a:schemeClr val="tx1"/>
                </a:solidFill>
                <a:latin typeface="Baskerville Old Face" pitchFamily="18" charset="0"/>
                <a:cs typeface="1 MUHAMMADI QURANIC" pitchFamily="66" charset="-78"/>
              </a:rPr>
              <a:t>Khadeej</a:t>
            </a:r>
            <a:r>
              <a:rPr lang="en-US" sz="2800" b="1" dirty="0" smtClean="0">
                <a:solidFill>
                  <a:schemeClr val="tx1"/>
                </a:solidFill>
                <a:latin typeface="Baskerville Old Face" pitchFamily="18" charset="0"/>
                <a:cs typeface="1 MUHAMMADI QURANIC" pitchFamily="66" charset="-78"/>
              </a:rPr>
              <a:t>”: what about fixing the land rent in the form of gold and silver”: There is nothing wrong with it, he answered. Elaborating further, he said: “The fact is that in the time of the Holy Prophet (S.A.W), the people leased out their lands on the condition that the yield of the land at the end and edges of the channels and some particular parts of the field will be taken by the owner --------------------------------------------------------------(cont)</a:t>
            </a:r>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smtClean="0">
                <a:solidFill>
                  <a:schemeClr val="tx1"/>
                </a:solidFill>
                <a:latin typeface="Baskerville Old Face" pitchFamily="18" charset="0"/>
                <a:cs typeface="1 MUHAMMADI QURANIC" pitchFamily="66" charset="-78"/>
              </a:rPr>
              <a:t>In those days there was no other custom of leasing out land on rent. The Holy Prophet (S.A.W) put a strict ban on it. But there is no harm in setting terms on the basis of a clear and fixed share.</a:t>
            </a:r>
            <a:endParaRPr lang="en-US" sz="2600" b="1" dirty="0" smtClean="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Prohibited Forms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It is prohibited when the tenant had to pay a fixed amount of production to the owner irrespective of whether the crop flourished or failed.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0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000" b="1" dirty="0" smtClean="0">
                <a:solidFill>
                  <a:schemeClr val="bg2">
                    <a:lumMod val="50000"/>
                  </a:schemeClr>
                </a:solidFill>
                <a:latin typeface="Levenim MT" panose="02010502060101010101" pitchFamily="2" charset="-79"/>
                <a:cs typeface="Levenim MT" panose="02010502060101010101" pitchFamily="2" charset="-79"/>
              </a:rPr>
              <a:t> in Non divisible Items:</a:t>
            </a:r>
          </a:p>
          <a:p>
            <a:pPr marL="514350" indent="-514350" algn="l" eaLnBrk="1" hangingPunct="1">
              <a:buFont typeface="Wingdings" pitchFamily="2" charset="2"/>
              <a:buChar char="Ø"/>
            </a:pPr>
            <a:r>
              <a:rPr lang="en-US" sz="2200" b="1" dirty="0" smtClean="0">
                <a:solidFill>
                  <a:schemeClr val="tx1"/>
                </a:solidFill>
                <a:latin typeface="Baskerville Old Face" pitchFamily="18" charset="0"/>
              </a:rPr>
              <a:t>If you give a person a portion of a certain item which can not be divided like bowl, glass or an animal so once a person takes possession of such items he will become owner of that portion which you have given to him and the whole item will come under a partnership between both of you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Modarabh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Meaning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is derived form the word Al-</a:t>
            </a:r>
            <a:r>
              <a:rPr lang="en-US" sz="2600" b="1" dirty="0" err="1" smtClean="0">
                <a:solidFill>
                  <a:schemeClr val="tx1"/>
                </a:solidFill>
                <a:latin typeface="Baskerville Old Face" panose="02020602080505020303" pitchFamily="18" charset="0"/>
              </a:rPr>
              <a:t>Zarb</a:t>
            </a:r>
            <a:r>
              <a:rPr lang="en-US" sz="2600" b="1" dirty="0" smtClean="0">
                <a:solidFill>
                  <a:schemeClr val="tx1"/>
                </a:solidFill>
                <a:latin typeface="Baskerville Old Face" panose="02020602080505020303" pitchFamily="18" charset="0"/>
              </a:rPr>
              <a:t> which means to travel.</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This is related to trade because trade usually involves travelling.</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3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3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Two or more persons enter into a deal in which one party provides capital and the other party conducts business with this capital under an agreement of receiving a fixed share in the profit.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Definition of </a:t>
            </a:r>
            <a:r>
              <a:rPr lang="en-US" sz="23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3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this mode of business the financier provides capital and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by adding his labor to it increase it.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increase is shared by the parties in accordance with an agreed ratio.</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200" b="1" dirty="0" smtClean="0">
                <a:solidFill>
                  <a:schemeClr val="bg2">
                    <a:lumMod val="50000"/>
                  </a:schemeClr>
                </a:solidFill>
                <a:latin typeface="Levenim MT" panose="02010502060101010101" pitchFamily="2" charset="-79"/>
                <a:cs typeface="Levenim MT" panose="02010502060101010101" pitchFamily="2" charset="-79"/>
              </a:rPr>
              <a:t>Key Words in </a:t>
            </a:r>
            <a:r>
              <a:rPr lang="en-US" sz="22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term “</a:t>
            </a:r>
            <a:r>
              <a:rPr lang="en-US" sz="2500" b="1" dirty="0" err="1" smtClean="0">
                <a:solidFill>
                  <a:schemeClr val="tx1"/>
                </a:solidFill>
                <a:latin typeface="Baskerville Old Face" panose="02020602080505020303" pitchFamily="18" charset="0"/>
              </a:rPr>
              <a:t>Rab</a:t>
            </a:r>
            <a:r>
              <a:rPr lang="en-US" sz="2500" b="1" dirty="0" smtClean="0">
                <a:solidFill>
                  <a:schemeClr val="tx1"/>
                </a:solidFill>
                <a:latin typeface="Baskerville Old Face" panose="02020602080505020303" pitchFamily="18" charset="0"/>
              </a:rPr>
              <a:t>-al-Mal” is used for the </a:t>
            </a:r>
            <a:r>
              <a:rPr lang="en-US" sz="2500" b="1" dirty="0" smtClean="0">
                <a:solidFill>
                  <a:schemeClr val="tx1"/>
                </a:solidFill>
                <a:latin typeface="Baskerville Old Face" panose="02020602080505020303" pitchFamily="18" charset="0"/>
              </a:rPr>
              <a:t>financier. </a:t>
            </a:r>
            <a:r>
              <a:rPr lang="en-US" sz="2500" b="1" dirty="0" smtClean="0">
                <a:solidFill>
                  <a:schemeClr val="tx1"/>
                </a:solidFill>
                <a:latin typeface="Baskerville Old Face" panose="02020602080505020303" pitchFamily="18" charset="0"/>
              </a:rPr>
              <a:t>The term “</a:t>
            </a:r>
            <a:r>
              <a:rPr lang="en-US" sz="2500" b="1" dirty="0" err="1" smtClean="0">
                <a:solidFill>
                  <a:schemeClr val="tx1"/>
                </a:solidFill>
                <a:latin typeface="Baskerville Old Face" panose="02020602080505020303" pitchFamily="18" charset="0"/>
              </a:rPr>
              <a:t>Ras</a:t>
            </a:r>
            <a:r>
              <a:rPr lang="en-US" sz="2500" b="1" dirty="0" smtClean="0">
                <a:solidFill>
                  <a:schemeClr val="tx1"/>
                </a:solidFill>
                <a:latin typeface="Baskerville Old Face" panose="02020602080505020303" pitchFamily="18" charset="0"/>
              </a:rPr>
              <a:t>-al-Mal” is used for Capital</a:t>
            </a:r>
            <a:r>
              <a:rPr lang="en-US" sz="2500" b="1" dirty="0" smtClean="0">
                <a:solidFill>
                  <a:schemeClr val="tx1"/>
                </a:solidFill>
                <a:latin typeface="Baskerville Old Face" panose="02020602080505020303" pitchFamily="18" charset="0"/>
              </a:rPr>
              <a:t> </a:t>
            </a:r>
            <a:r>
              <a:rPr lang="en-US" sz="2500" b="1" dirty="0" smtClean="0">
                <a:solidFill>
                  <a:schemeClr val="tx1"/>
                </a:solidFill>
                <a:latin typeface="Baskerville Old Face" panose="02020602080505020303" pitchFamily="18" charset="0"/>
              </a:rPr>
              <a:t>and the person who adds his </a:t>
            </a:r>
            <a:r>
              <a:rPr lang="en-US" sz="2500" b="1" dirty="0" err="1" smtClean="0">
                <a:solidFill>
                  <a:schemeClr val="tx1"/>
                </a:solidFill>
                <a:latin typeface="Baskerville Old Face" panose="02020602080505020303" pitchFamily="18" charset="0"/>
              </a:rPr>
              <a:t>labour</a:t>
            </a:r>
            <a:r>
              <a:rPr lang="en-US" sz="2500" b="1" dirty="0" smtClean="0">
                <a:solidFill>
                  <a:schemeClr val="tx1"/>
                </a:solidFill>
                <a:latin typeface="Baskerville Old Face" panose="02020602080505020303" pitchFamily="18" charset="0"/>
              </a:rPr>
              <a:t> to the capital of financier is called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while such transactions are known as “</a:t>
            </a:r>
            <a:r>
              <a:rPr lang="en-US" sz="2500" b="1" dirty="0" err="1" smtClean="0">
                <a:solidFill>
                  <a:schemeClr val="tx1"/>
                </a:solidFill>
                <a:latin typeface="Baskerville Old Face" panose="02020602080505020303" pitchFamily="18" charset="0"/>
              </a:rPr>
              <a:t>Moharbah</a:t>
            </a:r>
            <a:r>
              <a:rPr lang="en-US" sz="25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Two persons enter into a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One, the </a:t>
            </a:r>
            <a:r>
              <a:rPr lang="en-US" sz="2600" b="1" dirty="0" err="1" smtClean="0">
                <a:solidFill>
                  <a:schemeClr val="tx1"/>
                </a:solidFill>
                <a:latin typeface="Baskerville Old Face" panose="02020602080505020303" pitchFamily="18" charset="0"/>
              </a:rPr>
              <a:t>Rabb</a:t>
            </a:r>
            <a:r>
              <a:rPr lang="en-US" sz="2600" b="1" dirty="0" smtClean="0">
                <a:solidFill>
                  <a:schemeClr val="tx1"/>
                </a:solidFill>
                <a:latin typeface="Baskerville Old Face" panose="02020602080505020303" pitchFamily="18" charset="0"/>
              </a:rPr>
              <a:t>-al-Mal and the second is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who </a:t>
            </a:r>
            <a:r>
              <a:rPr lang="en-US" sz="2600" b="1" dirty="0" smtClean="0">
                <a:solidFill>
                  <a:schemeClr val="tx1"/>
                </a:solidFill>
                <a:latin typeface="Baskerville Old Face" panose="02020602080505020303" pitchFamily="18" charset="0"/>
              </a:rPr>
              <a:t>adds his labor to the capital and increases its amount, that is, earns profit.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More than two persons enter into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This may take the following forms: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One person (</a:t>
            </a:r>
            <a:r>
              <a:rPr lang="en-US" sz="2200" b="1" dirty="0" err="1" smtClean="0">
                <a:solidFill>
                  <a:schemeClr val="tx1"/>
                </a:solidFill>
                <a:latin typeface="Baskerville Old Face" panose="02020602080505020303" pitchFamily="18" charset="0"/>
              </a:rPr>
              <a:t>Rab</a:t>
            </a:r>
            <a:r>
              <a:rPr lang="en-US" sz="2200" b="1" dirty="0" smtClean="0">
                <a:solidFill>
                  <a:schemeClr val="tx1"/>
                </a:solidFill>
                <a:latin typeface="Baskerville Old Face" panose="02020602080505020303" pitchFamily="18" charset="0"/>
              </a:rPr>
              <a:t>-al-mal) provides capital and more than one </a:t>
            </a:r>
            <a:r>
              <a:rPr lang="en-US" sz="2200" b="1" dirty="0" smtClean="0">
                <a:solidFill>
                  <a:schemeClr val="tx1"/>
                </a:solidFill>
                <a:latin typeface="Baskerville Old Face" panose="02020602080505020303" pitchFamily="18" charset="0"/>
              </a:rPr>
              <a:t>persons </a:t>
            </a:r>
            <a:r>
              <a:rPr lang="en-US" sz="2200" b="1" dirty="0" smtClean="0">
                <a:solidFill>
                  <a:schemeClr val="tx1"/>
                </a:solidFill>
                <a:latin typeface="Baskerville Old Face" panose="02020602080505020303" pitchFamily="18" charset="0"/>
              </a:rPr>
              <a:t>(</a:t>
            </a:r>
            <a:r>
              <a:rPr lang="en-US" sz="2200" b="1" dirty="0" err="1" smtClean="0">
                <a:solidFill>
                  <a:schemeClr val="tx1"/>
                </a:solidFill>
                <a:latin typeface="Baskerville Old Face" panose="02020602080505020303" pitchFamily="18" charset="0"/>
              </a:rPr>
              <a:t>Modaribs</a:t>
            </a:r>
            <a:r>
              <a:rPr lang="en-US" sz="2200" b="1" dirty="0" smtClean="0">
                <a:solidFill>
                  <a:schemeClr val="tx1"/>
                </a:solidFill>
                <a:latin typeface="Baskerville Old Face" panose="02020602080505020303" pitchFamily="18" charset="0"/>
              </a:rPr>
              <a:t>) add their labor to this capital.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More than two persons enter into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This may take the following forms: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One person (</a:t>
            </a:r>
            <a:r>
              <a:rPr lang="en-US" sz="2200" b="1" dirty="0" err="1" smtClean="0">
                <a:solidFill>
                  <a:schemeClr val="tx1"/>
                </a:solidFill>
                <a:latin typeface="Baskerville Old Face" panose="02020602080505020303" pitchFamily="18" charset="0"/>
              </a:rPr>
              <a:t>Rab</a:t>
            </a:r>
            <a:r>
              <a:rPr lang="en-US" sz="2200" b="1" dirty="0" smtClean="0">
                <a:solidFill>
                  <a:schemeClr val="tx1"/>
                </a:solidFill>
                <a:latin typeface="Baskerville Old Face" panose="02020602080505020303" pitchFamily="18" charset="0"/>
              </a:rPr>
              <a:t>-al-mal) provides capital and more than one </a:t>
            </a:r>
            <a:r>
              <a:rPr lang="en-US" sz="2200" b="1" dirty="0" smtClean="0">
                <a:solidFill>
                  <a:schemeClr val="tx1"/>
                </a:solidFill>
                <a:latin typeface="Baskerville Old Face" panose="02020602080505020303" pitchFamily="18" charset="0"/>
              </a:rPr>
              <a:t>persons </a:t>
            </a:r>
            <a:r>
              <a:rPr lang="en-US" sz="2200" b="1" dirty="0" smtClean="0">
                <a:solidFill>
                  <a:schemeClr val="tx1"/>
                </a:solidFill>
                <a:latin typeface="Baskerville Old Face" panose="02020602080505020303" pitchFamily="18" charset="0"/>
              </a:rPr>
              <a:t>(</a:t>
            </a:r>
            <a:r>
              <a:rPr lang="en-US" sz="2200" b="1" dirty="0" err="1" smtClean="0">
                <a:solidFill>
                  <a:schemeClr val="tx1"/>
                </a:solidFill>
                <a:latin typeface="Baskerville Old Face" panose="02020602080505020303" pitchFamily="18" charset="0"/>
              </a:rPr>
              <a:t>Modarib</a:t>
            </a:r>
            <a:r>
              <a:rPr lang="en-US" sz="2200" b="1" dirty="0" smtClean="0">
                <a:solidFill>
                  <a:schemeClr val="tx1"/>
                </a:solidFill>
                <a:latin typeface="Baskerville Old Face" panose="02020602080505020303" pitchFamily="18" charset="0"/>
              </a:rPr>
              <a:t>) conduct business with this capital.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Forms of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More than two persons enter into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This may take the following forms:</a:t>
            </a:r>
          </a:p>
          <a:p>
            <a:pPr marL="914400" lvl="1"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The capital is provided by few persons and the business is conducted by </a:t>
            </a:r>
            <a:r>
              <a:rPr lang="en-US" sz="2200" b="1" smtClean="0">
                <a:solidFill>
                  <a:schemeClr val="tx1"/>
                </a:solidFill>
                <a:latin typeface="Baskerville Old Face" panose="02020602080505020303" pitchFamily="18" charset="0"/>
              </a:rPr>
              <a:t>one person.</a:t>
            </a:r>
            <a:endParaRPr lang="en-US" sz="22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Modarabh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0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000" b="1" dirty="0" smtClean="0">
                <a:solidFill>
                  <a:schemeClr val="bg2">
                    <a:lumMod val="50000"/>
                  </a:schemeClr>
                </a:solidFill>
                <a:latin typeface="Levenim MT" panose="02010502060101010101" pitchFamily="2" charset="-79"/>
                <a:cs typeface="Levenim MT" panose="02010502060101010101" pitchFamily="2" charset="-79"/>
              </a:rPr>
              <a:t> in divisible Items:</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you give a person an item which can be divided like land, car or house then it is not permissible to give it without dividing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and </a:t>
            </a:r>
            <a:r>
              <a:rPr lang="en-US" sz="2600" b="1" dirty="0" err="1" smtClean="0">
                <a:solidFill>
                  <a:schemeClr val="tx1"/>
                </a:solidFill>
                <a:latin typeface="Baskerville Old Face" panose="02020602080505020303" pitchFamily="18" charset="0"/>
              </a:rPr>
              <a:t>Musharkah</a:t>
            </a:r>
            <a:r>
              <a:rPr lang="en-US" sz="2600" b="1" dirty="0" smtClean="0">
                <a:solidFill>
                  <a:schemeClr val="tx1"/>
                </a:solidFill>
                <a:latin typeface="Baskerville Old Face" panose="02020602080505020303" pitchFamily="18" charset="0"/>
              </a:rPr>
              <a:t>, both are  justified on historical and rational grounds also so that important human interests may be safeguarded.</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It often happens that a person has capital and yet is unable to engage in business due to mental or physical infirmity, disability or lack of experience.</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In such cases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and </a:t>
            </a:r>
            <a:r>
              <a:rPr lang="en-US" sz="2600" b="1" dirty="0" err="1" smtClean="0">
                <a:solidFill>
                  <a:schemeClr val="tx1"/>
                </a:solidFill>
                <a:latin typeface="Baskerville Old Face" panose="02020602080505020303" pitchFamily="18" charset="0"/>
              </a:rPr>
              <a:t>Musharkah</a:t>
            </a:r>
            <a:r>
              <a:rPr lang="en-US" sz="2600" b="1" dirty="0" smtClean="0">
                <a:solidFill>
                  <a:schemeClr val="tx1"/>
                </a:solidFill>
                <a:latin typeface="Baskerville Old Face" panose="02020602080505020303" pitchFamily="18" charset="0"/>
              </a:rPr>
              <a:t> are the only means by which he and the economy in general can benefit from the flow of his wealth into circulation.</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Banking system has gained great importance for economic growth especially in modern times where the current Banking system is based on interest.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By adopting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as an alternative base, the curse of interest can be eliminated from the Banking system.</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Companies engaged in big business can build up their capital resources through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There are always a large number of individuals in society who possess financial resources, yet are unable to put them to profitable use.</a:t>
            </a: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Through </a:t>
            </a:r>
            <a:r>
              <a:rPr lang="en-US" sz="2600" b="1" dirty="0" err="1" smtClean="0">
                <a:solidFill>
                  <a:schemeClr val="tx1"/>
                </a:solidFill>
                <a:latin typeface="Baskerville Old Face" panose="02020602080505020303" pitchFamily="18" charset="0"/>
              </a:rPr>
              <a:t>Modarah</a:t>
            </a:r>
            <a:r>
              <a:rPr lang="en-US" sz="2600" b="1" dirty="0" smtClean="0">
                <a:solidFill>
                  <a:schemeClr val="tx1"/>
                </a:solidFill>
                <a:latin typeface="Baskerville Old Face" panose="02020602080505020303" pitchFamily="18" charset="0"/>
              </a:rPr>
              <a:t> the resources of such people can be mobilized for economic growth and an honorable means of income can be created for them.</a:t>
            </a: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The Government can also raise funds through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for the completion of its plans.</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this way the Govt. can provide for its own needs and also open avenues for individuals or corporate members of the society to earn.</a:t>
            </a:r>
          </a:p>
          <a:p>
            <a:pPr marL="457200" indent="-457200" algn="l" eaLnBrk="1" hangingPunct="1"/>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100" b="1" dirty="0" smtClean="0">
                <a:solidFill>
                  <a:schemeClr val="bg2">
                    <a:lumMod val="50000"/>
                  </a:schemeClr>
                </a:solidFill>
                <a:latin typeface="Levenim MT" panose="02010502060101010101" pitchFamily="2" charset="-79"/>
                <a:cs typeface="Levenim MT" panose="02010502060101010101" pitchFamily="2" charset="-79"/>
              </a:rPr>
              <a:t>Importance of </a:t>
            </a:r>
            <a:r>
              <a:rPr lang="en-US" sz="21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400" b="1" dirty="0" smtClean="0">
                <a:solidFill>
                  <a:schemeClr val="tx1"/>
                </a:solidFill>
                <a:latin typeface="Baskerville Old Face" panose="02020602080505020303" pitchFamily="18" charset="0"/>
              </a:rPr>
              <a:t>Hence on a rational basis and the light of the traditions of the Holy Prophet (S.A.W) the practice of the companions and the unanimous verdict of the jurists of all schools, the contract of </a:t>
            </a:r>
            <a:r>
              <a:rPr lang="en-US" sz="2400" b="1" dirty="0" err="1" smtClean="0">
                <a:solidFill>
                  <a:schemeClr val="tx1"/>
                </a:solidFill>
                <a:latin typeface="Baskerville Old Face" panose="02020602080505020303" pitchFamily="18" charset="0"/>
              </a:rPr>
              <a:t>Modarbah</a:t>
            </a:r>
            <a:r>
              <a:rPr lang="en-US" sz="2400" b="1" dirty="0" smtClean="0">
                <a:solidFill>
                  <a:schemeClr val="tx1"/>
                </a:solidFill>
                <a:latin typeface="Baskerville Old Face" panose="02020602080505020303" pitchFamily="18" charset="0"/>
              </a:rPr>
              <a:t> is lawful and valid in the </a:t>
            </a:r>
            <a:r>
              <a:rPr lang="en-US" sz="2400" b="1" dirty="0" err="1" smtClean="0">
                <a:solidFill>
                  <a:schemeClr val="tx1"/>
                </a:solidFill>
                <a:latin typeface="Baskerville Old Face" panose="02020602080505020303" pitchFamily="18" charset="0"/>
              </a:rPr>
              <a:t>shariah</a:t>
            </a:r>
            <a:r>
              <a:rPr lang="en-US" sz="2400" b="1" dirty="0" smtClean="0">
                <a:solidFill>
                  <a:schemeClr val="tx1"/>
                </a:solidFill>
                <a:latin typeface="Baskerville Old Face" panose="02020602080505020303" pitchFamily="18" charset="0"/>
              </a:rPr>
              <a:t> of Islam.</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Ahadith</a:t>
            </a:r>
            <a:r>
              <a:rPr lang="en-US" sz="2500" b="1" dirty="0" smtClean="0">
                <a:solidFill>
                  <a:schemeClr val="bg2">
                    <a:lumMod val="50000"/>
                  </a:schemeClr>
                </a:solidFill>
                <a:latin typeface="Levenim MT" panose="02010502060101010101" pitchFamily="2" charset="-79"/>
                <a:cs typeface="Levenim MT" panose="02010502060101010101" pitchFamily="2" charset="-79"/>
              </a:rPr>
              <a:t> on the subject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Abu </a:t>
            </a:r>
            <a:r>
              <a:rPr lang="en-US" sz="2600" b="1" dirty="0" err="1" smtClean="0">
                <a:solidFill>
                  <a:schemeClr val="tx1"/>
                </a:solidFill>
                <a:latin typeface="Baskerville Old Face" panose="02020602080505020303" pitchFamily="18" charset="0"/>
              </a:rPr>
              <a:t>Naeem</a:t>
            </a:r>
            <a:r>
              <a:rPr lang="en-US" sz="2600" b="1" dirty="0" smtClean="0">
                <a:solidFill>
                  <a:schemeClr val="tx1"/>
                </a:solidFill>
                <a:latin typeface="Baskerville Old Face" panose="02020602080505020303" pitchFamily="18" charset="0"/>
              </a:rPr>
              <a:t> reported that before his call to </a:t>
            </a:r>
            <a:r>
              <a:rPr lang="en-US" sz="2600" b="1" dirty="0" err="1" smtClean="0">
                <a:solidFill>
                  <a:schemeClr val="tx1"/>
                </a:solidFill>
                <a:latin typeface="Baskerville Old Face" panose="02020602080505020303" pitchFamily="18" charset="0"/>
              </a:rPr>
              <a:t>prophethood</a:t>
            </a:r>
            <a:r>
              <a:rPr lang="en-US" sz="2600" b="1" dirty="0" smtClean="0">
                <a:solidFill>
                  <a:schemeClr val="tx1"/>
                </a:solidFill>
                <a:latin typeface="Baskerville Old Face" panose="02020602080505020303" pitchFamily="18" charset="0"/>
              </a:rPr>
              <a:t>, the Apostle (S.A.W) had conducted business in Syria with the capital provided by </a:t>
            </a:r>
            <a:r>
              <a:rPr lang="en-US" sz="2600" b="1" dirty="0" err="1" smtClean="0">
                <a:solidFill>
                  <a:schemeClr val="tx1"/>
                </a:solidFill>
                <a:latin typeface="Baskerville Old Face" panose="02020602080505020303" pitchFamily="18" charset="0"/>
              </a:rPr>
              <a:t>Khadija</a:t>
            </a:r>
            <a:r>
              <a:rPr lang="en-US" sz="2600" b="1" dirty="0" smtClean="0">
                <a:solidFill>
                  <a:schemeClr val="tx1"/>
                </a:solidFill>
                <a:latin typeface="Baskerville Old Face" panose="02020602080505020303" pitchFamily="18" charset="0"/>
              </a:rPr>
              <a:t> on terms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a:t>
            </a:r>
            <a:r>
              <a:rPr lang="en-US" sz="2200" b="1" dirty="0" smtClean="0">
                <a:solidFill>
                  <a:schemeClr val="tx1"/>
                </a:solidFill>
                <a:latin typeface="Baskerville Old Face" panose="02020602080505020303" pitchFamily="18" charset="0"/>
              </a:rPr>
              <a:t>[Al-</a:t>
            </a:r>
            <a:r>
              <a:rPr lang="en-US" sz="2200" b="1" dirty="0" err="1" smtClean="0">
                <a:solidFill>
                  <a:schemeClr val="tx1"/>
                </a:solidFill>
                <a:latin typeface="Baskerville Old Face" panose="02020602080505020303" pitchFamily="18" charset="0"/>
              </a:rPr>
              <a:t>Mabsoot</a:t>
            </a:r>
            <a:r>
              <a:rPr lang="en-US" sz="22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400" b="1" dirty="0" smtClean="0">
                <a:solidFill>
                  <a:schemeClr val="bg2">
                    <a:lumMod val="50000"/>
                  </a:schemeClr>
                </a:solidFill>
                <a:latin typeface="Levenim MT" panose="02010502060101010101" pitchFamily="2" charset="-79"/>
                <a:cs typeface="Levenim MT" panose="02010502060101010101" pitchFamily="2" charset="-79"/>
              </a:rPr>
              <a:t> in the partnership based Items:</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Two persons purchased a length of material, a house or a farm and each one paid half the money for it. As long as they do not divide it, it is not permissible for any one of them to give his share away to anyone.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Ahadith</a:t>
            </a:r>
            <a:r>
              <a:rPr lang="en-US" sz="2500" b="1" dirty="0" smtClean="0">
                <a:solidFill>
                  <a:schemeClr val="bg2">
                    <a:lumMod val="50000"/>
                  </a:schemeClr>
                </a:solidFill>
                <a:latin typeface="Levenim MT" panose="02010502060101010101" pitchFamily="2" charset="-79"/>
                <a:cs typeface="Levenim MT" panose="02010502060101010101" pitchFamily="2" charset="-79"/>
              </a:rPr>
              <a:t> on the subject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Apostle of Allah is reported to have said that there is blessing in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a:t>
            </a:r>
            <a:r>
              <a:rPr lang="en-US" sz="2200" b="1" dirty="0" smtClean="0">
                <a:solidFill>
                  <a:schemeClr val="tx1"/>
                </a:solidFill>
                <a:latin typeface="Baskerville Old Face" panose="02020602080505020303" pitchFamily="18" charset="0"/>
              </a:rPr>
              <a:t>[Abu </a:t>
            </a:r>
            <a:r>
              <a:rPr lang="en-US" sz="2200" b="1" dirty="0" err="1" smtClean="0">
                <a:solidFill>
                  <a:schemeClr val="tx1"/>
                </a:solidFill>
                <a:latin typeface="Baskerville Old Face" panose="02020602080505020303" pitchFamily="18" charset="0"/>
              </a:rPr>
              <a:t>Dawud</a:t>
            </a:r>
            <a:r>
              <a:rPr lang="en-US" sz="22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Ahadith</a:t>
            </a:r>
            <a:r>
              <a:rPr lang="en-US" sz="2500" b="1" dirty="0" smtClean="0">
                <a:solidFill>
                  <a:schemeClr val="bg2">
                    <a:lumMod val="50000"/>
                  </a:schemeClr>
                </a:solidFill>
                <a:latin typeface="Levenim MT" panose="02010502060101010101" pitchFamily="2" charset="-79"/>
                <a:cs typeface="Levenim MT" panose="02010502060101010101" pitchFamily="2" charset="-79"/>
              </a:rPr>
              <a:t> on the subject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Hazrat</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Uthman</a:t>
            </a:r>
            <a:r>
              <a:rPr lang="en-US" sz="2600" b="1" dirty="0" smtClean="0">
                <a:solidFill>
                  <a:schemeClr val="tx1"/>
                </a:solidFill>
                <a:latin typeface="Baskerville Old Face" panose="02020602080505020303" pitchFamily="18" charset="0"/>
              </a:rPr>
              <a:t> (Allah be pleased with him) used to conduct business on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a:t>
            </a:r>
            <a:r>
              <a:rPr lang="en-US" sz="2200" b="1" dirty="0" smtClean="0">
                <a:solidFill>
                  <a:schemeClr val="tx1"/>
                </a:solidFill>
                <a:latin typeface="Baskerville Old Face" panose="02020602080505020303" pitchFamily="18" charset="0"/>
              </a:rPr>
              <a:t>[Al-</a:t>
            </a:r>
            <a:r>
              <a:rPr lang="en-US" sz="2200" b="1" dirty="0" err="1" smtClean="0">
                <a:solidFill>
                  <a:schemeClr val="tx1"/>
                </a:solidFill>
                <a:latin typeface="Baskerville Old Face" panose="02020602080505020303" pitchFamily="18" charset="0"/>
              </a:rPr>
              <a:t>shirkat</a:t>
            </a:r>
            <a:r>
              <a:rPr lang="en-US" sz="2200" b="1" dirty="0" smtClean="0">
                <a:solidFill>
                  <a:schemeClr val="tx1"/>
                </a:solidFill>
                <a:latin typeface="Baskerville Old Face" panose="02020602080505020303" pitchFamily="18" charset="0"/>
              </a:rPr>
              <a:t> </a:t>
            </a:r>
            <a:r>
              <a:rPr lang="en-US" sz="2200" b="1" dirty="0" err="1" smtClean="0">
                <a:solidFill>
                  <a:schemeClr val="tx1"/>
                </a:solidFill>
                <a:latin typeface="Baskerville Old Face" panose="02020602080505020303" pitchFamily="18" charset="0"/>
              </a:rPr>
              <a:t>Fi</a:t>
            </a:r>
            <a:r>
              <a:rPr lang="en-US" sz="2200" b="1" dirty="0" smtClean="0">
                <a:solidFill>
                  <a:schemeClr val="tx1"/>
                </a:solidFill>
                <a:latin typeface="Baskerville Old Face" panose="02020602080505020303" pitchFamily="18" charset="0"/>
              </a:rPr>
              <a:t> al-</a:t>
            </a:r>
            <a:r>
              <a:rPr lang="en-US" sz="2200" b="1" dirty="0" err="1" smtClean="0">
                <a:solidFill>
                  <a:schemeClr val="tx1"/>
                </a:solidFill>
                <a:latin typeface="Baskerville Old Face" panose="02020602080505020303" pitchFamily="18" charset="0"/>
              </a:rPr>
              <a:t>Fiqh</a:t>
            </a:r>
            <a:r>
              <a:rPr lang="en-US" sz="2200" b="1" dirty="0" smtClean="0">
                <a:solidFill>
                  <a:schemeClr val="tx1"/>
                </a:solidFill>
                <a:latin typeface="Baskerville Old Face" panose="02020602080505020303" pitchFamily="18" charset="0"/>
              </a:rPr>
              <a:t> Al-</a:t>
            </a:r>
            <a:r>
              <a:rPr lang="en-US" sz="2200" b="1" dirty="0" err="1" smtClean="0">
                <a:solidFill>
                  <a:schemeClr val="tx1"/>
                </a:solidFill>
                <a:latin typeface="Baskerville Old Face" panose="02020602080505020303" pitchFamily="18" charset="0"/>
              </a:rPr>
              <a:t>Islami</a:t>
            </a:r>
            <a:r>
              <a:rPr lang="en-US" sz="22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Ahadith</a:t>
            </a:r>
            <a:r>
              <a:rPr lang="en-US" sz="2500" b="1" dirty="0" smtClean="0">
                <a:solidFill>
                  <a:schemeClr val="bg2">
                    <a:lumMod val="50000"/>
                  </a:schemeClr>
                </a:solidFill>
                <a:latin typeface="Levenim MT" panose="02010502060101010101" pitchFamily="2" charset="-79"/>
                <a:cs typeface="Levenim MT" panose="02010502060101010101" pitchFamily="2" charset="-79"/>
              </a:rPr>
              <a:t> on the subject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err="1" smtClean="0">
                <a:solidFill>
                  <a:schemeClr val="tx1"/>
                </a:solidFill>
                <a:latin typeface="Baskerville Old Face" panose="02020602080505020303" pitchFamily="18" charset="0"/>
              </a:rPr>
              <a:t>Hazrat</a:t>
            </a:r>
            <a:r>
              <a:rPr lang="en-US" sz="2600" b="1" dirty="0" smtClean="0">
                <a:solidFill>
                  <a:schemeClr val="tx1"/>
                </a:solidFill>
                <a:latin typeface="Baskerville Old Face" panose="02020602080505020303" pitchFamily="18" charset="0"/>
              </a:rPr>
              <a:t> Ayesha (R.T.A) used to invest the money deposited with her by the people in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a:t>
            </a:r>
            <a:r>
              <a:rPr lang="en-US" sz="2200" b="1" dirty="0" smtClean="0">
                <a:solidFill>
                  <a:schemeClr val="tx1"/>
                </a:solidFill>
                <a:latin typeface="Baskerville Old Face" panose="02020602080505020303" pitchFamily="18" charset="0"/>
              </a:rPr>
              <a:t>Al-</a:t>
            </a:r>
            <a:r>
              <a:rPr lang="en-US" sz="2200" b="1" dirty="0" err="1" smtClean="0">
                <a:solidFill>
                  <a:schemeClr val="tx1"/>
                </a:solidFill>
                <a:latin typeface="Baskerville Old Face" panose="02020602080505020303" pitchFamily="18" charset="0"/>
              </a:rPr>
              <a:t>shirkat</a:t>
            </a:r>
            <a:r>
              <a:rPr lang="en-US" sz="2200" b="1" dirty="0" smtClean="0">
                <a:solidFill>
                  <a:schemeClr val="tx1"/>
                </a:solidFill>
                <a:latin typeface="Baskerville Old Face" panose="02020602080505020303" pitchFamily="18" charset="0"/>
              </a:rPr>
              <a:t> </a:t>
            </a:r>
            <a:r>
              <a:rPr lang="en-US" sz="2200" b="1" dirty="0" err="1" smtClean="0">
                <a:solidFill>
                  <a:schemeClr val="tx1"/>
                </a:solidFill>
                <a:latin typeface="Baskerville Old Face" panose="02020602080505020303" pitchFamily="18" charset="0"/>
              </a:rPr>
              <a:t>Fi</a:t>
            </a:r>
            <a:r>
              <a:rPr lang="en-US" sz="2200" b="1" dirty="0" smtClean="0">
                <a:solidFill>
                  <a:schemeClr val="tx1"/>
                </a:solidFill>
                <a:latin typeface="Baskerville Old Face" panose="02020602080505020303" pitchFamily="18" charset="0"/>
              </a:rPr>
              <a:t> al-</a:t>
            </a:r>
            <a:r>
              <a:rPr lang="en-US" sz="2200" b="1" dirty="0" err="1" smtClean="0">
                <a:solidFill>
                  <a:schemeClr val="tx1"/>
                </a:solidFill>
                <a:latin typeface="Baskerville Old Face" panose="02020602080505020303" pitchFamily="18" charset="0"/>
              </a:rPr>
              <a:t>Fiqh</a:t>
            </a:r>
            <a:r>
              <a:rPr lang="en-US" sz="2200" b="1" dirty="0" smtClean="0">
                <a:solidFill>
                  <a:schemeClr val="tx1"/>
                </a:solidFill>
                <a:latin typeface="Baskerville Old Face" panose="02020602080505020303" pitchFamily="18" charset="0"/>
              </a:rPr>
              <a:t> Al-</a:t>
            </a:r>
            <a:r>
              <a:rPr lang="en-US" sz="2200" b="1" dirty="0" err="1" smtClean="0">
                <a:solidFill>
                  <a:schemeClr val="tx1"/>
                </a:solidFill>
                <a:latin typeface="Baskerville Old Face" panose="02020602080505020303" pitchFamily="18" charset="0"/>
              </a:rPr>
              <a:t>Islami</a:t>
            </a:r>
            <a:r>
              <a:rPr lang="en-US" sz="2200" b="1" dirty="0" smtClean="0">
                <a:solidFill>
                  <a:schemeClr val="tx1"/>
                </a:solidFill>
                <a:latin typeface="Baskerville Old Face" panose="02020602080505020303" pitchFamily="18" charset="0"/>
              </a:rPr>
              <a:t>]</a:t>
            </a:r>
          </a:p>
          <a:p>
            <a:pPr marL="457200" indent="-457200" algn="l" eaLnBrk="1" hangingPunct="1"/>
            <a:endParaRPr lang="en-US" sz="22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err="1" smtClean="0">
                <a:solidFill>
                  <a:schemeClr val="bg2">
                    <a:lumMod val="50000"/>
                  </a:schemeClr>
                </a:solidFill>
                <a:latin typeface="Levenim MT" panose="02010502060101010101" pitchFamily="2" charset="-79"/>
                <a:cs typeface="Levenim MT" panose="02010502060101010101" pitchFamily="2" charset="-79"/>
              </a:rPr>
              <a:t>Ahadith</a:t>
            </a:r>
            <a:r>
              <a:rPr lang="en-US" sz="2500" b="1" dirty="0" smtClean="0">
                <a:solidFill>
                  <a:schemeClr val="bg2">
                    <a:lumMod val="50000"/>
                  </a:schemeClr>
                </a:solidFill>
                <a:latin typeface="Levenim MT" panose="02010502060101010101" pitchFamily="2" charset="-79"/>
                <a:cs typeface="Levenim MT" panose="02010502060101010101" pitchFamily="2" charset="-79"/>
              </a:rPr>
              <a:t> on the subject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Holy Prophet (S.A.W) used to give money of the orphans for investment in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business so that it may increase. [</a:t>
            </a:r>
            <a:r>
              <a:rPr lang="en-US" sz="2200" b="1" dirty="0" smtClean="0">
                <a:solidFill>
                  <a:schemeClr val="tx1"/>
                </a:solidFill>
                <a:latin typeface="Baskerville Old Face" panose="02020602080505020303" pitchFamily="18" charset="0"/>
              </a:rPr>
              <a:t>Al-</a:t>
            </a:r>
            <a:r>
              <a:rPr lang="en-US" sz="2200" b="1" dirty="0" err="1" smtClean="0">
                <a:solidFill>
                  <a:schemeClr val="tx1"/>
                </a:solidFill>
                <a:latin typeface="Baskerville Old Face" panose="02020602080505020303" pitchFamily="18" charset="0"/>
              </a:rPr>
              <a:t>Mabsoot</a:t>
            </a:r>
            <a:r>
              <a:rPr lang="en-US" sz="2200" b="1" dirty="0" smtClean="0">
                <a:solidFill>
                  <a:schemeClr val="tx1"/>
                </a:solidFill>
                <a:latin typeface="Baskerville Old Face" panose="02020602080505020303" pitchFamily="18" charset="0"/>
              </a:rPr>
              <a:t>]</a:t>
            </a:r>
          </a:p>
          <a:p>
            <a:pPr marL="457200" indent="-457200" algn="l" eaLnBrk="1" hangingPunct="1"/>
            <a:endParaRPr lang="en-US" sz="22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Modarabh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Articles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articles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contract are:</a:t>
            </a:r>
          </a:p>
          <a:p>
            <a:pPr marL="457200" indent="-457200" algn="l" eaLnBrk="1" hangingPunct="1">
              <a:buFont typeface="+mj-lt"/>
              <a:buAutoNum type="arabicPeriod"/>
            </a:pPr>
            <a:r>
              <a:rPr lang="en-US" sz="2600" b="1" dirty="0" smtClean="0">
                <a:solidFill>
                  <a:schemeClr val="tx1"/>
                </a:solidFill>
                <a:latin typeface="Baskerville Old Face" panose="02020602080505020303" pitchFamily="18" charset="0"/>
              </a:rPr>
              <a:t>Offer</a:t>
            </a:r>
          </a:p>
          <a:p>
            <a:pPr marL="457200" indent="-457200" algn="l" eaLnBrk="1" hangingPunct="1">
              <a:buFont typeface="+mj-lt"/>
              <a:buAutoNum type="arabicPeriod"/>
            </a:pPr>
            <a:r>
              <a:rPr lang="en-US" sz="2600" b="1" dirty="0" smtClean="0">
                <a:solidFill>
                  <a:schemeClr val="tx1"/>
                </a:solidFill>
                <a:latin typeface="Baskerville Old Face" panose="02020602080505020303" pitchFamily="18" charset="0"/>
              </a:rPr>
              <a:t>Acceptance</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The parties must express their agreement in formal words.</a:t>
            </a:r>
            <a:endParaRPr lang="en-US" sz="2200" b="1" dirty="0" smtClean="0">
              <a:solidFill>
                <a:schemeClr val="tx1"/>
              </a:solidFill>
              <a:latin typeface="Baskerville Old Face" panose="02020602080505020303" pitchFamily="18" charset="0"/>
            </a:endParaRPr>
          </a:p>
          <a:p>
            <a:pPr marL="457200" indent="-457200" algn="l" eaLnBrk="1" hangingPunct="1"/>
            <a:endParaRPr lang="en-US" sz="22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Articles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Formal words like one party says: “Take this capital and use it in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and if there is a profit we shall divide it by half or I shall take two-third and you will get one-third of it”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In reply the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says: “I accept it”.</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So long as the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having received the capital, does not invest it in business, the capital remains with him as trust.</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It is, therefore, the responsibility of the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to safeguard this trust.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It is also his duty to return the capital to the </a:t>
            </a:r>
            <a:r>
              <a:rPr lang="en-US" sz="2600" b="1" dirty="0" err="1" smtClean="0">
                <a:solidFill>
                  <a:schemeClr val="tx1"/>
                </a:solidFill>
                <a:latin typeface="Baskerville Old Face" panose="02020602080505020303" pitchFamily="18" charset="0"/>
              </a:rPr>
              <a:t>Rab</a:t>
            </a:r>
            <a:r>
              <a:rPr lang="en-US" sz="2600" b="1" dirty="0" smtClean="0">
                <a:solidFill>
                  <a:schemeClr val="tx1"/>
                </a:solidFill>
                <a:latin typeface="Baskerville Old Face" panose="02020602080505020303" pitchFamily="18" charset="0"/>
              </a:rPr>
              <a:t>-al-Mal on demand.</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If the capital is lost, destroyed or wasted,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is not liable to fine.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When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invest the capital in the business he becomes the agent of the </a:t>
            </a:r>
            <a:r>
              <a:rPr lang="en-US" sz="2600" b="1" dirty="0" err="1" smtClean="0">
                <a:solidFill>
                  <a:schemeClr val="tx1"/>
                </a:solidFill>
                <a:latin typeface="Baskerville Old Face" panose="02020602080505020303" pitchFamily="18" charset="0"/>
              </a:rPr>
              <a:t>Rab</a:t>
            </a:r>
            <a:r>
              <a:rPr lang="en-US" sz="2600" b="1" dirty="0" smtClean="0">
                <a:solidFill>
                  <a:schemeClr val="tx1"/>
                </a:solidFill>
                <a:latin typeface="Baskerville Old Face" panose="02020602080505020303" pitchFamily="18" charset="0"/>
              </a:rPr>
              <a:t>-al-Mal.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400" b="1" dirty="0" smtClean="0">
                <a:solidFill>
                  <a:schemeClr val="bg2">
                    <a:lumMod val="50000"/>
                  </a:schemeClr>
                </a:solidFill>
                <a:latin typeface="Levenim MT" pitchFamily="2" charset="-79"/>
                <a:cs typeface="Levenim MT" pitchFamily="2" charset="-79"/>
              </a:rPr>
              <a:t>     </a:t>
            </a:r>
            <a:r>
              <a:rPr lang="en-US" sz="2400" b="1" dirty="0" err="1" smtClean="0">
                <a:solidFill>
                  <a:schemeClr val="bg2">
                    <a:lumMod val="50000"/>
                  </a:schemeClr>
                </a:solidFill>
                <a:latin typeface="Levenim MT" pitchFamily="2" charset="-79"/>
                <a:cs typeface="Levenim MT" pitchFamily="2" charset="-79"/>
              </a:rPr>
              <a:t>Hiba</a:t>
            </a:r>
            <a:r>
              <a:rPr lang="en-US" sz="2400" b="1" dirty="0" smtClean="0">
                <a:solidFill>
                  <a:schemeClr val="bg2">
                    <a:lumMod val="50000"/>
                  </a:schemeClr>
                </a:solidFill>
                <a:latin typeface="Levenim MT" pitchFamily="2" charset="-79"/>
                <a:cs typeface="Levenim MT" pitchFamily="2" charset="-79"/>
              </a:rPr>
              <a:t> in the things which is already in the custody:</a:t>
            </a:r>
            <a:endParaRPr lang="en-US" sz="2400" b="1" dirty="0" smtClean="0">
              <a:solidFill>
                <a:schemeClr val="tx1"/>
              </a:solidFill>
              <a:latin typeface="Levenim MT" pitchFamily="2" charset="-79"/>
              <a:cs typeface="Levenim MT" pitchFamily="2" charset="-79"/>
            </a:endParaRP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A person who is keeping the item as “</a:t>
            </a:r>
            <a:r>
              <a:rPr lang="en-US" sz="2400" b="1" dirty="0" err="1" smtClean="0">
                <a:solidFill>
                  <a:schemeClr val="tx1"/>
                </a:solidFill>
                <a:latin typeface="Baskerville Old Face" pitchFamily="18" charset="0"/>
              </a:rPr>
              <a:t>Amanah</a:t>
            </a:r>
            <a:r>
              <a:rPr lang="en-US" sz="2400" b="1" dirty="0" smtClean="0">
                <a:solidFill>
                  <a:schemeClr val="tx1"/>
                </a:solidFill>
                <a:latin typeface="Baskerville Old Face" pitchFamily="18" charset="0"/>
              </a:rPr>
              <a:t>” can receive the same as a gift from the owner.</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There is no need for the owner to take the possession of that item again and give it back to the same person.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In the case of the business yielding a profit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becomes a party to a financial agreement in which each party shares in the profit according to an agreed ratio.</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If for some reason the contract of </a:t>
            </a:r>
            <a:r>
              <a:rPr lang="en-US" sz="2200" b="1" dirty="0" err="1" smtClean="0">
                <a:solidFill>
                  <a:schemeClr val="tx1"/>
                </a:solidFill>
                <a:latin typeface="Baskerville Old Face" panose="02020602080505020303" pitchFamily="18" charset="0"/>
              </a:rPr>
              <a:t>Modarbah</a:t>
            </a:r>
            <a:r>
              <a:rPr lang="en-US" sz="2200" b="1" dirty="0" smtClean="0">
                <a:solidFill>
                  <a:schemeClr val="tx1"/>
                </a:solidFill>
                <a:latin typeface="Baskerville Old Face" panose="02020602080505020303" pitchFamily="18" charset="0"/>
              </a:rPr>
              <a:t> is dissolved it will turn into a contract of employment and the </a:t>
            </a:r>
            <a:r>
              <a:rPr lang="en-US" sz="2200" b="1" dirty="0" err="1" smtClean="0">
                <a:solidFill>
                  <a:schemeClr val="tx1"/>
                </a:solidFill>
                <a:latin typeface="Baskerville Old Face" panose="02020602080505020303" pitchFamily="18" charset="0"/>
              </a:rPr>
              <a:t>Modarib</a:t>
            </a:r>
            <a:r>
              <a:rPr lang="en-US" sz="2200" b="1" dirty="0" smtClean="0">
                <a:solidFill>
                  <a:schemeClr val="tx1"/>
                </a:solidFill>
                <a:latin typeface="Baskerville Old Face" panose="02020602080505020303" pitchFamily="18" charset="0"/>
              </a:rPr>
              <a:t> will become an employee of the </a:t>
            </a:r>
            <a:r>
              <a:rPr lang="en-US" sz="2200" b="1" dirty="0" err="1" smtClean="0">
                <a:solidFill>
                  <a:schemeClr val="tx1"/>
                </a:solidFill>
                <a:latin typeface="Baskerville Old Face" panose="02020602080505020303" pitchFamily="18" charset="0"/>
              </a:rPr>
              <a:t>Rab</a:t>
            </a:r>
            <a:r>
              <a:rPr lang="en-US" sz="2200" b="1" dirty="0" smtClean="0">
                <a:solidFill>
                  <a:schemeClr val="tx1"/>
                </a:solidFill>
                <a:latin typeface="Baskerville Old Face" panose="02020602080505020303" pitchFamily="18" charset="0"/>
              </a:rPr>
              <a:t>-al-Mal.</a:t>
            </a:r>
          </a:p>
          <a:p>
            <a:pPr marL="457200"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In this case profit or loss will belong to the </a:t>
            </a:r>
            <a:r>
              <a:rPr lang="en-US" sz="2200" b="1" dirty="0" err="1" smtClean="0">
                <a:solidFill>
                  <a:schemeClr val="tx1"/>
                </a:solidFill>
                <a:latin typeface="Baskerville Old Face" panose="02020602080505020303" pitchFamily="18" charset="0"/>
              </a:rPr>
              <a:t>Rab</a:t>
            </a:r>
            <a:r>
              <a:rPr lang="en-US" sz="2200" b="1" dirty="0" smtClean="0">
                <a:solidFill>
                  <a:schemeClr val="tx1"/>
                </a:solidFill>
                <a:latin typeface="Baskerville Old Face" panose="02020602080505020303" pitchFamily="18" charset="0"/>
              </a:rPr>
              <a:t>-al-Mal.</a:t>
            </a:r>
          </a:p>
          <a:p>
            <a:pPr marL="457200" indent="-457200" algn="l" eaLnBrk="1" hangingPunct="1">
              <a:buFont typeface="Wingdings" pitchFamily="2" charset="2"/>
              <a:buChar char="v"/>
            </a:pPr>
            <a:r>
              <a:rPr lang="en-US" sz="2200" b="1" dirty="0" smtClean="0">
                <a:solidFill>
                  <a:schemeClr val="tx1"/>
                </a:solidFill>
                <a:latin typeface="Baskerville Old Face" panose="02020602080505020303" pitchFamily="18" charset="0"/>
              </a:rPr>
              <a:t>The </a:t>
            </a:r>
            <a:r>
              <a:rPr lang="en-US" sz="2200" b="1" dirty="0" err="1" smtClean="0">
                <a:solidFill>
                  <a:schemeClr val="tx1"/>
                </a:solidFill>
                <a:latin typeface="Baskerville Old Face" panose="02020602080505020303" pitchFamily="18" charset="0"/>
              </a:rPr>
              <a:t>Modarib</a:t>
            </a:r>
            <a:r>
              <a:rPr lang="en-US" sz="2200" b="1" dirty="0" smtClean="0">
                <a:solidFill>
                  <a:schemeClr val="tx1"/>
                </a:solidFill>
                <a:latin typeface="Baskerville Old Face" panose="02020602080505020303" pitchFamily="18" charset="0"/>
              </a:rPr>
              <a:t> shall receive his pay only.</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If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does not accept any term of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he shall be deemed an embezzler and shall be held liable to return the capital.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If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contains the term that the whole profit will go to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it will not be a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 but a contract of debt.</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will become a debtor.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will take the profit and bear the loss.</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If the capital is lost, the debtor shall be liable to pay the whole of it to the </a:t>
            </a:r>
            <a:r>
              <a:rPr lang="en-US" sz="2600" b="1" dirty="0" err="1" smtClean="0">
                <a:solidFill>
                  <a:schemeClr val="tx1"/>
                </a:solidFill>
                <a:latin typeface="Baskerville Old Face" panose="02020602080505020303" pitchFamily="18" charset="0"/>
              </a:rPr>
              <a:t>Rab</a:t>
            </a:r>
            <a:r>
              <a:rPr lang="en-US" sz="2600" b="1" dirty="0" smtClean="0">
                <a:solidFill>
                  <a:schemeClr val="tx1"/>
                </a:solidFill>
                <a:latin typeface="Baskerville Old Face" panose="02020602080505020303" pitchFamily="18" charset="0"/>
              </a:rPr>
              <a:t>-al-Mal.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Either </a:t>
            </a:r>
            <a:r>
              <a:rPr lang="en-US" sz="2500" b="1" dirty="0" err="1" smtClean="0">
                <a:solidFill>
                  <a:schemeClr val="tx1"/>
                </a:solidFill>
                <a:latin typeface="Baskerville Old Face" panose="02020602080505020303" pitchFamily="18" charset="0"/>
              </a:rPr>
              <a:t>Rab</a:t>
            </a:r>
            <a:r>
              <a:rPr lang="en-US" sz="2500" b="1" dirty="0" smtClean="0">
                <a:solidFill>
                  <a:schemeClr val="tx1"/>
                </a:solidFill>
                <a:latin typeface="Baskerville Old Face" panose="02020602080505020303" pitchFamily="18" charset="0"/>
              </a:rPr>
              <a:t>-al-Mal or the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or both can terminate the contract at will.</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If there are more than two parties to the contract they can keep the contract intact even when one or two parties have repudiated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contract of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can be made for a specified or an indefinite period.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contract of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is terminated at the death of one party. </a:t>
            </a: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However, if there are more than two parties to the contract, they can keep the contract in force.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contract of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may be kept in force on the previously agreed terms.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300" b="1" dirty="0" smtClean="0">
                <a:solidFill>
                  <a:schemeClr val="tx1"/>
                </a:solidFill>
                <a:latin typeface="Baskerville Old Face" panose="02020602080505020303" pitchFamily="18" charset="0"/>
              </a:rPr>
              <a:t>For instance, if the contract of </a:t>
            </a:r>
            <a:r>
              <a:rPr lang="en-US" sz="2300" b="1" dirty="0" err="1" smtClean="0">
                <a:solidFill>
                  <a:schemeClr val="tx1"/>
                </a:solidFill>
                <a:latin typeface="Baskerville Old Face" panose="02020602080505020303" pitchFamily="18" charset="0"/>
              </a:rPr>
              <a:t>Modarbah</a:t>
            </a:r>
            <a:r>
              <a:rPr lang="en-US" sz="2300" b="1" dirty="0" smtClean="0">
                <a:solidFill>
                  <a:schemeClr val="tx1"/>
                </a:solidFill>
                <a:latin typeface="Baskerville Old Face" panose="02020602080505020303" pitchFamily="18" charset="0"/>
              </a:rPr>
              <a:t> has been made for a fixed term, but the business has been completed before the expiry of this term, the </a:t>
            </a:r>
            <a:r>
              <a:rPr lang="en-US" sz="2300" b="1" dirty="0" err="1" smtClean="0">
                <a:solidFill>
                  <a:schemeClr val="tx1"/>
                </a:solidFill>
                <a:latin typeface="Baskerville Old Face" panose="02020602080505020303" pitchFamily="18" charset="0"/>
              </a:rPr>
              <a:t>Modarib</a:t>
            </a:r>
            <a:r>
              <a:rPr lang="en-US" sz="2300" b="1" dirty="0" smtClean="0">
                <a:solidFill>
                  <a:schemeClr val="tx1"/>
                </a:solidFill>
                <a:latin typeface="Baskerville Old Face" panose="02020602080505020303" pitchFamily="18" charset="0"/>
              </a:rPr>
              <a:t> has the power to invest the money in another business for the remaining period.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Possession in Gift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265101407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Period of the contract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However, there is some difference of opinion regarding sharing of loss and profit for this period.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Modarabh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(IV)</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400" b="1" dirty="0" smtClean="0">
                <a:solidFill>
                  <a:schemeClr val="tx1"/>
                </a:solidFill>
                <a:latin typeface="Baskerville Old Face" panose="02020602080505020303" pitchFamily="18" charset="0"/>
              </a:rPr>
              <a:t>In partnership the financiers have to bear the loss in proportion to their investment. Since in </a:t>
            </a:r>
            <a:r>
              <a:rPr lang="en-US" sz="2400" b="1" dirty="0" err="1" smtClean="0">
                <a:solidFill>
                  <a:schemeClr val="tx1"/>
                </a:solidFill>
                <a:latin typeface="Baskerville Old Face" panose="02020602080505020303" pitchFamily="18" charset="0"/>
              </a:rPr>
              <a:t>Modarbah</a:t>
            </a:r>
            <a:r>
              <a:rPr lang="en-US" sz="2400" b="1" dirty="0" smtClean="0">
                <a:solidFill>
                  <a:schemeClr val="tx1"/>
                </a:solidFill>
                <a:latin typeface="Baskerville Old Face" panose="02020602080505020303" pitchFamily="18" charset="0"/>
              </a:rPr>
              <a:t> the finance is provided by one party, it has to bear the entire loss. In other words, the entire loss will have to be borne by the </a:t>
            </a:r>
            <a:r>
              <a:rPr lang="en-US" sz="2000" b="1" dirty="0" err="1" smtClean="0">
                <a:solidFill>
                  <a:schemeClr val="tx1"/>
                </a:solidFill>
                <a:latin typeface="Baskerville Old Face" panose="02020602080505020303" pitchFamily="18" charset="0"/>
              </a:rPr>
              <a:t>Rab</a:t>
            </a:r>
            <a:r>
              <a:rPr lang="en-US" sz="2000" b="1" dirty="0" smtClean="0">
                <a:solidFill>
                  <a:schemeClr val="tx1"/>
                </a:solidFill>
                <a:latin typeface="Baskerville Old Face" panose="02020602080505020303" pitchFamily="18" charset="0"/>
              </a:rPr>
              <a:t>-al-Mal.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profit shall be shared according to the ratio fixed in the contract of </a:t>
            </a:r>
            <a:r>
              <a:rPr lang="en-US" sz="2600" b="1" dirty="0" err="1" smtClean="0">
                <a:solidFill>
                  <a:schemeClr val="tx1"/>
                </a:solidFill>
                <a:latin typeface="Baskerville Old Face" panose="02020602080505020303" pitchFamily="18" charset="0"/>
              </a:rPr>
              <a:t>Modarbah</a:t>
            </a:r>
            <a:r>
              <a:rPr lang="en-US" sz="2600" b="1" dirty="0" smtClean="0">
                <a:solidFill>
                  <a:schemeClr val="tx1"/>
                </a:solidFill>
                <a:latin typeface="Baskerville Old Face" panose="02020602080505020303" pitchFamily="18" charset="0"/>
              </a:rPr>
              <a:t>.</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No fixed sum shall be allocated to any party in advance.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According to </a:t>
            </a:r>
            <a:r>
              <a:rPr lang="en-US" sz="2600" b="1" dirty="0" err="1" smtClean="0">
                <a:solidFill>
                  <a:schemeClr val="tx1"/>
                </a:solidFill>
                <a:latin typeface="Baskerville Old Face" panose="02020602080505020303" pitchFamily="18" charset="0"/>
              </a:rPr>
              <a:t>Hanafi</a:t>
            </a:r>
            <a:r>
              <a:rPr lang="en-US" sz="2600" b="1" dirty="0" smtClean="0">
                <a:solidFill>
                  <a:schemeClr val="tx1"/>
                </a:solidFill>
                <a:latin typeface="Baskerville Old Face" panose="02020602080505020303" pitchFamily="18" charset="0"/>
              </a:rPr>
              <a:t> school of Jurisprudence distribution of profit before return of the capital to </a:t>
            </a:r>
            <a:r>
              <a:rPr lang="en-US" sz="2600" b="1" dirty="0" err="1" smtClean="0">
                <a:solidFill>
                  <a:schemeClr val="tx1"/>
                </a:solidFill>
                <a:latin typeface="Baskerville Old Face" panose="02020602080505020303" pitchFamily="18" charset="0"/>
              </a:rPr>
              <a:t>Rab</a:t>
            </a:r>
            <a:r>
              <a:rPr lang="en-US" sz="2600" b="1" dirty="0" smtClean="0">
                <a:solidFill>
                  <a:schemeClr val="tx1"/>
                </a:solidFill>
                <a:latin typeface="Baskerville Old Face" panose="02020602080505020303" pitchFamily="18" charset="0"/>
              </a:rPr>
              <a:t>-al-Mal is not valid.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In an ongoing business the losses will be offset against the profits till such time as the business is wounded up and the final account is settled.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amount of profit and loss accruing to each party shall be determined at the winding up of the business.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profit will increase the capital. </a:t>
            </a:r>
          </a:p>
          <a:p>
            <a:pPr marL="457200" indent="-457200" algn="l" eaLnBrk="1" hangingPunct="1">
              <a:buFont typeface="Wingdings" pitchFamily="2" charset="2"/>
              <a:buChar char="v"/>
            </a:pPr>
            <a:r>
              <a:rPr lang="en-US" sz="2600" b="1" dirty="0" smtClean="0">
                <a:solidFill>
                  <a:schemeClr val="tx1"/>
                </a:solidFill>
                <a:latin typeface="Baskerville Old Face" panose="02020602080505020303" pitchFamily="18" charset="0"/>
              </a:rPr>
              <a:t>If there is no real profit, the </a:t>
            </a:r>
            <a:r>
              <a:rPr lang="en-US" sz="2600" b="1" dirty="0" err="1" smtClean="0">
                <a:solidFill>
                  <a:schemeClr val="tx1"/>
                </a:solidFill>
                <a:latin typeface="Baskerville Old Face" panose="02020602080505020303" pitchFamily="18" charset="0"/>
              </a:rPr>
              <a:t>Modarib</a:t>
            </a:r>
            <a:r>
              <a:rPr lang="en-US" sz="2600" b="1" dirty="0" smtClean="0">
                <a:solidFill>
                  <a:schemeClr val="tx1"/>
                </a:solidFill>
                <a:latin typeface="Baskerville Old Face" panose="02020602080505020303" pitchFamily="18" charset="0"/>
              </a:rPr>
              <a:t> is entitled for receiving compensation against  his labor. </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Parties shall be entitled to receive profit only when the capital has been returned to the </a:t>
            </a:r>
            <a:r>
              <a:rPr lang="en-US" sz="2600" b="1" dirty="0" err="1" smtClean="0">
                <a:solidFill>
                  <a:schemeClr val="tx1"/>
                </a:solidFill>
                <a:latin typeface="Baskerville Old Face" panose="02020602080505020303" pitchFamily="18" charset="0"/>
              </a:rPr>
              <a:t>Rab</a:t>
            </a:r>
            <a:r>
              <a:rPr lang="en-US" sz="2600" b="1" dirty="0" smtClean="0">
                <a:solidFill>
                  <a:schemeClr val="tx1"/>
                </a:solidFill>
                <a:latin typeface="Baskerville Old Face" panose="02020602080505020303" pitchFamily="18" charset="0"/>
              </a:rPr>
              <a:t>-al-Mal, whether de facto or de jure.</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v"/>
            </a:pPr>
            <a:r>
              <a:rPr lang="en-US" sz="2500" b="1" dirty="0" smtClean="0">
                <a:solidFill>
                  <a:schemeClr val="tx1"/>
                </a:solidFill>
                <a:latin typeface="Baskerville Old Face" panose="02020602080505020303" pitchFamily="18" charset="0"/>
              </a:rPr>
              <a:t>For instance, a person enters into a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contract with a bank. It would be enough for the termination of the contract and the distribution of profit to transfer the capital to the account of the </a:t>
            </a:r>
            <a:r>
              <a:rPr lang="en-US" sz="2500" b="1" dirty="0" err="1" smtClean="0">
                <a:solidFill>
                  <a:schemeClr val="tx1"/>
                </a:solidFill>
                <a:latin typeface="Baskerville Old Face" panose="02020602080505020303" pitchFamily="18" charset="0"/>
              </a:rPr>
              <a:t>Rab</a:t>
            </a:r>
            <a:r>
              <a:rPr lang="en-US" sz="2500" b="1" dirty="0" smtClean="0">
                <a:solidFill>
                  <a:schemeClr val="tx1"/>
                </a:solidFill>
                <a:latin typeface="Baskerville Old Face" panose="02020602080505020303" pitchFamily="18" charset="0"/>
              </a:rPr>
              <a:t>-al Mal.</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When anything is given to a child on any occasion, the purpose and object is not to give the child but to his parents.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All those gifts are therefore not the possession of the child.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(IV):</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Rules of Profit &amp; Loss Sharing:</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All matters such as acquiring of certain powers, or rights to use or expend or enter into contracts or the imposition of certain restraints may be settled by mutual agreement.</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Modarabh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(V)</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Application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 in Modern Times: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working of the modern Banking system and financial institutions has become very complex.</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Their operations and procedures are inconsistent with the teachings of Islam.</a:t>
            </a:r>
          </a:p>
          <a:p>
            <a:pPr marL="457200" indent="-457200" algn="l" eaLnBrk="1" hangingPunct="1">
              <a:buFont typeface="Wingdings" pitchFamily="2" charset="2"/>
              <a:buChar char="ü"/>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Application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 in Modern Times: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Muslim scholars and economist are now striving to organize their institutions in accordance with the tenets of Islam.</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Application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 in Modern Times: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Their efforts are not confined to the reform of the Banking system, but extend to the restructuring of all institutions which use public savings for business purposes.</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Application of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 in Modern Times:</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These institutions may with reference to the raising of financial resources for investment and operations be classified into two types.</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In this business the </a:t>
            </a:r>
            <a:r>
              <a:rPr lang="en-US" sz="2500" b="1" dirty="0" err="1" smtClean="0">
                <a:solidFill>
                  <a:schemeClr val="tx1"/>
                </a:solidFill>
                <a:latin typeface="Baskerville Old Face" panose="02020602080505020303" pitchFamily="18" charset="0"/>
              </a:rPr>
              <a:t>Modarib</a:t>
            </a:r>
            <a:r>
              <a:rPr lang="en-US" sz="2500" b="1" dirty="0" smtClean="0">
                <a:solidFill>
                  <a:schemeClr val="tx1"/>
                </a:solidFill>
                <a:latin typeface="Baskerville Old Face" panose="02020602080505020303" pitchFamily="18" charset="0"/>
              </a:rPr>
              <a:t> can receive capital from more than one financier.</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All the jurists allow joint business of this kind on terms of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600" b="1" dirty="0" smtClean="0">
              <a:solidFill>
                <a:schemeClr val="tx1"/>
              </a:solidFill>
              <a:latin typeface="Baskerville Old Face" panose="02020602080505020303" pitchFamily="18" charset="0"/>
            </a:endParaRP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For this purpose there are two valid modes of procuring capital.</a:t>
            </a:r>
          </a:p>
          <a:p>
            <a:pPr marL="457200" indent="-457200" algn="l" eaLnBrk="1" hangingPunct="1"/>
            <a:r>
              <a:rPr lang="en-US" sz="2500" b="1" u="sng" dirty="0" smtClean="0">
                <a:solidFill>
                  <a:schemeClr val="tx1"/>
                </a:solidFill>
                <a:latin typeface="Baskerville Old Face" panose="02020602080505020303" pitchFamily="18" charset="0"/>
              </a:rPr>
              <a:t>First Mode:</a:t>
            </a:r>
          </a:p>
          <a:p>
            <a:pPr marL="514350" indent="-514350" algn="l" eaLnBrk="1" hangingPunct="1">
              <a:buFont typeface="Wingdings" pitchFamily="2" charset="2"/>
              <a:buChar char="v"/>
            </a:pPr>
            <a:r>
              <a:rPr lang="en-US" sz="2500" b="1" dirty="0" smtClean="0">
                <a:solidFill>
                  <a:schemeClr val="tx1"/>
                </a:solidFill>
                <a:latin typeface="Baskerville Old Face" panose="02020602080505020303" pitchFamily="18" charset="0"/>
              </a:rPr>
              <a:t>Capital for investment should be procured before the commencement of the business.</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tx1"/>
              </a:solidFill>
              <a:latin typeface="Baskerville Old Face" panose="02020602080505020303" pitchFamily="18" charset="0"/>
            </a:endParaRPr>
          </a:p>
          <a:p>
            <a:pPr marL="514350" indent="-514350" algn="l" eaLnBrk="1" hangingPunct="1">
              <a:buFont typeface="Wingdings" pitchFamily="2" charset="2"/>
              <a:buChar char="v"/>
            </a:pPr>
            <a:r>
              <a:rPr lang="en-US" sz="2500" b="1" dirty="0" smtClean="0">
                <a:solidFill>
                  <a:schemeClr val="tx1"/>
                </a:solidFill>
                <a:latin typeface="Baskerville Old Face" panose="02020602080505020303" pitchFamily="18" charset="0"/>
              </a:rPr>
              <a:t>Money in hand should be invested in business and later the capital may be procured.</a:t>
            </a:r>
          </a:p>
          <a:p>
            <a:pPr marL="514350" indent="-514350" algn="l" eaLnBrk="1" hangingPunct="1">
              <a:buFont typeface="Wingdings" pitchFamily="2" charset="2"/>
              <a:buChar char="ü"/>
            </a:pPr>
            <a:r>
              <a:rPr lang="en-US" sz="2300" b="1" dirty="0" smtClean="0">
                <a:solidFill>
                  <a:schemeClr val="tx1"/>
                </a:solidFill>
                <a:latin typeface="Baskerville Old Face" panose="02020602080505020303" pitchFamily="18" charset="0"/>
              </a:rPr>
              <a:t>It is essential duty of the </a:t>
            </a:r>
            <a:r>
              <a:rPr lang="en-US" sz="2300" b="1" dirty="0" err="1" smtClean="0">
                <a:solidFill>
                  <a:schemeClr val="tx1"/>
                </a:solidFill>
                <a:latin typeface="Baskerville Old Face" panose="02020602080505020303" pitchFamily="18" charset="0"/>
              </a:rPr>
              <a:t>Modarib</a:t>
            </a:r>
            <a:r>
              <a:rPr lang="en-US" sz="2300" b="1" dirty="0" smtClean="0">
                <a:solidFill>
                  <a:schemeClr val="tx1"/>
                </a:solidFill>
                <a:latin typeface="Baskerville Old Face" panose="02020602080505020303" pitchFamily="18" charset="0"/>
              </a:rPr>
              <a:t> that he should invest in the joint business with the consent of all the financier.</a:t>
            </a:r>
          </a:p>
          <a:p>
            <a:pPr marL="514350" indent="-51435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tx1"/>
              </a:solidFill>
              <a:latin typeface="Baskerville Old Face" panose="02020602080505020303" pitchFamily="18" charset="0"/>
            </a:endParaRPr>
          </a:p>
          <a:p>
            <a:pPr marL="514350" indent="-514350" algn="l" eaLnBrk="1" hangingPunct="1"/>
            <a:r>
              <a:rPr lang="en-US" sz="2500" b="1" u="sng" dirty="0" smtClean="0">
                <a:solidFill>
                  <a:schemeClr val="tx1"/>
                </a:solidFill>
                <a:latin typeface="Baskerville Old Face" panose="02020602080505020303" pitchFamily="18" charset="0"/>
              </a:rPr>
              <a:t>Second Mode: </a:t>
            </a:r>
          </a:p>
          <a:p>
            <a:pPr marL="514350" indent="-514350" algn="l" eaLnBrk="1" hangingPunct="1">
              <a:buFont typeface="Wingdings" pitchFamily="2" charset="2"/>
              <a:buChar char="v"/>
            </a:pPr>
            <a:r>
              <a:rPr lang="en-US" sz="2500" b="1" dirty="0" smtClean="0">
                <a:solidFill>
                  <a:schemeClr val="tx1"/>
                </a:solidFill>
                <a:latin typeface="Baskerville Old Face" panose="02020602080505020303" pitchFamily="18" charset="0"/>
              </a:rPr>
              <a:t>The second mode is the continuation of a running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business.</a:t>
            </a:r>
          </a:p>
          <a:p>
            <a:pPr marL="514350" indent="-51435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 parents are its owners and they can do whatever they wish with those gifts.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However, if a person gives an item specifically for the child, he will be its owner.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tx1"/>
              </a:solidFill>
              <a:latin typeface="Baskerville Old Face" panose="02020602080505020303" pitchFamily="18" charset="0"/>
            </a:endParaRPr>
          </a:p>
          <a:p>
            <a:pPr marL="514350" indent="-514350" algn="l" eaLnBrk="1" hangingPunct="1"/>
            <a:r>
              <a:rPr lang="en-US" sz="2500" b="1" u="sng" dirty="0" smtClean="0">
                <a:solidFill>
                  <a:schemeClr val="tx1"/>
                </a:solidFill>
                <a:latin typeface="Baskerville Old Face" panose="02020602080505020303" pitchFamily="18" charset="0"/>
              </a:rPr>
              <a:t>Second Mode: </a:t>
            </a:r>
          </a:p>
          <a:p>
            <a:pPr marL="514350" indent="-514350" algn="l" eaLnBrk="1" hangingPunct="1">
              <a:buFont typeface="Wingdings" pitchFamily="2" charset="2"/>
              <a:buChar char="v"/>
            </a:pPr>
            <a:r>
              <a:rPr lang="en-US" sz="2600" b="1" dirty="0" smtClean="0">
                <a:solidFill>
                  <a:schemeClr val="tx1"/>
                </a:solidFill>
                <a:latin typeface="Baskerville Old Face" panose="02020602080505020303" pitchFamily="18" charset="0"/>
              </a:rPr>
              <a:t>In other words, a business is commenced to run for a specified period.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Modarbah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(V):</a:t>
            </a: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Joint Stock Companies and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Modarbah</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endParaRPr lang="en-US" sz="2500" b="1" dirty="0" smtClean="0">
              <a:solidFill>
                <a:schemeClr val="tx1"/>
              </a:solidFill>
              <a:latin typeface="Baskerville Old Face" panose="02020602080505020303" pitchFamily="18" charset="0"/>
            </a:endParaRPr>
          </a:p>
          <a:p>
            <a:pPr marL="514350" indent="-514350" algn="l" eaLnBrk="1" hangingPunct="1"/>
            <a:r>
              <a:rPr lang="en-US" sz="2500" b="1" u="sng" dirty="0" smtClean="0">
                <a:solidFill>
                  <a:schemeClr val="tx1"/>
                </a:solidFill>
                <a:latin typeface="Baskerville Old Face" panose="02020602080505020303" pitchFamily="18" charset="0"/>
              </a:rPr>
              <a:t>Second Mode: </a:t>
            </a:r>
          </a:p>
          <a:p>
            <a:pPr marL="514350" indent="-514350" algn="l" eaLnBrk="1" hangingPunct="1">
              <a:buFont typeface="Wingdings" pitchFamily="2" charset="2"/>
              <a:buChar char="v"/>
            </a:pPr>
            <a:r>
              <a:rPr lang="en-US" sz="2500" b="1" dirty="0" smtClean="0">
                <a:solidFill>
                  <a:schemeClr val="tx1"/>
                </a:solidFill>
                <a:latin typeface="Baskerville Old Face" panose="02020602080505020303" pitchFamily="18" charset="0"/>
              </a:rPr>
              <a:t>The meaning of continuation of a running </a:t>
            </a:r>
            <a:r>
              <a:rPr lang="en-US" sz="2500" b="1" dirty="0" err="1" smtClean="0">
                <a:solidFill>
                  <a:schemeClr val="tx1"/>
                </a:solidFill>
                <a:latin typeface="Baskerville Old Face" panose="02020602080505020303" pitchFamily="18" charset="0"/>
              </a:rPr>
              <a:t>Modarbah</a:t>
            </a:r>
            <a:r>
              <a:rPr lang="en-US" sz="2500" b="1" dirty="0" smtClean="0">
                <a:solidFill>
                  <a:schemeClr val="tx1"/>
                </a:solidFill>
                <a:latin typeface="Baskerville Old Face" panose="02020602080505020303" pitchFamily="18" charset="0"/>
              </a:rPr>
              <a:t> business is that after the expiry of this period the business may be continued on the existing terms.</a:t>
            </a:r>
          </a:p>
          <a:p>
            <a:pPr marL="514350" indent="-51435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76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child has reached an age of understanding, it is sufficient for him to take possession of the item himself.</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Once he takes possession of it, he will be its owner.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child does not take possession of it or is incapable of doing so, then by the father taking possession of it, the child will become its owner. </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(gift) means to transfer the ownership of thing to another person without receiving anything in return.</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Generally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fulfills human needs and the needs of the society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father is not present, the child will become its owner by the grandfather taking possession of it. </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In the absence of father and grand father the guardian of the child should take possession of it.</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mother or grandmother take possession of the item despite the father or grandfather being present, it will not be considered.</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a:t>
            </a:r>
            <a:r>
              <a:rPr lang="en-US" sz="2600" b="1" smtClean="0">
                <a:solidFill>
                  <a:schemeClr val="tx1"/>
                </a:solidFill>
                <a:latin typeface="Baskerville Old Face" pitchFamily="18" charset="0"/>
              </a:rPr>
              <a:t>the father, </a:t>
            </a:r>
            <a:r>
              <a:rPr lang="en-US" sz="2600" b="1" dirty="0" smtClean="0">
                <a:solidFill>
                  <a:schemeClr val="tx1"/>
                </a:solidFill>
                <a:latin typeface="Baskerville Old Face" pitchFamily="18" charset="0"/>
              </a:rPr>
              <a:t>or the grandfather (in the absence of the father) wish to give the child or grand child a gift, it is sufficient for them to say: “I have given this to the child.”</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the mother or brother wish to give a gift to the child and this child is also under their care, then by their saying the above words, the child will become its owner. </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It is not necessary for anyone to take possession of the item.</a:t>
            </a: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When wishing to give anything to your children, ensure that you give it equally among your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 son and the daughter should be given equally.</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you give one of your children more than the others, there is no harm in this.</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However, you should not have the intention of causing harm to the one whom you gave less.</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Anything that belongs to an immature child should only be utilized for him.</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It is not permissible for anyone to utilize it for their personal purposes.</a:t>
            </a:r>
            <a:endParaRPr lang="en-US" sz="2400" b="1" dirty="0" smtClean="0">
              <a:solidFill>
                <a:schemeClr val="tx1"/>
              </a:solidFill>
              <a:latin typeface="Baskerville Old Face" pitchFamily="18" charset="0"/>
            </a:endParaRPr>
          </a:p>
          <a:p>
            <a:pPr marL="514350" indent="-514350" algn="l" eaLnBrk="1" hangingPunct="1"/>
            <a:endParaRPr lang="en-US" sz="2600" b="1" dirty="0" smtClean="0">
              <a:solidFill>
                <a:schemeClr val="tx1"/>
              </a:solidFill>
              <a:latin typeface="Baskerville Old Face"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Even the parents should not utilize it for their personal purposes nor for any of the other children.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an item is given to the child but the actual purpose was to give it to the parents, then the item will be considered to be under the ownership of the parents and they can use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2000" b="1" dirty="0" smtClean="0">
                <a:solidFill>
                  <a:schemeClr val="accent6">
                    <a:lumMod val="75000"/>
                  </a:schemeClr>
                </a:solidFill>
                <a:latin typeface="Levenim MT" panose="02010502060101010101" pitchFamily="2" charset="-79"/>
                <a:cs typeface="Levenim MT" panose="02010502060101010101" pitchFamily="2" charset="-79"/>
              </a:rPr>
              <a:t>(II):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Giving to Children: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If the parents have a severe need for it on account of poverty and can not obtain it from anywhere else, then at such time of need it will be permissible for them to take an item that belongs to the child.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other words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means that you gave an item to a person and he accepted it.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That item will now be his and it no longer belongs to you.</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a:t>
            </a:r>
            <a:r>
              <a:rPr lang="en-US" sz="2600" b="1" dirty="0" err="1" smtClean="0">
                <a:solidFill>
                  <a:schemeClr val="tx1"/>
                </a:solidFill>
                <a:latin typeface="Baskerville Old Face" pitchFamily="18" charset="0"/>
              </a:rPr>
              <a:t>shariah</a:t>
            </a:r>
            <a:r>
              <a:rPr lang="en-US" sz="2600" b="1" dirty="0" smtClean="0">
                <a:solidFill>
                  <a:schemeClr val="tx1"/>
                </a:solidFill>
                <a:latin typeface="Baskerville Old Face" pitchFamily="18" charset="0"/>
              </a:rPr>
              <a:t> this is known as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 a gift or present.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Possession in Gift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26510140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It is a major sin to take back something that you have given.</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After taking back something the person who had originally given the item will once again become its owner.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There are some certain things which the person has no right to take back like an animal which is fed or plot which is built.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You gave a goat to a person. After some time it gave birth to kids. You can take the goat back but you do not have the right to take the kids.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8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600" b="1" dirty="0" smtClean="0">
                <a:solidFill>
                  <a:schemeClr val="tx1"/>
                </a:solidFill>
                <a:latin typeface="Baskerville Old Face" pitchFamily="18" charset="0"/>
              </a:rPr>
              <a:t>After receiving a gift if the person dies then the right to take it back no longer remains.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Possession in Gift </a:t>
            </a:r>
            <a:r>
              <a:rPr lang="en-US" sz="1600" b="1" dirty="0" smtClean="0">
                <a:solidFill>
                  <a:schemeClr val="accent6">
                    <a:lumMod val="75000"/>
                  </a:schemeClr>
                </a:solidFill>
                <a:latin typeface="Levenim MT" panose="02010502060101010101" pitchFamily="2" charset="-79"/>
                <a:cs typeface="Levenim MT" panose="02010502060101010101" pitchFamily="2" charset="-79"/>
              </a:rPr>
              <a:t>(III):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300" b="1" dirty="0" smtClean="0">
                <a:solidFill>
                  <a:schemeClr val="bg2">
                    <a:lumMod val="50000"/>
                  </a:schemeClr>
                </a:solidFill>
                <a:latin typeface="Levenim MT" panose="02010502060101010101" pitchFamily="2" charset="-79"/>
                <a:cs typeface="Levenim MT" panose="02010502060101010101" pitchFamily="2" charset="-79"/>
              </a:rPr>
              <a:t>Taking back something that has been given</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In case of the exchange of gifts from both sides (when the words of return are mentioned) it is not permissible to take it back again.</a:t>
            </a:r>
          </a:p>
          <a:p>
            <a:pPr marL="514350" indent="-514350" algn="l" eaLnBrk="1" hangingPunct="1">
              <a:buFont typeface="Wingdings" pitchFamily="2" charset="2"/>
              <a:buChar char="Ø"/>
            </a:pPr>
            <a:r>
              <a:rPr lang="en-US" sz="2400" b="1" dirty="0" smtClean="0">
                <a:solidFill>
                  <a:schemeClr val="tx1"/>
                </a:solidFill>
                <a:latin typeface="Baskerville Old Face" pitchFamily="18" charset="0"/>
              </a:rPr>
              <a:t>If the words are not mentioned then it is permissible to take it back.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Mortgage</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Taking something from some one and in order for him to trust you, you kept one of your possessions with him.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Arabic it is called “</a:t>
            </a:r>
            <a:r>
              <a:rPr lang="en-US" sz="2600" b="1" dirty="0" err="1" smtClean="0">
                <a:solidFill>
                  <a:schemeClr val="tx1"/>
                </a:solidFill>
                <a:latin typeface="Baskerville Old Face" panose="02020602080505020303" pitchFamily="18" charset="0"/>
              </a:rPr>
              <a:t>Rahan</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You took a loan of Rs. 1000 from someone and in order for him to trust you, you kept one of your possessions with him informing him that if you do not trust me, keep this item with you.</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Once I repay you the Rs. 1000, I will take my item back.</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is permissible and known as mortgaging.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a:t>
            </a:r>
            <a:r>
              <a:rPr lang="en-US" sz="2600" b="1" dirty="0" err="1" smtClean="0">
                <a:solidFill>
                  <a:schemeClr val="tx1"/>
                </a:solidFill>
                <a:latin typeface="Baskerville Old Face" panose="02020602080505020303" pitchFamily="18" charset="0"/>
              </a:rPr>
              <a:t>Haram</a:t>
            </a:r>
            <a:r>
              <a:rPr lang="en-US" sz="2600" b="1" dirty="0" smtClean="0">
                <a:solidFill>
                  <a:schemeClr val="tx1"/>
                </a:solidFill>
                <a:latin typeface="Baskerville Old Face" panose="02020602080505020303" pitchFamily="18" charset="0"/>
              </a:rPr>
              <a:t> to pay or accept any type of interest against the mortgage.</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Islam encourages the practice of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for helping the weak people and for fulfilling social purposes.</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 owner can avail of the right of making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of his property only before lying on his deathbed.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Once you have mortgaged an item, you do not have the right to ask for it or take it until you have fulfilled your debt.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mortgaged item can not be utilized for any purpose.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not permissible for you to eat any fruit from the orchard that has been mortgaged.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To eat the grain from such a land, to use such money or to live in such a house is not permissible.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has mortgaged a goat or cow, the milk and young ones will belong to the owner.</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not permissible for you to use any of this for your personal purposes.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You have to sell the milk and include the money with the mortgaged item.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After the settlement of the debt you will have to return the mortgaged item together with the money you receive for the milk.</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However, you can deduct the money for whatever it cost you to feed the animal.</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After paying the partial amount of your debt you still can not take back your mortgaged item until full settlement of your debt.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the cost of mortgaged item and loan is same then in case of lost  no none will demand for any thing, neither the loan and nor the mortgaged item.</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Mortgage:</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the cost of mortgaged item is lower than the received amount of loan then the remaining amount will only be adjusted.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96125" y="35769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err="1" smtClean="0">
                <a:solidFill>
                  <a:schemeClr val="tx2">
                    <a:lumMod val="60000"/>
                    <a:lumOff val="40000"/>
                  </a:schemeClr>
                </a:solidFill>
                <a:latin typeface="Baskerville Old Face" panose="02020602080505020303" pitchFamily="18" charset="0"/>
                <a:cs typeface="Aharoni" panose="02010803020104030203" pitchFamily="2" charset="-79"/>
              </a:rPr>
              <a:t>Wasiyyah</a:t>
            </a:r>
            <a:r>
              <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rPr>
              <a:t> or Bequest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person’s saying that a certain amount of money or wealth will go to a certain person or for a certain cause after his death is known as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This is irrespective of whether he said this while he was enjoying good health or while he was ill, and irrespective of whether he passes away as a result of this sickness or he recovers from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There are several conditions for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One is that you have to hand over the item to the person and he has to take possession of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If a person has prayers to be fulfilled, fasts to be kept, </a:t>
            </a:r>
            <a:r>
              <a:rPr lang="en-US" sz="2500" b="1" dirty="0" err="1" smtClean="0">
                <a:solidFill>
                  <a:schemeClr val="tx1"/>
                </a:solidFill>
                <a:latin typeface="Baskerville Old Face" panose="02020602080505020303" pitchFamily="18" charset="0"/>
              </a:rPr>
              <a:t>zakat</a:t>
            </a:r>
            <a:r>
              <a:rPr lang="en-US" sz="2500" b="1" dirty="0" smtClean="0">
                <a:solidFill>
                  <a:schemeClr val="tx1"/>
                </a:solidFill>
                <a:latin typeface="Baskerville Old Face" panose="02020602080505020303" pitchFamily="18" charset="0"/>
              </a:rPr>
              <a:t> to be paid, </a:t>
            </a:r>
            <a:r>
              <a:rPr lang="en-US" sz="2500" b="1" dirty="0" err="1" smtClean="0">
                <a:solidFill>
                  <a:schemeClr val="tx1"/>
                </a:solidFill>
                <a:latin typeface="Baskerville Old Face" panose="02020602080505020303" pitchFamily="18" charset="0"/>
              </a:rPr>
              <a:t>Kaffarah</a:t>
            </a:r>
            <a:r>
              <a:rPr lang="en-US" sz="2500" b="1" dirty="0" smtClean="0">
                <a:solidFill>
                  <a:schemeClr val="tx1"/>
                </a:solidFill>
                <a:latin typeface="Baskerville Old Face" panose="02020602080505020303" pitchFamily="18" charset="0"/>
              </a:rPr>
              <a:t> to be paid for certain oaths and he also has sufficient wealth to fulfill all these then at the time of death it is necessary (</a:t>
            </a:r>
            <a:r>
              <a:rPr lang="en-US" sz="2500" b="1" dirty="0" err="1" smtClean="0">
                <a:solidFill>
                  <a:schemeClr val="tx1"/>
                </a:solidFill>
                <a:latin typeface="Baskerville Old Face" panose="02020602080505020303" pitchFamily="18" charset="0"/>
              </a:rPr>
              <a:t>Wajib</a:t>
            </a:r>
            <a:r>
              <a:rPr lang="en-US" sz="2500" b="1" dirty="0" smtClean="0">
                <a:solidFill>
                  <a:schemeClr val="tx1"/>
                </a:solidFill>
                <a:latin typeface="Baskerville Old Face" panose="02020602080505020303" pitchFamily="18" charset="0"/>
              </a:rPr>
              <a:t>) upon him to make a </a:t>
            </a:r>
            <a:r>
              <a:rPr lang="en-US" sz="25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wealthy person has poor relatives who can not inherit from his wealth according to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 then it is </a:t>
            </a:r>
            <a:r>
              <a:rPr lang="en-US" sz="2600" b="1" dirty="0" err="1" smtClean="0">
                <a:solidFill>
                  <a:schemeClr val="tx1"/>
                </a:solidFill>
                <a:latin typeface="Baskerville Old Face" panose="02020602080505020303" pitchFamily="18" charset="0"/>
              </a:rPr>
              <a:t>Mustahab</a:t>
            </a:r>
            <a:r>
              <a:rPr lang="en-US" sz="2600" b="1" dirty="0" smtClean="0">
                <a:solidFill>
                  <a:schemeClr val="tx1"/>
                </a:solidFill>
                <a:latin typeface="Baskerville Old Face" panose="02020602080505020303" pitchFamily="18" charset="0"/>
              </a:rPr>
              <a:t> for him to make a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in </a:t>
            </a:r>
            <a:r>
              <a:rPr lang="en-US" sz="2600" b="1" dirty="0" err="1" smtClean="0">
                <a:solidFill>
                  <a:schemeClr val="tx1"/>
                </a:solidFill>
                <a:latin typeface="Baskerville Old Face" panose="02020602080505020303" pitchFamily="18" charset="0"/>
              </a:rPr>
              <a:t>favour</a:t>
            </a:r>
            <a:r>
              <a:rPr lang="en-US" sz="2600" b="1" dirty="0" smtClean="0">
                <a:solidFill>
                  <a:schemeClr val="tx1"/>
                </a:solidFill>
                <a:latin typeface="Baskerville Old Face" panose="02020602080505020303" pitchFamily="18" charset="0"/>
              </a:rPr>
              <a:t> of these poor relatives.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When a person passes away, all the expenses for his </a:t>
            </a:r>
            <a:r>
              <a:rPr lang="en-US" sz="2600" b="1" dirty="0" err="1" smtClean="0">
                <a:solidFill>
                  <a:schemeClr val="tx1"/>
                </a:solidFill>
                <a:latin typeface="Baskerville Old Face" panose="02020602080505020303" pitchFamily="18" charset="0"/>
              </a:rPr>
              <a:t>ghusl</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kafan</a:t>
            </a:r>
            <a:r>
              <a:rPr lang="en-US" sz="2600" b="1" dirty="0" smtClean="0">
                <a:solidFill>
                  <a:schemeClr val="tx1"/>
                </a:solidFill>
                <a:latin typeface="Baskerville Old Face" panose="02020602080505020303" pitchFamily="18" charset="0"/>
              </a:rPr>
              <a:t>, burial, etc. will be paid from his estate. </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Thereafter, all his debts will be paid.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the entire estate of the deceased is exhausted in paying off his debts, it is still necessary to pay off all the debts and the inheritors will not receive any thing.</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debts of the deceased will be paid off first from the estate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of the deceased can be fulfilled from one third of his entire estate.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the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is more than one third of his estate than the balance of the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will not be paid.</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However, if all the inheritors happily agree to forgo their shares and have his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fulfilled, then it will be permissible to use more than one third to fulfill his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should be remembered in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that the permission of immature inheritors is not considered even if they agree, their share can not be used to fulfill the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should be made in </a:t>
            </a:r>
            <a:r>
              <a:rPr lang="en-US" sz="2600" b="1" dirty="0" err="1" smtClean="0">
                <a:solidFill>
                  <a:schemeClr val="tx1"/>
                </a:solidFill>
                <a:latin typeface="Baskerville Old Face" panose="02020602080505020303" pitchFamily="18" charset="0"/>
              </a:rPr>
              <a:t>favour</a:t>
            </a:r>
            <a:r>
              <a:rPr lang="en-US" sz="2600" b="1" dirty="0" smtClean="0">
                <a:solidFill>
                  <a:schemeClr val="tx1"/>
                </a:solidFill>
                <a:latin typeface="Baskerville Old Face" panose="02020602080505020303" pitchFamily="18" charset="0"/>
              </a:rPr>
              <a:t> of those who are not entitled to receive any inheritance  not in the </a:t>
            </a:r>
            <a:r>
              <a:rPr lang="en-US" sz="2600" b="1" dirty="0" err="1" smtClean="0">
                <a:solidFill>
                  <a:schemeClr val="tx1"/>
                </a:solidFill>
                <a:latin typeface="Baskerville Old Face" panose="02020602080505020303" pitchFamily="18" charset="0"/>
              </a:rPr>
              <a:t>favour</a:t>
            </a:r>
            <a:r>
              <a:rPr lang="en-US" sz="2600" b="1" dirty="0" smtClean="0">
                <a:solidFill>
                  <a:schemeClr val="tx1"/>
                </a:solidFill>
                <a:latin typeface="Baskerville Old Face" panose="02020602080505020303" pitchFamily="18" charset="0"/>
              </a:rPr>
              <a:t> of those who are going to receive a share of inheritance, e.g. Husband, wife, son, parents.</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not allowed to make a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in </a:t>
            </a:r>
            <a:r>
              <a:rPr lang="en-US" sz="2600" b="1" dirty="0" err="1" smtClean="0">
                <a:solidFill>
                  <a:schemeClr val="tx1"/>
                </a:solidFill>
                <a:latin typeface="Baskerville Old Face" panose="02020602080505020303" pitchFamily="18" charset="0"/>
              </a:rPr>
              <a:t>favour</a:t>
            </a:r>
            <a:r>
              <a:rPr lang="en-US" sz="2600" b="1" dirty="0" smtClean="0">
                <a:solidFill>
                  <a:schemeClr val="tx1"/>
                </a:solidFill>
                <a:latin typeface="Baskerville Old Face" panose="02020602080505020303" pitchFamily="18" charset="0"/>
              </a:rPr>
              <a:t> of one of his inheritors.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However, if all the other inheritors happily agree to give him, it will be permissible for him to receive it.</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preferable not to make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for the full one third, it should be made for a lesser percentage.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fact if a person is not very rich then it will be preferable for him to leave his wealth for his inheritors for their comfortable life.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209800" y="3886200"/>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If you tell him that you are giving him this item and he says that he is accepting it but you have not handed it over to him as yet, then this giving of yours is not correct according to </a:t>
            </a:r>
            <a:r>
              <a:rPr lang="en-US" sz="2600" b="1" dirty="0" err="1" smtClean="0">
                <a:solidFill>
                  <a:schemeClr val="tx1"/>
                </a:solidFill>
                <a:latin typeface="Baskerville Old Face" pitchFamily="18" charset="0"/>
              </a:rPr>
              <a:t>shariah</a:t>
            </a:r>
            <a:r>
              <a:rPr lang="en-US" sz="2600" b="1" dirty="0" smtClean="0">
                <a:solidFill>
                  <a:schemeClr val="tx1"/>
                </a:solidFill>
                <a:latin typeface="Baskerville Old Face" pitchFamily="18" charset="0"/>
              </a:rPr>
              <a:t> rules of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800600" y="3352800"/>
            <a:ext cx="3810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err="1" smtClean="0">
                <a:solidFill>
                  <a:schemeClr val="tx2">
                    <a:lumMod val="60000"/>
                    <a:lumOff val="40000"/>
                  </a:schemeClr>
                </a:solidFill>
                <a:latin typeface="Baskerville Old Face" panose="02020602080505020303" pitchFamily="18" charset="0"/>
                <a:cs typeface="Aharoni" panose="02010803020104030203" pitchFamily="2" charset="-79"/>
              </a:rPr>
              <a:t>Wasiyyah</a:t>
            </a:r>
            <a:r>
              <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rPr>
              <a:t> or Bequest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 of those who have no kinds: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has no inheritors, it is permissible for him to make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for his entire estate.</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 of those who have no kinds:</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he only has his wife as his inheritor, he can make a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in her </a:t>
            </a:r>
            <a:r>
              <a:rPr lang="en-US" sz="2600" b="1" dirty="0" err="1" smtClean="0">
                <a:solidFill>
                  <a:schemeClr val="tx1"/>
                </a:solidFill>
                <a:latin typeface="Baskerville Old Face" panose="02020602080505020303" pitchFamily="18" charset="0"/>
              </a:rPr>
              <a:t>favour</a:t>
            </a:r>
            <a:r>
              <a:rPr lang="en-US" sz="2600" b="1" dirty="0" smtClean="0">
                <a:solidFill>
                  <a:schemeClr val="tx1"/>
                </a:solidFill>
                <a:latin typeface="Baskerville Old Face" panose="02020602080505020303" pitchFamily="18" charset="0"/>
              </a:rPr>
              <a:t> for three quarters of his estate.</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 of those who have no kinds / Immature:</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If a woman only has her husband as her inheritor, she can make a </a:t>
            </a:r>
            <a:r>
              <a:rPr lang="en-US" sz="2500" b="1" dirty="0" err="1" smtClean="0">
                <a:solidFill>
                  <a:schemeClr val="tx1"/>
                </a:solidFill>
                <a:latin typeface="Baskerville Old Face" panose="02020602080505020303" pitchFamily="18" charset="0"/>
              </a:rPr>
              <a:t>wasiyyah</a:t>
            </a:r>
            <a:r>
              <a:rPr lang="en-US" sz="2500" b="1" dirty="0" smtClean="0">
                <a:solidFill>
                  <a:schemeClr val="tx1"/>
                </a:solidFill>
                <a:latin typeface="Baskerville Old Face" panose="02020602080505020303" pitchFamily="18" charset="0"/>
              </a:rPr>
              <a:t> in his </a:t>
            </a:r>
            <a:r>
              <a:rPr lang="en-US" sz="2500" b="1" dirty="0" err="1" smtClean="0">
                <a:solidFill>
                  <a:schemeClr val="tx1"/>
                </a:solidFill>
                <a:latin typeface="Baskerville Old Face" panose="02020602080505020303" pitchFamily="18" charset="0"/>
              </a:rPr>
              <a:t>favour</a:t>
            </a:r>
            <a:r>
              <a:rPr lang="en-US" sz="2500" b="1" dirty="0" smtClean="0">
                <a:solidFill>
                  <a:schemeClr val="tx1"/>
                </a:solidFill>
                <a:latin typeface="Baskerville Old Face" panose="02020602080505020303" pitchFamily="18" charset="0"/>
              </a:rPr>
              <a:t> for half her estate.</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a:t>
            </a:r>
            <a:r>
              <a:rPr lang="en-US" sz="2500" b="1" dirty="0" err="1" smtClean="0">
                <a:solidFill>
                  <a:schemeClr val="tx1"/>
                </a:solidFill>
                <a:latin typeface="Baskerville Old Face" panose="02020602080505020303" pitchFamily="18" charset="0"/>
              </a:rPr>
              <a:t>wasiyyah</a:t>
            </a:r>
            <a:r>
              <a:rPr lang="en-US" sz="2500" b="1" dirty="0" smtClean="0">
                <a:solidFill>
                  <a:schemeClr val="tx1"/>
                </a:solidFill>
                <a:latin typeface="Baskerville Old Face" panose="02020602080505020303" pitchFamily="18" charset="0"/>
              </a:rPr>
              <a:t> of an immature child is not valid.</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makes specific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e.g</a:t>
            </a:r>
            <a:endParaRPr lang="en-US" sz="2600" b="1" dirty="0" smtClean="0">
              <a:solidFill>
                <a:schemeClr val="tx1"/>
              </a:solidFill>
              <a:latin typeface="Baskerville Old Face" panose="02020602080505020303" pitchFamily="18" charset="0"/>
            </a:endParaRP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Certain person must perform my </a:t>
            </a:r>
            <a:r>
              <a:rPr lang="en-US" sz="2200" b="1" dirty="0" err="1" smtClean="0">
                <a:solidFill>
                  <a:schemeClr val="tx1"/>
                </a:solidFill>
                <a:latin typeface="Baskerville Old Face" panose="02020602080505020303" pitchFamily="18" charset="0"/>
              </a:rPr>
              <a:t>janazah</a:t>
            </a:r>
            <a:endParaRPr lang="en-US" sz="2200" b="1" dirty="0" smtClean="0">
              <a:solidFill>
                <a:schemeClr val="tx1"/>
              </a:solidFill>
              <a:latin typeface="Baskerville Old Face" panose="02020602080505020303" pitchFamily="18" charset="0"/>
            </a:endParaRP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I must be buried in a certain town</a:t>
            </a: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In a certain graveyard</a:t>
            </a: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Next to a certain person</a:t>
            </a:r>
          </a:p>
          <a:p>
            <a:pPr marL="457200" indent="-457200"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makes specific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e.g</a:t>
            </a:r>
            <a:endParaRPr lang="en-US" sz="2600" b="1" dirty="0" smtClean="0">
              <a:solidFill>
                <a:schemeClr val="tx1"/>
              </a:solidFill>
              <a:latin typeface="Baskerville Old Face" panose="02020602080505020303" pitchFamily="18" charset="0"/>
            </a:endParaRP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My </a:t>
            </a:r>
            <a:r>
              <a:rPr lang="en-US" sz="2200" b="1" dirty="0" err="1" smtClean="0">
                <a:solidFill>
                  <a:schemeClr val="tx1"/>
                </a:solidFill>
                <a:latin typeface="Baskerville Old Face" panose="02020602080505020303" pitchFamily="18" charset="0"/>
              </a:rPr>
              <a:t>kafan</a:t>
            </a:r>
            <a:r>
              <a:rPr lang="en-US" sz="2200" b="1" dirty="0" smtClean="0">
                <a:solidFill>
                  <a:schemeClr val="tx1"/>
                </a:solidFill>
                <a:latin typeface="Baskerville Old Face" panose="02020602080505020303" pitchFamily="18" charset="0"/>
              </a:rPr>
              <a:t> must be of a certain cloth</a:t>
            </a: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My grave must be constructed of bricks</a:t>
            </a: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A dome must be constructed over my grave</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makes specific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e.g</a:t>
            </a:r>
            <a:endParaRPr lang="en-US" sz="2600" b="1" dirty="0" smtClean="0">
              <a:solidFill>
                <a:schemeClr val="tx1"/>
              </a:solidFill>
              <a:latin typeface="Baskerville Old Face" panose="02020602080505020303" pitchFamily="18" charset="0"/>
            </a:endParaRPr>
          </a:p>
          <a:p>
            <a:pPr marL="914400" lvl="1" indent="-457200" algn="l" eaLnBrk="1" hangingPunct="1">
              <a:buFont typeface="Wingdings" pitchFamily="2" charset="2"/>
              <a:buChar char="ü"/>
            </a:pPr>
            <a:r>
              <a:rPr lang="en-US" sz="2200" b="1" dirty="0" smtClean="0">
                <a:solidFill>
                  <a:schemeClr val="tx1"/>
                </a:solidFill>
                <a:latin typeface="Baskerville Old Face" panose="02020602080505020303" pitchFamily="18" charset="0"/>
              </a:rPr>
              <a:t>A hafiz must sit at my grave and continue reciting the Quran </a:t>
            </a:r>
            <a:endParaRPr lang="en-US" sz="2600" b="1" dirty="0" smtClean="0">
              <a:solidFill>
                <a:schemeClr val="tx1"/>
              </a:solidFill>
              <a:latin typeface="Baskerville Old Face" panose="02020602080505020303" pitchFamily="18" charset="0"/>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rPr>
              <a:t>So it is not necessary to fulfils them especially those contrary to </a:t>
            </a:r>
            <a:r>
              <a:rPr lang="en-US" sz="2600" b="1" dirty="0" err="1" smtClean="0">
                <a:solidFill>
                  <a:schemeClr val="tx1"/>
                </a:solidFill>
                <a:latin typeface="Baskerville Old Face" panose="02020602080505020303" pitchFamily="18" charset="0"/>
              </a:rPr>
              <a:t>shariah</a:t>
            </a:r>
            <a:r>
              <a:rPr lang="en-US" sz="26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makes a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and thereafter revokes it then in such a case this </a:t>
            </a:r>
            <a:r>
              <a:rPr lang="en-US" sz="2600" b="1" dirty="0" err="1" smtClean="0">
                <a:solidFill>
                  <a:schemeClr val="tx1"/>
                </a:solidFill>
                <a:latin typeface="Baskerville Old Face" panose="02020602080505020303" pitchFamily="18" charset="0"/>
              </a:rPr>
              <a:t>wasiyyah</a:t>
            </a:r>
            <a:r>
              <a:rPr lang="en-US" sz="2600" b="1" dirty="0" smtClean="0">
                <a:solidFill>
                  <a:schemeClr val="tx1"/>
                </a:solidFill>
                <a:latin typeface="Baskerville Old Face" panose="02020602080505020303" pitchFamily="18" charset="0"/>
              </a:rPr>
              <a:t> will be invalid.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is in his </a:t>
            </a:r>
            <a:r>
              <a:rPr lang="en-US" sz="2600" b="1" dirty="0" err="1" smtClean="0">
                <a:solidFill>
                  <a:schemeClr val="tx1"/>
                </a:solidFill>
                <a:latin typeface="Baskerville Old Face" panose="02020602080505020303" pitchFamily="18" charset="0"/>
              </a:rPr>
              <a:t>maradul</a:t>
            </a:r>
            <a:r>
              <a:rPr lang="en-US" sz="2600" b="1" dirty="0" smtClean="0">
                <a:solidFill>
                  <a:schemeClr val="tx1"/>
                </a:solidFill>
                <a:latin typeface="Baskerville Old Face" panose="02020602080505020303" pitchFamily="18" charset="0"/>
              </a:rPr>
              <a:t> </a:t>
            </a:r>
            <a:r>
              <a:rPr lang="en-US" sz="2600" b="1" dirty="0" err="1" smtClean="0">
                <a:solidFill>
                  <a:schemeClr val="tx1"/>
                </a:solidFill>
                <a:latin typeface="Baskerville Old Face" panose="02020602080505020303" pitchFamily="18" charset="0"/>
              </a:rPr>
              <a:t>Maut</a:t>
            </a:r>
            <a:r>
              <a:rPr lang="en-US" sz="2600" b="1" dirty="0" smtClean="0">
                <a:solidFill>
                  <a:schemeClr val="tx1"/>
                </a:solidFill>
                <a:latin typeface="Baskerville Old Face" panose="02020602080505020303" pitchFamily="18" charset="0"/>
              </a:rPr>
              <a:t>, he has no right to forgive anyone from paying their debts to him.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any inheritor was his debtor and he forgave him, it will not be considered to be forgiven.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all the inheritors give their consent to the waiving of an inheritor’s debts (provided all of them are mature), it will be considered to be waived.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Gift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Hiba</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500" b="1" dirty="0" smtClean="0">
                <a:solidFill>
                  <a:schemeClr val="bg2">
                    <a:lumMod val="50000"/>
                  </a:schemeClr>
                </a:solidFill>
                <a:latin typeface="Levenim MT" panose="02010502060101010101" pitchFamily="2" charset="-79"/>
                <a:cs typeface="Levenim MT" panose="02010502060101010101" pitchFamily="2" charset="-79"/>
              </a:rPr>
              <a:t>Meaning of Gift </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2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200" b="1" dirty="0" smtClean="0">
                <a:solidFill>
                  <a:schemeClr val="bg2">
                    <a:lumMod val="50000"/>
                  </a:schemeClr>
                </a:solidFill>
                <a:latin typeface="Levenim MT" panose="02010502060101010101" pitchFamily="2" charset="-79"/>
                <a:cs typeface="Levenim MT" panose="02010502060101010101" pitchFamily="2" charset="-79"/>
              </a:rPr>
              <a:t>)</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In verbal giving the item will still be considered to be under you ownership. However,  if he takes possession of it he will become its owner.</a:t>
            </a:r>
          </a:p>
          <a:p>
            <a:pPr marL="514350" indent="-514350" algn="l" eaLnBrk="1" hangingPunct="1">
              <a:buFont typeface="Wingdings" pitchFamily="2" charset="2"/>
              <a:buChar char="§"/>
            </a:pPr>
            <a:r>
              <a:rPr lang="en-US" sz="2600" b="1" dirty="0" smtClean="0">
                <a:solidFill>
                  <a:schemeClr val="tx1"/>
                </a:solidFill>
                <a:latin typeface="Baskerville Old Face" pitchFamily="18" charset="0"/>
              </a:rPr>
              <a:t>The nature of the possession in </a:t>
            </a:r>
            <a:r>
              <a:rPr lang="en-US" sz="2600" b="1" dirty="0" err="1" smtClean="0">
                <a:solidFill>
                  <a:schemeClr val="tx1"/>
                </a:solidFill>
                <a:latin typeface="Baskerville Old Face" pitchFamily="18" charset="0"/>
              </a:rPr>
              <a:t>Hiba</a:t>
            </a:r>
            <a:r>
              <a:rPr lang="en-US" sz="2600" b="1" dirty="0" smtClean="0">
                <a:solidFill>
                  <a:schemeClr val="tx1"/>
                </a:solidFill>
                <a:latin typeface="Baskerville Old Face" pitchFamily="18" charset="0"/>
              </a:rPr>
              <a:t> will be discussed in the coming topics.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3"/>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Specific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If a person waives the debts of an outsider, only an amount that is within one third will be waived and the balance will not be waived.</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Non permissible things in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not permissible to take the money of the deceased in order to pay for entertainment and accommodation of visitors, feeding them, or to give in charity.</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err="1" smtClean="0">
                <a:solidFill>
                  <a:schemeClr val="accent6">
                    <a:lumMod val="75000"/>
                  </a:schemeClr>
                </a:solidFill>
                <a:latin typeface="Levenim MT" panose="02010502060101010101" pitchFamily="2" charset="-79"/>
                <a:cs typeface="Levenim MT" panose="02010502060101010101" pitchFamily="2" charset="-79"/>
              </a:rPr>
              <a:t>Wasiyyah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or Bequest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Non permissible things in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Wasiyyah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It is not permissible to give deceased’s used clothes in charity without obtaining the consent of the inheritors.</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Muzaraah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err="1" smtClean="0">
                <a:solidFill>
                  <a:schemeClr val="tx1"/>
                </a:solidFill>
                <a:latin typeface="Baskerville Old Face" panose="02020602080505020303" pitchFamily="18" charset="0"/>
              </a:rPr>
              <a:t>Muzaraah</a:t>
            </a:r>
            <a:r>
              <a:rPr lang="en-US" sz="2600" b="1" dirty="0" smtClean="0">
                <a:solidFill>
                  <a:schemeClr val="tx1"/>
                </a:solidFill>
                <a:latin typeface="Baskerville Old Face" panose="02020602080505020303" pitchFamily="18" charset="0"/>
              </a:rPr>
              <a:t> is a contract made for the cultivation of land on the basis of crop-sharing at a certain rate.</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25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 </a:t>
            </a:r>
            <a:r>
              <a:rPr lang="en-US" sz="2600" b="1" dirty="0" err="1" smtClean="0">
                <a:solidFill>
                  <a:schemeClr val="tx1"/>
                </a:solidFill>
                <a:latin typeface="Baskerville Old Face" panose="02020602080505020303" pitchFamily="18" charset="0"/>
              </a:rPr>
              <a:t>Muzaraah</a:t>
            </a:r>
            <a:r>
              <a:rPr lang="en-US" sz="2600" b="1" dirty="0" smtClean="0">
                <a:solidFill>
                  <a:schemeClr val="tx1"/>
                </a:solidFill>
                <a:latin typeface="Baskerville Old Face" panose="02020602080505020303" pitchFamily="18" charset="0"/>
              </a:rPr>
              <a:t> a man gives his land to another man on the condition that he will cultivate it and get a share in what Allah produces in it, this transaction is called </a:t>
            </a:r>
            <a:r>
              <a:rPr lang="en-US" sz="2600" b="1" dirty="0" err="1" smtClean="0">
                <a:solidFill>
                  <a:schemeClr val="tx1"/>
                </a:solidFill>
                <a:latin typeface="Baskerville Old Face" panose="02020602080505020303" pitchFamily="18" charset="0"/>
              </a:rPr>
              <a:t>Muzaraah</a:t>
            </a:r>
            <a:r>
              <a:rPr lang="en-US" sz="2600" b="1" dirty="0" smtClean="0">
                <a:solidFill>
                  <a:schemeClr val="tx1"/>
                </a:solidFill>
                <a:latin typeface="Baskerville Old Face" panose="02020602080505020303" pitchFamily="18" charset="0"/>
              </a:rPr>
              <a:t>.</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86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Definition: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 person gave an empty piece of land to another person telling him: “You cultivate this land whatever you harvest will be divided between us according to certain percentage” is called </a:t>
            </a:r>
            <a:r>
              <a:rPr lang="en-US" sz="2600" b="1" dirty="0" err="1" smtClean="0">
                <a:solidFill>
                  <a:schemeClr val="tx1"/>
                </a:solidFill>
                <a:latin typeface="Baskerville Old Face" panose="02020602080505020303" pitchFamily="18" charset="0"/>
              </a:rPr>
              <a:t>Muzaraah</a:t>
            </a:r>
            <a:r>
              <a:rPr lang="en-US" sz="2600" b="1" dirty="0" smtClean="0">
                <a:solidFill>
                  <a:schemeClr val="tx1"/>
                </a:solidFill>
                <a:latin typeface="Baskerville Old Face" panose="02020602080505020303" pitchFamily="18" charset="0"/>
              </a:rPr>
              <a:t> and is permissible.</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land must be cultivable.</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landlord and the cultivator must be mature and in their senses.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period of cultivation must be specified.</a:t>
            </a:r>
          </a:p>
          <a:p>
            <a:pPr marL="457200" indent="-457200" algn="l" eaLnBrk="1" hangingPunct="1"/>
            <a:r>
              <a:rPr lang="en-US" sz="2600" b="1" dirty="0" smtClean="0">
                <a:solidFill>
                  <a:schemeClr val="tx1"/>
                </a:solidFill>
                <a:latin typeface="Baskerville Old Face" panose="02020602080505020303" pitchFamily="18" charset="0"/>
              </a:rPr>
              <a:t> </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6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6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6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ownership of the seeds must be specified – whether they will belong to the landlord or the cultivator.</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 land must be vacated and given to the cultivator.</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crop must be specified – whether it will be wheat, barley or whatever else.</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share of the cultivator must be specified, i.e. what percentage or how much will he receive from the total harvest.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Nature of the Possession in Gift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 xmlns:p14="http://schemas.microsoft.com/office/powerpoint/2010/main" val="408683807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land and the seeds must be from one person while tools and </a:t>
            </a:r>
            <a:r>
              <a:rPr lang="en-US" sz="2500" b="1" dirty="0" err="1" smtClean="0">
                <a:solidFill>
                  <a:schemeClr val="tx1"/>
                </a:solidFill>
                <a:latin typeface="Baskerville Old Face" panose="02020602080505020303" pitchFamily="18" charset="0"/>
              </a:rPr>
              <a:t>labour</a:t>
            </a:r>
            <a:r>
              <a:rPr lang="en-US" sz="2500" b="1" dirty="0" smtClean="0">
                <a:solidFill>
                  <a:schemeClr val="tx1"/>
                </a:solidFill>
                <a:latin typeface="Baskerville Old Face" panose="02020602080505020303" pitchFamily="18" charset="0"/>
              </a:rPr>
              <a:t> must be from the other person.</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Alternatively, the land must be from one person and the rest of the things from the other person.</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 landlord and the cultivator must remain partners in the harvest.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If any one of these conditions are not found, the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will be invalid (</a:t>
            </a:r>
            <a:r>
              <a:rPr lang="en-US" sz="2500" b="1" dirty="0" err="1" smtClean="0">
                <a:solidFill>
                  <a:schemeClr val="tx1"/>
                </a:solidFill>
                <a:latin typeface="Baskerville Old Face" panose="02020602080505020303" pitchFamily="18" charset="0"/>
              </a:rPr>
              <a:t>Fasid</a:t>
            </a:r>
            <a:r>
              <a:rPr lang="en-US" sz="25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Muzaraah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When a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becomes </a:t>
            </a:r>
            <a:r>
              <a:rPr lang="en-US" sz="2500" b="1" dirty="0" err="1" smtClean="0">
                <a:solidFill>
                  <a:schemeClr val="tx1"/>
                </a:solidFill>
                <a:latin typeface="Baskerville Old Face" panose="02020602080505020303" pitchFamily="18" charset="0"/>
              </a:rPr>
              <a:t>fasid</a:t>
            </a:r>
            <a:r>
              <a:rPr lang="en-US" sz="2500" b="1" dirty="0" smtClean="0">
                <a:solidFill>
                  <a:schemeClr val="tx1"/>
                </a:solidFill>
                <a:latin typeface="Baskerville Old Face" panose="02020602080505020303" pitchFamily="18" charset="0"/>
              </a:rPr>
              <a:t>, all the production will go to the person who gave the seeds.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If any one of the parties of the contract passes away, the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will become invalid.</a:t>
            </a:r>
          </a:p>
          <a:p>
            <a:pPr marL="457200" indent="-457200" algn="l" eaLnBrk="1" hangingPunct="1">
              <a:buFont typeface="Wingdings" pitchFamily="2" charset="2"/>
              <a:buChar char="ü"/>
            </a:pPr>
            <a:endParaRPr lang="en-US" sz="2500" b="1" dirty="0" smtClean="0">
              <a:solidFill>
                <a:schemeClr val="tx1"/>
              </a:solidFill>
              <a:latin typeface="Baskerville Old Face" panose="02020602080505020303" pitchFamily="18" charset="0"/>
            </a:endParaRP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If the other person is the landlord (i.e. if he did not give the seeds), he will receive a rental for his land, the rate of which will be according to the market value at that time.</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If the other person is the cultivator (i.e. if he did not give the seeds), he will receive a payment for his </a:t>
            </a:r>
            <a:r>
              <a:rPr lang="en-US" sz="2500" b="1" dirty="0" err="1" smtClean="0">
                <a:solidFill>
                  <a:schemeClr val="tx1"/>
                </a:solidFill>
                <a:latin typeface="Baskerville Old Face" panose="02020602080505020303" pitchFamily="18" charset="0"/>
              </a:rPr>
              <a:t>labour</a:t>
            </a:r>
            <a:r>
              <a:rPr lang="en-US" sz="2500" b="1" dirty="0" smtClean="0">
                <a:solidFill>
                  <a:schemeClr val="tx1"/>
                </a:solidFill>
                <a:latin typeface="Baskerville Old Face" panose="02020602080505020303" pitchFamily="18" charset="0"/>
              </a:rPr>
              <a:t>, the rate of which will be according to what is normally paid at the time.</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Once the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contract has been drawn and thereafter one of them refuses to work, he will be forced to carry out his work.</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However, the person who gave the seeds will not be forced.</a:t>
            </a:r>
          </a:p>
          <a:p>
            <a:pPr marL="457200" indent="-457200" algn="l" eaLnBrk="1" hangingPunct="1"/>
            <a:endParaRPr lang="en-US" sz="25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If the specified time of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expires and the crops have not ripened as yet, the cultivator will be paid for the extra days that he works on the land according to the normal rate at that time.</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Some people do not clearly state what will be planted and thereafter, they end up in disputes.</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They should either clearly state what will be planted or grant an open permission to the cultivator to plant whatever he wishes.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Conditions in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After having a contract of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if the cultivator hand over the responsibility of cultivating the land to a few persons on the basis of certain share, is also permissible and called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4" name="TextBox 5"/>
          <p:cNvSpPr txBox="1"/>
          <p:nvPr/>
        </p:nvSpPr>
        <p:spPr>
          <a:xfrm>
            <a:off x="2057400" y="3653135"/>
            <a:ext cx="72327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56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Nature of the Possession in Gift </a:t>
            </a:r>
            <a:r>
              <a:rPr lang="en-US" sz="2400" b="1" dirty="0" smtClean="0">
                <a:solidFill>
                  <a:schemeClr val="accent6">
                    <a:lumMod val="75000"/>
                  </a:schemeClr>
                </a:solidFill>
                <a:latin typeface="Levenim MT" panose="02010502060101010101" pitchFamily="2" charset="-79"/>
                <a:cs typeface="Levenim MT" panose="02010502060101010101" pitchFamily="2" charset="-79"/>
              </a:rPr>
              <a:t>(I)</a:t>
            </a:r>
            <a:r>
              <a:rPr lang="en-US" sz="2800" b="1" dirty="0" smtClean="0">
                <a:solidFill>
                  <a:schemeClr val="accent6">
                    <a:lumMod val="75000"/>
                  </a:schemeClr>
                </a:solidFill>
                <a:latin typeface="Levenim MT" panose="02010502060101010101" pitchFamily="2" charset="-79"/>
                <a:cs typeface="Levenim MT" panose="02010502060101010101" pitchFamily="2" charset="-79"/>
              </a:rPr>
              <a:t>:</a:t>
            </a:r>
            <a:endParaRPr lang="en-US" sz="2500" b="1" dirty="0" smtClean="0">
              <a:solidFill>
                <a:schemeClr val="bg2">
                  <a:lumMod val="50000"/>
                </a:schemeClr>
              </a:solidFill>
              <a:latin typeface="Levenim MT" panose="02010502060101010101" pitchFamily="2" charset="-79"/>
              <a:cs typeface="Levenim MT" panose="02010502060101010101" pitchFamily="2" charset="-79"/>
            </a:endParaRPr>
          </a:p>
          <a:p>
            <a:pPr marL="514350" indent="-514350" algn="l" eaLnBrk="1" hangingPunct="1"/>
            <a:r>
              <a:rPr lang="en-US" sz="2500" b="1" dirty="0" smtClean="0">
                <a:solidFill>
                  <a:schemeClr val="bg2">
                    <a:lumMod val="50000"/>
                  </a:schemeClr>
                </a:solidFill>
                <a:latin typeface="Levenim MT" panose="02010502060101010101" pitchFamily="2" charset="-79"/>
                <a:cs typeface="Levenim MT" panose="02010502060101010101" pitchFamily="2" charset="-79"/>
              </a:rPr>
              <a:t>Offering Style in </a:t>
            </a:r>
            <a:r>
              <a:rPr lang="en-US" sz="2500" b="1" dirty="0" err="1" smtClean="0">
                <a:solidFill>
                  <a:schemeClr val="bg2">
                    <a:lumMod val="50000"/>
                  </a:schemeClr>
                </a:solidFill>
                <a:latin typeface="Levenim MT" panose="02010502060101010101" pitchFamily="2" charset="-79"/>
                <a:cs typeface="Levenim MT" panose="02010502060101010101" pitchFamily="2" charset="-79"/>
              </a:rPr>
              <a:t>Hiba</a:t>
            </a:r>
            <a:r>
              <a:rPr lang="en-US" sz="2500" b="1" dirty="0" smtClean="0">
                <a:solidFill>
                  <a:schemeClr val="bg2">
                    <a:lumMod val="50000"/>
                  </a:schemeClr>
                </a:solidFill>
                <a:latin typeface="Levenim MT" panose="02010502060101010101" pitchFamily="2" charset="-79"/>
                <a:cs typeface="Levenim MT" panose="02010502060101010101" pitchFamily="2" charset="-79"/>
              </a:rPr>
              <a:t>:</a:t>
            </a:r>
          </a:p>
          <a:p>
            <a:pPr marL="514350" indent="-514350" algn="l" eaLnBrk="1" hangingPunct="1">
              <a:buFont typeface="Wingdings" pitchFamily="2" charset="2"/>
              <a:buChar char="Ø"/>
            </a:pPr>
            <a:r>
              <a:rPr lang="en-US" sz="2300" b="1" dirty="0" smtClean="0">
                <a:solidFill>
                  <a:schemeClr val="tx1"/>
                </a:solidFill>
                <a:latin typeface="Baskerville Old Face" pitchFamily="18" charset="0"/>
              </a:rPr>
              <a:t>You placed the item in front of him in such a manner that if he wishes he can take it, and you say to him: “Here, take this.” By placing the item in such a way, he will also become its owner. It will be regarded as if he picked it up and took possession of it.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8709238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23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3352800"/>
            <a:ext cx="3657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Introduction to </a:t>
            </a:r>
            <a:r>
              <a:rPr lang="en-US" b="1" dirty="0" err="1" smtClean="0">
                <a:solidFill>
                  <a:schemeClr val="tx2">
                    <a:lumMod val="60000"/>
                    <a:lumOff val="40000"/>
                  </a:schemeClr>
                </a:solidFill>
                <a:latin typeface="Baskerville Old Face" panose="02020602080505020303" pitchFamily="18" charset="0"/>
                <a:cs typeface="Aharoni" panose="02010803020104030203" pitchFamily="2" charset="-79"/>
              </a:rPr>
              <a:t>Muzaraah</a:t>
            </a:r>
            <a:r>
              <a:rPr lang="en-US" b="1" dirty="0" smtClean="0">
                <a:solidFill>
                  <a:schemeClr val="tx2">
                    <a:lumMod val="60000"/>
                    <a:lumOff val="40000"/>
                  </a:schemeClr>
                </a:solidFill>
                <a:latin typeface="Baskerville Old Face" panose="02020602080505020303" pitchFamily="18" charset="0"/>
                <a:cs typeface="Aharoni" panose="02010803020104030203" pitchFamily="2" charset="-79"/>
              </a:rPr>
              <a:t> (III)</a:t>
            </a:r>
          </a:p>
        </p:txBody>
      </p:sp>
    </p:spTree>
    <p:extLst>
      <p:ext uri="{BB962C8B-B14F-4D97-AF65-F5344CB8AC3E}">
        <p14:creationId xmlns="" xmlns:p14="http://schemas.microsoft.com/office/powerpoint/2010/main" val="47590967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Justification of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 through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ü"/>
            </a:pPr>
            <a:r>
              <a:rPr lang="en-US" sz="2500" b="1" dirty="0" smtClean="0">
                <a:solidFill>
                  <a:schemeClr val="tx1"/>
                </a:solidFill>
                <a:latin typeface="Baskerville Old Face" panose="02020602080505020303" pitchFamily="18" charset="0"/>
              </a:rPr>
              <a:t>Numerous traditions on the subject of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have been reported from the Prophet Muhammad (S.A.W).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Justification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 through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smtClean="0">
                <a:solidFill>
                  <a:schemeClr val="tx1"/>
                </a:solidFill>
                <a:latin typeface="Baskerville Old Face" pitchFamily="18" charset="0"/>
                <a:cs typeface="1 MUHAMMADI QURANIC" pitchFamily="66" charset="-78"/>
              </a:rPr>
              <a:t>According to a tradition narrated by Abdullah bin </a:t>
            </a:r>
            <a:r>
              <a:rPr lang="en-US" sz="2800" b="1" dirty="0" err="1" smtClean="0">
                <a:solidFill>
                  <a:schemeClr val="tx1"/>
                </a:solidFill>
                <a:latin typeface="Baskerville Old Face" pitchFamily="18" charset="0"/>
                <a:cs typeface="1 MUHAMMADI QURANIC" pitchFamily="66" charset="-78"/>
              </a:rPr>
              <a:t>umar</a:t>
            </a:r>
            <a:r>
              <a:rPr lang="en-US" sz="2800" b="1" dirty="0" smtClean="0">
                <a:solidFill>
                  <a:schemeClr val="tx1"/>
                </a:solidFill>
                <a:latin typeface="Baskerville Old Face" pitchFamily="18" charset="0"/>
                <a:cs typeface="1 MUHAMMADI QURANIC" pitchFamily="66" charset="-78"/>
              </a:rPr>
              <a:t>, Abdullah bin </a:t>
            </a:r>
            <a:r>
              <a:rPr lang="en-US" sz="2800" b="1" dirty="0" err="1" smtClean="0">
                <a:solidFill>
                  <a:schemeClr val="tx1"/>
                </a:solidFill>
                <a:latin typeface="Baskerville Old Face" pitchFamily="18" charset="0"/>
                <a:cs typeface="1 MUHAMMADI QURANIC" pitchFamily="66" charset="-78"/>
              </a:rPr>
              <a:t>Abbas</a:t>
            </a:r>
            <a:r>
              <a:rPr lang="en-US" sz="2800" b="1" dirty="0" smtClean="0">
                <a:solidFill>
                  <a:schemeClr val="tx1"/>
                </a:solidFill>
                <a:latin typeface="Baskerville Old Face" pitchFamily="18" charset="0"/>
                <a:cs typeface="1 MUHAMMADI QURANIC" pitchFamily="66" charset="-78"/>
              </a:rPr>
              <a:t> and </a:t>
            </a:r>
            <a:r>
              <a:rPr lang="en-US" sz="2800" b="1" dirty="0" err="1" smtClean="0">
                <a:solidFill>
                  <a:schemeClr val="tx1"/>
                </a:solidFill>
                <a:latin typeface="Baskerville Old Face" pitchFamily="18" charset="0"/>
                <a:cs typeface="1 MUHAMMADI QURANIC" pitchFamily="66" charset="-78"/>
              </a:rPr>
              <a:t>Anas</a:t>
            </a:r>
            <a:r>
              <a:rPr lang="en-US" sz="2800" b="1" dirty="0" smtClean="0">
                <a:solidFill>
                  <a:schemeClr val="tx1"/>
                </a:solidFill>
                <a:latin typeface="Baskerville Old Face" pitchFamily="18" charset="0"/>
                <a:cs typeface="1 MUHAMMADI QURANIC" pitchFamily="66" charset="-78"/>
              </a:rPr>
              <a:t> bin </a:t>
            </a:r>
            <a:r>
              <a:rPr lang="en-US" sz="2800" b="1" dirty="0" err="1" smtClean="0">
                <a:solidFill>
                  <a:schemeClr val="tx1"/>
                </a:solidFill>
                <a:latin typeface="Baskerville Old Face" pitchFamily="18" charset="0"/>
                <a:cs typeface="1 MUHAMMADI QURANIC" pitchFamily="66" charset="-78"/>
              </a:rPr>
              <a:t>Maalik</a:t>
            </a:r>
            <a:r>
              <a:rPr lang="en-US" sz="2800" b="1" dirty="0" smtClean="0">
                <a:solidFill>
                  <a:schemeClr val="tx1"/>
                </a:solidFill>
                <a:latin typeface="Baskerville Old Face" pitchFamily="18" charset="0"/>
                <a:cs typeface="1 MUHAMMADI QURANIC" pitchFamily="66" charset="-78"/>
              </a:rPr>
              <a:t> (Allah pleased with them), Muhammad (S.A.W) invaded </a:t>
            </a:r>
            <a:r>
              <a:rPr lang="en-US" sz="2800" b="1" dirty="0" err="1" smtClean="0">
                <a:solidFill>
                  <a:schemeClr val="tx1"/>
                </a:solidFill>
                <a:latin typeface="Baskerville Old Face" pitchFamily="18" charset="0"/>
                <a:cs typeface="1 MUHAMMADI QURANIC" pitchFamily="66" charset="-78"/>
              </a:rPr>
              <a:t>khyber</a:t>
            </a:r>
            <a:r>
              <a:rPr lang="en-US" sz="2800" b="1" dirty="0" smtClean="0">
                <a:solidFill>
                  <a:schemeClr val="tx1"/>
                </a:solidFill>
                <a:latin typeface="Baskerville Old Face" pitchFamily="18" charset="0"/>
                <a:cs typeface="1 MUHAMMADI QURANIC" pitchFamily="66" charset="-78"/>
              </a:rPr>
              <a:t>, part of which he took peacefully and part by force of </a:t>
            </a:r>
            <a:r>
              <a:rPr lang="en-US" sz="2800" b="1" dirty="0" err="1" smtClean="0">
                <a:solidFill>
                  <a:schemeClr val="tx1"/>
                </a:solidFill>
                <a:latin typeface="Baskerville Old Face" pitchFamily="18" charset="0"/>
                <a:cs typeface="1 MUHAMMADI QURANIC" pitchFamily="66" charset="-78"/>
              </a:rPr>
              <a:t>armour</a:t>
            </a:r>
            <a:r>
              <a:rPr lang="en-US" sz="2800" b="1" dirty="0" smtClean="0">
                <a:solidFill>
                  <a:schemeClr val="tx1"/>
                </a:solidFill>
                <a:latin typeface="Baskerville Old Face" pitchFamily="18" charset="0"/>
                <a:cs typeface="1 MUHAMMADI QURANIC" pitchFamily="66" charset="-78"/>
              </a:rPr>
              <a:t>. He (S.A.W) allocated half the land area to defray the expenses of the government and divided the other half into 1800 shares which were distributed among 1500 soldiers of Islam (1200 foot soldiers took one share each and 300 horsemen took two shares each). </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Justification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 through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smtClean="0">
                <a:solidFill>
                  <a:schemeClr val="tx1"/>
                </a:solidFill>
                <a:latin typeface="Baskerville Old Face" pitchFamily="18" charset="0"/>
                <a:cs typeface="1 MUHAMMADI QURANIC" pitchFamily="66" charset="-78"/>
              </a:rPr>
              <a:t>On this occasion the Jews pleaded that they should not be evicted from their lands and should be allowed to cultivate them on terms of sharing the crop by half, that is, half share to be taken by the Jews and half to be given to the Muslims. The Holy prophet (S.A.W) granted this condition. Of the half share of the crop of Khyber the government and the soldiers of Islam took their portions.</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533400" y="1143000"/>
            <a:ext cx="815340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bg2">
                    <a:lumMod val="50000"/>
                  </a:schemeClr>
                </a:solidFill>
                <a:latin typeface="Levenim MT" panose="02010502060101010101" pitchFamily="2" charset="-79"/>
                <a:cs typeface="Levenim MT" panose="02010502060101010101" pitchFamily="2" charset="-79"/>
              </a:rPr>
              <a:t>Justification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800" b="1" dirty="0" smtClean="0">
                <a:solidFill>
                  <a:schemeClr val="bg2">
                    <a:lumMod val="50000"/>
                  </a:schemeClr>
                </a:solidFill>
                <a:latin typeface="Levenim MT" panose="02010502060101010101" pitchFamily="2" charset="-79"/>
                <a:cs typeface="Levenim MT" panose="02010502060101010101" pitchFamily="2" charset="-79"/>
              </a:rPr>
              <a:t> through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Hadith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algn="l" eaLnBrk="1" hangingPunct="1"/>
            <a:r>
              <a:rPr lang="en-US" sz="2800" b="1" dirty="0" smtClean="0">
                <a:solidFill>
                  <a:schemeClr val="tx1"/>
                </a:solidFill>
                <a:latin typeface="Baskerville Old Face" pitchFamily="18" charset="0"/>
                <a:cs typeface="1 MUHAMMADI QURANIC" pitchFamily="66" charset="-78"/>
              </a:rPr>
              <a:t>This arrangement continued up to the early part of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Umar’s</a:t>
            </a:r>
            <a:r>
              <a:rPr lang="en-US" sz="2800" b="1" dirty="0" smtClean="0">
                <a:solidFill>
                  <a:schemeClr val="tx1"/>
                </a:solidFill>
                <a:latin typeface="Baskerville Old Face" pitchFamily="18" charset="0"/>
                <a:cs typeface="1 MUHAMMADI QURANIC" pitchFamily="66" charset="-78"/>
              </a:rPr>
              <a:t> caliphate. Later because of the mischief of the Jews they were evicted from the land and the contract of crop-sharing was terminated.</a:t>
            </a:r>
          </a:p>
          <a:p>
            <a:pPr algn="l" eaLnBrk="1" hangingPunct="1"/>
            <a:r>
              <a:rPr lang="en-US" sz="2800" b="1" dirty="0" smtClean="0">
                <a:solidFill>
                  <a:schemeClr val="tx1"/>
                </a:solidFill>
                <a:latin typeface="Baskerville Old Face" pitchFamily="18" charset="0"/>
                <a:cs typeface="1 MUHAMMADI QURANIC" pitchFamily="66" charset="-78"/>
              </a:rPr>
              <a:t>[</a:t>
            </a:r>
            <a:r>
              <a:rPr lang="en-US" sz="2800" b="1" dirty="0" err="1" smtClean="0">
                <a:solidFill>
                  <a:schemeClr val="tx1"/>
                </a:solidFill>
                <a:latin typeface="Baskerville Old Face" pitchFamily="18" charset="0"/>
                <a:cs typeface="1 MUHAMMADI QURANIC" pitchFamily="66" charset="-78"/>
              </a:rPr>
              <a:t>Bukhari</a:t>
            </a:r>
            <a:r>
              <a:rPr lang="en-US" sz="2800" b="1" dirty="0" smtClean="0">
                <a:solidFill>
                  <a:schemeClr val="tx1"/>
                </a:solidFill>
                <a:latin typeface="Baskerville Old Face" pitchFamily="18" charset="0"/>
                <a:cs typeface="1 MUHAMMADI QURANIC" pitchFamily="66" charset="-78"/>
              </a:rPr>
              <a:t>, Muslim, </a:t>
            </a:r>
            <a:r>
              <a:rPr lang="en-US" sz="2800" b="1" dirty="0" err="1" smtClean="0">
                <a:solidFill>
                  <a:schemeClr val="tx1"/>
                </a:solidFill>
                <a:latin typeface="Baskerville Old Face" pitchFamily="18" charset="0"/>
                <a:cs typeface="1 MUHAMMADI QURANIC" pitchFamily="66" charset="-78"/>
              </a:rPr>
              <a:t>Musnad</a:t>
            </a:r>
            <a:r>
              <a:rPr lang="en-US" sz="2800" b="1" dirty="0" smtClean="0">
                <a:solidFill>
                  <a:schemeClr val="tx1"/>
                </a:solidFill>
                <a:latin typeface="Baskerville Old Face" pitchFamily="18" charset="0"/>
                <a:cs typeface="1 MUHAMMADI QURANIC" pitchFamily="66" charset="-78"/>
              </a:rPr>
              <a:t>-e-Ahmad, </a:t>
            </a:r>
            <a:r>
              <a:rPr lang="en-US" sz="2800" b="1" dirty="0" err="1" smtClean="0">
                <a:solidFill>
                  <a:schemeClr val="tx1"/>
                </a:solidFill>
                <a:latin typeface="Baskerville Old Face" pitchFamily="18" charset="0"/>
                <a:cs typeface="1 MUHAMMADI QURANIC" pitchFamily="66" charset="-78"/>
              </a:rPr>
              <a:t>Tirmidhi</a:t>
            </a:r>
            <a:r>
              <a:rPr lang="en-US" sz="2800" b="1" dirty="0" smtClean="0">
                <a:solidFill>
                  <a:schemeClr val="tx1"/>
                </a:solidFill>
                <a:latin typeface="Baskerville Old Face" pitchFamily="18" charset="0"/>
                <a:cs typeface="1 MUHAMMADI QURANIC" pitchFamily="66" charset="-78"/>
              </a:rPr>
              <a:t>, Abu </a:t>
            </a:r>
            <a:r>
              <a:rPr lang="en-US" sz="2800" b="1" dirty="0" err="1" smtClean="0">
                <a:solidFill>
                  <a:schemeClr val="tx1"/>
                </a:solidFill>
                <a:latin typeface="Baskerville Old Face" pitchFamily="18" charset="0"/>
                <a:cs typeface="1 MUHAMMADI QURANIC" pitchFamily="66" charset="-78"/>
              </a:rPr>
              <a:t>Dawud</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Nasai</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Ibn</a:t>
            </a:r>
            <a:r>
              <a:rPr lang="en-US" sz="2800" b="1" dirty="0" smtClean="0">
                <a:solidFill>
                  <a:schemeClr val="tx1"/>
                </a:solidFill>
                <a:latin typeface="Baskerville Old Face" pitchFamily="18" charset="0"/>
                <a:cs typeface="1 MUHAMMADI QURANIC" pitchFamily="66" charset="-78"/>
              </a:rPr>
              <a:t>-e-</a:t>
            </a:r>
            <a:r>
              <a:rPr lang="en-US" sz="2800" b="1" dirty="0" err="1" smtClean="0">
                <a:solidFill>
                  <a:schemeClr val="tx1"/>
                </a:solidFill>
                <a:latin typeface="Baskerville Old Face" pitchFamily="18" charset="0"/>
                <a:cs typeface="1 MUHAMMADI QURANIC" pitchFamily="66" charset="-78"/>
              </a:rPr>
              <a:t>Majah</a:t>
            </a:r>
            <a:r>
              <a:rPr lang="en-US" sz="2800" b="1" dirty="0" smtClean="0">
                <a:solidFill>
                  <a:schemeClr val="tx1"/>
                </a:solidFill>
                <a:latin typeface="Baskerville Old Face" pitchFamily="18" charset="0"/>
                <a:cs typeface="1 MUHAMMADI QURANIC" pitchFamily="66" charset="-78"/>
              </a:rPr>
              <a:t>]</a:t>
            </a:r>
          </a:p>
          <a:p>
            <a:pPr algn="l" eaLnBrk="1" hangingPunct="1"/>
            <a:r>
              <a:rPr lang="en-US" sz="2800" b="1" dirty="0" smtClean="0">
                <a:solidFill>
                  <a:schemeClr val="tx1"/>
                </a:solidFill>
                <a:latin typeface="Baskerville Old Face" pitchFamily="18" charset="0"/>
                <a:cs typeface="1 MUHAMMADI QURANIC" pitchFamily="66" charset="-78"/>
              </a:rPr>
              <a:t>According to this tradition the contract of tenancy with the Jews as based on crop-sharing  (</a:t>
            </a:r>
            <a:r>
              <a:rPr lang="en-US" sz="2800" b="1" dirty="0" err="1" smtClean="0">
                <a:solidFill>
                  <a:schemeClr val="tx1"/>
                </a:solidFill>
                <a:latin typeface="Baskerville Old Face" pitchFamily="18" charset="0"/>
                <a:cs typeface="1 MUHAMMADI QURANIC" pitchFamily="66" charset="-78"/>
              </a:rPr>
              <a:t>Muzaraah</a:t>
            </a:r>
            <a:r>
              <a:rPr lang="en-US" sz="2800" b="1" dirty="0" smtClean="0">
                <a:solidFill>
                  <a:schemeClr val="tx1"/>
                </a:solidFill>
                <a:latin typeface="Baskerville Old Face" pitchFamily="18" charset="0"/>
                <a:cs typeface="1 MUHAMMADI QURANIC" pitchFamily="66" charset="-78"/>
              </a:rPr>
              <a:t>).</a:t>
            </a: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itle 1"/>
          <p:cNvSpPr>
            <a:spLocks noGrp="1"/>
          </p:cNvSpPr>
          <p:nvPr>
            <p:ph type="ctrTitle"/>
          </p:nvPr>
        </p:nvSpPr>
        <p:spPr>
          <a:xfrm>
            <a:off x="0" y="238539"/>
            <a:ext cx="9144000" cy="752061"/>
          </a:xfrm>
        </p:spPr>
        <p:txBody>
          <a:body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360267385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Besides the traditions several other traditions also furnish justification for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a:t>
            </a:r>
          </a:p>
          <a:p>
            <a:pPr marL="457200" indent="-457200" algn="l" eaLnBrk="1" hangingPunct="1">
              <a:buFont typeface="Arial" pitchFamily="34" charset="0"/>
              <a:buChar char="•"/>
            </a:pPr>
            <a:r>
              <a:rPr lang="en-US" sz="2500" b="1" dirty="0" smtClean="0">
                <a:solidFill>
                  <a:schemeClr val="tx1"/>
                </a:solidFill>
                <a:latin typeface="Baskerville Old Face" panose="02020602080505020303" pitchFamily="18" charset="0"/>
              </a:rPr>
              <a:t>Further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can be justified by rational arguments as well.</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500" b="1" dirty="0" smtClean="0">
                <a:solidFill>
                  <a:schemeClr val="tx1"/>
                </a:solidFill>
                <a:latin typeface="Baskerville Old Face" panose="02020602080505020303" pitchFamily="18" charset="0"/>
              </a:rPr>
              <a:t>If </a:t>
            </a:r>
            <a:r>
              <a:rPr lang="en-US" sz="2500" b="1" dirty="0" err="1" smtClean="0">
                <a:solidFill>
                  <a:schemeClr val="tx1"/>
                </a:solidFill>
                <a:latin typeface="Baskerville Old Face" panose="02020602080505020303" pitchFamily="18" charset="0"/>
              </a:rPr>
              <a:t>Muzaraah</a:t>
            </a:r>
            <a:r>
              <a:rPr lang="en-US" sz="2500" b="1" dirty="0" smtClean="0">
                <a:solidFill>
                  <a:schemeClr val="tx1"/>
                </a:solidFill>
                <a:latin typeface="Baskerville Old Face" panose="02020602080505020303" pitchFamily="18" charset="0"/>
              </a:rPr>
              <a:t> were outlawed, how could the old, ill, disabled, women and minor proprietors derive benefit from their lands.</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500" b="1" dirty="0" smtClean="0">
                <a:solidFill>
                  <a:schemeClr val="tx1"/>
                </a:solidFill>
                <a:latin typeface="Baskerville Old Face" panose="02020602080505020303" pitchFamily="18" charset="0"/>
              </a:rPr>
              <a:t>Under the Islamic Law of inheritance the inherited estate passes through a series of divisions and in this case the only lawful mode is </a:t>
            </a:r>
            <a:r>
              <a:rPr lang="en-US" sz="2500" b="1" dirty="0" err="1" smtClean="0">
                <a:solidFill>
                  <a:schemeClr val="tx1"/>
                </a:solidFill>
                <a:latin typeface="Baskerville Old Face" panose="02020602080505020303" pitchFamily="18" charset="0"/>
              </a:rPr>
              <a:t>Muzarrah</a:t>
            </a:r>
            <a:r>
              <a:rPr lang="en-US" sz="2500" b="1" dirty="0" smtClean="0">
                <a:solidFill>
                  <a:schemeClr val="tx1"/>
                </a:solidFill>
                <a:latin typeface="Baskerville Old Face" panose="02020602080505020303" pitchFamily="18" charset="0"/>
              </a:rPr>
              <a:t> by which the proprietor can derive benefit from his land.</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79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In Islamic Law, a man can purchase or sell at will any quantity of lawful goods. The same is the case with land. So the door of deriving benefit from things obtained through sale and purchase should not be closed by banning </a:t>
            </a:r>
            <a:r>
              <a:rPr lang="en-US" sz="2400" b="1" dirty="0" err="1" smtClean="0">
                <a:solidFill>
                  <a:schemeClr val="tx1"/>
                </a:solidFill>
                <a:latin typeface="Baskerville Old Face" panose="02020602080505020303" pitchFamily="18" charset="0"/>
              </a:rPr>
              <a:t>Muzaraah</a:t>
            </a:r>
            <a:r>
              <a:rPr lang="en-US" sz="2400" b="1" dirty="0" smtClean="0">
                <a:solidFill>
                  <a:schemeClr val="tx1"/>
                </a:solidFill>
                <a:latin typeface="Baskerville Old Face" panose="02020602080505020303" pitchFamily="18" charset="0"/>
              </a:rPr>
              <a:t>.</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Introduction to </a:t>
            </a:r>
            <a:r>
              <a:rPr lang="en-US" sz="2800" b="1" dirty="0" err="1" smtClean="0">
                <a:solidFill>
                  <a:schemeClr val="accent6">
                    <a:lumMod val="75000"/>
                  </a:schemeClr>
                </a:solidFill>
                <a:latin typeface="Levenim MT" panose="02010502060101010101" pitchFamily="2" charset="-79"/>
                <a:cs typeface="Levenim MT" panose="02010502060101010101" pitchFamily="2" charset="-79"/>
              </a:rPr>
              <a:t>Muzaraah</a:t>
            </a:r>
            <a:r>
              <a:rPr lang="en-US" sz="2800" b="1" dirty="0" smtClean="0">
                <a:solidFill>
                  <a:schemeClr val="accent6">
                    <a:lumMod val="75000"/>
                  </a:schemeClr>
                </a:solidFill>
                <a:latin typeface="Levenim MT" panose="02010502060101010101" pitchFamily="2" charset="-79"/>
                <a:cs typeface="Levenim MT" panose="02010502060101010101" pitchFamily="2" charset="-79"/>
              </a:rPr>
              <a:t> (III):</a:t>
            </a:r>
            <a:endParaRPr lang="en-US" sz="2800" b="1" dirty="0">
              <a:solidFill>
                <a:schemeClr val="accent6">
                  <a:lumMod val="75000"/>
                </a:schemeClr>
              </a:solidFill>
              <a:latin typeface="Levenim MT" panose="02010502060101010101" pitchFamily="2" charset="-79"/>
              <a:cs typeface="Levenim MT" panose="02010502060101010101" pitchFamily="2" charset="-79"/>
            </a:endParaRPr>
          </a:p>
          <a:p>
            <a:pPr algn="l"/>
            <a:r>
              <a:rPr lang="en-US" sz="2400" b="1" dirty="0" smtClean="0">
                <a:solidFill>
                  <a:schemeClr val="bg2">
                    <a:lumMod val="50000"/>
                  </a:schemeClr>
                </a:solidFill>
                <a:latin typeface="Levenim MT" panose="02010502060101010101" pitchFamily="2" charset="-79"/>
                <a:cs typeface="Levenim MT" panose="02010502060101010101" pitchFamily="2" charset="-79"/>
              </a:rPr>
              <a:t>Rational Arguments on </a:t>
            </a:r>
            <a:r>
              <a:rPr lang="en-US" sz="2400" b="1" dirty="0" err="1" smtClean="0">
                <a:solidFill>
                  <a:schemeClr val="bg2">
                    <a:lumMod val="50000"/>
                  </a:schemeClr>
                </a:solidFill>
                <a:latin typeface="Levenim MT" panose="02010502060101010101" pitchFamily="2" charset="-79"/>
                <a:cs typeface="Levenim MT" panose="02010502060101010101" pitchFamily="2" charset="-79"/>
              </a:rPr>
              <a:t>Muzaraah</a:t>
            </a:r>
            <a:r>
              <a:rPr lang="en-US" sz="24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Wingdings" pitchFamily="2" charset="2"/>
              <a:buChar char="Ø"/>
            </a:pPr>
            <a:r>
              <a:rPr lang="en-US" sz="2400" b="1" dirty="0" smtClean="0">
                <a:solidFill>
                  <a:schemeClr val="tx1"/>
                </a:solidFill>
                <a:latin typeface="Baskerville Old Face" panose="02020602080505020303" pitchFamily="18" charset="0"/>
              </a:rPr>
              <a:t>Islam imposes no limit on the ownership of anything obtained through lawful means. Why then should a limit be imposed on agricultural land and this is the general law.</a:t>
            </a:r>
          </a:p>
        </p:txBody>
      </p:sp>
      <p:sp>
        <p:nvSpPr>
          <p:cNvPr id="6" name="Title 1"/>
          <p:cNvSpPr txBox="1">
            <a:spLocks/>
          </p:cNvSpPr>
          <p:nvPr/>
        </p:nvSpPr>
        <p:spPr bwMode="auto">
          <a:xfrm>
            <a:off x="0" y="238539"/>
            <a:ext cx="9144000" cy="7520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a:lstStyle>
          <a:p>
            <a:r>
              <a:rPr lang="en-US" sz="36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Permissible Modes of Property</a:t>
            </a:r>
            <a:endParaRPr lang="en-US" sz="36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 xmlns:p14="http://schemas.microsoft.com/office/powerpoint/2010/main" val="540984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5884</TotalTime>
  <Words>7951</Words>
  <Application>Microsoft Office PowerPoint</Application>
  <PresentationFormat>On-screen Show (4:3)</PresentationFormat>
  <Paragraphs>739</Paragraphs>
  <Slides>171</Slides>
  <Notes>0</Notes>
  <HiddenSlides>0</HiddenSlides>
  <MMClips>0</MMClips>
  <ScaleCrop>false</ScaleCrop>
  <HeadingPairs>
    <vt:vector size="4" baseType="variant">
      <vt:variant>
        <vt:lpstr>Theme</vt:lpstr>
      </vt:variant>
      <vt:variant>
        <vt:i4>1</vt:i4>
      </vt:variant>
      <vt:variant>
        <vt:lpstr>Slide Titles</vt:lpstr>
      </vt:variant>
      <vt:variant>
        <vt:i4>171</vt:i4>
      </vt:variant>
    </vt:vector>
  </HeadingPairs>
  <TitlesOfParts>
    <vt:vector size="172" baseType="lpstr">
      <vt:lpstr>Theme1</vt:lpstr>
      <vt:lpstr>Permissible Modes of Property</vt:lpstr>
      <vt:lpstr>Slide 2</vt:lpstr>
      <vt:lpstr>Slide 3</vt:lpstr>
      <vt:lpstr>Slide 4</vt:lpstr>
      <vt:lpstr>Slide 5</vt:lpstr>
      <vt:lpstr>Slide 6</vt:lpstr>
      <vt:lpstr>Slide 7</vt:lpstr>
      <vt:lpstr>Permissible Modes of Property</vt:lpstr>
      <vt:lpstr>Slide 9</vt:lpstr>
      <vt:lpstr>Slide 10</vt:lpstr>
      <vt:lpstr>Slide 11</vt:lpstr>
      <vt:lpstr>Slide 12</vt:lpstr>
      <vt:lpstr>Slide 13</vt:lpstr>
      <vt:lpstr>Slide 14</vt:lpstr>
      <vt:lpstr>Permissible Modes of Property</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Permissible Modes of Property</vt:lpstr>
      <vt:lpstr>Slide 31</vt:lpstr>
      <vt:lpstr>Slide 32</vt:lpstr>
      <vt:lpstr>Slide 33</vt:lpstr>
      <vt:lpstr>Slide 34</vt:lpstr>
      <vt:lpstr>Slide 35</vt:lpstr>
      <vt:lpstr>Permissible Modes of Property</vt:lpstr>
      <vt:lpstr>Slide 37</vt:lpstr>
      <vt:lpstr>Slide 38</vt:lpstr>
      <vt:lpstr>Slide 39</vt:lpstr>
      <vt:lpstr>Slide 40</vt:lpstr>
      <vt:lpstr>Slide 41</vt:lpstr>
      <vt:lpstr>Slide 42</vt:lpstr>
      <vt:lpstr>Slide 43</vt:lpstr>
      <vt:lpstr>Slide 44</vt:lpstr>
      <vt:lpstr>Slide 45</vt:lpstr>
      <vt:lpstr>Slide 46</vt:lpstr>
      <vt:lpstr>Permissible Modes of Property</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Permissible Modes of Property</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Permissible Modes of Property</vt:lpstr>
      <vt:lpstr>Slide 74</vt:lpstr>
      <vt:lpstr>Slide 75</vt:lpstr>
      <vt:lpstr>Slide 76</vt:lpstr>
      <vt:lpstr>Slide 77</vt:lpstr>
      <vt:lpstr>Slide 78</vt:lpstr>
      <vt:lpstr>Slide 79</vt:lpstr>
      <vt:lpstr>Slide 80</vt:lpstr>
      <vt:lpstr>Slide 81</vt:lpstr>
      <vt:lpstr>Permissible Modes of Property</vt:lpstr>
      <vt:lpstr>Slide 83</vt:lpstr>
      <vt:lpstr>Slide 84</vt:lpstr>
      <vt:lpstr>Slide 85</vt:lpstr>
      <vt:lpstr>Slide 86</vt:lpstr>
      <vt:lpstr>Slide 87</vt:lpstr>
      <vt:lpstr>Slide 88</vt:lpstr>
      <vt:lpstr>Slide 89</vt:lpstr>
      <vt:lpstr>Permissible Modes of Property</vt:lpstr>
      <vt:lpstr>Slide 91</vt:lpstr>
      <vt:lpstr>Permissible Modes of Property</vt:lpstr>
      <vt:lpstr>Permissible Modes of Property</vt:lpstr>
      <vt:lpstr>Permissible Modes of Property</vt:lpstr>
      <vt:lpstr>Slide 95</vt:lpstr>
      <vt:lpstr>Slide 96</vt:lpstr>
      <vt:lpstr>Slide 97</vt:lpstr>
      <vt:lpstr>Slide 98</vt:lpstr>
      <vt:lpstr>Slide 99</vt:lpstr>
      <vt:lpstr>Slide 100</vt:lpstr>
      <vt:lpstr>Slide 101</vt:lpstr>
      <vt:lpstr>Permissible Modes of Property</vt:lpstr>
      <vt:lpstr>Slide 103</vt:lpstr>
      <vt:lpstr>Slide 104</vt:lpstr>
      <vt:lpstr>Permissible Modes of Property</vt:lpstr>
      <vt:lpstr>Slide 106</vt:lpstr>
      <vt:lpstr>Permissible Modes of Property</vt:lpstr>
      <vt:lpstr>Permissible Modes of Property</vt:lpstr>
      <vt:lpstr>Slide 109</vt:lpstr>
      <vt:lpstr>Permissible Modes of Property</vt:lpstr>
      <vt:lpstr>Slide 111</vt:lpstr>
      <vt:lpstr>Slide 112</vt:lpstr>
      <vt:lpstr>Slide 113</vt:lpstr>
      <vt:lpstr>Slide 114</vt:lpstr>
      <vt:lpstr>Slide 115</vt:lpstr>
      <vt:lpstr>Slide 116</vt:lpstr>
      <vt:lpstr>Slide 117</vt:lpstr>
      <vt:lpstr>Slide 118</vt:lpstr>
      <vt:lpstr>Permissible Modes of Property</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Permissible Modes of Property</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Permissible Modes of Property</vt:lpstr>
      <vt:lpstr>Slide 152</vt:lpstr>
      <vt:lpstr>Slide 153</vt:lpstr>
      <vt:lpstr>Slide 154</vt:lpstr>
      <vt:lpstr>Slide 155</vt:lpstr>
      <vt:lpstr>Slide 156</vt:lpstr>
      <vt:lpstr>Slide 157</vt:lpstr>
      <vt:lpstr>Slide 158</vt:lpstr>
      <vt:lpstr>Slide 159</vt:lpstr>
      <vt:lpstr>Slide 160</vt:lpstr>
      <vt:lpstr>Permissible Modes of Property</vt:lpstr>
      <vt:lpstr>Slide 162</vt:lpstr>
      <vt:lpstr>Slide 163</vt:lpstr>
      <vt:lpstr>Slide 164</vt:lpstr>
      <vt:lpstr>Slide 165</vt:lpstr>
      <vt:lpstr>Slide 166</vt:lpstr>
      <vt:lpstr>Slide 167</vt:lpstr>
      <vt:lpstr>Slide 168</vt:lpstr>
      <vt:lpstr>Slide 169</vt:lpstr>
      <vt:lpstr>Slide 170</vt:lpstr>
      <vt:lpstr>Slide 171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Hp</cp:lastModifiedBy>
  <cp:revision>533</cp:revision>
  <dcterms:created xsi:type="dcterms:W3CDTF">2014-09-03T15:33:21Z</dcterms:created>
  <dcterms:modified xsi:type="dcterms:W3CDTF">2017-03-12T07:51:56Z</dcterms:modified>
</cp:coreProperties>
</file>