
<file path=[Content_Types].xml><?xml version="1.0" encoding="utf-8"?>
<Types xmlns="http://schemas.openxmlformats.org/package/2006/content-types">
  <Override PartName="/ppt/slides/slide47.xml" ContentType="application/vnd.openxmlformats-officedocument.presentationml.slide+xml"/>
  <Override PartName="/ppt/slides/slide58.xml" ContentType="application/vnd.openxmlformats-officedocument.presentationml.slide+xml"/>
  <Override PartName="/ppt/slides/slide94.xml" ContentType="application/vnd.openxmlformats-officedocument.presentationml.slide+xml"/>
  <Override PartName="/ppt/slides/slide142.xml" ContentType="application/vnd.openxmlformats-officedocument.presentationml.slide+xml"/>
  <Override PartName="/ppt/slides/slide36.xml" ContentType="application/vnd.openxmlformats-officedocument.presentationml.slide+xml"/>
  <Override PartName="/ppt/slides/slide83.xml" ContentType="application/vnd.openxmlformats-officedocument.presentationml.slide+xml"/>
  <Override PartName="/ppt/slides/slide120.xml" ContentType="application/vnd.openxmlformats-officedocument.presentationml.slide+xml"/>
  <Override PartName="/ppt/slides/slide131.xml" ContentType="application/vnd.openxmlformats-officedocument.presentationml.slide+xml"/>
  <Override PartName="/ppt/slides/slide25.xml" ContentType="application/vnd.openxmlformats-officedocument.presentationml.slide+xml"/>
  <Override PartName="/ppt/slides/slide72.xml" ContentType="application/vnd.openxmlformats-officedocument.presentationml.slide+xml"/>
  <Override PartName="/ppt/slides/slide207.xml" ContentType="application/vnd.openxmlformats-officedocument.presentationml.slid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s/slide169.xml" ContentType="application/vnd.openxmlformats-officedocument.presentationml.slide+xml"/>
  <Override PartName="/ppt/tableStyles.xml" ContentType="application/vnd.openxmlformats-officedocument.presentationml.tableStyles+xml"/>
  <Override PartName="/ppt/slides/slide147.xml" ContentType="application/vnd.openxmlformats-officedocument.presentationml.slide+xml"/>
  <Override PartName="/ppt/slides/slide158.xml" ContentType="application/vnd.openxmlformats-officedocument.presentationml.slide+xml"/>
  <Override PartName="/ppt/slides/slide194.xml" ContentType="application/vnd.openxmlformats-officedocument.presentationml.slide+xml"/>
  <Override PartName="/ppt/slides/slide210.xml" ContentType="application/vnd.openxmlformats-officedocument.presentationml.slide+xml"/>
  <Override PartName="/ppt/slides/slide99.xml" ContentType="application/vnd.openxmlformats-officedocument.presentationml.slide+xml"/>
  <Override PartName="/ppt/slides/slide136.xml" ContentType="application/vnd.openxmlformats-officedocument.presentationml.slide+xml"/>
  <Override PartName="/ppt/slides/slide183.xml" ContentType="application/vnd.openxmlformats-officedocument.presentationml.slide+xml"/>
  <Override PartName="/ppt/slides/slide77.xml" ContentType="application/vnd.openxmlformats-officedocument.presentationml.slide+xml"/>
  <Override PartName="/ppt/slides/slide88.xml" ContentType="application/vnd.openxmlformats-officedocument.presentationml.slide+xml"/>
  <Override PartName="/ppt/slides/slide125.xml" ContentType="application/vnd.openxmlformats-officedocument.presentationml.slide+xml"/>
  <Override PartName="/ppt/slides/slide172.xml" ContentType="application/vnd.openxmlformats-officedocument.presentationml.slide+xml"/>
  <Override PartName="/ppt/slides/slide5.xml" ContentType="application/vnd.openxmlformats-officedocument.presentationml.slide+xml"/>
  <Override PartName="/ppt/slides/slide19.xml" ContentType="application/vnd.openxmlformats-officedocument.presentationml.slide+xml"/>
  <Override PartName="/ppt/slides/slide48.xml" ContentType="application/vnd.openxmlformats-officedocument.presentationml.slide+xml"/>
  <Override PartName="/ppt/slides/slide66.xml" ContentType="application/vnd.openxmlformats-officedocument.presentationml.slide+xml"/>
  <Override PartName="/ppt/slides/slide95.xml" ContentType="application/vnd.openxmlformats-officedocument.presentationml.slide+xml"/>
  <Override PartName="/ppt/slides/slide103.xml" ContentType="application/vnd.openxmlformats-officedocument.presentationml.slide+xml"/>
  <Override PartName="/ppt/slides/slide114.xml" ContentType="application/vnd.openxmlformats-officedocument.presentationml.slide+xml"/>
  <Override PartName="/ppt/slides/slide132.xml" ContentType="application/vnd.openxmlformats-officedocument.presentationml.slide+xml"/>
  <Override PartName="/ppt/slides/slide150.xml" ContentType="application/vnd.openxmlformats-officedocument.presentationml.slide+xml"/>
  <Override PartName="/ppt/slides/slide161.xml" ContentType="application/vnd.openxmlformats-officedocument.presentationml.slide+xml"/>
  <Override PartName="/ppt/slideLayouts/slideLayout7.xml" ContentType="application/vnd.openxmlformats-officedocument.presentationml.slideLayout+xml"/>
  <Override PartName="/ppt/slides/slide26.xml" ContentType="application/vnd.openxmlformats-officedocument.presentationml.slide+xml"/>
  <Override PartName="/ppt/slides/slide37.xml" ContentType="application/vnd.openxmlformats-officedocument.presentationml.slide+xml"/>
  <Override PartName="/ppt/slides/slide55.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slides/slide121.xml" ContentType="application/vnd.openxmlformats-officedocument.presentationml.slide+xml"/>
  <Override PartName="/ppt/slides/slide208.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33.xml" ContentType="application/vnd.openxmlformats-officedocument.presentationml.slide+xml"/>
  <Override PartName="/ppt/slides/slide44.xml" ContentType="application/vnd.openxmlformats-officedocument.presentationml.slide+xml"/>
  <Override PartName="/ppt/slides/slide62.xml" ContentType="application/vnd.openxmlformats-officedocument.presentationml.slide+xml"/>
  <Override PartName="/ppt/slides/slide80.xml" ContentType="application/vnd.openxmlformats-officedocument.presentationml.slide+xml"/>
  <Override PartName="/ppt/slides/slide91.xml" ContentType="application/vnd.openxmlformats-officedocument.presentationml.slide+xml"/>
  <Override PartName="/ppt/slides/slide110.xml" ContentType="application/vnd.openxmlformats-officedocument.presentationml.slide+xml"/>
  <Override PartName="/ppt/slideLayouts/slideLayout3.xml" ContentType="application/vnd.openxmlformats-officedocument.presentationml.slideLayout+xml"/>
  <Override PartName="/ppt/presentation.xml" ContentType="application/vnd.openxmlformats-officedocument.presentationml.presentation.main+xml"/>
  <Override PartName="/ppt/slides/slide22.xml" ContentType="application/vnd.openxmlformats-officedocument.presentationml.slide+xml"/>
  <Override PartName="/ppt/slides/slide51.xml" ContentType="application/vnd.openxmlformats-officedocument.presentationml.slide+xml"/>
  <Override PartName="/ppt/slides/slide199.xml" ContentType="application/vnd.openxmlformats-officedocument.presentationml.slide+xml"/>
  <Override PartName="/ppt/slides/slide204.xml" ContentType="application/vnd.openxmlformats-officedocument.presentationml.slide+xml"/>
  <Override PartName="/docProps/app.xml" ContentType="application/vnd.openxmlformats-officedocument.extended-properties+xml"/>
  <Override PartName="/ppt/slides/slide11.xml" ContentType="application/vnd.openxmlformats-officedocument.presentationml.slide+xml"/>
  <Override PartName="/ppt/slides/slide40.xml" ContentType="application/vnd.openxmlformats-officedocument.presentationml.slide+xml"/>
  <Override PartName="/ppt/slides/slide159.xml" ContentType="application/vnd.openxmlformats-officedocument.presentationml.slide+xml"/>
  <Override PartName="/ppt/slides/slide188.xml" ContentType="application/vnd.openxmlformats-officedocument.presentationml.slide+xml"/>
  <Override PartName="/ppt/slides/slide211.xml" ContentType="application/vnd.openxmlformats-officedocument.presentationml.slide+xml"/>
  <Override PartName="/ppt/slides/slide119.xml" ContentType="application/vnd.openxmlformats-officedocument.presentationml.slide+xml"/>
  <Override PartName="/ppt/slides/slide148.xml" ContentType="application/vnd.openxmlformats-officedocument.presentationml.slide+xml"/>
  <Override PartName="/ppt/slides/slide166.xml" ContentType="application/vnd.openxmlformats-officedocument.presentationml.slide+xml"/>
  <Override PartName="/ppt/slides/slide177.xml" ContentType="application/vnd.openxmlformats-officedocument.presentationml.slide+xml"/>
  <Override PartName="/ppt/slides/slide195.xml" ContentType="application/vnd.openxmlformats-officedocument.presentationml.slide+xml"/>
  <Override PartName="/ppt/slides/slide200.xml" ContentType="application/vnd.openxmlformats-officedocument.presentationml.slide+xml"/>
  <Override PartName="/ppt/slideLayouts/slideLayout10.xml" ContentType="application/vnd.openxmlformats-officedocument.presentationml.slideLayout+xml"/>
  <Override PartName="/ppt/slides/slide89.xml" ContentType="application/vnd.openxmlformats-officedocument.presentationml.slide+xml"/>
  <Override PartName="/ppt/slides/slide108.xml" ContentType="application/vnd.openxmlformats-officedocument.presentationml.slide+xml"/>
  <Override PartName="/ppt/slides/slide126.xml" ContentType="application/vnd.openxmlformats-officedocument.presentationml.slide+xml"/>
  <Override PartName="/ppt/slides/slide137.xml" ContentType="application/vnd.openxmlformats-officedocument.presentationml.slide+xml"/>
  <Override PartName="/ppt/slides/slide155.xml" ContentType="application/vnd.openxmlformats-officedocument.presentationml.slide+xml"/>
  <Override PartName="/ppt/slides/slide173.xml" ContentType="application/vnd.openxmlformats-officedocument.presentationml.slide+xml"/>
  <Override PartName="/ppt/slides/slide184.xml" ContentType="application/vnd.openxmlformats-officedocument.presentationml.slide+xml"/>
  <Override PartName="/ppt/slides/slide49.xml" ContentType="application/vnd.openxmlformats-officedocument.presentationml.slide+xml"/>
  <Override PartName="/ppt/slides/slide78.xml" ContentType="application/vnd.openxmlformats-officedocument.presentationml.slide+xml"/>
  <Override PartName="/ppt/slides/slide96.xml" ContentType="application/vnd.openxmlformats-officedocument.presentationml.slide+xml"/>
  <Override PartName="/ppt/slides/slide115.xml" ContentType="application/vnd.openxmlformats-officedocument.presentationml.slide+xml"/>
  <Override PartName="/ppt/slides/slide144.xml" ContentType="application/vnd.openxmlformats-officedocument.presentationml.slide+xml"/>
  <Override PartName="/ppt/slides/slide162.xml" ContentType="application/vnd.openxmlformats-officedocument.presentationml.slide+xml"/>
  <Override PartName="/ppt/slides/slide191.xml" ContentType="application/vnd.openxmlformats-officedocument.presentationml.slide+xml"/>
  <Override PartName="/ppt/handoutMasters/handoutMaster1.xml" ContentType="application/vnd.openxmlformats-officedocument.presentationml.handoutMaster+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85.xml" ContentType="application/vnd.openxmlformats-officedocument.presentationml.slide+xml"/>
  <Override PartName="/ppt/slides/slide104.xml" ContentType="application/vnd.openxmlformats-officedocument.presentationml.slide+xml"/>
  <Override PartName="/ppt/slides/slide122.xml" ContentType="application/vnd.openxmlformats-officedocument.presentationml.slide+xml"/>
  <Override PartName="/ppt/slides/slide133.xml" ContentType="application/vnd.openxmlformats-officedocument.presentationml.slide+xml"/>
  <Override PartName="/ppt/slides/slide151.xml" ContentType="application/vnd.openxmlformats-officedocument.presentationml.slide+xml"/>
  <Override PartName="/ppt/slides/slide180.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s/slide92.xml" ContentType="application/vnd.openxmlformats-officedocument.presentationml.slide+xml"/>
  <Override PartName="/ppt/slides/slide111.xml" ContentType="application/vnd.openxmlformats-officedocument.presentationml.slide+xml"/>
  <Override PartName="/ppt/slides/slide140.xml" ContentType="application/vnd.openxmlformats-officedocument.presentationml.slide+xml"/>
  <Override PartName="/ppt/slides/slide209.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81.xml" ContentType="application/vnd.openxmlformats-officedocument.presentationml.slide+xml"/>
  <Override PartName="/ppt/slides/slide100.xml" ContentType="application/vnd.openxmlformats-officedocument.presentationml.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slides/slide189.xml" ContentType="application/vnd.openxmlformats-officedocument.presentationml.slide+xml"/>
  <Override PartName="/ppt/slides/slide205.xml" ContentType="application/vnd.openxmlformats-officedocument.presentationml.slide+xml"/>
  <Override PartName="/ppt/slides/slide12.xml" ContentType="application/vnd.openxmlformats-officedocument.presentationml.slide+xml"/>
  <Override PartName="/ppt/slides/slide30.xml" ContentType="application/vnd.openxmlformats-officedocument.presentationml.slide+xml"/>
  <Override PartName="/ppt/slides/slide149.xml" ContentType="application/vnd.openxmlformats-officedocument.presentationml.slide+xml"/>
  <Override PartName="/ppt/slides/slide178.xml" ContentType="application/vnd.openxmlformats-officedocument.presentationml.slide+xml"/>
  <Override PartName="/ppt/slides/slide196.xml" ContentType="application/vnd.openxmlformats-officedocument.presentationml.slide+xml"/>
  <Override PartName="/ppt/slides/slide212.xml" ContentType="application/vnd.openxmlformats-officedocument.presentationml.slide+xml"/>
  <Override PartName="/ppt/slideLayouts/slideLayout11.xml" ContentType="application/vnd.openxmlformats-officedocument.presentationml.slideLayout+xml"/>
  <Override PartName="/ppt/slides/slide138.xml" ContentType="application/vnd.openxmlformats-officedocument.presentationml.slide+xml"/>
  <Override PartName="/ppt/slides/slide167.xml" ContentType="application/vnd.openxmlformats-officedocument.presentationml.slide+xml"/>
  <Override PartName="/ppt/slides/slide185.xml" ContentType="application/vnd.openxmlformats-officedocument.presentationml.slide+xml"/>
  <Override PartName="/ppt/slides/slide201.xml" ContentType="application/vnd.openxmlformats-officedocument.presentationml.slide+xml"/>
  <Override PartName="/ppt/slides/slide79.xml" ContentType="application/vnd.openxmlformats-officedocument.presentationml.slide+xml"/>
  <Override PartName="/ppt/slides/slide109.xml" ContentType="application/vnd.openxmlformats-officedocument.presentationml.slide+xml"/>
  <Override PartName="/ppt/slides/slide127.xml" ContentType="application/vnd.openxmlformats-officedocument.presentationml.slide+xml"/>
  <Override PartName="/ppt/slides/slide145.xml" ContentType="application/vnd.openxmlformats-officedocument.presentationml.slide+xml"/>
  <Override PartName="/ppt/slides/slide156.xml" ContentType="application/vnd.openxmlformats-officedocument.presentationml.slide+xml"/>
  <Override PartName="/ppt/slides/slide174.xml" ContentType="application/vnd.openxmlformats-officedocument.presentationml.slide+xml"/>
  <Override PartName="/ppt/slides/slide192.xml" ContentType="application/vnd.openxmlformats-officedocument.presentationml.slide+xml"/>
  <Override PartName="/ppt/slides/slide7.xml" ContentType="application/vnd.openxmlformats-officedocument.presentationml.slide+xml"/>
  <Override PartName="/ppt/slides/slide68.xml" ContentType="application/vnd.openxmlformats-officedocument.presentationml.slide+xml"/>
  <Override PartName="/ppt/slides/slide97.xml" ContentType="application/vnd.openxmlformats-officedocument.presentationml.slide+xml"/>
  <Override PartName="/ppt/slides/slide116.xml" ContentType="application/vnd.openxmlformats-officedocument.presentationml.slide+xml"/>
  <Override PartName="/ppt/slides/slide134.xml" ContentType="application/vnd.openxmlformats-officedocument.presentationml.slide+xml"/>
  <Override PartName="/ppt/slides/slide163.xml" ContentType="application/vnd.openxmlformats-officedocument.presentationml.slide+xml"/>
  <Override PartName="/ppt/slides/slide181.xml" ContentType="application/vnd.openxmlformats-officedocument.presentationml.slide+xml"/>
  <Override PartName="/ppt/slideLayouts/slideLayout9.xml" ContentType="application/vnd.openxmlformats-officedocument.presentationml.slideLayout+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slides/slide105.xml" ContentType="application/vnd.openxmlformats-officedocument.presentationml.slide+xml"/>
  <Override PartName="/ppt/slides/slide123.xml" ContentType="application/vnd.openxmlformats-officedocument.presentationml.slide+xml"/>
  <Override PartName="/ppt/slides/slide141.xml" ContentType="application/vnd.openxmlformats-officedocument.presentationml.slide+xml"/>
  <Override PartName="/ppt/slides/slide152.xml" ContentType="application/vnd.openxmlformats-officedocument.presentationml.slide+xml"/>
  <Override PartName="/ppt/slides/slide170.xml" ContentType="application/vnd.openxmlformats-officedocument.presentationml.slide+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s/slide64.xml" ContentType="application/vnd.openxmlformats-officedocument.presentationml.slide+xml"/>
  <Override PartName="/ppt/slides/slide93.xml" ContentType="application/vnd.openxmlformats-officedocument.presentationml.slide+xml"/>
  <Override PartName="/ppt/slides/slide101.xml" ContentType="application/vnd.openxmlformats-officedocument.presentationml.slide+xml"/>
  <Override PartName="/ppt/slides/slide112.xml" ContentType="application/vnd.openxmlformats-officedocument.presentationml.slide+xml"/>
  <Override PartName="/ppt/slides/slide130.xml" ContentType="application/vnd.openxmlformats-officedocument.presentationml.slide+xml"/>
  <Override PartName="/ppt/slideLayouts/slideLayout5.xml" ContentType="application/vnd.openxmlformats-officedocument.presentationml.slideLayout+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Override PartName="/ppt/slides/slide71.xml" ContentType="application/vnd.openxmlformats-officedocument.presentationml.slide+xml"/>
  <Override PartName="/ppt/slides/slide82.xml" ContentType="application/vnd.openxmlformats-officedocument.presentationml.slide+xml"/>
  <Override PartName="/ppt/slides/slide206.xml" ContentType="application/vnd.openxmlformats-officedocument.presentationml.slide+xml"/>
  <Default Extension="jpeg" ContentType="image/jpeg"/>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60.xml" ContentType="application/vnd.openxmlformats-officedocument.presentationml.slide+xml"/>
  <Override PartName="/ppt/slides/slide213.xml" ContentType="application/vnd.openxmlformats-officedocument.presentationml.slide+xml"/>
  <Override PartName="/ppt/slideLayouts/slideLayout1.xml" ContentType="application/vnd.openxmlformats-officedocument.presentationml.slideLayout+xml"/>
  <Override PartName="/ppt/slides/slide20.xml" ContentType="application/vnd.openxmlformats-officedocument.presentationml.slide+xml"/>
  <Override PartName="/ppt/slides/slide168.xml" ContentType="application/vnd.openxmlformats-officedocument.presentationml.slide+xml"/>
  <Override PartName="/ppt/slides/slide179.xml" ContentType="application/vnd.openxmlformats-officedocument.presentationml.slide+xml"/>
  <Override PartName="/ppt/slides/slide197.xml" ContentType="application/vnd.openxmlformats-officedocument.presentationml.slide+xml"/>
  <Override PartName="/ppt/slides/slide202.xml" ContentType="application/vnd.openxmlformats-officedocument.presentationml.slide+xml"/>
  <Override PartName="/ppt/slides/slide139.xml" ContentType="application/vnd.openxmlformats-officedocument.presentationml.slide+xml"/>
  <Override PartName="/ppt/slides/slide157.xml" ContentType="application/vnd.openxmlformats-officedocument.presentationml.slide+xml"/>
  <Override PartName="/ppt/slides/slide186.xml" ContentType="application/vnd.openxmlformats-officedocument.presentationml.slide+xml"/>
  <Override PartName="/ppt/slides/slide98.xml" ContentType="application/vnd.openxmlformats-officedocument.presentationml.slide+xml"/>
  <Override PartName="/ppt/slides/slide117.xml" ContentType="application/vnd.openxmlformats-officedocument.presentationml.slide+xml"/>
  <Override PartName="/ppt/slides/slide128.xml" ContentType="application/vnd.openxmlformats-officedocument.presentationml.slide+xml"/>
  <Override PartName="/ppt/slides/slide146.xml" ContentType="application/vnd.openxmlformats-officedocument.presentationml.slide+xml"/>
  <Override PartName="/ppt/slides/slide164.xml" ContentType="application/vnd.openxmlformats-officedocument.presentationml.slide+xml"/>
  <Override PartName="/ppt/slides/slide175.xml" ContentType="application/vnd.openxmlformats-officedocument.presentationml.slide+xml"/>
  <Override PartName="/ppt/slides/slide193.xml" ContentType="application/vnd.openxmlformats-officedocument.presentationml.slide+xml"/>
  <Override PartName="/ppt/slides/slide8.xml" ContentType="application/vnd.openxmlformats-officedocument.presentationml.slide+xml"/>
  <Override PartName="/ppt/slides/slide69.xml" ContentType="application/vnd.openxmlformats-officedocument.presentationml.slide+xml"/>
  <Override PartName="/ppt/slides/slide87.xml" ContentType="application/vnd.openxmlformats-officedocument.presentationml.slide+xml"/>
  <Override PartName="/ppt/slides/slide106.xml" ContentType="application/vnd.openxmlformats-officedocument.presentationml.slide+xml"/>
  <Override PartName="/ppt/slides/slide124.xml" ContentType="application/vnd.openxmlformats-officedocument.presentationml.slide+xml"/>
  <Override PartName="/ppt/slides/slide135.xml" ContentType="application/vnd.openxmlformats-officedocument.presentationml.slide+xml"/>
  <Override PartName="/ppt/slides/slide153.xml" ContentType="application/vnd.openxmlformats-officedocument.presentationml.slide+xml"/>
  <Override PartName="/ppt/slides/slide171.xml" ContentType="application/vnd.openxmlformats-officedocument.presentationml.slide+xml"/>
  <Override PartName="/ppt/slides/slide182.xml" ContentType="application/vnd.openxmlformats-officedocument.presentationml.slide+xml"/>
  <Override PartName="/ppt/slides/slide29.xml" ContentType="application/vnd.openxmlformats-officedocument.presentationml.slide+xml"/>
  <Override PartName="/ppt/slides/slide76.xml" ContentType="application/vnd.openxmlformats-officedocument.presentationml.slide+xml"/>
  <Override PartName="/ppt/slides/slide113.xml" ContentType="application/vnd.openxmlformats-officedocument.presentationml.slide+xml"/>
  <Override PartName="/ppt/slides/slide160.xml" ContentType="application/vnd.openxmlformats-officedocument.presentationml.slide+xml"/>
  <Override PartName="/ppt/slides/slide4.xml" ContentType="application/vnd.openxmlformats-officedocument.presentationml.slide+xml"/>
  <Override PartName="/ppt/slides/slide18.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102.xml" ContentType="application/vnd.openxmlformats-officedocument.presentationml.slide+xml"/>
  <Override PartName="/ppt/slideLayouts/slideLayout6.xml" ContentType="application/vnd.openxmlformats-officedocument.presentationml.slideLayout+xml"/>
  <Override PartName="/ppt/slides/slide43.xml" ContentType="application/vnd.openxmlformats-officedocument.presentationml.slide+xml"/>
  <Override PartName="/ppt/slides/slide90.xml" ContentType="application/vnd.openxmlformats-officedocument.presentationml.slide+xml"/>
  <Override PartName="/ppt/theme/theme1.xml" ContentType="application/vnd.openxmlformats-officedocument.theme+xml"/>
  <Override PartName="/ppt/slides/slide32.xml" ContentType="application/vnd.openxmlformats-officedocument.presentationml.slide+xml"/>
  <Override PartName="/ppt/slides/slide214.xml" ContentType="application/vnd.openxmlformats-officedocument.presentationml.slide+xml"/>
  <Override PartName="/ppt/slides/slide10.xml" ContentType="application/vnd.openxmlformats-officedocument.presentationml.slide+xml"/>
  <Override PartName="/ppt/slides/slide21.xml" ContentType="application/vnd.openxmlformats-officedocument.presentationml.slide+xml"/>
  <Override PartName="/ppt/slides/slide187.xml" ContentType="application/vnd.openxmlformats-officedocument.presentationml.slide+xml"/>
  <Override PartName="/ppt/slides/slide198.xml" ContentType="application/vnd.openxmlformats-officedocument.presentationml.slide+xml"/>
  <Override PartName="/ppt/slides/slide203.xml" ContentType="application/vnd.openxmlformats-officedocument.presentationml.slide+xml"/>
  <Override PartName="/ppt/slides/slide129.xml" ContentType="application/vnd.openxmlformats-officedocument.presentationml.slide+xml"/>
  <Override PartName="/ppt/slides/slide176.xml" ContentType="application/vnd.openxmlformats-officedocument.presentationml.slide+xml"/>
  <Override PartName="/ppt/slides/slide118.xml" ContentType="application/vnd.openxmlformats-officedocument.presentationml.slide+xml"/>
  <Override PartName="/ppt/slides/slide165.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slides/slide107.xml" ContentType="application/vnd.openxmlformats-officedocument.presentationml.slide+xml"/>
  <Override PartName="/ppt/slides/slide143.xml" ContentType="application/vnd.openxmlformats-officedocument.presentationml.slide+xml"/>
  <Override PartName="/ppt/slides/slide154.xml" ContentType="application/vnd.openxmlformats-officedocument.presentationml.slide+xml"/>
  <Override PartName="/ppt/slides/slide190.xml" ContentType="application/vnd.openxmlformats-officedocument.presentationml.slide+xml"/>
  <Override PartName="/ppt/viewProps.xml" ContentType="application/vnd.openxmlformats-officedocument.presentationml.viewProp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notesMasterIdLst>
    <p:notesMasterId r:id="rId216"/>
  </p:notesMasterIdLst>
  <p:handoutMasterIdLst>
    <p:handoutMasterId r:id="rId217"/>
  </p:handoutMasterIdLst>
  <p:sldIdLst>
    <p:sldId id="332" r:id="rId2"/>
    <p:sldId id="613" r:id="rId3"/>
    <p:sldId id="612" r:id="rId4"/>
    <p:sldId id="618" r:id="rId5"/>
    <p:sldId id="619" r:id="rId6"/>
    <p:sldId id="614" r:id="rId7"/>
    <p:sldId id="617" r:id="rId8"/>
    <p:sldId id="636" r:id="rId9"/>
    <p:sldId id="637" r:id="rId10"/>
    <p:sldId id="638" r:id="rId11"/>
    <p:sldId id="759" r:id="rId12"/>
    <p:sldId id="615" r:id="rId13"/>
    <p:sldId id="616" r:id="rId14"/>
    <p:sldId id="620" r:id="rId15"/>
    <p:sldId id="621" r:id="rId16"/>
    <p:sldId id="622" r:id="rId17"/>
    <p:sldId id="781" r:id="rId18"/>
    <p:sldId id="779" r:id="rId19"/>
    <p:sldId id="624" r:id="rId20"/>
    <p:sldId id="625" r:id="rId21"/>
    <p:sldId id="760" r:id="rId22"/>
    <p:sldId id="626" r:id="rId23"/>
    <p:sldId id="627" r:id="rId24"/>
    <p:sldId id="628" r:id="rId25"/>
    <p:sldId id="629" r:id="rId26"/>
    <p:sldId id="630" r:id="rId27"/>
    <p:sldId id="631" r:id="rId28"/>
    <p:sldId id="632" r:id="rId29"/>
    <p:sldId id="761" r:id="rId30"/>
    <p:sldId id="633" r:id="rId31"/>
    <p:sldId id="634" r:id="rId32"/>
    <p:sldId id="635" r:id="rId33"/>
    <p:sldId id="644" r:id="rId34"/>
    <p:sldId id="645" r:id="rId35"/>
    <p:sldId id="646" r:id="rId36"/>
    <p:sldId id="647" r:id="rId37"/>
    <p:sldId id="648" r:id="rId38"/>
    <p:sldId id="762" r:id="rId39"/>
    <p:sldId id="649" r:id="rId40"/>
    <p:sldId id="650" r:id="rId41"/>
    <p:sldId id="651" r:id="rId42"/>
    <p:sldId id="652" r:id="rId43"/>
    <p:sldId id="653" r:id="rId44"/>
    <p:sldId id="654" r:id="rId45"/>
    <p:sldId id="655" r:id="rId46"/>
    <p:sldId id="656" r:id="rId47"/>
    <p:sldId id="657" r:id="rId48"/>
    <p:sldId id="658" r:id="rId49"/>
    <p:sldId id="659" r:id="rId50"/>
    <p:sldId id="660" r:id="rId51"/>
    <p:sldId id="661" r:id="rId52"/>
    <p:sldId id="662" r:id="rId53"/>
    <p:sldId id="663" r:id="rId54"/>
    <p:sldId id="664" r:id="rId55"/>
    <p:sldId id="665" r:id="rId56"/>
    <p:sldId id="666" r:id="rId57"/>
    <p:sldId id="668" r:id="rId58"/>
    <p:sldId id="669" r:id="rId59"/>
    <p:sldId id="670" r:id="rId60"/>
    <p:sldId id="671" r:id="rId61"/>
    <p:sldId id="673" r:id="rId62"/>
    <p:sldId id="763" r:id="rId63"/>
    <p:sldId id="674" r:id="rId64"/>
    <p:sldId id="675" r:id="rId65"/>
    <p:sldId id="676" r:id="rId66"/>
    <p:sldId id="677" r:id="rId67"/>
    <p:sldId id="678" r:id="rId68"/>
    <p:sldId id="679" r:id="rId69"/>
    <p:sldId id="680" r:id="rId70"/>
    <p:sldId id="681" r:id="rId71"/>
    <p:sldId id="764" r:id="rId72"/>
    <p:sldId id="682" r:id="rId73"/>
    <p:sldId id="683" r:id="rId74"/>
    <p:sldId id="684" r:id="rId75"/>
    <p:sldId id="685" r:id="rId76"/>
    <p:sldId id="686" r:id="rId77"/>
    <p:sldId id="667" r:id="rId78"/>
    <p:sldId id="687" r:id="rId79"/>
    <p:sldId id="688" r:id="rId80"/>
    <p:sldId id="689" r:id="rId81"/>
    <p:sldId id="691" r:id="rId82"/>
    <p:sldId id="765" r:id="rId83"/>
    <p:sldId id="690" r:id="rId84"/>
    <p:sldId id="693" r:id="rId85"/>
    <p:sldId id="694" r:id="rId86"/>
    <p:sldId id="695" r:id="rId87"/>
    <p:sldId id="766" r:id="rId88"/>
    <p:sldId id="698" r:id="rId89"/>
    <p:sldId id="699" r:id="rId90"/>
    <p:sldId id="767" r:id="rId91"/>
    <p:sldId id="696" r:id="rId92"/>
    <p:sldId id="697" r:id="rId93"/>
    <p:sldId id="768" r:id="rId94"/>
    <p:sldId id="700" r:id="rId95"/>
    <p:sldId id="701" r:id="rId96"/>
    <p:sldId id="702" r:id="rId97"/>
    <p:sldId id="738" r:id="rId98"/>
    <p:sldId id="739" r:id="rId99"/>
    <p:sldId id="740" r:id="rId100"/>
    <p:sldId id="741" r:id="rId101"/>
    <p:sldId id="742" r:id="rId102"/>
    <p:sldId id="782" r:id="rId103"/>
    <p:sldId id="783" r:id="rId104"/>
    <p:sldId id="784" r:id="rId105"/>
    <p:sldId id="769" r:id="rId106"/>
    <p:sldId id="743" r:id="rId107"/>
    <p:sldId id="744" r:id="rId108"/>
    <p:sldId id="745" r:id="rId109"/>
    <p:sldId id="746" r:id="rId110"/>
    <p:sldId id="770" r:id="rId111"/>
    <p:sldId id="747" r:id="rId112"/>
    <p:sldId id="748" r:id="rId113"/>
    <p:sldId id="785" r:id="rId114"/>
    <p:sldId id="749" r:id="rId115"/>
    <p:sldId id="750" r:id="rId116"/>
    <p:sldId id="751" r:id="rId117"/>
    <p:sldId id="771" r:id="rId118"/>
    <p:sldId id="752" r:id="rId119"/>
    <p:sldId id="753" r:id="rId120"/>
    <p:sldId id="754" r:id="rId121"/>
    <p:sldId id="758" r:id="rId122"/>
    <p:sldId id="755" r:id="rId123"/>
    <p:sldId id="756" r:id="rId124"/>
    <p:sldId id="607" r:id="rId125"/>
    <p:sldId id="703" r:id="rId126"/>
    <p:sldId id="704" r:id="rId127"/>
    <p:sldId id="705" r:id="rId128"/>
    <p:sldId id="706" r:id="rId129"/>
    <p:sldId id="772" r:id="rId130"/>
    <p:sldId id="707" r:id="rId131"/>
    <p:sldId id="708" r:id="rId132"/>
    <p:sldId id="709" r:id="rId133"/>
    <p:sldId id="710" r:id="rId134"/>
    <p:sldId id="711" r:id="rId135"/>
    <p:sldId id="609" r:id="rId136"/>
    <p:sldId id="712" r:id="rId137"/>
    <p:sldId id="713" r:id="rId138"/>
    <p:sldId id="773" r:id="rId139"/>
    <p:sldId id="714" r:id="rId140"/>
    <p:sldId id="715" r:id="rId141"/>
    <p:sldId id="716" r:id="rId142"/>
    <p:sldId id="717" r:id="rId143"/>
    <p:sldId id="718" r:id="rId144"/>
    <p:sldId id="719" r:id="rId145"/>
    <p:sldId id="774" r:id="rId146"/>
    <p:sldId id="720" r:id="rId147"/>
    <p:sldId id="721" r:id="rId148"/>
    <p:sldId id="727" r:id="rId149"/>
    <p:sldId id="775" r:id="rId150"/>
    <p:sldId id="722" r:id="rId151"/>
    <p:sldId id="723" r:id="rId152"/>
    <p:sldId id="724" r:id="rId153"/>
    <p:sldId id="725" r:id="rId154"/>
    <p:sldId id="726" r:id="rId155"/>
    <p:sldId id="776" r:id="rId156"/>
    <p:sldId id="728" r:id="rId157"/>
    <p:sldId id="729" r:id="rId158"/>
    <p:sldId id="730" r:id="rId159"/>
    <p:sldId id="731" r:id="rId160"/>
    <p:sldId id="819" r:id="rId161"/>
    <p:sldId id="820" r:id="rId162"/>
    <p:sldId id="777" r:id="rId163"/>
    <p:sldId id="732" r:id="rId164"/>
    <p:sldId id="821" r:id="rId165"/>
    <p:sldId id="733" r:id="rId166"/>
    <p:sldId id="822" r:id="rId167"/>
    <p:sldId id="827" r:id="rId168"/>
    <p:sldId id="734" r:id="rId169"/>
    <p:sldId id="823" r:id="rId170"/>
    <p:sldId id="826" r:id="rId171"/>
    <p:sldId id="735" r:id="rId172"/>
    <p:sldId id="824" r:id="rId173"/>
    <p:sldId id="825" r:id="rId174"/>
    <p:sldId id="736" r:id="rId175"/>
    <p:sldId id="737" r:id="rId176"/>
    <p:sldId id="828" r:id="rId177"/>
    <p:sldId id="829" r:id="rId178"/>
    <p:sldId id="830" r:id="rId179"/>
    <p:sldId id="831" r:id="rId180"/>
    <p:sldId id="610" r:id="rId181"/>
    <p:sldId id="786" r:id="rId182"/>
    <p:sldId id="787" r:id="rId183"/>
    <p:sldId id="788" r:id="rId184"/>
    <p:sldId id="789" r:id="rId185"/>
    <p:sldId id="790" r:id="rId186"/>
    <p:sldId id="791" r:id="rId187"/>
    <p:sldId id="792" r:id="rId188"/>
    <p:sldId id="793" r:id="rId189"/>
    <p:sldId id="794" r:id="rId190"/>
    <p:sldId id="795" r:id="rId191"/>
    <p:sldId id="796" r:id="rId192"/>
    <p:sldId id="797" r:id="rId193"/>
    <p:sldId id="798" r:id="rId194"/>
    <p:sldId id="611" r:id="rId195"/>
    <p:sldId id="799" r:id="rId196"/>
    <p:sldId id="800" r:id="rId197"/>
    <p:sldId id="801" r:id="rId198"/>
    <p:sldId id="802" r:id="rId199"/>
    <p:sldId id="803" r:id="rId200"/>
    <p:sldId id="804" r:id="rId201"/>
    <p:sldId id="805" r:id="rId202"/>
    <p:sldId id="806" r:id="rId203"/>
    <p:sldId id="807" r:id="rId204"/>
    <p:sldId id="808" r:id="rId205"/>
    <p:sldId id="809" r:id="rId206"/>
    <p:sldId id="810" r:id="rId207"/>
    <p:sldId id="811" r:id="rId208"/>
    <p:sldId id="812" r:id="rId209"/>
    <p:sldId id="818" r:id="rId210"/>
    <p:sldId id="813" r:id="rId211"/>
    <p:sldId id="814" r:id="rId212"/>
    <p:sldId id="815" r:id="rId213"/>
    <p:sldId id="816" r:id="rId214"/>
    <p:sldId id="817" r:id="rId215"/>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xmlns="">
        <p14:section name="Default Section" id="{B4BF35B9-994F-456E-ADB7-4718AB9E6D10}">
          <p14:sldIdLst>
            <p14:sldId id="332"/>
            <p14:sldId id="613"/>
            <p14:sldId id="612"/>
            <p14:sldId id="618"/>
            <p14:sldId id="619"/>
            <p14:sldId id="614"/>
            <p14:sldId id="617"/>
            <p14:sldId id="636"/>
            <p14:sldId id="637"/>
            <p14:sldId id="638"/>
            <p14:sldId id="759"/>
            <p14:sldId id="615"/>
            <p14:sldId id="616"/>
            <p14:sldId id="620"/>
            <p14:sldId id="621"/>
            <p14:sldId id="622"/>
            <p14:sldId id="781"/>
            <p14:sldId id="779"/>
            <p14:sldId id="624"/>
            <p14:sldId id="625"/>
            <p14:sldId id="760"/>
            <p14:sldId id="626"/>
            <p14:sldId id="627"/>
            <p14:sldId id="628"/>
            <p14:sldId id="629"/>
            <p14:sldId id="630"/>
            <p14:sldId id="631"/>
            <p14:sldId id="632"/>
            <p14:sldId id="761"/>
            <p14:sldId id="633"/>
            <p14:sldId id="634"/>
            <p14:sldId id="635"/>
            <p14:sldId id="644"/>
            <p14:sldId id="645"/>
            <p14:sldId id="646"/>
            <p14:sldId id="647"/>
            <p14:sldId id="648"/>
            <p14:sldId id="762"/>
            <p14:sldId id="649"/>
            <p14:sldId id="650"/>
            <p14:sldId id="651"/>
            <p14:sldId id="652"/>
            <p14:sldId id="653"/>
            <p14:sldId id="654"/>
            <p14:sldId id="655"/>
            <p14:sldId id="656"/>
            <p14:sldId id="657"/>
            <p14:sldId id="658"/>
            <p14:sldId id="659"/>
            <p14:sldId id="660"/>
            <p14:sldId id="661"/>
            <p14:sldId id="662"/>
            <p14:sldId id="663"/>
            <p14:sldId id="664"/>
            <p14:sldId id="665"/>
            <p14:sldId id="666"/>
            <p14:sldId id="668"/>
            <p14:sldId id="669"/>
            <p14:sldId id="670"/>
            <p14:sldId id="671"/>
            <p14:sldId id="673"/>
            <p14:sldId id="763"/>
            <p14:sldId id="674"/>
            <p14:sldId id="675"/>
            <p14:sldId id="676"/>
            <p14:sldId id="677"/>
            <p14:sldId id="678"/>
            <p14:sldId id="679"/>
            <p14:sldId id="680"/>
            <p14:sldId id="681"/>
            <p14:sldId id="764"/>
            <p14:sldId id="682"/>
            <p14:sldId id="683"/>
            <p14:sldId id="684"/>
            <p14:sldId id="685"/>
            <p14:sldId id="686"/>
            <p14:sldId id="667"/>
            <p14:sldId id="687"/>
            <p14:sldId id="688"/>
            <p14:sldId id="689"/>
            <p14:sldId id="691"/>
            <p14:sldId id="765"/>
            <p14:sldId id="690"/>
            <p14:sldId id="693"/>
            <p14:sldId id="694"/>
            <p14:sldId id="695"/>
            <p14:sldId id="766"/>
            <p14:sldId id="698"/>
            <p14:sldId id="699"/>
            <p14:sldId id="767"/>
            <p14:sldId id="696"/>
            <p14:sldId id="697"/>
            <p14:sldId id="768"/>
            <p14:sldId id="700"/>
            <p14:sldId id="701"/>
            <p14:sldId id="702"/>
            <p14:sldId id="738"/>
            <p14:sldId id="739"/>
            <p14:sldId id="740"/>
            <p14:sldId id="741"/>
            <p14:sldId id="742"/>
            <p14:sldId id="782"/>
            <p14:sldId id="783"/>
            <p14:sldId id="784"/>
            <p14:sldId id="769"/>
            <p14:sldId id="743"/>
            <p14:sldId id="744"/>
            <p14:sldId id="745"/>
            <p14:sldId id="746"/>
            <p14:sldId id="770"/>
            <p14:sldId id="747"/>
            <p14:sldId id="748"/>
            <p14:sldId id="785"/>
            <p14:sldId id="749"/>
            <p14:sldId id="750"/>
            <p14:sldId id="751"/>
            <p14:sldId id="771"/>
            <p14:sldId id="752"/>
            <p14:sldId id="753"/>
            <p14:sldId id="754"/>
            <p14:sldId id="758"/>
            <p14:sldId id="755"/>
            <p14:sldId id="756"/>
            <p14:sldId id="607"/>
            <p14:sldId id="703"/>
            <p14:sldId id="704"/>
            <p14:sldId id="705"/>
            <p14:sldId id="706"/>
            <p14:sldId id="772"/>
            <p14:sldId id="707"/>
            <p14:sldId id="708"/>
            <p14:sldId id="709"/>
            <p14:sldId id="710"/>
            <p14:sldId id="711"/>
            <p14:sldId id="609"/>
            <p14:sldId id="712"/>
            <p14:sldId id="713"/>
            <p14:sldId id="773"/>
            <p14:sldId id="714"/>
            <p14:sldId id="715"/>
            <p14:sldId id="716"/>
            <p14:sldId id="717"/>
            <p14:sldId id="718"/>
            <p14:sldId id="719"/>
            <p14:sldId id="774"/>
            <p14:sldId id="720"/>
            <p14:sldId id="721"/>
            <p14:sldId id="727"/>
            <p14:sldId id="775"/>
            <p14:sldId id="722"/>
            <p14:sldId id="723"/>
            <p14:sldId id="724"/>
            <p14:sldId id="725"/>
            <p14:sldId id="726"/>
            <p14:sldId id="776"/>
            <p14:sldId id="728"/>
            <p14:sldId id="729"/>
            <p14:sldId id="730"/>
            <p14:sldId id="731"/>
            <p14:sldId id="777"/>
            <p14:sldId id="732"/>
            <p14:sldId id="733"/>
            <p14:sldId id="734"/>
            <p14:sldId id="735"/>
            <p14:sldId id="736"/>
            <p14:sldId id="737"/>
            <p14:sldId id="610"/>
            <p14:sldId id="611"/>
          </p14:sldIdLst>
        </p14:section>
        <p14:section name="Untitled Section" id="{599C8E74-7C24-4C90-AF99-98537F1E04E1}">
          <p14:sldIdLst/>
        </p14:section>
      </p14:sectionLst>
    </p:ext>
    <p:ext uri="{EFAFB233-063F-42B5-8137-9DF3F51BA10A}">
      <p15:sldGuideLst xmlns:p15="http://schemas.microsoft.com/office/powerpoint/2012/main" xmlns="">
        <p15:guide id="1" orient="horz" pos="480" userDrawn="1">
          <p15:clr>
            <a:srgbClr val="A4A3A4"/>
          </p15:clr>
        </p15:guide>
        <p15:guide id="2" pos="2976"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C96009"/>
    <a:srgbClr val="006699"/>
    <a:srgbClr val="0033CC"/>
    <a:srgbClr val="0049DA"/>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A488322-F2BA-4B5B-9748-0D474271808F}" styleName="Medium Style 3 - Accent 6">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6"/>
          </a:solidFill>
        </a:fill>
      </a:tcStyle>
    </a:lastCol>
    <a:firstCol>
      <a:tcTxStyle b="on">
        <a:fontRef idx="minor">
          <a:scrgbClr r="0" g="0" b="0"/>
        </a:fontRef>
        <a:schemeClr val="lt1"/>
      </a:tcTxStyle>
      <a:tcStyle>
        <a:tcBdr/>
        <a:fill>
          <a:solidFill>
            <a:schemeClr val="accent6"/>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6"/>
          </a:solid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p:cViewPr varScale="1">
        <p:scale>
          <a:sx n="86" d="100"/>
          <a:sy n="86" d="100"/>
        </p:scale>
        <p:origin x="-1494" y="-90"/>
      </p:cViewPr>
      <p:guideLst>
        <p:guide orient="horz" pos="480"/>
        <p:guide pos="2976"/>
      </p:guideLst>
    </p:cSldViewPr>
  </p:slideViewPr>
  <p:notesTextViewPr>
    <p:cViewPr>
      <p:scale>
        <a:sx n="1" d="1"/>
        <a:sy n="1" d="1"/>
      </p:scale>
      <p:origin x="0" y="0"/>
    </p:cViewPr>
  </p:notesTextViewPr>
  <p:gridSpacing cx="78028800" cy="78028800"/>
</p:viewPr>
</file>

<file path=ppt/_rels/presentation.xml.rels><?xml version="1.0" encoding="UTF-8" standalone="yes"?>
<Relationships xmlns="http://schemas.openxmlformats.org/package/2006/relationships"><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63" Type="http://schemas.openxmlformats.org/officeDocument/2006/relationships/slide" Target="slides/slide62.xml"/><Relationship Id="rId84" Type="http://schemas.openxmlformats.org/officeDocument/2006/relationships/slide" Target="slides/slide83.xml"/><Relationship Id="rId138" Type="http://schemas.openxmlformats.org/officeDocument/2006/relationships/slide" Target="slides/slide137.xml"/><Relationship Id="rId159" Type="http://schemas.openxmlformats.org/officeDocument/2006/relationships/slide" Target="slides/slide158.xml"/><Relationship Id="rId170" Type="http://schemas.openxmlformats.org/officeDocument/2006/relationships/slide" Target="slides/slide169.xml"/><Relationship Id="rId191" Type="http://schemas.openxmlformats.org/officeDocument/2006/relationships/slide" Target="slides/slide190.xml"/><Relationship Id="rId205" Type="http://schemas.openxmlformats.org/officeDocument/2006/relationships/slide" Target="slides/slide204.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53" Type="http://schemas.openxmlformats.org/officeDocument/2006/relationships/slide" Target="slides/slide52.xml"/><Relationship Id="rId74" Type="http://schemas.openxmlformats.org/officeDocument/2006/relationships/slide" Target="slides/slide73.xml"/><Relationship Id="rId128" Type="http://schemas.openxmlformats.org/officeDocument/2006/relationships/slide" Target="slides/slide127.xml"/><Relationship Id="rId149" Type="http://schemas.openxmlformats.org/officeDocument/2006/relationships/slide" Target="slides/slide148.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160" Type="http://schemas.openxmlformats.org/officeDocument/2006/relationships/slide" Target="slides/slide159.xml"/><Relationship Id="rId165" Type="http://schemas.openxmlformats.org/officeDocument/2006/relationships/slide" Target="slides/slide164.xml"/><Relationship Id="rId181" Type="http://schemas.openxmlformats.org/officeDocument/2006/relationships/slide" Target="slides/slide180.xml"/><Relationship Id="rId186" Type="http://schemas.openxmlformats.org/officeDocument/2006/relationships/slide" Target="slides/slide185.xml"/><Relationship Id="rId216" Type="http://schemas.openxmlformats.org/officeDocument/2006/relationships/notesMaster" Target="notesMasters/notesMaster1.xml"/><Relationship Id="rId211" Type="http://schemas.openxmlformats.org/officeDocument/2006/relationships/slide" Target="slides/slide210.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slide" Target="slides/slide112.xml"/><Relationship Id="rId118" Type="http://schemas.openxmlformats.org/officeDocument/2006/relationships/slide" Target="slides/slide117.xml"/><Relationship Id="rId134" Type="http://schemas.openxmlformats.org/officeDocument/2006/relationships/slide" Target="slides/slide133.xml"/><Relationship Id="rId139" Type="http://schemas.openxmlformats.org/officeDocument/2006/relationships/slide" Target="slides/slide138.xml"/><Relationship Id="rId80" Type="http://schemas.openxmlformats.org/officeDocument/2006/relationships/slide" Target="slides/slide79.xml"/><Relationship Id="rId85" Type="http://schemas.openxmlformats.org/officeDocument/2006/relationships/slide" Target="slides/slide84.xml"/><Relationship Id="rId150" Type="http://schemas.openxmlformats.org/officeDocument/2006/relationships/slide" Target="slides/slide149.xml"/><Relationship Id="rId155" Type="http://schemas.openxmlformats.org/officeDocument/2006/relationships/slide" Target="slides/slide154.xml"/><Relationship Id="rId171" Type="http://schemas.openxmlformats.org/officeDocument/2006/relationships/slide" Target="slides/slide170.xml"/><Relationship Id="rId176" Type="http://schemas.openxmlformats.org/officeDocument/2006/relationships/slide" Target="slides/slide175.xml"/><Relationship Id="rId192" Type="http://schemas.openxmlformats.org/officeDocument/2006/relationships/slide" Target="slides/slide191.xml"/><Relationship Id="rId197" Type="http://schemas.openxmlformats.org/officeDocument/2006/relationships/slide" Target="slides/slide196.xml"/><Relationship Id="rId206" Type="http://schemas.openxmlformats.org/officeDocument/2006/relationships/slide" Target="slides/slide205.xml"/><Relationship Id="rId201" Type="http://schemas.openxmlformats.org/officeDocument/2006/relationships/slide" Target="slides/slide200.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08" Type="http://schemas.openxmlformats.org/officeDocument/2006/relationships/slide" Target="slides/slide107.xml"/><Relationship Id="rId124" Type="http://schemas.openxmlformats.org/officeDocument/2006/relationships/slide" Target="slides/slide123.xml"/><Relationship Id="rId129" Type="http://schemas.openxmlformats.org/officeDocument/2006/relationships/slide" Target="slides/slide128.xml"/><Relationship Id="rId54" Type="http://schemas.openxmlformats.org/officeDocument/2006/relationships/slide" Target="slides/slide53.xml"/><Relationship Id="rId70" Type="http://schemas.openxmlformats.org/officeDocument/2006/relationships/slide" Target="slides/slide69.xml"/><Relationship Id="rId75" Type="http://schemas.openxmlformats.org/officeDocument/2006/relationships/slide" Target="slides/slide74.xml"/><Relationship Id="rId91" Type="http://schemas.openxmlformats.org/officeDocument/2006/relationships/slide" Target="slides/slide90.xml"/><Relationship Id="rId96" Type="http://schemas.openxmlformats.org/officeDocument/2006/relationships/slide" Target="slides/slide95.xml"/><Relationship Id="rId140" Type="http://schemas.openxmlformats.org/officeDocument/2006/relationships/slide" Target="slides/slide139.xml"/><Relationship Id="rId145" Type="http://schemas.openxmlformats.org/officeDocument/2006/relationships/slide" Target="slides/slide144.xml"/><Relationship Id="rId161" Type="http://schemas.openxmlformats.org/officeDocument/2006/relationships/slide" Target="slides/slide160.xml"/><Relationship Id="rId166" Type="http://schemas.openxmlformats.org/officeDocument/2006/relationships/slide" Target="slides/slide165.xml"/><Relationship Id="rId182" Type="http://schemas.openxmlformats.org/officeDocument/2006/relationships/slide" Target="slides/slide181.xml"/><Relationship Id="rId187" Type="http://schemas.openxmlformats.org/officeDocument/2006/relationships/slide" Target="slides/slide186.xml"/><Relationship Id="rId217"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212" Type="http://schemas.openxmlformats.org/officeDocument/2006/relationships/slide" Target="slides/slide211.xml"/><Relationship Id="rId23" Type="http://schemas.openxmlformats.org/officeDocument/2006/relationships/slide" Target="slides/slide22.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119" Type="http://schemas.openxmlformats.org/officeDocument/2006/relationships/slide" Target="slides/slide118.xml"/><Relationship Id="rId44" Type="http://schemas.openxmlformats.org/officeDocument/2006/relationships/slide" Target="slides/slide43.xml"/><Relationship Id="rId60" Type="http://schemas.openxmlformats.org/officeDocument/2006/relationships/slide" Target="slides/slide59.xml"/><Relationship Id="rId65" Type="http://schemas.openxmlformats.org/officeDocument/2006/relationships/slide" Target="slides/slide64.xml"/><Relationship Id="rId81" Type="http://schemas.openxmlformats.org/officeDocument/2006/relationships/slide" Target="slides/slide80.xml"/><Relationship Id="rId86" Type="http://schemas.openxmlformats.org/officeDocument/2006/relationships/slide" Target="slides/slide85.xml"/><Relationship Id="rId130" Type="http://schemas.openxmlformats.org/officeDocument/2006/relationships/slide" Target="slides/slide129.xml"/><Relationship Id="rId135" Type="http://schemas.openxmlformats.org/officeDocument/2006/relationships/slide" Target="slides/slide134.xml"/><Relationship Id="rId151" Type="http://schemas.openxmlformats.org/officeDocument/2006/relationships/slide" Target="slides/slide150.xml"/><Relationship Id="rId156" Type="http://schemas.openxmlformats.org/officeDocument/2006/relationships/slide" Target="slides/slide155.xml"/><Relationship Id="rId177" Type="http://schemas.openxmlformats.org/officeDocument/2006/relationships/slide" Target="slides/slide176.xml"/><Relationship Id="rId198" Type="http://schemas.openxmlformats.org/officeDocument/2006/relationships/slide" Target="slides/slide197.xml"/><Relationship Id="rId172" Type="http://schemas.openxmlformats.org/officeDocument/2006/relationships/slide" Target="slides/slide171.xml"/><Relationship Id="rId193" Type="http://schemas.openxmlformats.org/officeDocument/2006/relationships/slide" Target="slides/slide192.xml"/><Relationship Id="rId202" Type="http://schemas.openxmlformats.org/officeDocument/2006/relationships/slide" Target="slides/slide201.xml"/><Relationship Id="rId207" Type="http://schemas.openxmlformats.org/officeDocument/2006/relationships/slide" Target="slides/slide206.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141" Type="http://schemas.openxmlformats.org/officeDocument/2006/relationships/slide" Target="slides/slide140.xml"/><Relationship Id="rId146" Type="http://schemas.openxmlformats.org/officeDocument/2006/relationships/slide" Target="slides/slide145.xml"/><Relationship Id="rId167" Type="http://schemas.openxmlformats.org/officeDocument/2006/relationships/slide" Target="slides/slide166.xml"/><Relationship Id="rId188" Type="http://schemas.openxmlformats.org/officeDocument/2006/relationships/slide" Target="slides/slide187.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162" Type="http://schemas.openxmlformats.org/officeDocument/2006/relationships/slide" Target="slides/slide161.xml"/><Relationship Id="rId183" Type="http://schemas.openxmlformats.org/officeDocument/2006/relationships/slide" Target="slides/slide182.xml"/><Relationship Id="rId213" Type="http://schemas.openxmlformats.org/officeDocument/2006/relationships/slide" Target="slides/slide212.xml"/><Relationship Id="rId218" Type="http://schemas.openxmlformats.org/officeDocument/2006/relationships/presProps" Target="presProps.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slide" Target="slides/slide135.xml"/><Relationship Id="rId157" Type="http://schemas.openxmlformats.org/officeDocument/2006/relationships/slide" Target="slides/slide156.xml"/><Relationship Id="rId178" Type="http://schemas.openxmlformats.org/officeDocument/2006/relationships/slide" Target="slides/slide177.xml"/><Relationship Id="rId61" Type="http://schemas.openxmlformats.org/officeDocument/2006/relationships/slide" Target="slides/slide60.xml"/><Relationship Id="rId82" Type="http://schemas.openxmlformats.org/officeDocument/2006/relationships/slide" Target="slides/slide81.xml"/><Relationship Id="rId152" Type="http://schemas.openxmlformats.org/officeDocument/2006/relationships/slide" Target="slides/slide151.xml"/><Relationship Id="rId173" Type="http://schemas.openxmlformats.org/officeDocument/2006/relationships/slide" Target="slides/slide172.xml"/><Relationship Id="rId194" Type="http://schemas.openxmlformats.org/officeDocument/2006/relationships/slide" Target="slides/slide193.xml"/><Relationship Id="rId199" Type="http://schemas.openxmlformats.org/officeDocument/2006/relationships/slide" Target="slides/slide198.xml"/><Relationship Id="rId203" Type="http://schemas.openxmlformats.org/officeDocument/2006/relationships/slide" Target="slides/slide202.xml"/><Relationship Id="rId208" Type="http://schemas.openxmlformats.org/officeDocument/2006/relationships/slide" Target="slides/slide207.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slide" Target="slides/slide146.xml"/><Relationship Id="rId168" Type="http://schemas.openxmlformats.org/officeDocument/2006/relationships/slide" Target="slides/slide167.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163" Type="http://schemas.openxmlformats.org/officeDocument/2006/relationships/slide" Target="slides/slide162.xml"/><Relationship Id="rId184" Type="http://schemas.openxmlformats.org/officeDocument/2006/relationships/slide" Target="slides/slide183.xml"/><Relationship Id="rId189" Type="http://schemas.openxmlformats.org/officeDocument/2006/relationships/slide" Target="slides/slide188.xml"/><Relationship Id="rId219" Type="http://schemas.openxmlformats.org/officeDocument/2006/relationships/viewProps" Target="viewProps.xml"/><Relationship Id="rId3" Type="http://schemas.openxmlformats.org/officeDocument/2006/relationships/slide" Target="slides/slide2.xml"/><Relationship Id="rId214" Type="http://schemas.openxmlformats.org/officeDocument/2006/relationships/slide" Target="slides/slide213.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137" Type="http://schemas.openxmlformats.org/officeDocument/2006/relationships/slide" Target="slides/slide136.xml"/><Relationship Id="rId158" Type="http://schemas.openxmlformats.org/officeDocument/2006/relationships/slide" Target="slides/slide157.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slide" Target="slides/slide131.xml"/><Relationship Id="rId153" Type="http://schemas.openxmlformats.org/officeDocument/2006/relationships/slide" Target="slides/slide152.xml"/><Relationship Id="rId174" Type="http://schemas.openxmlformats.org/officeDocument/2006/relationships/slide" Target="slides/slide173.xml"/><Relationship Id="rId179" Type="http://schemas.openxmlformats.org/officeDocument/2006/relationships/slide" Target="slides/slide178.xml"/><Relationship Id="rId195" Type="http://schemas.openxmlformats.org/officeDocument/2006/relationships/slide" Target="slides/slide194.xml"/><Relationship Id="rId209" Type="http://schemas.openxmlformats.org/officeDocument/2006/relationships/slide" Target="slides/slide208.xml"/><Relationship Id="rId190" Type="http://schemas.openxmlformats.org/officeDocument/2006/relationships/slide" Target="slides/slide189.xml"/><Relationship Id="rId204" Type="http://schemas.openxmlformats.org/officeDocument/2006/relationships/slide" Target="slides/slide203.xml"/><Relationship Id="rId220" Type="http://schemas.openxmlformats.org/officeDocument/2006/relationships/theme" Target="theme/theme1.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106" Type="http://schemas.openxmlformats.org/officeDocument/2006/relationships/slide" Target="slides/slide105.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78" Type="http://schemas.openxmlformats.org/officeDocument/2006/relationships/slide" Target="slides/slide77.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43" Type="http://schemas.openxmlformats.org/officeDocument/2006/relationships/slide" Target="slides/slide142.xml"/><Relationship Id="rId148" Type="http://schemas.openxmlformats.org/officeDocument/2006/relationships/slide" Target="slides/slide147.xml"/><Relationship Id="rId164" Type="http://schemas.openxmlformats.org/officeDocument/2006/relationships/slide" Target="slides/slide163.xml"/><Relationship Id="rId169" Type="http://schemas.openxmlformats.org/officeDocument/2006/relationships/slide" Target="slides/slide168.xml"/><Relationship Id="rId185" Type="http://schemas.openxmlformats.org/officeDocument/2006/relationships/slide" Target="slides/slide184.xml"/><Relationship Id="rId4" Type="http://schemas.openxmlformats.org/officeDocument/2006/relationships/slide" Target="slides/slide3.xml"/><Relationship Id="rId9" Type="http://schemas.openxmlformats.org/officeDocument/2006/relationships/slide" Target="slides/slide8.xml"/><Relationship Id="rId180" Type="http://schemas.openxmlformats.org/officeDocument/2006/relationships/slide" Target="slides/slide179.xml"/><Relationship Id="rId210" Type="http://schemas.openxmlformats.org/officeDocument/2006/relationships/slide" Target="slides/slide209.xml"/><Relationship Id="rId215" Type="http://schemas.openxmlformats.org/officeDocument/2006/relationships/slide" Target="slides/slide214.xml"/><Relationship Id="rId26" Type="http://schemas.openxmlformats.org/officeDocument/2006/relationships/slide" Target="slides/slide25.xml"/><Relationship Id="rId47" Type="http://schemas.openxmlformats.org/officeDocument/2006/relationships/slide" Target="slides/slide46.xml"/><Relationship Id="rId68" Type="http://schemas.openxmlformats.org/officeDocument/2006/relationships/slide" Target="slides/slide67.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54" Type="http://schemas.openxmlformats.org/officeDocument/2006/relationships/slide" Target="slides/slide153.xml"/><Relationship Id="rId175" Type="http://schemas.openxmlformats.org/officeDocument/2006/relationships/slide" Target="slides/slide174.xml"/><Relationship Id="rId196" Type="http://schemas.openxmlformats.org/officeDocument/2006/relationships/slide" Target="slides/slide195.xml"/><Relationship Id="rId200" Type="http://schemas.openxmlformats.org/officeDocument/2006/relationships/slide" Target="slides/slide199.xml"/><Relationship Id="rId16" Type="http://schemas.openxmlformats.org/officeDocument/2006/relationships/slide" Target="slides/slide15.xml"/><Relationship Id="rId221" Type="http://schemas.openxmlformats.org/officeDocument/2006/relationships/tableStyles" Target="tableStyles.xml"/><Relationship Id="rId37" Type="http://schemas.openxmlformats.org/officeDocument/2006/relationships/slide" Target="slides/slide36.xml"/><Relationship Id="rId58" Type="http://schemas.openxmlformats.org/officeDocument/2006/relationships/slide" Target="slides/slide57.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44" Type="http://schemas.openxmlformats.org/officeDocument/2006/relationships/slide" Target="slides/slide14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9555A33F-F0DD-5D4A-91BB-DF4B9F22E095}" type="datetimeFigureOut">
              <a:rPr lang="en-US" smtClean="0"/>
              <a:pPr/>
              <a:t>3/1/2017</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C103BE6C-B7F1-E541-A806-74EACCD5C963}" type="slidenum">
              <a:rPr lang="en-US" smtClean="0"/>
              <a:pPr/>
              <a:t>‹#›</a:t>
            </a:fld>
            <a:endParaRPr lang="en-US"/>
          </a:p>
        </p:txBody>
      </p:sp>
    </p:spTree>
    <p:extLst>
      <p:ext uri="{BB962C8B-B14F-4D97-AF65-F5344CB8AC3E}">
        <p14:creationId xmlns:p14="http://schemas.microsoft.com/office/powerpoint/2010/main" xmlns="" val="2828456235"/>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2928638-F15E-C241-B3BF-9B8C8F1DF14E}" type="datetimeFigureOut">
              <a:rPr lang="en-US" smtClean="0"/>
              <a:pPr/>
              <a:t>3/1/2017</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79D4B72-1809-DD45-B3E6-85B1C55372FE}" type="slidenum">
              <a:rPr lang="en-US" smtClean="0"/>
              <a:pPr/>
              <a:t>‹#›</a:t>
            </a:fld>
            <a:endParaRPr lang="en-US"/>
          </a:p>
        </p:txBody>
      </p:sp>
    </p:spTree>
    <p:extLst>
      <p:ext uri="{BB962C8B-B14F-4D97-AF65-F5344CB8AC3E}">
        <p14:creationId xmlns:p14="http://schemas.microsoft.com/office/powerpoint/2010/main" xmlns="" val="1696298270"/>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pPr>
              <a:defRPr/>
            </a:pPr>
            <a:fld id="{9A8F2E3E-32AD-3E43-B453-8D12BF15A9E6}" type="datetime1">
              <a:rPr lang="en-US" smtClean="0">
                <a:solidFill>
                  <a:prstClr val="black">
                    <a:tint val="75000"/>
                  </a:prstClr>
                </a:solidFill>
              </a:rPr>
              <a:pPr>
                <a:defRPr/>
              </a:pPr>
              <a:t>3/1/2017</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r>
              <a:rPr lang="en-US" smtClean="0">
                <a:solidFill>
                  <a:prstClr val="black">
                    <a:tint val="75000"/>
                  </a:prstClr>
                </a:solidFill>
              </a:rPr>
              <a:t>1/8</a:t>
            </a: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6A03A330-CD71-4A29-B660-9E3483E5E87F}" type="slidenum">
              <a:rPr lang="en-US" smtClean="0">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xmlns="" val="240067999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32647134-7D73-7E44-B3E1-F2F1E3B475F4}" type="datetime1">
              <a:rPr lang="en-US" smtClean="0">
                <a:solidFill>
                  <a:prstClr val="black">
                    <a:tint val="75000"/>
                  </a:prstClr>
                </a:solidFill>
              </a:rPr>
              <a:pPr>
                <a:defRPr/>
              </a:pPr>
              <a:t>3/1/2017</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r>
              <a:rPr lang="en-US" smtClean="0">
                <a:solidFill>
                  <a:prstClr val="black">
                    <a:tint val="75000"/>
                  </a:prstClr>
                </a:solidFill>
              </a:rPr>
              <a:t>1/8</a:t>
            </a: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066E898A-D1D3-41C6-A56C-AAD1DCC561C7}" type="slidenum">
              <a:rPr lang="en-US" smtClean="0">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xmlns="" val="42406474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6359AC6A-5FF6-F347-B5ED-F8E86ACD36F2}" type="datetime1">
              <a:rPr lang="en-US" smtClean="0">
                <a:solidFill>
                  <a:prstClr val="black">
                    <a:tint val="75000"/>
                  </a:prstClr>
                </a:solidFill>
              </a:rPr>
              <a:pPr>
                <a:defRPr/>
              </a:pPr>
              <a:t>3/1/2017</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r>
              <a:rPr lang="en-US" smtClean="0">
                <a:solidFill>
                  <a:prstClr val="black">
                    <a:tint val="75000"/>
                  </a:prstClr>
                </a:solidFill>
              </a:rPr>
              <a:t>1/8</a:t>
            </a: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2489E319-1EF3-4B9C-90C4-70DDC95BA8B7}" type="slidenum">
              <a:rPr lang="en-US" smtClean="0">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xmlns="" val="49686926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7E82B6FF-BC6C-C941-A680-26DC2202A3E5}" type="datetime1">
              <a:rPr lang="en-US" smtClean="0">
                <a:solidFill>
                  <a:prstClr val="black">
                    <a:tint val="75000"/>
                  </a:prstClr>
                </a:solidFill>
              </a:rPr>
              <a:pPr>
                <a:defRPr/>
              </a:pPr>
              <a:t>3/1/2017</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r>
              <a:rPr lang="en-US" smtClean="0">
                <a:solidFill>
                  <a:prstClr val="black">
                    <a:tint val="75000"/>
                  </a:prstClr>
                </a:solidFill>
              </a:rPr>
              <a:t>1/8</a:t>
            </a: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3D8C4B97-D948-4848-8326-6CB5EC6DE143}" type="slidenum">
              <a:rPr lang="en-US" smtClean="0">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xmlns="" val="164984200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F6414289-2E07-7A4F-B267-48EABF1B3D84}" type="datetime1">
              <a:rPr lang="en-US" smtClean="0">
                <a:solidFill>
                  <a:prstClr val="black">
                    <a:tint val="75000"/>
                  </a:prstClr>
                </a:solidFill>
              </a:rPr>
              <a:pPr>
                <a:defRPr/>
              </a:pPr>
              <a:t>3/1/2017</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r>
              <a:rPr lang="en-US" smtClean="0">
                <a:solidFill>
                  <a:prstClr val="black">
                    <a:tint val="75000"/>
                  </a:prstClr>
                </a:solidFill>
              </a:rPr>
              <a:t>1/8</a:t>
            </a: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9C24B282-0F24-42B7-918D-630D115B8FA2}" type="slidenum">
              <a:rPr lang="en-US" smtClean="0">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xmlns="" val="233898381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lstStyle>
          <a:p>
            <a:pPr>
              <a:defRPr/>
            </a:pPr>
            <a:fld id="{3B1DF716-F0F1-0947-89C5-3933DB035438}" type="datetime1">
              <a:rPr lang="en-US" smtClean="0">
                <a:solidFill>
                  <a:prstClr val="black">
                    <a:tint val="75000"/>
                  </a:prstClr>
                </a:solidFill>
              </a:rPr>
              <a:pPr>
                <a:defRPr/>
              </a:pPr>
              <a:t>3/1/2017</a:t>
            </a:fld>
            <a:endParaRPr lang="en-US">
              <a:solidFill>
                <a:prstClr val="black">
                  <a:tint val="75000"/>
                </a:prstClr>
              </a:solidFill>
            </a:endParaRPr>
          </a:p>
        </p:txBody>
      </p:sp>
      <p:sp>
        <p:nvSpPr>
          <p:cNvPr id="6" name="Footer Placeholder 4"/>
          <p:cNvSpPr>
            <a:spLocks noGrp="1"/>
          </p:cNvSpPr>
          <p:nvPr>
            <p:ph type="ftr" sz="quarter" idx="11"/>
          </p:nvPr>
        </p:nvSpPr>
        <p:spPr/>
        <p:txBody>
          <a:bodyPr/>
          <a:lstStyle>
            <a:lvl1pPr>
              <a:defRPr/>
            </a:lvl1pPr>
          </a:lstStyle>
          <a:p>
            <a:pPr>
              <a:defRPr/>
            </a:pPr>
            <a:r>
              <a:rPr lang="en-US" smtClean="0">
                <a:solidFill>
                  <a:prstClr val="black">
                    <a:tint val="75000"/>
                  </a:prstClr>
                </a:solidFill>
              </a:rPr>
              <a:t>1/8</a:t>
            </a:r>
            <a:endParaRPr lang="en-US">
              <a:solidFill>
                <a:prstClr val="black">
                  <a:tint val="75000"/>
                </a:prstClr>
              </a:solidFill>
            </a:endParaRPr>
          </a:p>
        </p:txBody>
      </p:sp>
      <p:sp>
        <p:nvSpPr>
          <p:cNvPr id="7" name="Slide Number Placeholder 5"/>
          <p:cNvSpPr>
            <a:spLocks noGrp="1"/>
          </p:cNvSpPr>
          <p:nvPr>
            <p:ph type="sldNum" sz="quarter" idx="12"/>
          </p:nvPr>
        </p:nvSpPr>
        <p:spPr/>
        <p:txBody>
          <a:bodyPr/>
          <a:lstStyle>
            <a:lvl1pPr>
              <a:defRPr/>
            </a:lvl1pPr>
          </a:lstStyle>
          <a:p>
            <a:pPr>
              <a:defRPr/>
            </a:pPr>
            <a:fld id="{F986D750-9A51-47BC-9CA6-F7CFB391E3EE}" type="slidenum">
              <a:rPr lang="en-US" smtClean="0">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xmlns="" val="2575506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pPr>
              <a:defRPr/>
            </a:pPr>
            <a:fld id="{861092F4-D4AD-3744-A69F-C16773620487}" type="datetime1">
              <a:rPr lang="en-US" smtClean="0">
                <a:solidFill>
                  <a:prstClr val="black">
                    <a:tint val="75000"/>
                  </a:prstClr>
                </a:solidFill>
              </a:rPr>
              <a:pPr>
                <a:defRPr/>
              </a:pPr>
              <a:t>3/1/2017</a:t>
            </a:fld>
            <a:endParaRPr lang="en-US">
              <a:solidFill>
                <a:prstClr val="black">
                  <a:tint val="75000"/>
                </a:prstClr>
              </a:solidFill>
            </a:endParaRPr>
          </a:p>
        </p:txBody>
      </p:sp>
      <p:sp>
        <p:nvSpPr>
          <p:cNvPr id="8" name="Footer Placeholder 4"/>
          <p:cNvSpPr>
            <a:spLocks noGrp="1"/>
          </p:cNvSpPr>
          <p:nvPr>
            <p:ph type="ftr" sz="quarter" idx="11"/>
          </p:nvPr>
        </p:nvSpPr>
        <p:spPr/>
        <p:txBody>
          <a:bodyPr/>
          <a:lstStyle>
            <a:lvl1pPr>
              <a:defRPr/>
            </a:lvl1pPr>
          </a:lstStyle>
          <a:p>
            <a:pPr>
              <a:defRPr/>
            </a:pPr>
            <a:r>
              <a:rPr lang="en-US" smtClean="0">
                <a:solidFill>
                  <a:prstClr val="black">
                    <a:tint val="75000"/>
                  </a:prstClr>
                </a:solidFill>
              </a:rPr>
              <a:t>1/8</a:t>
            </a:r>
            <a:endParaRPr lang="en-US">
              <a:solidFill>
                <a:prstClr val="black">
                  <a:tint val="75000"/>
                </a:prstClr>
              </a:solidFill>
            </a:endParaRPr>
          </a:p>
        </p:txBody>
      </p:sp>
      <p:sp>
        <p:nvSpPr>
          <p:cNvPr id="9" name="Slide Number Placeholder 5"/>
          <p:cNvSpPr>
            <a:spLocks noGrp="1"/>
          </p:cNvSpPr>
          <p:nvPr>
            <p:ph type="sldNum" sz="quarter" idx="12"/>
          </p:nvPr>
        </p:nvSpPr>
        <p:spPr/>
        <p:txBody>
          <a:bodyPr/>
          <a:lstStyle>
            <a:lvl1pPr>
              <a:defRPr/>
            </a:lvl1pPr>
          </a:lstStyle>
          <a:p>
            <a:pPr>
              <a:defRPr/>
            </a:pPr>
            <a:fld id="{17C95D59-E081-4F93-9CE1-7B493E2FDD4D}" type="slidenum">
              <a:rPr lang="en-US" smtClean="0">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xmlns="" val="116737115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fld id="{8B045BDB-4BBA-AE4D-A1A2-1DF3B656A7D7}" type="datetime1">
              <a:rPr lang="en-US" smtClean="0">
                <a:solidFill>
                  <a:prstClr val="black">
                    <a:tint val="75000"/>
                  </a:prstClr>
                </a:solidFill>
              </a:rPr>
              <a:pPr>
                <a:defRPr/>
              </a:pPr>
              <a:t>3/1/2017</a:t>
            </a:fld>
            <a:endParaRPr lang="en-US">
              <a:solidFill>
                <a:prstClr val="black">
                  <a:tint val="75000"/>
                </a:prstClr>
              </a:solidFill>
            </a:endParaRPr>
          </a:p>
        </p:txBody>
      </p:sp>
      <p:sp>
        <p:nvSpPr>
          <p:cNvPr id="4" name="Footer Placeholder 4"/>
          <p:cNvSpPr>
            <a:spLocks noGrp="1"/>
          </p:cNvSpPr>
          <p:nvPr>
            <p:ph type="ftr" sz="quarter" idx="11"/>
          </p:nvPr>
        </p:nvSpPr>
        <p:spPr/>
        <p:txBody>
          <a:bodyPr/>
          <a:lstStyle>
            <a:lvl1pPr>
              <a:defRPr/>
            </a:lvl1pPr>
          </a:lstStyle>
          <a:p>
            <a:pPr>
              <a:defRPr/>
            </a:pPr>
            <a:r>
              <a:rPr lang="en-US" smtClean="0">
                <a:solidFill>
                  <a:prstClr val="black">
                    <a:tint val="75000"/>
                  </a:prstClr>
                </a:solidFill>
              </a:rPr>
              <a:t>1/8</a:t>
            </a:r>
            <a:endParaRPr lang="en-US">
              <a:solidFill>
                <a:prstClr val="black">
                  <a:tint val="75000"/>
                </a:prstClr>
              </a:solidFill>
            </a:endParaRPr>
          </a:p>
        </p:txBody>
      </p:sp>
      <p:sp>
        <p:nvSpPr>
          <p:cNvPr id="5" name="Slide Number Placeholder 5"/>
          <p:cNvSpPr>
            <a:spLocks noGrp="1"/>
          </p:cNvSpPr>
          <p:nvPr>
            <p:ph type="sldNum" sz="quarter" idx="12"/>
          </p:nvPr>
        </p:nvSpPr>
        <p:spPr/>
        <p:txBody>
          <a:bodyPr/>
          <a:lstStyle>
            <a:lvl1pPr>
              <a:defRPr/>
            </a:lvl1pPr>
          </a:lstStyle>
          <a:p>
            <a:pPr>
              <a:defRPr/>
            </a:pPr>
            <a:fld id="{96527C10-52A1-481D-AFEB-7536FF25ABDB}" type="slidenum">
              <a:rPr lang="en-US" smtClean="0">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xmlns="" val="243151225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8CB2786B-810F-F845-99CE-848CC1E45BF5}" type="datetime1">
              <a:rPr lang="en-US" smtClean="0">
                <a:solidFill>
                  <a:prstClr val="black">
                    <a:tint val="75000"/>
                  </a:prstClr>
                </a:solidFill>
              </a:rPr>
              <a:pPr>
                <a:defRPr/>
              </a:pPr>
              <a:t>3/1/2017</a:t>
            </a:fld>
            <a:endParaRPr lang="en-US">
              <a:solidFill>
                <a:prstClr val="black">
                  <a:tint val="75000"/>
                </a:prstClr>
              </a:solidFill>
            </a:endParaRPr>
          </a:p>
        </p:txBody>
      </p:sp>
      <p:sp>
        <p:nvSpPr>
          <p:cNvPr id="3" name="Footer Placeholder 4"/>
          <p:cNvSpPr>
            <a:spLocks noGrp="1"/>
          </p:cNvSpPr>
          <p:nvPr>
            <p:ph type="ftr" sz="quarter" idx="11"/>
          </p:nvPr>
        </p:nvSpPr>
        <p:spPr/>
        <p:txBody>
          <a:bodyPr/>
          <a:lstStyle>
            <a:lvl1pPr>
              <a:defRPr/>
            </a:lvl1pPr>
          </a:lstStyle>
          <a:p>
            <a:pPr>
              <a:defRPr/>
            </a:pPr>
            <a:r>
              <a:rPr lang="en-US" smtClean="0">
                <a:solidFill>
                  <a:prstClr val="black">
                    <a:tint val="75000"/>
                  </a:prstClr>
                </a:solidFill>
              </a:rPr>
              <a:t>1/8</a:t>
            </a:r>
            <a:endParaRPr lang="en-US">
              <a:solidFill>
                <a:prstClr val="black">
                  <a:tint val="75000"/>
                </a:prstClr>
              </a:solidFill>
            </a:endParaRPr>
          </a:p>
        </p:txBody>
      </p:sp>
      <p:sp>
        <p:nvSpPr>
          <p:cNvPr id="4" name="Slide Number Placeholder 5"/>
          <p:cNvSpPr>
            <a:spLocks noGrp="1"/>
          </p:cNvSpPr>
          <p:nvPr>
            <p:ph type="sldNum" sz="quarter" idx="12"/>
          </p:nvPr>
        </p:nvSpPr>
        <p:spPr/>
        <p:txBody>
          <a:bodyPr/>
          <a:lstStyle>
            <a:lvl1pPr>
              <a:defRPr/>
            </a:lvl1pPr>
          </a:lstStyle>
          <a:p>
            <a:pPr>
              <a:defRPr/>
            </a:pPr>
            <a:fld id="{0DDC06A7-B1F8-4A0C-AE38-4BC54AE89B75}" type="slidenum">
              <a:rPr lang="en-US" smtClean="0">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xmlns="" val="185608557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2C560750-4708-7E42-989C-2A88B0E40FDB}" type="datetime1">
              <a:rPr lang="en-US" smtClean="0">
                <a:solidFill>
                  <a:prstClr val="black">
                    <a:tint val="75000"/>
                  </a:prstClr>
                </a:solidFill>
              </a:rPr>
              <a:pPr>
                <a:defRPr/>
              </a:pPr>
              <a:t>3/1/2017</a:t>
            </a:fld>
            <a:endParaRPr lang="en-US">
              <a:solidFill>
                <a:prstClr val="black">
                  <a:tint val="75000"/>
                </a:prstClr>
              </a:solidFill>
            </a:endParaRPr>
          </a:p>
        </p:txBody>
      </p:sp>
      <p:sp>
        <p:nvSpPr>
          <p:cNvPr id="6" name="Footer Placeholder 4"/>
          <p:cNvSpPr>
            <a:spLocks noGrp="1"/>
          </p:cNvSpPr>
          <p:nvPr>
            <p:ph type="ftr" sz="quarter" idx="11"/>
          </p:nvPr>
        </p:nvSpPr>
        <p:spPr/>
        <p:txBody>
          <a:bodyPr/>
          <a:lstStyle>
            <a:lvl1pPr>
              <a:defRPr/>
            </a:lvl1pPr>
          </a:lstStyle>
          <a:p>
            <a:pPr>
              <a:defRPr/>
            </a:pPr>
            <a:r>
              <a:rPr lang="en-US" smtClean="0">
                <a:solidFill>
                  <a:prstClr val="black">
                    <a:tint val="75000"/>
                  </a:prstClr>
                </a:solidFill>
              </a:rPr>
              <a:t>1/8</a:t>
            </a:r>
            <a:endParaRPr lang="en-US">
              <a:solidFill>
                <a:prstClr val="black">
                  <a:tint val="75000"/>
                </a:prstClr>
              </a:solidFill>
            </a:endParaRPr>
          </a:p>
        </p:txBody>
      </p:sp>
      <p:sp>
        <p:nvSpPr>
          <p:cNvPr id="7" name="Slide Number Placeholder 5"/>
          <p:cNvSpPr>
            <a:spLocks noGrp="1"/>
          </p:cNvSpPr>
          <p:nvPr>
            <p:ph type="sldNum" sz="quarter" idx="12"/>
          </p:nvPr>
        </p:nvSpPr>
        <p:spPr/>
        <p:txBody>
          <a:bodyPr/>
          <a:lstStyle>
            <a:lvl1pPr>
              <a:defRPr/>
            </a:lvl1pPr>
          </a:lstStyle>
          <a:p>
            <a:pPr>
              <a:defRPr/>
            </a:pPr>
            <a:fld id="{F230220F-7B75-4E22-882A-4D6E6BA3B4DE}" type="slidenum">
              <a:rPr lang="en-US" smtClean="0">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xmlns="" val="187934151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5D7D3BD6-EF8C-9D4E-8D2F-CC722C3320B4}" type="datetime1">
              <a:rPr lang="en-US" smtClean="0">
                <a:solidFill>
                  <a:prstClr val="black">
                    <a:tint val="75000"/>
                  </a:prstClr>
                </a:solidFill>
              </a:rPr>
              <a:pPr>
                <a:defRPr/>
              </a:pPr>
              <a:t>3/1/2017</a:t>
            </a:fld>
            <a:endParaRPr lang="en-US">
              <a:solidFill>
                <a:prstClr val="black">
                  <a:tint val="75000"/>
                </a:prstClr>
              </a:solidFill>
            </a:endParaRPr>
          </a:p>
        </p:txBody>
      </p:sp>
      <p:sp>
        <p:nvSpPr>
          <p:cNvPr id="6" name="Footer Placeholder 4"/>
          <p:cNvSpPr>
            <a:spLocks noGrp="1"/>
          </p:cNvSpPr>
          <p:nvPr>
            <p:ph type="ftr" sz="quarter" idx="11"/>
          </p:nvPr>
        </p:nvSpPr>
        <p:spPr/>
        <p:txBody>
          <a:bodyPr/>
          <a:lstStyle>
            <a:lvl1pPr>
              <a:defRPr/>
            </a:lvl1pPr>
          </a:lstStyle>
          <a:p>
            <a:pPr>
              <a:defRPr/>
            </a:pPr>
            <a:r>
              <a:rPr lang="en-US" smtClean="0">
                <a:solidFill>
                  <a:prstClr val="black">
                    <a:tint val="75000"/>
                  </a:prstClr>
                </a:solidFill>
              </a:rPr>
              <a:t>1/8</a:t>
            </a:r>
            <a:endParaRPr lang="en-US">
              <a:solidFill>
                <a:prstClr val="black">
                  <a:tint val="75000"/>
                </a:prstClr>
              </a:solidFill>
            </a:endParaRPr>
          </a:p>
        </p:txBody>
      </p:sp>
      <p:sp>
        <p:nvSpPr>
          <p:cNvPr id="7" name="Slide Number Placeholder 5"/>
          <p:cNvSpPr>
            <a:spLocks noGrp="1"/>
          </p:cNvSpPr>
          <p:nvPr>
            <p:ph type="sldNum" sz="quarter" idx="12"/>
          </p:nvPr>
        </p:nvSpPr>
        <p:spPr/>
        <p:txBody>
          <a:bodyPr/>
          <a:lstStyle>
            <a:lvl1pPr>
              <a:defRPr/>
            </a:lvl1pPr>
          </a:lstStyle>
          <a:p>
            <a:pPr>
              <a:defRPr/>
            </a:pPr>
            <a:fld id="{2E00D500-02B4-4011-A5D8-15EDA23B343C}" type="slidenum">
              <a:rPr lang="en-US" smtClean="0">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xmlns="" val="384344713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p>
        </p:txBody>
      </p:sp>
      <p:sp>
        <p:nvSpPr>
          <p:cNvPr id="1027" name="Text Placeholder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cs typeface="+mn-cs"/>
              </a:defRPr>
            </a:lvl1pPr>
          </a:lstStyle>
          <a:p>
            <a:pPr>
              <a:defRPr/>
            </a:pPr>
            <a:fld id="{E5F4C250-07F5-D749-9DC1-34797EC1DBFF}" type="datetime1">
              <a:rPr lang="en-US" smtClean="0">
                <a:solidFill>
                  <a:prstClr val="black">
                    <a:tint val="75000"/>
                  </a:prstClr>
                </a:solidFill>
              </a:rPr>
              <a:pPr>
                <a:defRPr/>
              </a:pPr>
              <a:t>3/1/2017</a:t>
            </a:fld>
            <a:endParaRPr lang="en-US">
              <a:solidFill>
                <a:prstClr val="black">
                  <a:tint val="75000"/>
                </a:prstClr>
              </a:solidFill>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cs typeface="+mn-cs"/>
              </a:defRPr>
            </a:lvl1pPr>
          </a:lstStyle>
          <a:p>
            <a:pPr>
              <a:defRPr/>
            </a:pPr>
            <a:r>
              <a:rPr lang="en-US" smtClean="0">
                <a:solidFill>
                  <a:prstClr val="black">
                    <a:tint val="75000"/>
                  </a:prstClr>
                </a:solidFill>
              </a:rPr>
              <a:t>1/8</a:t>
            </a:r>
            <a:endParaRPr lang="en-US">
              <a:solidFill>
                <a:prstClr val="black">
                  <a:tint val="75000"/>
                </a:prstClr>
              </a:solidFill>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cs typeface="+mn-cs"/>
              </a:defRPr>
            </a:lvl1pPr>
          </a:lstStyle>
          <a:p>
            <a:pPr>
              <a:defRPr/>
            </a:pPr>
            <a:fld id="{188B55A0-B2C9-406E-A9BF-1B9F41EE7648}" type="slidenum">
              <a:rPr lang="en-US" smtClean="0">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xmlns="" val="2007016990"/>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hf sldNum="0" hdr="0" dt="0"/>
  <p:txStyles>
    <p:title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p:titleStyle>
    <p:bodyStyle>
      <a:lvl1pPr marL="342900" indent="-342900" algn="r" rtl="1" eaLnBrk="1" fontAlgn="base" hangingPunct="1">
        <a:spcBef>
          <a:spcPct val="20000"/>
        </a:spcBef>
        <a:spcAft>
          <a:spcPct val="0"/>
        </a:spcAft>
        <a:buFont typeface="Arial" charset="0"/>
        <a:buChar char="•"/>
        <a:defRPr sz="3200" kern="1200">
          <a:solidFill>
            <a:schemeClr val="tx1"/>
          </a:solidFill>
          <a:latin typeface="+mn-lt"/>
          <a:ea typeface="+mn-ea"/>
          <a:cs typeface="+mn-cs"/>
        </a:defRPr>
      </a:lvl1pPr>
      <a:lvl2pPr marL="742950" indent="-285750" algn="r" rtl="1" eaLnBrk="1" fontAlgn="base" hangingPunct="1">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r" rtl="1" eaLnBrk="1" fontAlgn="base" hangingPunct="1">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r" rtl="1" eaLnBrk="1" fontAlgn="base" hangingPunct="1">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r" rtl="1" eaLnBrk="1" fontAlgn="base" hangingPunct="1">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ctrTitle"/>
          </p:nvPr>
        </p:nvSpPr>
        <p:spPr>
          <a:xfrm>
            <a:off x="0" y="238539"/>
            <a:ext cx="9144000" cy="752061"/>
          </a:xfrm>
        </p:spPr>
        <p:txBody>
          <a:bodyPr/>
          <a:lstStyle/>
          <a:p>
            <a:r>
              <a:rPr lang="en-US" sz="35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Economic Ideology of Islam</a:t>
            </a:r>
            <a:endParaRPr lang="en-US" sz="35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
        <p:nvSpPr>
          <p:cNvPr id="7" name="Rectangle 3"/>
          <p:cNvSpPr txBox="1">
            <a:spLocks noChangeArrowheads="1"/>
          </p:cNvSpPr>
          <p:nvPr/>
        </p:nvSpPr>
        <p:spPr bwMode="auto">
          <a:xfrm>
            <a:off x="4731774" y="3200400"/>
            <a:ext cx="3657600" cy="1066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eaLnBrk="1" hangingPunct="1">
              <a:defRPr/>
            </a:pPr>
            <a:r>
              <a:rPr lang="en-US" b="1" dirty="0" smtClean="0">
                <a:solidFill>
                  <a:schemeClr val="tx2">
                    <a:lumMod val="60000"/>
                    <a:lumOff val="40000"/>
                  </a:schemeClr>
                </a:solidFill>
                <a:latin typeface="Baskerville Old Face" panose="02020602080505020303" pitchFamily="18" charset="0"/>
              </a:rPr>
              <a:t>Permissible Modes </a:t>
            </a:r>
            <a:r>
              <a:rPr lang="en-US" b="1" smtClean="0">
                <a:solidFill>
                  <a:schemeClr val="tx2">
                    <a:lumMod val="60000"/>
                    <a:lumOff val="40000"/>
                  </a:schemeClr>
                </a:solidFill>
                <a:latin typeface="Baskerville Old Face" panose="02020602080505020303" pitchFamily="18" charset="0"/>
              </a:rPr>
              <a:t>of Property</a:t>
            </a:r>
            <a:endParaRPr lang="en-US" b="1" dirty="0" smtClean="0">
              <a:solidFill>
                <a:schemeClr val="tx2">
                  <a:lumMod val="60000"/>
                  <a:lumOff val="40000"/>
                </a:schemeClr>
              </a:solidFill>
              <a:latin typeface="Baskerville Old Face" panose="02020602080505020303" pitchFamily="18" charset="0"/>
              <a:cs typeface="Aharoni" panose="02010803020104030203" pitchFamily="2" charset="-79"/>
            </a:endParaRPr>
          </a:p>
        </p:txBody>
      </p:sp>
    </p:spTree>
    <p:extLst>
      <p:ext uri="{BB962C8B-B14F-4D97-AF65-F5344CB8AC3E}">
        <p14:creationId xmlns:p14="http://schemas.microsoft.com/office/powerpoint/2010/main" xmlns="" val="98420551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219200"/>
            <a:ext cx="3657600" cy="5257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Islamic Law of </a:t>
            </a:r>
            <a:r>
              <a:rPr lang="en-US" sz="2800" b="1" dirty="0">
                <a:solidFill>
                  <a:schemeClr val="accent6">
                    <a:lumMod val="75000"/>
                  </a:schemeClr>
                </a:solidFill>
                <a:latin typeface="Levenim MT" panose="02010502060101010101" pitchFamily="2" charset="-79"/>
                <a:cs typeface="Levenim MT" panose="02010502060101010101" pitchFamily="2" charset="-79"/>
              </a:rPr>
              <a:t>Contracts (I):</a:t>
            </a:r>
            <a:endParaRPr lang="en-US" sz="2800" b="1" dirty="0" smtClean="0">
              <a:solidFill>
                <a:schemeClr val="bg2">
                  <a:lumMod val="50000"/>
                </a:schemeClr>
              </a:solidFill>
              <a:latin typeface="Levenim MT" panose="02010502060101010101" pitchFamily="2" charset="-79"/>
              <a:cs typeface="Levenim MT" panose="02010502060101010101" pitchFamily="2" charset="-79"/>
            </a:endParaRPr>
          </a:p>
          <a:p>
            <a:pPr marL="457200" indent="-457200" algn="l" eaLnBrk="1" hangingPunct="1">
              <a:buFont typeface="Arial" panose="020B0604020202020204" pitchFamily="34" charset="0"/>
              <a:buChar char="•"/>
            </a:pPr>
            <a:r>
              <a:rPr lang="en-US" sz="2600" b="1" dirty="0" smtClean="0">
                <a:solidFill>
                  <a:schemeClr val="tx1"/>
                </a:solidFill>
                <a:latin typeface="Baskerville Old Face" panose="02020602080505020303" pitchFamily="18" charset="0"/>
              </a:rPr>
              <a:t>Therefore, exchange of goods, receiving a gift, accepting a woman as wife through </a:t>
            </a:r>
            <a:r>
              <a:rPr lang="en-US" sz="2600" b="1" dirty="0" err="1" smtClean="0">
                <a:solidFill>
                  <a:schemeClr val="tx1"/>
                </a:solidFill>
                <a:latin typeface="Baskerville Old Face" panose="02020602080505020303" pitchFamily="18" charset="0"/>
              </a:rPr>
              <a:t>Nikah</a:t>
            </a:r>
            <a:r>
              <a:rPr lang="en-US" sz="2600" b="1" dirty="0" smtClean="0">
                <a:solidFill>
                  <a:schemeClr val="tx1"/>
                </a:solidFill>
                <a:latin typeface="Baskerville Old Face" panose="02020602080505020303" pitchFamily="18" charset="0"/>
              </a:rPr>
              <a:t> and agreement on partnership etc. etc. come under the umbrella of “CONTRACT”.</a:t>
            </a:r>
          </a:p>
        </p:txBody>
      </p:sp>
      <p:sp>
        <p:nvSpPr>
          <p:cNvPr id="4" name="Title 1"/>
          <p:cNvSpPr>
            <a:spLocks noGrp="1"/>
          </p:cNvSpPr>
          <p:nvPr>
            <p:ph type="ctrTitle"/>
          </p:nvPr>
        </p:nvSpPr>
        <p:spPr>
          <a:xfrm>
            <a:off x="0" y="238539"/>
            <a:ext cx="9144000" cy="752061"/>
          </a:xfrm>
        </p:spPr>
        <p:txBody>
          <a:body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Permissible Modes of Property</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
        <p:nvSpPr>
          <p:cNvPr id="6" name="TextBox 5"/>
          <p:cNvSpPr txBox="1"/>
          <p:nvPr/>
        </p:nvSpPr>
        <p:spPr>
          <a:xfrm>
            <a:off x="2362200" y="3962400"/>
            <a:ext cx="723275" cy="461665"/>
          </a:xfrm>
          <a:prstGeom prst="rect">
            <a:avLst/>
          </a:prstGeom>
          <a:noFill/>
        </p:spPr>
        <p:txBody>
          <a:bodyPr wrap="none" rtlCol="0">
            <a:spAutoFit/>
          </a:bodyPr>
          <a:lstStyle/>
          <a:p>
            <a:r>
              <a:rPr lang="en-US" sz="2400" dirty="0" smtClean="0">
                <a:solidFill>
                  <a:srgbClr val="FF0000"/>
                </a:solidFill>
              </a:rPr>
              <a:t>END</a:t>
            </a:r>
            <a:endParaRPr lang="en-US" sz="2400" dirty="0">
              <a:solidFill>
                <a:srgbClr val="FF0000"/>
              </a:solidFill>
            </a:endParaRPr>
          </a:p>
        </p:txBody>
      </p:sp>
    </p:spTree>
    <p:extLst>
      <p:ext uri="{BB962C8B-B14F-4D97-AF65-F5344CB8AC3E}">
        <p14:creationId xmlns:p14="http://schemas.microsoft.com/office/powerpoint/2010/main" xmlns="" val="425022974"/>
      </p:ext>
    </p:extLst>
  </p:cSld>
  <p:clrMapOvr>
    <a:masterClrMapping/>
  </p:clrMapOvr>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990600"/>
            <a:ext cx="3657600" cy="5791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Ancillary or sub contract (I):</a:t>
            </a:r>
            <a:endParaRPr lang="en-US" sz="2800" b="1" dirty="0">
              <a:solidFill>
                <a:schemeClr val="accent6">
                  <a:lumMod val="75000"/>
                </a:schemeClr>
              </a:solidFill>
              <a:latin typeface="Levenim MT" panose="02010502060101010101" pitchFamily="2" charset="-79"/>
              <a:cs typeface="Levenim MT" panose="02010502060101010101" pitchFamily="2" charset="-79"/>
            </a:endParaRPr>
          </a:p>
          <a:p>
            <a:pPr algn="l"/>
            <a:r>
              <a:rPr lang="en-US" sz="2500" b="1" dirty="0" smtClean="0">
                <a:solidFill>
                  <a:schemeClr val="bg2">
                    <a:lumMod val="50000"/>
                  </a:schemeClr>
                </a:solidFill>
                <a:latin typeface="Levenim MT" panose="02010502060101010101" pitchFamily="2" charset="-79"/>
                <a:cs typeface="Levenim MT" panose="02010502060101010101" pitchFamily="2" charset="-79"/>
              </a:rPr>
              <a:t>Promise (</a:t>
            </a:r>
            <a:r>
              <a:rPr lang="en-US" sz="2500" b="1" dirty="0" err="1" smtClean="0">
                <a:solidFill>
                  <a:schemeClr val="bg2">
                    <a:lumMod val="50000"/>
                  </a:schemeClr>
                </a:solidFill>
                <a:latin typeface="Levenim MT" panose="02010502060101010101" pitchFamily="2" charset="-79"/>
                <a:cs typeface="Levenim MT" panose="02010502060101010101" pitchFamily="2" charset="-79"/>
              </a:rPr>
              <a:t>Wa’d</a:t>
            </a:r>
            <a:r>
              <a:rPr lang="en-US" sz="2500" b="1" dirty="0" smtClean="0">
                <a:solidFill>
                  <a:schemeClr val="bg2">
                    <a:lumMod val="50000"/>
                  </a:schemeClr>
                </a:solidFill>
                <a:latin typeface="Levenim MT" panose="02010502060101010101" pitchFamily="2" charset="-79"/>
                <a:cs typeface="Levenim MT" panose="02010502060101010101" pitchFamily="2" charset="-79"/>
              </a:rPr>
              <a:t>):</a:t>
            </a:r>
          </a:p>
          <a:p>
            <a:pPr marL="457200" indent="-457200" algn="l" eaLnBrk="1" hangingPunct="1">
              <a:buFont typeface="Wingdings" pitchFamily="2" charset="2"/>
              <a:buChar char="§"/>
            </a:pPr>
            <a:r>
              <a:rPr lang="en-US" sz="2500" b="1" dirty="0" smtClean="0">
                <a:solidFill>
                  <a:schemeClr val="tx1"/>
                </a:solidFill>
                <a:latin typeface="Baskerville Old Face" panose="02020602080505020303" pitchFamily="18" charset="0"/>
              </a:rPr>
              <a:t>The enforceability of promise by law is acknowledged when the nonperformance of promisor is willful and non justifiable. </a:t>
            </a: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Permissible Modes of Property</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xmlns="" val="4048693625"/>
      </p:ext>
    </p:extLst>
  </p:cSld>
  <p:clrMapOvr>
    <a:masterClrMapping/>
  </p:clrMapOvr>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990600"/>
            <a:ext cx="3657600" cy="5791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Ancillary or sub contract (I):</a:t>
            </a:r>
            <a:endParaRPr lang="en-US" sz="2800" b="1" dirty="0">
              <a:solidFill>
                <a:schemeClr val="accent6">
                  <a:lumMod val="75000"/>
                </a:schemeClr>
              </a:solidFill>
              <a:latin typeface="Levenim MT" panose="02010502060101010101" pitchFamily="2" charset="-79"/>
              <a:cs typeface="Levenim MT" panose="02010502060101010101" pitchFamily="2" charset="-79"/>
            </a:endParaRPr>
          </a:p>
          <a:p>
            <a:pPr algn="l"/>
            <a:r>
              <a:rPr lang="en-US" sz="2500" b="1" dirty="0" err="1" smtClean="0">
                <a:solidFill>
                  <a:schemeClr val="bg2">
                    <a:lumMod val="50000"/>
                  </a:schemeClr>
                </a:solidFill>
                <a:latin typeface="Levenim MT" panose="02010502060101010101" pitchFamily="2" charset="-79"/>
                <a:cs typeface="Levenim MT" panose="02010502060101010101" pitchFamily="2" charset="-79"/>
              </a:rPr>
              <a:t>Muaa’da</a:t>
            </a:r>
            <a:r>
              <a:rPr lang="en-US" sz="2500" b="1" dirty="0" smtClean="0">
                <a:solidFill>
                  <a:schemeClr val="bg2">
                    <a:lumMod val="50000"/>
                  </a:schemeClr>
                </a:solidFill>
                <a:latin typeface="Levenim MT" panose="02010502060101010101" pitchFamily="2" charset="-79"/>
                <a:cs typeface="Levenim MT" panose="02010502060101010101" pitchFamily="2" charset="-79"/>
              </a:rPr>
              <a:t>:</a:t>
            </a:r>
          </a:p>
          <a:p>
            <a:pPr marL="457200" indent="-457200" algn="l" eaLnBrk="1" hangingPunct="1">
              <a:buFont typeface="Wingdings" pitchFamily="2" charset="2"/>
              <a:buChar char="§"/>
            </a:pPr>
            <a:r>
              <a:rPr lang="en-US" sz="2500" b="1" dirty="0" smtClean="0">
                <a:solidFill>
                  <a:schemeClr val="tx1"/>
                </a:solidFill>
                <a:latin typeface="Baskerville Old Face" panose="02020602080505020303" pitchFamily="18" charset="0"/>
              </a:rPr>
              <a:t>It is bilateral promise by both parties</a:t>
            </a:r>
          </a:p>
          <a:p>
            <a:pPr marL="457200" indent="-457200" algn="l" eaLnBrk="1" hangingPunct="1">
              <a:buFont typeface="Wingdings" pitchFamily="2" charset="2"/>
              <a:buChar char="§"/>
            </a:pPr>
            <a:r>
              <a:rPr lang="en-US" sz="2500" b="1" dirty="0" smtClean="0">
                <a:solidFill>
                  <a:schemeClr val="tx1"/>
                </a:solidFill>
                <a:latin typeface="Baskerville Old Face" panose="02020602080505020303" pitchFamily="18" charset="0"/>
              </a:rPr>
              <a:t>Majority of the </a:t>
            </a:r>
            <a:r>
              <a:rPr lang="en-US" sz="2500" b="1" dirty="0" err="1" smtClean="0">
                <a:solidFill>
                  <a:schemeClr val="tx1"/>
                </a:solidFill>
                <a:latin typeface="Baskerville Old Face" panose="02020602080505020303" pitchFamily="18" charset="0"/>
              </a:rPr>
              <a:t>shariah</a:t>
            </a:r>
            <a:r>
              <a:rPr lang="en-US" sz="2500" b="1" dirty="0" smtClean="0">
                <a:solidFill>
                  <a:schemeClr val="tx1"/>
                </a:solidFill>
                <a:latin typeface="Baskerville Old Face" panose="02020602080505020303" pitchFamily="18" charset="0"/>
              </a:rPr>
              <a:t> scholars do not allow </a:t>
            </a:r>
            <a:r>
              <a:rPr lang="en-US" sz="2500" b="1" dirty="0" err="1" smtClean="0">
                <a:solidFill>
                  <a:schemeClr val="tx1"/>
                </a:solidFill>
                <a:latin typeface="Baskerville Old Face" panose="02020602080505020303" pitchFamily="18" charset="0"/>
              </a:rPr>
              <a:t>Muaada</a:t>
            </a:r>
            <a:r>
              <a:rPr lang="en-US" sz="2500" b="1" dirty="0" smtClean="0">
                <a:solidFill>
                  <a:schemeClr val="tx1"/>
                </a:solidFill>
                <a:latin typeface="Baskerville Old Face" panose="02020602080505020303" pitchFamily="18" charset="0"/>
              </a:rPr>
              <a:t> especially in a situations where </a:t>
            </a:r>
            <a:r>
              <a:rPr lang="en-US" sz="2500" b="1" dirty="0" err="1" smtClean="0">
                <a:solidFill>
                  <a:schemeClr val="tx1"/>
                </a:solidFill>
                <a:latin typeface="Baskerville Old Face" panose="02020602080505020303" pitchFamily="18" charset="0"/>
              </a:rPr>
              <a:t>Aqd</a:t>
            </a:r>
            <a:r>
              <a:rPr lang="en-US" sz="2500" b="1" dirty="0" smtClean="0">
                <a:solidFill>
                  <a:schemeClr val="tx1"/>
                </a:solidFill>
                <a:latin typeface="Baskerville Old Face" panose="02020602080505020303" pitchFamily="18" charset="0"/>
              </a:rPr>
              <a:t> is not allowed. The example is “Forward contracts”.</a:t>
            </a: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Permissible Modes of Property</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xmlns="" val="1299849590"/>
      </p:ext>
    </p:extLst>
  </p:cSld>
  <p:clrMapOvr>
    <a:masterClrMapping/>
  </p:clrMapOvr>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990600"/>
            <a:ext cx="3657600" cy="5791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Ancillary or sub contract (I):</a:t>
            </a:r>
            <a:endParaRPr lang="en-US" sz="2800" b="1" dirty="0">
              <a:solidFill>
                <a:schemeClr val="accent6">
                  <a:lumMod val="75000"/>
                </a:schemeClr>
              </a:solidFill>
              <a:latin typeface="Levenim MT" panose="02010502060101010101" pitchFamily="2" charset="-79"/>
              <a:cs typeface="Levenim MT" panose="02010502060101010101" pitchFamily="2" charset="-79"/>
            </a:endParaRPr>
          </a:p>
          <a:p>
            <a:pPr algn="l"/>
            <a:r>
              <a:rPr lang="en-US" sz="2500" b="1" dirty="0" err="1" smtClean="0">
                <a:solidFill>
                  <a:schemeClr val="bg2">
                    <a:lumMod val="50000"/>
                  </a:schemeClr>
                </a:solidFill>
                <a:latin typeface="Levenim MT" panose="02010502060101010101" pitchFamily="2" charset="-79"/>
                <a:cs typeface="Levenim MT" panose="02010502060101010101" pitchFamily="2" charset="-79"/>
              </a:rPr>
              <a:t>Muaa’da</a:t>
            </a:r>
            <a:r>
              <a:rPr lang="en-US" sz="2500" b="1" dirty="0" smtClean="0">
                <a:solidFill>
                  <a:schemeClr val="bg2">
                    <a:lumMod val="50000"/>
                  </a:schemeClr>
                </a:solidFill>
                <a:latin typeface="Levenim MT" panose="02010502060101010101" pitchFamily="2" charset="-79"/>
                <a:cs typeface="Levenim MT" panose="02010502060101010101" pitchFamily="2" charset="-79"/>
              </a:rPr>
              <a:t>:</a:t>
            </a:r>
          </a:p>
          <a:p>
            <a:pPr marL="457200" indent="-457200" algn="l" eaLnBrk="1" hangingPunct="1">
              <a:buFont typeface="Wingdings" pitchFamily="2" charset="2"/>
              <a:buChar char="§"/>
            </a:pPr>
            <a:r>
              <a:rPr lang="en-US" sz="2400" b="1" dirty="0">
                <a:solidFill>
                  <a:schemeClr val="tx1"/>
                </a:solidFill>
                <a:latin typeface="Baskerville Old Face" pitchFamily="18" charset="0"/>
              </a:rPr>
              <a:t>A forward contract is a term </a:t>
            </a:r>
            <a:r>
              <a:rPr lang="en-US" sz="2400" b="1" dirty="0" smtClean="0">
                <a:solidFill>
                  <a:schemeClr val="tx1"/>
                </a:solidFill>
                <a:latin typeface="Baskerville Old Face" pitchFamily="18" charset="0"/>
              </a:rPr>
              <a:t>referring </a:t>
            </a:r>
            <a:r>
              <a:rPr lang="en-US" sz="2400" b="1" dirty="0">
                <a:solidFill>
                  <a:schemeClr val="tx1"/>
                </a:solidFill>
                <a:latin typeface="Baskerville Old Face" pitchFamily="18" charset="0"/>
              </a:rPr>
              <a:t>to an agreement between two parties to exchange, at a prearranged future date, goods in return for a future payment, the amount of which is determined at the time of the contract being drawn up.</a:t>
            </a:r>
            <a:endParaRPr lang="en-US" sz="2400" b="1" dirty="0" smtClean="0">
              <a:solidFill>
                <a:schemeClr val="tx1"/>
              </a:solidFill>
              <a:latin typeface="Baskerville Old Face" panose="02020602080505020303" pitchFamily="18" charset="0"/>
            </a:endParaRP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Permissible Modes of Property</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xmlns="" val="599594562"/>
      </p:ext>
    </p:extLst>
  </p:cSld>
  <p:clrMapOvr>
    <a:masterClrMapping/>
  </p:clrMapOvr>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990600"/>
            <a:ext cx="3657600" cy="5791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Ancillary or sub contract (I):</a:t>
            </a:r>
            <a:endParaRPr lang="en-US" sz="2800" b="1" dirty="0">
              <a:solidFill>
                <a:schemeClr val="accent6">
                  <a:lumMod val="75000"/>
                </a:schemeClr>
              </a:solidFill>
              <a:latin typeface="Levenim MT" panose="02010502060101010101" pitchFamily="2" charset="-79"/>
              <a:cs typeface="Levenim MT" panose="02010502060101010101" pitchFamily="2" charset="-79"/>
            </a:endParaRPr>
          </a:p>
          <a:p>
            <a:pPr algn="l"/>
            <a:r>
              <a:rPr lang="en-US" sz="2500" b="1" dirty="0" err="1" smtClean="0">
                <a:solidFill>
                  <a:schemeClr val="bg2">
                    <a:lumMod val="50000"/>
                  </a:schemeClr>
                </a:solidFill>
                <a:latin typeface="Levenim MT" panose="02010502060101010101" pitchFamily="2" charset="-79"/>
                <a:cs typeface="Levenim MT" panose="02010502060101010101" pitchFamily="2" charset="-79"/>
              </a:rPr>
              <a:t>Muaa’da</a:t>
            </a:r>
            <a:r>
              <a:rPr lang="en-US" sz="2500" b="1" dirty="0" smtClean="0">
                <a:solidFill>
                  <a:schemeClr val="bg2">
                    <a:lumMod val="50000"/>
                  </a:schemeClr>
                </a:solidFill>
                <a:latin typeface="Levenim MT" panose="02010502060101010101" pitchFamily="2" charset="-79"/>
                <a:cs typeface="Levenim MT" panose="02010502060101010101" pitchFamily="2" charset="-79"/>
              </a:rPr>
              <a:t>:</a:t>
            </a:r>
          </a:p>
          <a:p>
            <a:pPr marL="457200" indent="-457200" algn="l" eaLnBrk="1" hangingPunct="1">
              <a:buFont typeface="Wingdings" pitchFamily="2" charset="2"/>
              <a:buChar char="§"/>
            </a:pPr>
            <a:r>
              <a:rPr lang="en-US" sz="2600" b="1" dirty="0">
                <a:solidFill>
                  <a:schemeClr val="tx1"/>
                </a:solidFill>
                <a:latin typeface="Baskerville Old Face" pitchFamily="18" charset="0"/>
              </a:rPr>
              <a:t>This fixed payment is known as the forward price</a:t>
            </a:r>
            <a:r>
              <a:rPr lang="en-US" sz="2600" b="1" dirty="0" smtClean="0">
                <a:solidFill>
                  <a:schemeClr val="tx1"/>
                </a:solidFill>
                <a:latin typeface="Baskerville Old Face" pitchFamily="18" charset="0"/>
              </a:rPr>
              <a:t>.</a:t>
            </a:r>
          </a:p>
          <a:p>
            <a:pPr marL="457200" indent="-457200" algn="l" eaLnBrk="1" hangingPunct="1">
              <a:buFont typeface="Wingdings" pitchFamily="2" charset="2"/>
              <a:buChar char="§"/>
            </a:pPr>
            <a:r>
              <a:rPr lang="en-US" sz="2600" b="1" dirty="0">
                <a:solidFill>
                  <a:schemeClr val="tx1"/>
                </a:solidFill>
                <a:latin typeface="Baskerville Old Face" pitchFamily="18" charset="0"/>
              </a:rPr>
              <a:t>This conventional forward contract is deemed as un-Islamic due to both the delivery of goods and payment being made at a future date.</a:t>
            </a:r>
            <a:endParaRPr lang="en-US" sz="2600" b="1" dirty="0" smtClean="0">
              <a:solidFill>
                <a:schemeClr val="tx1"/>
              </a:solidFill>
              <a:latin typeface="Baskerville Old Face" panose="02020602080505020303" pitchFamily="18" charset="0"/>
            </a:endParaRP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Permissible Modes of Property</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xmlns="" val="1009636246"/>
      </p:ext>
    </p:extLst>
  </p:cSld>
  <p:clrMapOvr>
    <a:masterClrMapping/>
  </p:clrMapOvr>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990600"/>
            <a:ext cx="3657600" cy="5791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Ancillary or sub contract (I) </a:t>
            </a:r>
            <a:r>
              <a:rPr lang="en-US" sz="2000" b="1" dirty="0" err="1" smtClean="0">
                <a:solidFill>
                  <a:schemeClr val="bg2">
                    <a:lumMod val="50000"/>
                  </a:schemeClr>
                </a:solidFill>
                <a:latin typeface="Levenim MT" panose="02010502060101010101" pitchFamily="2" charset="-79"/>
                <a:cs typeface="Levenim MT" panose="02010502060101010101" pitchFamily="2" charset="-79"/>
              </a:rPr>
              <a:t>Muaa’da</a:t>
            </a:r>
            <a:r>
              <a:rPr lang="en-US" sz="2000" b="1" dirty="0" smtClean="0">
                <a:solidFill>
                  <a:schemeClr val="bg2">
                    <a:lumMod val="50000"/>
                  </a:schemeClr>
                </a:solidFill>
                <a:latin typeface="Levenim MT" panose="02010502060101010101" pitchFamily="2" charset="-79"/>
                <a:cs typeface="Levenim MT" panose="02010502060101010101" pitchFamily="2" charset="-79"/>
              </a:rPr>
              <a:t>:</a:t>
            </a:r>
            <a:endParaRPr lang="en-US" sz="2500" b="1" dirty="0" smtClean="0">
              <a:solidFill>
                <a:schemeClr val="bg2">
                  <a:lumMod val="50000"/>
                </a:schemeClr>
              </a:solidFill>
              <a:latin typeface="Levenim MT" panose="02010502060101010101" pitchFamily="2" charset="-79"/>
              <a:cs typeface="Levenim MT" panose="02010502060101010101" pitchFamily="2" charset="-79"/>
            </a:endParaRPr>
          </a:p>
          <a:p>
            <a:pPr marL="457200" indent="-457200" algn="l" eaLnBrk="1" hangingPunct="1">
              <a:buFont typeface="Wingdings" pitchFamily="2" charset="2"/>
              <a:buChar char="§"/>
            </a:pPr>
            <a:r>
              <a:rPr lang="en-US" sz="2400" b="1" dirty="0">
                <a:solidFill>
                  <a:schemeClr val="tx1"/>
                </a:solidFill>
                <a:latin typeface="Baskerville Old Face" pitchFamily="18" charset="0"/>
              </a:rPr>
              <a:t>This is because the contract is agreed and binding even though both payment and delivery remains uncertain</a:t>
            </a:r>
            <a:r>
              <a:rPr lang="en-US" sz="2400" b="1" dirty="0" smtClean="0">
                <a:solidFill>
                  <a:schemeClr val="tx1"/>
                </a:solidFill>
                <a:latin typeface="Baskerville Old Face" pitchFamily="18" charset="0"/>
              </a:rPr>
              <a:t>.</a:t>
            </a:r>
          </a:p>
          <a:p>
            <a:pPr marL="457200" indent="-457200" algn="l" eaLnBrk="1" hangingPunct="1">
              <a:buFont typeface="Wingdings" pitchFamily="2" charset="2"/>
              <a:buChar char="§"/>
            </a:pPr>
            <a:r>
              <a:rPr lang="en-US" sz="2400" b="1" dirty="0">
                <a:solidFill>
                  <a:schemeClr val="tx1"/>
                </a:solidFill>
                <a:latin typeface="Baskerville Old Face" pitchFamily="18" charset="0"/>
              </a:rPr>
              <a:t>The forward purchase in particular is not </a:t>
            </a:r>
            <a:r>
              <a:rPr lang="en-US" sz="2400" b="1" dirty="0" smtClean="0">
                <a:solidFill>
                  <a:schemeClr val="tx1"/>
                </a:solidFill>
                <a:latin typeface="Baskerville Old Face" pitchFamily="18" charset="0"/>
              </a:rPr>
              <a:t>permissible </a:t>
            </a:r>
            <a:r>
              <a:rPr lang="en-US" sz="2400" b="1" dirty="0">
                <a:solidFill>
                  <a:schemeClr val="tx1"/>
                </a:solidFill>
                <a:latin typeface="Baskerville Old Face" pitchFamily="18" charset="0"/>
              </a:rPr>
              <a:t>as it breaches the </a:t>
            </a:r>
            <a:r>
              <a:rPr lang="en-US" sz="2400" b="1" dirty="0" err="1">
                <a:solidFill>
                  <a:schemeClr val="tx1"/>
                </a:solidFill>
                <a:latin typeface="Baskerville Old Face" pitchFamily="18" charset="0"/>
              </a:rPr>
              <a:t>sharia'a</a:t>
            </a:r>
            <a:r>
              <a:rPr lang="en-US" sz="2400" b="1" dirty="0">
                <a:solidFill>
                  <a:schemeClr val="tx1"/>
                </a:solidFill>
                <a:latin typeface="Baskerville Old Face" pitchFamily="18" charset="0"/>
              </a:rPr>
              <a:t> principle of 'do not sell what you do not own'. </a:t>
            </a:r>
            <a:endParaRPr lang="en-US" sz="2400" b="1" dirty="0" smtClean="0">
              <a:solidFill>
                <a:schemeClr val="tx1"/>
              </a:solidFill>
              <a:latin typeface="Baskerville Old Face" panose="02020602080505020303" pitchFamily="18" charset="0"/>
            </a:endParaRP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Permissible Modes of Property</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
        <p:nvSpPr>
          <p:cNvPr id="4" name="TextBox 3"/>
          <p:cNvSpPr txBox="1"/>
          <p:nvPr/>
        </p:nvSpPr>
        <p:spPr>
          <a:xfrm>
            <a:off x="2362200" y="3962400"/>
            <a:ext cx="723275" cy="461665"/>
          </a:xfrm>
          <a:prstGeom prst="rect">
            <a:avLst/>
          </a:prstGeom>
          <a:noFill/>
        </p:spPr>
        <p:txBody>
          <a:bodyPr wrap="none" rtlCol="0">
            <a:spAutoFit/>
          </a:bodyPr>
          <a:lstStyle/>
          <a:p>
            <a:r>
              <a:rPr lang="en-US" sz="2400" dirty="0" smtClean="0">
                <a:solidFill>
                  <a:srgbClr val="FF0000"/>
                </a:solidFill>
              </a:rPr>
              <a:t>END</a:t>
            </a:r>
            <a:endParaRPr lang="en-US" sz="2400" dirty="0">
              <a:solidFill>
                <a:srgbClr val="FF0000"/>
              </a:solidFill>
            </a:endParaRPr>
          </a:p>
        </p:txBody>
      </p:sp>
    </p:spTree>
    <p:extLst>
      <p:ext uri="{BB962C8B-B14F-4D97-AF65-F5344CB8AC3E}">
        <p14:creationId xmlns:p14="http://schemas.microsoft.com/office/powerpoint/2010/main" xmlns="" val="635268694"/>
      </p:ext>
    </p:extLst>
  </p:cSld>
  <p:clrMapOvr>
    <a:masterClrMapping/>
  </p:clrMapOvr>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0" y="162339"/>
            <a:ext cx="9144000" cy="752061"/>
          </a:xfrm>
        </p:spPr>
        <p:txBody>
          <a:bodyPr/>
          <a:lstStyle/>
          <a:p>
            <a:r>
              <a:rPr lang="en-US" sz="35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Permissible Modes of Property</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
        <p:nvSpPr>
          <p:cNvPr id="7" name="Rectangle 3"/>
          <p:cNvSpPr txBox="1">
            <a:spLocks noChangeArrowheads="1"/>
          </p:cNvSpPr>
          <p:nvPr/>
        </p:nvSpPr>
        <p:spPr bwMode="auto">
          <a:xfrm>
            <a:off x="4731774" y="3200400"/>
            <a:ext cx="3657600" cy="1524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eaLnBrk="1" hangingPunct="1">
              <a:defRPr/>
            </a:pPr>
            <a:r>
              <a:rPr lang="en-US" b="1" dirty="0" smtClean="0">
                <a:solidFill>
                  <a:schemeClr val="tx2">
                    <a:lumMod val="60000"/>
                    <a:lumOff val="40000"/>
                  </a:schemeClr>
                </a:solidFill>
                <a:latin typeface="Baskerville Old Face" panose="02020602080505020303" pitchFamily="18" charset="0"/>
              </a:rPr>
              <a:t>Ancillary or sub Contracts (II)</a:t>
            </a:r>
            <a:endParaRPr lang="en-US" b="1" dirty="0" smtClean="0">
              <a:solidFill>
                <a:schemeClr val="tx2">
                  <a:lumMod val="60000"/>
                  <a:lumOff val="40000"/>
                </a:schemeClr>
              </a:solidFill>
              <a:latin typeface="Baskerville Old Face" panose="02020602080505020303" pitchFamily="18" charset="0"/>
              <a:cs typeface="Aharoni" panose="02010803020104030203" pitchFamily="2" charset="-79"/>
            </a:endParaRPr>
          </a:p>
        </p:txBody>
      </p:sp>
    </p:spTree>
    <p:extLst>
      <p:ext uri="{BB962C8B-B14F-4D97-AF65-F5344CB8AC3E}">
        <p14:creationId xmlns:p14="http://schemas.microsoft.com/office/powerpoint/2010/main" xmlns="" val="2572884177"/>
      </p:ext>
    </p:extLst>
  </p:cSld>
  <p:clrMapOvr>
    <a:masterClrMapping/>
  </p:clrMapOvr>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990600"/>
            <a:ext cx="3657600" cy="5791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Ancillary or sub contract (II):</a:t>
            </a:r>
            <a:endParaRPr lang="en-US" sz="2800" b="1" dirty="0">
              <a:solidFill>
                <a:schemeClr val="accent6">
                  <a:lumMod val="75000"/>
                </a:schemeClr>
              </a:solidFill>
              <a:latin typeface="Levenim MT" panose="02010502060101010101" pitchFamily="2" charset="-79"/>
              <a:cs typeface="Levenim MT" panose="02010502060101010101" pitchFamily="2" charset="-79"/>
            </a:endParaRPr>
          </a:p>
          <a:p>
            <a:pPr algn="l"/>
            <a:r>
              <a:rPr lang="en-US" sz="2500" b="1" dirty="0" err="1" smtClean="0">
                <a:solidFill>
                  <a:schemeClr val="bg2">
                    <a:lumMod val="50000"/>
                  </a:schemeClr>
                </a:solidFill>
                <a:latin typeface="Levenim MT" panose="02010502060101010101" pitchFamily="2" charset="-79"/>
                <a:cs typeface="Levenim MT" panose="02010502060101010101" pitchFamily="2" charset="-79"/>
              </a:rPr>
              <a:t>Hawalah</a:t>
            </a:r>
            <a:r>
              <a:rPr lang="en-US" sz="2500" b="1" dirty="0" smtClean="0">
                <a:solidFill>
                  <a:schemeClr val="bg2">
                    <a:lumMod val="50000"/>
                  </a:schemeClr>
                </a:solidFill>
                <a:latin typeface="Levenim MT" panose="02010502060101010101" pitchFamily="2" charset="-79"/>
                <a:cs typeface="Levenim MT" panose="02010502060101010101" pitchFamily="2" charset="-79"/>
              </a:rPr>
              <a:t>:</a:t>
            </a:r>
          </a:p>
          <a:p>
            <a:pPr marL="457200" indent="-457200" algn="l" eaLnBrk="1" hangingPunct="1">
              <a:buFont typeface="Wingdings" pitchFamily="2" charset="2"/>
              <a:buChar char="§"/>
            </a:pPr>
            <a:r>
              <a:rPr lang="en-US" sz="2500" b="1" dirty="0" err="1" smtClean="0">
                <a:solidFill>
                  <a:schemeClr val="tx1"/>
                </a:solidFill>
                <a:latin typeface="Baskerville Old Face" panose="02020602080505020303" pitchFamily="18" charset="0"/>
              </a:rPr>
              <a:t>Hawalah</a:t>
            </a:r>
            <a:r>
              <a:rPr lang="en-US" sz="2500" b="1" dirty="0" smtClean="0">
                <a:solidFill>
                  <a:schemeClr val="tx1"/>
                </a:solidFill>
                <a:latin typeface="Baskerville Old Face" panose="02020602080505020303" pitchFamily="18" charset="0"/>
              </a:rPr>
              <a:t> is transferring debt to another person without or with settlement of loan on face value.</a:t>
            </a:r>
          </a:p>
          <a:p>
            <a:pPr marL="457200" indent="-457200" algn="l" eaLnBrk="1" hangingPunct="1">
              <a:buFont typeface="Wingdings" pitchFamily="2" charset="2"/>
              <a:buChar char="§"/>
            </a:pPr>
            <a:r>
              <a:rPr lang="en-US" sz="2500" b="1" dirty="0" smtClean="0">
                <a:solidFill>
                  <a:schemeClr val="tx1"/>
                </a:solidFill>
                <a:latin typeface="Baskerville Old Face" panose="02020602080505020303" pitchFamily="18" charset="0"/>
              </a:rPr>
              <a:t>Under this agreement the debtor is freed from a debt by another becoming responsible for it.</a:t>
            </a: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Permissible Modes of Property</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xmlns="" val="624358545"/>
      </p:ext>
    </p:extLst>
  </p:cSld>
  <p:clrMapOvr>
    <a:masterClrMapping/>
  </p:clrMapOvr>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990600"/>
            <a:ext cx="3657600" cy="5791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Ancillary or sub contract (II):</a:t>
            </a:r>
            <a:endParaRPr lang="en-US" sz="2800" b="1" dirty="0">
              <a:solidFill>
                <a:schemeClr val="accent6">
                  <a:lumMod val="75000"/>
                </a:schemeClr>
              </a:solidFill>
              <a:latin typeface="Levenim MT" panose="02010502060101010101" pitchFamily="2" charset="-79"/>
              <a:cs typeface="Levenim MT" panose="02010502060101010101" pitchFamily="2" charset="-79"/>
            </a:endParaRPr>
          </a:p>
          <a:p>
            <a:pPr algn="l"/>
            <a:r>
              <a:rPr lang="en-US" sz="2500" b="1" dirty="0" err="1" smtClean="0">
                <a:solidFill>
                  <a:schemeClr val="bg2">
                    <a:lumMod val="50000"/>
                  </a:schemeClr>
                </a:solidFill>
                <a:latin typeface="Levenim MT" panose="02010502060101010101" pitchFamily="2" charset="-79"/>
                <a:cs typeface="Levenim MT" panose="02010502060101010101" pitchFamily="2" charset="-79"/>
              </a:rPr>
              <a:t>Hawalah</a:t>
            </a:r>
            <a:r>
              <a:rPr lang="en-US" sz="2500" b="1" dirty="0" smtClean="0">
                <a:solidFill>
                  <a:schemeClr val="bg2">
                    <a:lumMod val="50000"/>
                  </a:schemeClr>
                </a:solidFill>
                <a:latin typeface="Levenim MT" panose="02010502060101010101" pitchFamily="2" charset="-79"/>
                <a:cs typeface="Levenim MT" panose="02010502060101010101" pitchFamily="2" charset="-79"/>
              </a:rPr>
              <a:t>:</a:t>
            </a:r>
          </a:p>
          <a:p>
            <a:pPr marL="457200" indent="-457200" algn="l" eaLnBrk="1" hangingPunct="1">
              <a:buFont typeface="Wingdings" pitchFamily="2" charset="2"/>
              <a:buChar char="§"/>
            </a:pPr>
            <a:r>
              <a:rPr lang="en-US" sz="2500" b="1" dirty="0" err="1" smtClean="0">
                <a:solidFill>
                  <a:schemeClr val="tx1"/>
                </a:solidFill>
                <a:latin typeface="Baskerville Old Face" panose="02020602080505020303" pitchFamily="18" charset="0"/>
              </a:rPr>
              <a:t>Hawalah</a:t>
            </a:r>
            <a:r>
              <a:rPr lang="en-US" sz="2500" b="1" dirty="0" smtClean="0">
                <a:solidFill>
                  <a:schemeClr val="tx1"/>
                </a:solidFill>
                <a:latin typeface="Baskerville Old Face" panose="02020602080505020303" pitchFamily="18" charset="0"/>
              </a:rPr>
              <a:t> is also done by shifting the responsibility from debtor to a third person against his (debtor’s) debt on third person.</a:t>
            </a: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Permissible Modes of Property</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xmlns="" val="3989816375"/>
      </p:ext>
    </p:extLst>
  </p:cSld>
  <p:clrMapOvr>
    <a:masterClrMapping/>
  </p:clrMapOvr>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990600"/>
            <a:ext cx="3657600" cy="5867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Ancillary or sub contract (II):</a:t>
            </a:r>
            <a:endParaRPr lang="en-US" sz="2800" b="1" dirty="0">
              <a:solidFill>
                <a:schemeClr val="accent6">
                  <a:lumMod val="75000"/>
                </a:schemeClr>
              </a:solidFill>
              <a:latin typeface="Levenim MT" panose="02010502060101010101" pitchFamily="2" charset="-79"/>
              <a:cs typeface="Levenim MT" panose="02010502060101010101" pitchFamily="2" charset="-79"/>
            </a:endParaRPr>
          </a:p>
          <a:p>
            <a:pPr algn="l"/>
            <a:r>
              <a:rPr lang="en-US" sz="2500" b="1" dirty="0" err="1" smtClean="0">
                <a:solidFill>
                  <a:schemeClr val="bg2">
                    <a:lumMod val="50000"/>
                  </a:schemeClr>
                </a:solidFill>
                <a:latin typeface="Levenim MT" panose="02010502060101010101" pitchFamily="2" charset="-79"/>
                <a:cs typeface="Levenim MT" panose="02010502060101010101" pitchFamily="2" charset="-79"/>
              </a:rPr>
              <a:t>Hawalah</a:t>
            </a:r>
            <a:r>
              <a:rPr lang="en-US" sz="2500" b="1" dirty="0" smtClean="0">
                <a:solidFill>
                  <a:schemeClr val="bg2">
                    <a:lumMod val="50000"/>
                  </a:schemeClr>
                </a:solidFill>
                <a:latin typeface="Levenim MT" panose="02010502060101010101" pitchFamily="2" charset="-79"/>
                <a:cs typeface="Levenim MT" panose="02010502060101010101" pitchFamily="2" charset="-79"/>
              </a:rPr>
              <a:t>:</a:t>
            </a:r>
          </a:p>
          <a:p>
            <a:pPr marL="457200" indent="-457200" algn="l" eaLnBrk="1" hangingPunct="1">
              <a:buFont typeface="Wingdings" pitchFamily="2" charset="2"/>
              <a:buChar char="§"/>
            </a:pPr>
            <a:r>
              <a:rPr lang="en-US" sz="2600" b="1" dirty="0" smtClean="0">
                <a:solidFill>
                  <a:schemeClr val="tx1"/>
                </a:solidFill>
                <a:latin typeface="Baskerville Old Face" panose="02020602080505020303" pitchFamily="18" charset="0"/>
              </a:rPr>
              <a:t>Transfer of debt should take effect immediately, not to be suspended for period of time and not to be concluded on a temporary basis or contingent on future unlikely events.</a:t>
            </a: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Permissible Modes of Property</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xmlns="" val="655289933"/>
      </p:ext>
    </p:extLst>
  </p:cSld>
  <p:clrMapOvr>
    <a:masterClrMapping/>
  </p:clrMapOvr>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143000"/>
            <a:ext cx="3657600" cy="5486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Ancillary or sub contract (II):</a:t>
            </a:r>
            <a:endParaRPr lang="en-US" sz="2800" b="1" dirty="0">
              <a:solidFill>
                <a:schemeClr val="accent6">
                  <a:lumMod val="75000"/>
                </a:schemeClr>
              </a:solidFill>
              <a:latin typeface="Levenim MT" panose="02010502060101010101" pitchFamily="2" charset="-79"/>
              <a:cs typeface="Levenim MT" panose="02010502060101010101" pitchFamily="2" charset="-79"/>
            </a:endParaRPr>
          </a:p>
          <a:p>
            <a:pPr algn="l"/>
            <a:r>
              <a:rPr lang="en-US" sz="2500" b="1" dirty="0" err="1" smtClean="0">
                <a:solidFill>
                  <a:schemeClr val="bg2">
                    <a:lumMod val="50000"/>
                  </a:schemeClr>
                </a:solidFill>
                <a:latin typeface="Levenim MT" panose="02010502060101010101" pitchFamily="2" charset="-79"/>
                <a:cs typeface="Levenim MT" panose="02010502060101010101" pitchFamily="2" charset="-79"/>
              </a:rPr>
              <a:t>Hawalah</a:t>
            </a:r>
            <a:r>
              <a:rPr lang="en-US" sz="2500" b="1" dirty="0" smtClean="0">
                <a:solidFill>
                  <a:schemeClr val="bg2">
                    <a:lumMod val="50000"/>
                  </a:schemeClr>
                </a:solidFill>
                <a:latin typeface="Levenim MT" panose="02010502060101010101" pitchFamily="2" charset="-79"/>
                <a:cs typeface="Levenim MT" panose="02010502060101010101" pitchFamily="2" charset="-79"/>
              </a:rPr>
              <a:t>:</a:t>
            </a:r>
          </a:p>
          <a:p>
            <a:pPr marL="457200" indent="-457200" algn="l" eaLnBrk="1" hangingPunct="1">
              <a:buFont typeface="Wingdings" pitchFamily="2" charset="2"/>
              <a:buChar char="§"/>
            </a:pPr>
            <a:r>
              <a:rPr lang="en-US" sz="2400" b="1" dirty="0">
                <a:solidFill>
                  <a:schemeClr val="tx1"/>
                </a:solidFill>
                <a:latin typeface="Baskerville Old Face" panose="02020602080505020303" pitchFamily="18" charset="0"/>
              </a:rPr>
              <a:t>It is permissible to defer payment of the transferred debt until a future specified date</a:t>
            </a:r>
          </a:p>
          <a:p>
            <a:pPr marL="457200" indent="-457200" algn="l" eaLnBrk="1" hangingPunct="1">
              <a:buFont typeface="Wingdings" pitchFamily="2" charset="2"/>
              <a:buChar char="§"/>
            </a:pPr>
            <a:r>
              <a:rPr lang="en-US" sz="2400" b="1" dirty="0" err="1" smtClean="0">
                <a:solidFill>
                  <a:schemeClr val="tx1"/>
                </a:solidFill>
                <a:latin typeface="Baskerville Old Face" panose="02020602080505020303" pitchFamily="18" charset="0"/>
              </a:rPr>
              <a:t>Hawalah</a:t>
            </a:r>
            <a:r>
              <a:rPr lang="en-US" sz="2400" b="1" dirty="0" smtClean="0">
                <a:solidFill>
                  <a:schemeClr val="tx1"/>
                </a:solidFill>
                <a:latin typeface="Baskerville Old Face" panose="02020602080505020303" pitchFamily="18" charset="0"/>
              </a:rPr>
              <a:t> is not a sale of debt, it is in fact change of Debtor or creditor.</a:t>
            </a: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Permissible Modes of Property</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
        <p:nvSpPr>
          <p:cNvPr id="4" name="TextBox 3"/>
          <p:cNvSpPr txBox="1"/>
          <p:nvPr/>
        </p:nvSpPr>
        <p:spPr>
          <a:xfrm>
            <a:off x="2362200" y="3962400"/>
            <a:ext cx="723275" cy="461665"/>
          </a:xfrm>
          <a:prstGeom prst="rect">
            <a:avLst/>
          </a:prstGeom>
          <a:noFill/>
        </p:spPr>
        <p:txBody>
          <a:bodyPr wrap="none" rtlCol="0">
            <a:spAutoFit/>
          </a:bodyPr>
          <a:lstStyle/>
          <a:p>
            <a:r>
              <a:rPr lang="en-US" sz="2400" dirty="0" smtClean="0">
                <a:solidFill>
                  <a:srgbClr val="FF0000"/>
                </a:solidFill>
              </a:rPr>
              <a:t>END</a:t>
            </a:r>
            <a:endParaRPr lang="en-US" sz="2400" dirty="0">
              <a:solidFill>
                <a:srgbClr val="FF0000"/>
              </a:solidFill>
            </a:endParaRPr>
          </a:p>
        </p:txBody>
      </p:sp>
    </p:spTree>
    <p:extLst>
      <p:ext uri="{BB962C8B-B14F-4D97-AF65-F5344CB8AC3E}">
        <p14:creationId xmlns:p14="http://schemas.microsoft.com/office/powerpoint/2010/main" xmlns="" val="55062244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0" y="162339"/>
            <a:ext cx="9144000" cy="752061"/>
          </a:xfrm>
        </p:spPr>
        <p:txBody>
          <a:bodyPr/>
          <a:lstStyle/>
          <a:p>
            <a:r>
              <a:rPr lang="en-US" sz="35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Permissible Modes of Property</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
        <p:nvSpPr>
          <p:cNvPr id="7" name="Rectangle 3"/>
          <p:cNvSpPr txBox="1">
            <a:spLocks noChangeArrowheads="1"/>
          </p:cNvSpPr>
          <p:nvPr/>
        </p:nvSpPr>
        <p:spPr bwMode="auto">
          <a:xfrm>
            <a:off x="4731774" y="3200400"/>
            <a:ext cx="3657600" cy="1524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eaLnBrk="1" hangingPunct="1">
              <a:defRPr/>
            </a:pPr>
            <a:r>
              <a:rPr lang="en-US" b="1" dirty="0" smtClean="0">
                <a:solidFill>
                  <a:schemeClr val="tx2">
                    <a:lumMod val="60000"/>
                    <a:lumOff val="40000"/>
                  </a:schemeClr>
                </a:solidFill>
                <a:latin typeface="Baskerville Old Face" panose="02020602080505020303" pitchFamily="18" charset="0"/>
              </a:rPr>
              <a:t>Islamic Law of Contracts (II)</a:t>
            </a:r>
            <a:endParaRPr lang="en-US" b="1" dirty="0" smtClean="0">
              <a:solidFill>
                <a:schemeClr val="tx2">
                  <a:lumMod val="60000"/>
                  <a:lumOff val="40000"/>
                </a:schemeClr>
              </a:solidFill>
              <a:latin typeface="Baskerville Old Face" panose="02020602080505020303" pitchFamily="18" charset="0"/>
              <a:cs typeface="Aharoni" panose="02010803020104030203" pitchFamily="2" charset="-79"/>
            </a:endParaRPr>
          </a:p>
        </p:txBody>
      </p:sp>
    </p:spTree>
    <p:extLst>
      <p:ext uri="{BB962C8B-B14F-4D97-AF65-F5344CB8AC3E}">
        <p14:creationId xmlns:p14="http://schemas.microsoft.com/office/powerpoint/2010/main" xmlns="" val="378996575"/>
      </p:ext>
    </p:extLst>
  </p:cSld>
  <p:clrMapOvr>
    <a:masterClrMapping/>
  </p:clrMapOvr>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0" y="162339"/>
            <a:ext cx="9144000" cy="752061"/>
          </a:xfrm>
        </p:spPr>
        <p:txBody>
          <a:bodyPr/>
          <a:lstStyle/>
          <a:p>
            <a:r>
              <a:rPr lang="en-US" sz="35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Permissible Modes of Property</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
        <p:nvSpPr>
          <p:cNvPr id="7" name="Rectangle 3"/>
          <p:cNvSpPr txBox="1">
            <a:spLocks noChangeArrowheads="1"/>
          </p:cNvSpPr>
          <p:nvPr/>
        </p:nvSpPr>
        <p:spPr bwMode="auto">
          <a:xfrm>
            <a:off x="4731774" y="3200400"/>
            <a:ext cx="3657600" cy="1524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eaLnBrk="1" hangingPunct="1">
              <a:defRPr/>
            </a:pPr>
            <a:r>
              <a:rPr lang="en-US" b="1" dirty="0" smtClean="0">
                <a:solidFill>
                  <a:schemeClr val="tx2">
                    <a:lumMod val="60000"/>
                    <a:lumOff val="40000"/>
                  </a:schemeClr>
                </a:solidFill>
                <a:latin typeface="Baskerville Old Face" panose="02020602080505020303" pitchFamily="18" charset="0"/>
              </a:rPr>
              <a:t>Ancillary or sub Contracts (III)</a:t>
            </a:r>
            <a:endParaRPr lang="en-US" b="1" dirty="0" smtClean="0">
              <a:solidFill>
                <a:schemeClr val="tx2">
                  <a:lumMod val="60000"/>
                  <a:lumOff val="40000"/>
                </a:schemeClr>
              </a:solidFill>
              <a:latin typeface="Baskerville Old Face" panose="02020602080505020303" pitchFamily="18" charset="0"/>
              <a:cs typeface="Aharoni" panose="02010803020104030203" pitchFamily="2" charset="-79"/>
            </a:endParaRPr>
          </a:p>
        </p:txBody>
      </p:sp>
    </p:spTree>
    <p:extLst>
      <p:ext uri="{BB962C8B-B14F-4D97-AF65-F5344CB8AC3E}">
        <p14:creationId xmlns:p14="http://schemas.microsoft.com/office/powerpoint/2010/main" xmlns="" val="748239666"/>
      </p:ext>
    </p:extLst>
  </p:cSld>
  <p:clrMapOvr>
    <a:masterClrMapping/>
  </p:clrMapOvr>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143000"/>
            <a:ext cx="3657600" cy="5486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Ancillary or sub contract (III):</a:t>
            </a:r>
            <a:endParaRPr lang="en-US" sz="2800" b="1" dirty="0">
              <a:solidFill>
                <a:schemeClr val="accent6">
                  <a:lumMod val="75000"/>
                </a:schemeClr>
              </a:solidFill>
              <a:latin typeface="Levenim MT" panose="02010502060101010101" pitchFamily="2" charset="-79"/>
              <a:cs typeface="Levenim MT" panose="02010502060101010101" pitchFamily="2" charset="-79"/>
            </a:endParaRPr>
          </a:p>
          <a:p>
            <a:pPr algn="l"/>
            <a:r>
              <a:rPr lang="en-US" sz="2500" b="1" dirty="0" err="1" smtClean="0">
                <a:solidFill>
                  <a:schemeClr val="bg2">
                    <a:lumMod val="50000"/>
                  </a:schemeClr>
                </a:solidFill>
                <a:latin typeface="Levenim MT" panose="02010502060101010101" pitchFamily="2" charset="-79"/>
                <a:cs typeface="Levenim MT" panose="02010502060101010101" pitchFamily="2" charset="-79"/>
              </a:rPr>
              <a:t>Kafalah</a:t>
            </a:r>
            <a:r>
              <a:rPr lang="en-US" sz="2500" b="1" dirty="0" smtClean="0">
                <a:solidFill>
                  <a:schemeClr val="bg2">
                    <a:lumMod val="50000"/>
                  </a:schemeClr>
                </a:solidFill>
                <a:latin typeface="Levenim MT" panose="02010502060101010101" pitchFamily="2" charset="-79"/>
                <a:cs typeface="Levenim MT" panose="02010502060101010101" pitchFamily="2" charset="-79"/>
              </a:rPr>
              <a:t> (Guarantee):</a:t>
            </a:r>
          </a:p>
          <a:p>
            <a:pPr marL="457200" indent="-457200" algn="l" eaLnBrk="1" hangingPunct="1">
              <a:buFont typeface="Wingdings" pitchFamily="2" charset="2"/>
              <a:buChar char="§"/>
            </a:pPr>
            <a:r>
              <a:rPr lang="en-US" sz="2600" b="1" dirty="0" smtClean="0">
                <a:solidFill>
                  <a:schemeClr val="tx1"/>
                </a:solidFill>
                <a:latin typeface="Baskerville Old Face" panose="02020602080505020303" pitchFamily="18" charset="0"/>
              </a:rPr>
              <a:t>Literally, </a:t>
            </a:r>
            <a:r>
              <a:rPr lang="en-US" sz="2600" b="1" dirty="0" err="1" smtClean="0">
                <a:solidFill>
                  <a:schemeClr val="tx1"/>
                </a:solidFill>
                <a:latin typeface="Baskerville Old Face" panose="02020602080505020303" pitchFamily="18" charset="0"/>
              </a:rPr>
              <a:t>Kafalah</a:t>
            </a:r>
            <a:r>
              <a:rPr lang="en-US" sz="2600" b="1" dirty="0" smtClean="0">
                <a:solidFill>
                  <a:schemeClr val="tx1"/>
                </a:solidFill>
                <a:latin typeface="Baskerville Old Face" panose="02020602080505020303" pitchFamily="18" charset="0"/>
              </a:rPr>
              <a:t> means “To take on the responsibility for the payment of expense of a debt or for a person’s appearance in court”.</a:t>
            </a:r>
          </a:p>
          <a:p>
            <a:pPr marL="457200" indent="-457200" algn="l" eaLnBrk="1" hangingPunct="1">
              <a:buFont typeface="Wingdings" pitchFamily="2" charset="2"/>
              <a:buChar char="§"/>
            </a:pPr>
            <a:r>
              <a:rPr lang="en-US" sz="2600" b="1" dirty="0" smtClean="0">
                <a:solidFill>
                  <a:schemeClr val="tx1"/>
                </a:solidFill>
                <a:latin typeface="Baskerville Old Face" panose="02020602080505020303" pitchFamily="18" charset="0"/>
              </a:rPr>
              <a:t>There are two forms of guarantee:</a:t>
            </a: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Permissible Modes of Property</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xmlns="" val="4058832650"/>
      </p:ext>
    </p:extLst>
  </p:cSld>
  <p:clrMapOvr>
    <a:masterClrMapping/>
  </p:clrMapOvr>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143000"/>
            <a:ext cx="3657600" cy="5486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Ancillary or sub contract (III):</a:t>
            </a:r>
            <a:endParaRPr lang="en-US" sz="2800" b="1" dirty="0">
              <a:solidFill>
                <a:schemeClr val="accent6">
                  <a:lumMod val="75000"/>
                </a:schemeClr>
              </a:solidFill>
              <a:latin typeface="Levenim MT" panose="02010502060101010101" pitchFamily="2" charset="-79"/>
              <a:cs typeface="Levenim MT" panose="02010502060101010101" pitchFamily="2" charset="-79"/>
            </a:endParaRPr>
          </a:p>
          <a:p>
            <a:pPr algn="l"/>
            <a:r>
              <a:rPr lang="en-US" sz="2500" b="1" dirty="0" smtClean="0">
                <a:solidFill>
                  <a:schemeClr val="bg2">
                    <a:lumMod val="50000"/>
                  </a:schemeClr>
                </a:solidFill>
                <a:latin typeface="Levenim MT" panose="02010502060101010101" pitchFamily="2" charset="-79"/>
                <a:cs typeface="Levenim MT" panose="02010502060101010101" pitchFamily="2" charset="-79"/>
              </a:rPr>
              <a:t>Forms of </a:t>
            </a:r>
            <a:r>
              <a:rPr lang="en-US" sz="2500" b="1" dirty="0" err="1" smtClean="0">
                <a:solidFill>
                  <a:schemeClr val="bg2">
                    <a:lumMod val="50000"/>
                  </a:schemeClr>
                </a:solidFill>
                <a:latin typeface="Levenim MT" panose="02010502060101010101" pitchFamily="2" charset="-79"/>
                <a:cs typeface="Levenim MT" panose="02010502060101010101" pitchFamily="2" charset="-79"/>
              </a:rPr>
              <a:t>Kafalah</a:t>
            </a:r>
            <a:r>
              <a:rPr lang="en-US" sz="2500" b="1" dirty="0" smtClean="0">
                <a:solidFill>
                  <a:schemeClr val="bg2">
                    <a:lumMod val="50000"/>
                  </a:schemeClr>
                </a:solidFill>
                <a:latin typeface="Levenim MT" panose="02010502060101010101" pitchFamily="2" charset="-79"/>
                <a:cs typeface="Levenim MT" panose="02010502060101010101" pitchFamily="2" charset="-79"/>
              </a:rPr>
              <a:t> (Guarantee):</a:t>
            </a:r>
          </a:p>
          <a:p>
            <a:pPr marL="514350" indent="-514350" algn="l" eaLnBrk="1" hangingPunct="1">
              <a:buFont typeface="+mj-lt"/>
              <a:buAutoNum type="arabicPeriod"/>
            </a:pPr>
            <a:r>
              <a:rPr lang="en-US" sz="2600" b="1" dirty="0" err="1" smtClean="0">
                <a:solidFill>
                  <a:schemeClr val="tx1"/>
                </a:solidFill>
                <a:latin typeface="Baskerville Old Face" panose="02020602080505020303" pitchFamily="18" charset="0"/>
              </a:rPr>
              <a:t>Kafalah</a:t>
            </a:r>
            <a:r>
              <a:rPr lang="en-US" sz="2600" b="1" dirty="0" smtClean="0">
                <a:solidFill>
                  <a:schemeClr val="tx1"/>
                </a:solidFill>
                <a:latin typeface="Baskerville Old Face" panose="02020602080505020303" pitchFamily="18" charset="0"/>
              </a:rPr>
              <a:t>, or surety ship</a:t>
            </a:r>
          </a:p>
          <a:p>
            <a:pPr marL="514350" indent="-514350" algn="l" eaLnBrk="1" hangingPunct="1">
              <a:buFont typeface="+mj-lt"/>
              <a:buAutoNum type="arabicPeriod"/>
            </a:pPr>
            <a:r>
              <a:rPr lang="en-US" sz="2600" b="1" dirty="0" err="1" smtClean="0">
                <a:solidFill>
                  <a:schemeClr val="tx1"/>
                </a:solidFill>
                <a:latin typeface="Baskerville Old Face" panose="02020602080505020303" pitchFamily="18" charset="0"/>
              </a:rPr>
              <a:t>Rahn</a:t>
            </a:r>
            <a:r>
              <a:rPr lang="en-US" sz="2600" b="1" dirty="0" smtClean="0">
                <a:solidFill>
                  <a:schemeClr val="tx1"/>
                </a:solidFill>
                <a:latin typeface="Baskerville Old Face" panose="02020602080505020303" pitchFamily="18" charset="0"/>
              </a:rPr>
              <a:t> or pledge / Surety.</a:t>
            </a:r>
          </a:p>
          <a:p>
            <a:pPr marL="457200" indent="-457200" algn="l" eaLnBrk="1" hangingPunct="1">
              <a:buFont typeface="Arial" pitchFamily="34" charset="0"/>
              <a:buChar char="•"/>
            </a:pPr>
            <a:r>
              <a:rPr lang="en-US" sz="2600" b="1" dirty="0" smtClean="0">
                <a:solidFill>
                  <a:schemeClr val="tx1"/>
                </a:solidFill>
                <a:latin typeface="Baskerville Old Face" panose="02020602080505020303" pitchFamily="18" charset="0"/>
              </a:rPr>
              <a:t>Both contracts used for guarantee or safe return of loans to their owners.</a:t>
            </a:r>
            <a:endParaRPr lang="en-US" sz="2600" b="1" dirty="0">
              <a:solidFill>
                <a:schemeClr val="tx1"/>
              </a:solidFill>
              <a:latin typeface="Baskerville Old Face" panose="02020602080505020303" pitchFamily="18" charset="0"/>
            </a:endParaRP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Permissible Modes of Property</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xmlns="" val="496293512"/>
      </p:ext>
    </p:extLst>
  </p:cSld>
  <p:clrMapOvr>
    <a:masterClrMapping/>
  </p:clrMapOvr>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953000" y="1600200"/>
            <a:ext cx="3657600" cy="5486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Ancillary or sub contract (III):</a:t>
            </a:r>
            <a:endParaRPr lang="en-US" sz="2800" b="1" dirty="0">
              <a:solidFill>
                <a:schemeClr val="accent6">
                  <a:lumMod val="75000"/>
                </a:schemeClr>
              </a:solidFill>
              <a:latin typeface="Levenim MT" panose="02010502060101010101" pitchFamily="2" charset="-79"/>
              <a:cs typeface="Levenim MT" panose="02010502060101010101" pitchFamily="2" charset="-79"/>
            </a:endParaRPr>
          </a:p>
          <a:p>
            <a:pPr algn="l"/>
            <a:r>
              <a:rPr lang="en-US" sz="2500" b="1" dirty="0" smtClean="0">
                <a:solidFill>
                  <a:schemeClr val="bg2">
                    <a:lumMod val="50000"/>
                  </a:schemeClr>
                </a:solidFill>
                <a:latin typeface="Levenim MT" panose="02010502060101010101" pitchFamily="2" charset="-79"/>
                <a:cs typeface="Levenim MT" panose="02010502060101010101" pitchFamily="2" charset="-79"/>
              </a:rPr>
              <a:t>Forms of </a:t>
            </a:r>
            <a:r>
              <a:rPr lang="en-US" sz="2500" b="1" dirty="0" err="1" smtClean="0">
                <a:solidFill>
                  <a:schemeClr val="bg2">
                    <a:lumMod val="50000"/>
                  </a:schemeClr>
                </a:solidFill>
                <a:latin typeface="Levenim MT" panose="02010502060101010101" pitchFamily="2" charset="-79"/>
                <a:cs typeface="Levenim MT" panose="02010502060101010101" pitchFamily="2" charset="-79"/>
              </a:rPr>
              <a:t>Kafalah</a:t>
            </a:r>
            <a:r>
              <a:rPr lang="en-US" sz="2500" b="1" dirty="0" smtClean="0">
                <a:solidFill>
                  <a:schemeClr val="bg2">
                    <a:lumMod val="50000"/>
                  </a:schemeClr>
                </a:solidFill>
                <a:latin typeface="Levenim MT" panose="02010502060101010101" pitchFamily="2" charset="-79"/>
                <a:cs typeface="Levenim MT" panose="02010502060101010101" pitchFamily="2" charset="-79"/>
              </a:rPr>
              <a:t> (Guarantee):</a:t>
            </a:r>
          </a:p>
          <a:p>
            <a:pPr marL="457200" indent="-457200" algn="l" eaLnBrk="1" hangingPunct="1">
              <a:buFont typeface="Arial" pitchFamily="34" charset="0"/>
              <a:buChar char="•"/>
            </a:pPr>
            <a:r>
              <a:rPr lang="en-US" sz="2600" b="1" dirty="0" err="1" smtClean="0">
                <a:solidFill>
                  <a:schemeClr val="tx1"/>
                </a:solidFill>
                <a:latin typeface="Baskerville Old Face" pitchFamily="18" charset="0"/>
              </a:rPr>
              <a:t>Kafalah</a:t>
            </a:r>
            <a:r>
              <a:rPr lang="en-US" sz="2600" b="1" dirty="0" smtClean="0">
                <a:solidFill>
                  <a:schemeClr val="tx1"/>
                </a:solidFill>
                <a:latin typeface="Baskerville Old Face" pitchFamily="18" charset="0"/>
              </a:rPr>
              <a:t>, </a:t>
            </a:r>
            <a:r>
              <a:rPr lang="en-US" sz="2600" b="1" dirty="0">
                <a:solidFill>
                  <a:schemeClr val="tx1"/>
                </a:solidFill>
                <a:latin typeface="Baskerville Old Face" pitchFamily="18" charset="0"/>
              </a:rPr>
              <a:t>is not an actual transaction, but is rather used to facilitate transactions such as international trade.</a:t>
            </a: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Permissible Modes of Property</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xmlns="" val="3709992169"/>
      </p:ext>
    </p:extLst>
  </p:cSld>
  <p:clrMapOvr>
    <a:masterClrMapping/>
  </p:clrMapOvr>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143000"/>
            <a:ext cx="3657600" cy="5486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Ancillary or sub contract (III):</a:t>
            </a:r>
            <a:endParaRPr lang="en-US" sz="2800" b="1" dirty="0">
              <a:solidFill>
                <a:schemeClr val="accent6">
                  <a:lumMod val="75000"/>
                </a:schemeClr>
              </a:solidFill>
              <a:latin typeface="Levenim MT" panose="02010502060101010101" pitchFamily="2" charset="-79"/>
              <a:cs typeface="Levenim MT" panose="02010502060101010101" pitchFamily="2" charset="-79"/>
            </a:endParaRPr>
          </a:p>
          <a:p>
            <a:pPr algn="l"/>
            <a:r>
              <a:rPr lang="en-US" sz="2500" b="1" dirty="0" err="1" smtClean="0">
                <a:solidFill>
                  <a:schemeClr val="bg2">
                    <a:lumMod val="50000"/>
                  </a:schemeClr>
                </a:solidFill>
                <a:latin typeface="Levenim MT" panose="02010502060101010101" pitchFamily="2" charset="-79"/>
                <a:cs typeface="Levenim MT" panose="02010502060101010101" pitchFamily="2" charset="-79"/>
              </a:rPr>
              <a:t>Wakalah</a:t>
            </a:r>
            <a:r>
              <a:rPr lang="en-US" sz="2500" b="1" dirty="0" smtClean="0">
                <a:solidFill>
                  <a:schemeClr val="bg2">
                    <a:lumMod val="50000"/>
                  </a:schemeClr>
                </a:solidFill>
                <a:latin typeface="Levenim MT" panose="02010502060101010101" pitchFamily="2" charset="-79"/>
                <a:cs typeface="Levenim MT" panose="02010502060101010101" pitchFamily="2" charset="-79"/>
              </a:rPr>
              <a:t> (Agency):</a:t>
            </a:r>
          </a:p>
          <a:p>
            <a:pPr marL="514350" indent="-514350" algn="l" eaLnBrk="1" hangingPunct="1">
              <a:buFont typeface="Wingdings" pitchFamily="2" charset="2"/>
              <a:buChar char="Ø"/>
            </a:pPr>
            <a:r>
              <a:rPr lang="en-US" sz="2600" b="1" dirty="0" smtClean="0">
                <a:solidFill>
                  <a:schemeClr val="tx1"/>
                </a:solidFill>
                <a:latin typeface="Baskerville Old Face" panose="02020602080505020303" pitchFamily="18" charset="0"/>
              </a:rPr>
              <a:t>The literal meaning of </a:t>
            </a:r>
            <a:r>
              <a:rPr lang="en-US" sz="2600" b="1" dirty="0" err="1" smtClean="0">
                <a:solidFill>
                  <a:schemeClr val="tx1"/>
                </a:solidFill>
                <a:latin typeface="Baskerville Old Face" panose="02020602080505020303" pitchFamily="18" charset="0"/>
              </a:rPr>
              <a:t>Wakalat</a:t>
            </a:r>
            <a:r>
              <a:rPr lang="en-US" sz="2600" b="1" dirty="0" smtClean="0">
                <a:solidFill>
                  <a:schemeClr val="tx1"/>
                </a:solidFill>
                <a:latin typeface="Baskerville Old Face" panose="02020602080505020303" pitchFamily="18" charset="0"/>
              </a:rPr>
              <a:t> is looking after or taking custody. It terminologically means “Delegation of power to an eligible person for doing something”</a:t>
            </a:r>
            <a:endParaRPr lang="en-US" sz="2600" b="1" dirty="0">
              <a:solidFill>
                <a:schemeClr val="tx1"/>
              </a:solidFill>
              <a:latin typeface="Baskerville Old Face" panose="02020602080505020303" pitchFamily="18" charset="0"/>
            </a:endParaRP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Permissible Modes of Property</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xmlns="" val="4196552157"/>
      </p:ext>
    </p:extLst>
  </p:cSld>
  <p:clrMapOvr>
    <a:masterClrMapping/>
  </p:clrMapOvr>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143000"/>
            <a:ext cx="3657600" cy="5486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Ancillary or sub contract (III):</a:t>
            </a:r>
            <a:endParaRPr lang="en-US" sz="2800" b="1" dirty="0">
              <a:solidFill>
                <a:schemeClr val="accent6">
                  <a:lumMod val="75000"/>
                </a:schemeClr>
              </a:solidFill>
              <a:latin typeface="Levenim MT" panose="02010502060101010101" pitchFamily="2" charset="-79"/>
              <a:cs typeface="Levenim MT" panose="02010502060101010101" pitchFamily="2" charset="-79"/>
            </a:endParaRPr>
          </a:p>
          <a:p>
            <a:pPr algn="l"/>
            <a:r>
              <a:rPr lang="en-US" sz="2500" b="1" dirty="0" err="1" smtClean="0">
                <a:solidFill>
                  <a:schemeClr val="bg2">
                    <a:lumMod val="50000"/>
                  </a:schemeClr>
                </a:solidFill>
                <a:latin typeface="Levenim MT" panose="02010502060101010101" pitchFamily="2" charset="-79"/>
                <a:cs typeface="Levenim MT" panose="02010502060101010101" pitchFamily="2" charset="-79"/>
              </a:rPr>
              <a:t>Wakalah</a:t>
            </a:r>
            <a:r>
              <a:rPr lang="en-US" sz="2500" b="1" dirty="0" smtClean="0">
                <a:solidFill>
                  <a:schemeClr val="bg2">
                    <a:lumMod val="50000"/>
                  </a:schemeClr>
                </a:solidFill>
                <a:latin typeface="Levenim MT" panose="02010502060101010101" pitchFamily="2" charset="-79"/>
                <a:cs typeface="Levenim MT" panose="02010502060101010101" pitchFamily="2" charset="-79"/>
              </a:rPr>
              <a:t> (Agency):</a:t>
            </a:r>
          </a:p>
          <a:p>
            <a:pPr marL="514350" indent="-514350" algn="l" eaLnBrk="1" hangingPunct="1">
              <a:buFont typeface="Wingdings" pitchFamily="2" charset="2"/>
              <a:buChar char="Ø"/>
            </a:pPr>
            <a:r>
              <a:rPr lang="en-US" sz="2600" b="1" dirty="0" err="1" smtClean="0">
                <a:solidFill>
                  <a:schemeClr val="tx1"/>
                </a:solidFill>
                <a:latin typeface="Baskerville Old Face" panose="02020602080505020303" pitchFamily="18" charset="0"/>
              </a:rPr>
              <a:t>Wakalah</a:t>
            </a:r>
            <a:r>
              <a:rPr lang="en-US" sz="2600" b="1" dirty="0" smtClean="0">
                <a:solidFill>
                  <a:schemeClr val="tx1"/>
                </a:solidFill>
                <a:latin typeface="Baskerville Old Face" panose="02020602080505020303" pitchFamily="18" charset="0"/>
              </a:rPr>
              <a:t> is possible for those activities that can be performed by principal himself. </a:t>
            </a:r>
          </a:p>
          <a:p>
            <a:pPr marL="514350" indent="-514350" algn="l" eaLnBrk="1" hangingPunct="1">
              <a:buFont typeface="Wingdings" pitchFamily="2" charset="2"/>
              <a:buChar char="Ø"/>
            </a:pPr>
            <a:r>
              <a:rPr lang="en-US" sz="2600" b="1" dirty="0" smtClean="0">
                <a:solidFill>
                  <a:schemeClr val="tx1"/>
                </a:solidFill>
                <a:latin typeface="Baskerville Old Face" panose="02020602080505020303" pitchFamily="18" charset="0"/>
              </a:rPr>
              <a:t>For example: (The act of eating some thing can not be handed over to </a:t>
            </a:r>
            <a:r>
              <a:rPr lang="en-US" sz="2600" b="1" dirty="0" err="1" smtClean="0">
                <a:solidFill>
                  <a:schemeClr val="tx1"/>
                </a:solidFill>
                <a:latin typeface="Baskerville Old Face" panose="02020602080505020303" pitchFamily="18" charset="0"/>
              </a:rPr>
              <a:t>wakeel</a:t>
            </a:r>
            <a:r>
              <a:rPr lang="en-US" sz="2600" b="1" dirty="0">
                <a:solidFill>
                  <a:schemeClr val="tx1"/>
                </a:solidFill>
                <a:latin typeface="Baskerville Old Face" panose="02020602080505020303" pitchFamily="18" charset="0"/>
              </a:rPr>
              <a:t>)</a:t>
            </a:r>
            <a:endParaRPr lang="en-US" sz="2600" b="1" dirty="0" smtClean="0">
              <a:solidFill>
                <a:schemeClr val="tx1"/>
              </a:solidFill>
              <a:latin typeface="Baskerville Old Face" panose="02020602080505020303" pitchFamily="18" charset="0"/>
            </a:endParaRP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Permissible Modes of Property</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xmlns="" val="48559372"/>
      </p:ext>
    </p:extLst>
  </p:cSld>
  <p:clrMapOvr>
    <a:masterClrMapping/>
  </p:clrMapOvr>
  <p:timing>
    <p:tnLst>
      <p:par>
        <p:cT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143000"/>
            <a:ext cx="3657600" cy="5486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Ancillary or sub contract (III):</a:t>
            </a:r>
            <a:endParaRPr lang="en-US" sz="2800" b="1" dirty="0">
              <a:solidFill>
                <a:schemeClr val="accent6">
                  <a:lumMod val="75000"/>
                </a:schemeClr>
              </a:solidFill>
              <a:latin typeface="Levenim MT" panose="02010502060101010101" pitchFamily="2" charset="-79"/>
              <a:cs typeface="Levenim MT" panose="02010502060101010101" pitchFamily="2" charset="-79"/>
            </a:endParaRPr>
          </a:p>
          <a:p>
            <a:pPr algn="l"/>
            <a:r>
              <a:rPr lang="en-US" sz="2500" b="1" dirty="0" err="1" smtClean="0">
                <a:solidFill>
                  <a:schemeClr val="bg2">
                    <a:lumMod val="50000"/>
                  </a:schemeClr>
                </a:solidFill>
                <a:latin typeface="Levenim MT" panose="02010502060101010101" pitchFamily="2" charset="-79"/>
                <a:cs typeface="Levenim MT" panose="02010502060101010101" pitchFamily="2" charset="-79"/>
              </a:rPr>
              <a:t>Wakalah</a:t>
            </a:r>
            <a:r>
              <a:rPr lang="en-US" sz="2500" b="1" dirty="0" smtClean="0">
                <a:solidFill>
                  <a:schemeClr val="bg2">
                    <a:lumMod val="50000"/>
                  </a:schemeClr>
                </a:solidFill>
                <a:latin typeface="Levenim MT" panose="02010502060101010101" pitchFamily="2" charset="-79"/>
                <a:cs typeface="Levenim MT" panose="02010502060101010101" pitchFamily="2" charset="-79"/>
              </a:rPr>
              <a:t> (Agency):</a:t>
            </a:r>
          </a:p>
          <a:p>
            <a:pPr marL="514350" indent="-514350" algn="l" eaLnBrk="1" hangingPunct="1">
              <a:buFont typeface="Wingdings" pitchFamily="2" charset="2"/>
              <a:buChar char="Ø"/>
            </a:pPr>
            <a:r>
              <a:rPr lang="en-US" sz="2600" b="1" dirty="0" err="1" smtClean="0">
                <a:solidFill>
                  <a:schemeClr val="tx1"/>
                </a:solidFill>
                <a:latin typeface="Baskerville Old Face" panose="02020602080505020303" pitchFamily="18" charset="0"/>
              </a:rPr>
              <a:t>Wakalah</a:t>
            </a:r>
            <a:r>
              <a:rPr lang="en-US" sz="2600" b="1" dirty="0" smtClean="0">
                <a:solidFill>
                  <a:schemeClr val="tx1"/>
                </a:solidFill>
                <a:latin typeface="Baskerville Old Face" panose="02020602080505020303" pitchFamily="18" charset="0"/>
              </a:rPr>
              <a:t> is a trust contract which means agent is bound to discharge his responsibility in the same way as an </a:t>
            </a:r>
            <a:r>
              <a:rPr lang="en-US" sz="2600" b="1" dirty="0" err="1" smtClean="0">
                <a:solidFill>
                  <a:schemeClr val="tx1"/>
                </a:solidFill>
                <a:latin typeface="Baskerville Old Face" panose="02020602080505020303" pitchFamily="18" charset="0"/>
              </a:rPr>
              <a:t>Ameen</a:t>
            </a:r>
            <a:r>
              <a:rPr lang="en-US" sz="2600" b="1" dirty="0" smtClean="0">
                <a:solidFill>
                  <a:schemeClr val="tx1"/>
                </a:solidFill>
                <a:latin typeface="Baskerville Old Face" panose="02020602080505020303" pitchFamily="18" charset="0"/>
              </a:rPr>
              <a:t> discharges his responsibility of </a:t>
            </a:r>
            <a:r>
              <a:rPr lang="en-US" sz="2600" b="1" dirty="0" err="1" smtClean="0">
                <a:solidFill>
                  <a:schemeClr val="tx1"/>
                </a:solidFill>
                <a:latin typeface="Baskerville Old Face" panose="02020602080505020303" pitchFamily="18" charset="0"/>
              </a:rPr>
              <a:t>Amanat</a:t>
            </a:r>
            <a:endParaRPr lang="en-US" sz="2600" b="1" dirty="0" smtClean="0">
              <a:solidFill>
                <a:schemeClr val="tx1"/>
              </a:solidFill>
              <a:latin typeface="Baskerville Old Face" panose="02020602080505020303" pitchFamily="18" charset="0"/>
            </a:endParaRP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Permissible Modes of Property</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
        <p:nvSpPr>
          <p:cNvPr id="4" name="TextBox 3"/>
          <p:cNvSpPr txBox="1"/>
          <p:nvPr/>
        </p:nvSpPr>
        <p:spPr>
          <a:xfrm>
            <a:off x="2362200" y="3962400"/>
            <a:ext cx="723275" cy="461665"/>
          </a:xfrm>
          <a:prstGeom prst="rect">
            <a:avLst/>
          </a:prstGeom>
          <a:noFill/>
        </p:spPr>
        <p:txBody>
          <a:bodyPr wrap="none" rtlCol="0">
            <a:spAutoFit/>
          </a:bodyPr>
          <a:lstStyle/>
          <a:p>
            <a:r>
              <a:rPr lang="en-US" sz="2400" dirty="0" smtClean="0">
                <a:solidFill>
                  <a:srgbClr val="FF0000"/>
                </a:solidFill>
              </a:rPr>
              <a:t>END</a:t>
            </a:r>
            <a:endParaRPr lang="en-US" sz="2400" dirty="0">
              <a:solidFill>
                <a:srgbClr val="FF0000"/>
              </a:solidFill>
            </a:endParaRPr>
          </a:p>
        </p:txBody>
      </p:sp>
    </p:spTree>
    <p:extLst>
      <p:ext uri="{BB962C8B-B14F-4D97-AF65-F5344CB8AC3E}">
        <p14:creationId xmlns:p14="http://schemas.microsoft.com/office/powerpoint/2010/main" xmlns="" val="787899427"/>
      </p:ext>
    </p:extLst>
  </p:cSld>
  <p:clrMapOvr>
    <a:masterClrMapping/>
  </p:clrMapOvr>
  <p:timing>
    <p:tnLst>
      <p:par>
        <p:cTn id="1" dur="indefinite" restart="never" nodeType="tmRoot"/>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0" y="162339"/>
            <a:ext cx="9144000" cy="752061"/>
          </a:xfrm>
        </p:spPr>
        <p:txBody>
          <a:bodyPr/>
          <a:lstStyle/>
          <a:p>
            <a:r>
              <a:rPr lang="en-US" sz="35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Permissible Modes of Property</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
        <p:nvSpPr>
          <p:cNvPr id="7" name="Rectangle 3"/>
          <p:cNvSpPr txBox="1">
            <a:spLocks noChangeArrowheads="1"/>
          </p:cNvSpPr>
          <p:nvPr/>
        </p:nvSpPr>
        <p:spPr bwMode="auto">
          <a:xfrm>
            <a:off x="4731774" y="3200400"/>
            <a:ext cx="3657600" cy="1524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eaLnBrk="1" hangingPunct="1">
              <a:defRPr/>
            </a:pPr>
            <a:r>
              <a:rPr lang="en-US" b="1" dirty="0" smtClean="0">
                <a:solidFill>
                  <a:schemeClr val="tx2">
                    <a:lumMod val="60000"/>
                    <a:lumOff val="40000"/>
                  </a:schemeClr>
                </a:solidFill>
                <a:latin typeface="Baskerville Old Face" panose="02020602080505020303" pitchFamily="18" charset="0"/>
              </a:rPr>
              <a:t>Ancillary or sub Contracts (IV)</a:t>
            </a:r>
            <a:endParaRPr lang="en-US" b="1" dirty="0" smtClean="0">
              <a:solidFill>
                <a:schemeClr val="tx2">
                  <a:lumMod val="60000"/>
                  <a:lumOff val="40000"/>
                </a:schemeClr>
              </a:solidFill>
              <a:latin typeface="Baskerville Old Face" panose="02020602080505020303" pitchFamily="18" charset="0"/>
              <a:cs typeface="Aharoni" panose="02010803020104030203" pitchFamily="2" charset="-79"/>
            </a:endParaRPr>
          </a:p>
        </p:txBody>
      </p:sp>
    </p:spTree>
    <p:extLst>
      <p:ext uri="{BB962C8B-B14F-4D97-AF65-F5344CB8AC3E}">
        <p14:creationId xmlns:p14="http://schemas.microsoft.com/office/powerpoint/2010/main" xmlns="" val="748239666"/>
      </p:ext>
    </p:extLst>
  </p:cSld>
  <p:clrMapOvr>
    <a:masterClrMapping/>
  </p:clrMapOvr>
  <p:timing>
    <p:tnLst>
      <p:par>
        <p:cTn id="1" dur="indefinite" restart="never" nodeType="tmRoot"/>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143000"/>
            <a:ext cx="3657600" cy="5486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Ancillary or sub contract (IV):</a:t>
            </a:r>
            <a:endParaRPr lang="en-US" sz="2800" b="1" dirty="0">
              <a:solidFill>
                <a:schemeClr val="accent6">
                  <a:lumMod val="75000"/>
                </a:schemeClr>
              </a:solidFill>
              <a:latin typeface="Levenim MT" panose="02010502060101010101" pitchFamily="2" charset="-79"/>
              <a:cs typeface="Levenim MT" panose="02010502060101010101" pitchFamily="2" charset="-79"/>
            </a:endParaRPr>
          </a:p>
          <a:p>
            <a:pPr algn="l"/>
            <a:r>
              <a:rPr lang="en-US" sz="2500" b="1" dirty="0" err="1" smtClean="0">
                <a:solidFill>
                  <a:schemeClr val="bg2">
                    <a:lumMod val="50000"/>
                  </a:schemeClr>
                </a:solidFill>
                <a:latin typeface="Levenim MT" panose="02010502060101010101" pitchFamily="2" charset="-79"/>
                <a:cs typeface="Levenim MT" panose="02010502060101010101" pitchFamily="2" charset="-79"/>
              </a:rPr>
              <a:t>Wakalah</a:t>
            </a:r>
            <a:r>
              <a:rPr lang="en-US" sz="2500" b="1" dirty="0" smtClean="0">
                <a:solidFill>
                  <a:schemeClr val="bg2">
                    <a:lumMod val="50000"/>
                  </a:schemeClr>
                </a:solidFill>
                <a:latin typeface="Levenim MT" panose="02010502060101010101" pitchFamily="2" charset="-79"/>
                <a:cs typeface="Levenim MT" panose="02010502060101010101" pitchFamily="2" charset="-79"/>
              </a:rPr>
              <a:t> (Types of </a:t>
            </a:r>
            <a:r>
              <a:rPr lang="en-US" sz="2500" b="1" dirty="0" err="1" smtClean="0">
                <a:solidFill>
                  <a:schemeClr val="bg2">
                    <a:lumMod val="50000"/>
                  </a:schemeClr>
                </a:solidFill>
                <a:latin typeface="Levenim MT" panose="02010502060101010101" pitchFamily="2" charset="-79"/>
                <a:cs typeface="Levenim MT" panose="02010502060101010101" pitchFamily="2" charset="-79"/>
              </a:rPr>
              <a:t>Wakalah</a:t>
            </a:r>
            <a:r>
              <a:rPr lang="en-US" sz="2500" b="1" dirty="0" smtClean="0">
                <a:solidFill>
                  <a:schemeClr val="bg2">
                    <a:lumMod val="50000"/>
                  </a:schemeClr>
                </a:solidFill>
                <a:latin typeface="Levenim MT" panose="02010502060101010101" pitchFamily="2" charset="-79"/>
                <a:cs typeface="Levenim MT" panose="02010502060101010101" pitchFamily="2" charset="-79"/>
              </a:rPr>
              <a:t>):</a:t>
            </a:r>
          </a:p>
          <a:p>
            <a:pPr marL="457200" indent="-457200" algn="l" eaLnBrk="1" hangingPunct="1">
              <a:buFont typeface="Arial" pitchFamily="34" charset="0"/>
              <a:buChar char="•"/>
            </a:pPr>
            <a:r>
              <a:rPr lang="en-US" sz="2600" b="1" dirty="0" smtClean="0">
                <a:solidFill>
                  <a:schemeClr val="tx1"/>
                </a:solidFill>
                <a:latin typeface="Baskerville Old Face" panose="02020602080505020303" pitchFamily="18" charset="0"/>
              </a:rPr>
              <a:t>Followings are the types of </a:t>
            </a:r>
            <a:r>
              <a:rPr lang="en-US" sz="2600" b="1" dirty="0" err="1" smtClean="0">
                <a:solidFill>
                  <a:schemeClr val="tx1"/>
                </a:solidFill>
                <a:latin typeface="Baskerville Old Face" panose="02020602080505020303" pitchFamily="18" charset="0"/>
              </a:rPr>
              <a:t>wakalah</a:t>
            </a:r>
            <a:r>
              <a:rPr lang="en-US" sz="2600" b="1" dirty="0" smtClean="0">
                <a:solidFill>
                  <a:schemeClr val="tx1"/>
                </a:solidFill>
                <a:latin typeface="Baskerville Old Face" panose="02020602080505020303" pitchFamily="18" charset="0"/>
              </a:rPr>
              <a:t>:</a:t>
            </a:r>
          </a:p>
          <a:p>
            <a:pPr marL="514350" indent="-514350" algn="l" eaLnBrk="1" hangingPunct="1">
              <a:buFont typeface="+mj-lt"/>
              <a:buAutoNum type="arabicPeriod"/>
            </a:pPr>
            <a:r>
              <a:rPr lang="en-US" sz="2600" b="1" dirty="0" smtClean="0">
                <a:solidFill>
                  <a:schemeClr val="tx1"/>
                </a:solidFill>
                <a:latin typeface="Baskerville Old Face" panose="02020602080505020303" pitchFamily="18" charset="0"/>
              </a:rPr>
              <a:t>Agency for legal issues (lawyer)</a:t>
            </a:r>
          </a:p>
          <a:p>
            <a:pPr marL="514350" indent="-514350" algn="l" eaLnBrk="1" hangingPunct="1">
              <a:buFont typeface="+mj-lt"/>
              <a:buAutoNum type="arabicPeriod"/>
            </a:pPr>
            <a:r>
              <a:rPr lang="en-US" sz="2600" b="1" dirty="0" smtClean="0">
                <a:solidFill>
                  <a:schemeClr val="tx1"/>
                </a:solidFill>
                <a:latin typeface="Baskerville Old Face" panose="02020602080505020303" pitchFamily="18" charset="0"/>
              </a:rPr>
              <a:t>Recovery Agency</a:t>
            </a:r>
          </a:p>
          <a:p>
            <a:pPr marL="514350" indent="-514350" algn="l" eaLnBrk="1" hangingPunct="1">
              <a:buFont typeface="+mj-lt"/>
              <a:buAutoNum type="arabicPeriod"/>
            </a:pPr>
            <a:r>
              <a:rPr lang="en-US" sz="2600" b="1" dirty="0" smtClean="0">
                <a:solidFill>
                  <a:schemeClr val="tx1"/>
                </a:solidFill>
                <a:latin typeface="Baskerville Old Face" panose="02020602080505020303" pitchFamily="18" charset="0"/>
              </a:rPr>
              <a:t>Sale &amp; Purchase Agency (Power of Attorney)</a:t>
            </a: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Permissible Modes of Property</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xmlns="" val="2499476193"/>
      </p:ext>
    </p:extLst>
  </p:cSld>
  <p:clrMapOvr>
    <a:masterClrMapping/>
  </p:clrMapOvr>
  <p:timing>
    <p:tnLst>
      <p:par>
        <p:cTn id="1" dur="indefinite" restart="never" nodeType="tmRoot"/>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143000"/>
            <a:ext cx="3657600" cy="5486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Ancillary or sub contract (IV):</a:t>
            </a:r>
            <a:endParaRPr lang="en-US" sz="2800" b="1" dirty="0">
              <a:solidFill>
                <a:schemeClr val="accent6">
                  <a:lumMod val="75000"/>
                </a:schemeClr>
              </a:solidFill>
              <a:latin typeface="Levenim MT" panose="02010502060101010101" pitchFamily="2" charset="-79"/>
              <a:cs typeface="Levenim MT" panose="02010502060101010101" pitchFamily="2" charset="-79"/>
            </a:endParaRPr>
          </a:p>
          <a:p>
            <a:pPr algn="l"/>
            <a:r>
              <a:rPr lang="en-US" sz="2500" b="1" dirty="0" err="1" smtClean="0">
                <a:solidFill>
                  <a:schemeClr val="bg2">
                    <a:lumMod val="50000"/>
                  </a:schemeClr>
                </a:solidFill>
                <a:latin typeface="Levenim MT" panose="02010502060101010101" pitchFamily="2" charset="-79"/>
                <a:cs typeface="Levenim MT" panose="02010502060101010101" pitchFamily="2" charset="-79"/>
              </a:rPr>
              <a:t>Wakalah</a:t>
            </a:r>
            <a:r>
              <a:rPr lang="en-US" sz="2500" b="1" dirty="0" smtClean="0">
                <a:solidFill>
                  <a:schemeClr val="bg2">
                    <a:lumMod val="50000"/>
                  </a:schemeClr>
                </a:solidFill>
                <a:latin typeface="Levenim MT" panose="02010502060101010101" pitchFamily="2" charset="-79"/>
                <a:cs typeface="Levenim MT" panose="02010502060101010101" pitchFamily="2" charset="-79"/>
              </a:rPr>
              <a:t> (Types of </a:t>
            </a:r>
            <a:r>
              <a:rPr lang="en-US" sz="2500" b="1" dirty="0" err="1" smtClean="0">
                <a:solidFill>
                  <a:schemeClr val="bg2">
                    <a:lumMod val="50000"/>
                  </a:schemeClr>
                </a:solidFill>
                <a:latin typeface="Levenim MT" panose="02010502060101010101" pitchFamily="2" charset="-79"/>
                <a:cs typeface="Levenim MT" panose="02010502060101010101" pitchFamily="2" charset="-79"/>
              </a:rPr>
              <a:t>Wakalah</a:t>
            </a:r>
            <a:r>
              <a:rPr lang="en-US" sz="2500" b="1" dirty="0" smtClean="0">
                <a:solidFill>
                  <a:schemeClr val="bg2">
                    <a:lumMod val="50000"/>
                  </a:schemeClr>
                </a:solidFill>
                <a:latin typeface="Levenim MT" panose="02010502060101010101" pitchFamily="2" charset="-79"/>
                <a:cs typeface="Levenim MT" panose="02010502060101010101" pitchFamily="2" charset="-79"/>
              </a:rPr>
              <a:t>):</a:t>
            </a:r>
            <a:endParaRPr lang="en-US" sz="2600" b="1" dirty="0" smtClean="0">
              <a:solidFill>
                <a:schemeClr val="tx1"/>
              </a:solidFill>
              <a:latin typeface="Baskerville Old Face" panose="02020602080505020303" pitchFamily="18" charset="0"/>
            </a:endParaRPr>
          </a:p>
          <a:p>
            <a:pPr marL="514350" indent="-514350" algn="l" eaLnBrk="1" hangingPunct="1">
              <a:buAutoNum type="arabicPeriod" startAt="4"/>
            </a:pPr>
            <a:r>
              <a:rPr lang="en-US" sz="2600" b="1" dirty="0" smtClean="0">
                <a:solidFill>
                  <a:schemeClr val="tx1"/>
                </a:solidFill>
                <a:latin typeface="Baskerville Old Face" panose="02020602080505020303" pitchFamily="18" charset="0"/>
              </a:rPr>
              <a:t>Agency for business </a:t>
            </a:r>
          </a:p>
          <a:p>
            <a:pPr algn="l" eaLnBrk="1" hangingPunct="1"/>
            <a:r>
              <a:rPr lang="en-US" sz="2600" b="1" dirty="0" smtClean="0">
                <a:solidFill>
                  <a:schemeClr val="tx1"/>
                </a:solidFill>
                <a:latin typeface="Baskerville Old Face" panose="02020602080505020303" pitchFamily="18" charset="0"/>
              </a:rPr>
              <a:t>      and investment. This  </a:t>
            </a:r>
          </a:p>
          <a:p>
            <a:pPr algn="l" eaLnBrk="1" hangingPunct="1"/>
            <a:r>
              <a:rPr lang="en-US" sz="2600" b="1" dirty="0">
                <a:solidFill>
                  <a:schemeClr val="tx1"/>
                </a:solidFill>
                <a:latin typeface="Baskerville Old Face" panose="02020602080505020303" pitchFamily="18" charset="0"/>
              </a:rPr>
              <a:t> </a:t>
            </a:r>
            <a:r>
              <a:rPr lang="en-US" sz="2600" b="1" dirty="0" smtClean="0">
                <a:solidFill>
                  <a:schemeClr val="tx1"/>
                </a:solidFill>
                <a:latin typeface="Baskerville Old Face" panose="02020602080505020303" pitchFamily="18" charset="0"/>
              </a:rPr>
              <a:t>     type is also known as  </a:t>
            </a:r>
          </a:p>
          <a:p>
            <a:pPr algn="l" eaLnBrk="1" hangingPunct="1"/>
            <a:r>
              <a:rPr lang="en-US" sz="2600" b="1" dirty="0">
                <a:solidFill>
                  <a:schemeClr val="tx1"/>
                </a:solidFill>
                <a:latin typeface="Baskerville Old Face" panose="02020602080505020303" pitchFamily="18" charset="0"/>
              </a:rPr>
              <a:t> </a:t>
            </a:r>
            <a:r>
              <a:rPr lang="en-US" sz="2600" b="1" dirty="0" smtClean="0">
                <a:solidFill>
                  <a:schemeClr val="tx1"/>
                </a:solidFill>
                <a:latin typeface="Baskerville Old Face" panose="02020602080505020303" pitchFamily="18" charset="0"/>
              </a:rPr>
              <a:t>     </a:t>
            </a:r>
            <a:r>
              <a:rPr lang="en-US" sz="2600" b="1" dirty="0" err="1" smtClean="0">
                <a:solidFill>
                  <a:schemeClr val="tx1"/>
                </a:solidFill>
                <a:latin typeface="Baskerville Old Face" panose="02020602080505020303" pitchFamily="18" charset="0"/>
              </a:rPr>
              <a:t>Wakala</a:t>
            </a:r>
            <a:r>
              <a:rPr lang="en-US" sz="2600" b="1" dirty="0" smtClean="0">
                <a:solidFill>
                  <a:schemeClr val="tx1"/>
                </a:solidFill>
                <a:latin typeface="Baskerville Old Face" panose="02020602080505020303" pitchFamily="18" charset="0"/>
              </a:rPr>
              <a:t> </a:t>
            </a:r>
            <a:r>
              <a:rPr lang="en-US" sz="2600" b="1" dirty="0" err="1" smtClean="0">
                <a:solidFill>
                  <a:schemeClr val="tx1"/>
                </a:solidFill>
                <a:latin typeface="Baskerville Old Face" panose="02020602080505020303" pitchFamily="18" charset="0"/>
              </a:rPr>
              <a:t>tul</a:t>
            </a:r>
            <a:r>
              <a:rPr lang="en-US" sz="2600" b="1" dirty="0" smtClean="0">
                <a:solidFill>
                  <a:schemeClr val="tx1"/>
                </a:solidFill>
                <a:latin typeface="Baskerville Old Face" panose="02020602080505020303" pitchFamily="18" charset="0"/>
              </a:rPr>
              <a:t> </a:t>
            </a:r>
            <a:r>
              <a:rPr lang="en-US" sz="2600" b="1" dirty="0" err="1" smtClean="0">
                <a:solidFill>
                  <a:schemeClr val="tx1"/>
                </a:solidFill>
                <a:latin typeface="Baskerville Old Face" panose="02020602080505020303" pitchFamily="18" charset="0"/>
              </a:rPr>
              <a:t>Istismar</a:t>
            </a:r>
            <a:endParaRPr lang="en-US" sz="2600" b="1" dirty="0" smtClean="0">
              <a:solidFill>
                <a:schemeClr val="tx1"/>
              </a:solidFill>
              <a:latin typeface="Baskerville Old Face" panose="02020602080505020303" pitchFamily="18" charset="0"/>
            </a:endParaRPr>
          </a:p>
          <a:p>
            <a:pPr marL="457200" indent="-457200" algn="l" eaLnBrk="1" hangingPunct="1">
              <a:buFont typeface="Arial" pitchFamily="34" charset="0"/>
              <a:buChar char="•"/>
            </a:pPr>
            <a:r>
              <a:rPr lang="en-US" sz="2600" b="1" dirty="0" smtClean="0">
                <a:solidFill>
                  <a:schemeClr val="tx1"/>
                </a:solidFill>
                <a:latin typeface="Baskerville Old Face" panose="02020602080505020303" pitchFamily="18" charset="0"/>
              </a:rPr>
              <a:t>This type is commonly used in some Islamic management structures.</a:t>
            </a: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Permissible Modes of Property</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xmlns="" val="2616566652"/>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219200"/>
            <a:ext cx="3657600" cy="5257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Islamic Law of </a:t>
            </a:r>
            <a:r>
              <a:rPr lang="en-US" sz="2800" b="1" dirty="0">
                <a:solidFill>
                  <a:schemeClr val="accent6">
                    <a:lumMod val="75000"/>
                  </a:schemeClr>
                </a:solidFill>
                <a:latin typeface="Levenim MT" panose="02010502060101010101" pitchFamily="2" charset="-79"/>
                <a:cs typeface="Levenim MT" panose="02010502060101010101" pitchFamily="2" charset="-79"/>
              </a:rPr>
              <a:t>Contracts (</a:t>
            </a:r>
            <a:r>
              <a:rPr lang="en-US" sz="2800" b="1" dirty="0" smtClean="0">
                <a:solidFill>
                  <a:schemeClr val="accent6">
                    <a:lumMod val="75000"/>
                  </a:schemeClr>
                </a:solidFill>
                <a:latin typeface="Levenim MT" panose="02010502060101010101" pitchFamily="2" charset="-79"/>
                <a:cs typeface="Levenim MT" panose="02010502060101010101" pitchFamily="2" charset="-79"/>
              </a:rPr>
              <a:t>II):</a:t>
            </a:r>
            <a:endParaRPr lang="en-US" sz="2800" b="1" dirty="0" smtClean="0">
              <a:solidFill>
                <a:schemeClr val="bg2">
                  <a:lumMod val="50000"/>
                </a:schemeClr>
              </a:solidFill>
              <a:latin typeface="Levenim MT" panose="02010502060101010101" pitchFamily="2" charset="-79"/>
              <a:cs typeface="Levenim MT" panose="02010502060101010101" pitchFamily="2" charset="-79"/>
            </a:endParaRPr>
          </a:p>
          <a:p>
            <a:pPr marL="457200" indent="-457200" algn="l" eaLnBrk="1" hangingPunct="1">
              <a:buFont typeface="Arial" panose="020B0604020202020204" pitchFamily="34" charset="0"/>
              <a:buChar char="•"/>
            </a:pPr>
            <a:r>
              <a:rPr lang="en-US" sz="2600" b="1" dirty="0" smtClean="0">
                <a:solidFill>
                  <a:schemeClr val="tx1"/>
                </a:solidFill>
                <a:latin typeface="Baskerville Old Face" panose="02020602080505020303" pitchFamily="18" charset="0"/>
              </a:rPr>
              <a:t>According to Islamic Laws contracts can be divided in to two types.</a:t>
            </a:r>
          </a:p>
          <a:p>
            <a:pPr marL="514350" indent="-514350" algn="l" eaLnBrk="1" hangingPunct="1">
              <a:buFont typeface="+mj-lt"/>
              <a:buAutoNum type="arabicPeriod"/>
            </a:pPr>
            <a:r>
              <a:rPr lang="en-US" sz="2600" b="1" dirty="0" smtClean="0">
                <a:solidFill>
                  <a:schemeClr val="tx1"/>
                </a:solidFill>
                <a:latin typeface="Baskerville Old Face" panose="02020602080505020303" pitchFamily="18" charset="0"/>
              </a:rPr>
              <a:t>Compensatory Contracts (Contracts Like Sale)</a:t>
            </a:r>
          </a:p>
          <a:p>
            <a:pPr marL="514350" indent="-514350" algn="l" eaLnBrk="1" hangingPunct="1">
              <a:buFont typeface="+mj-lt"/>
              <a:buAutoNum type="arabicPeriod"/>
            </a:pPr>
            <a:r>
              <a:rPr lang="en-US" sz="2600" b="1" dirty="0" smtClean="0">
                <a:solidFill>
                  <a:schemeClr val="tx1"/>
                </a:solidFill>
                <a:latin typeface="Baskerville Old Face" panose="02020602080505020303" pitchFamily="18" charset="0"/>
              </a:rPr>
              <a:t>Non Compensatory Contracts (Like Gift or </a:t>
            </a:r>
            <a:r>
              <a:rPr lang="en-US" sz="2600" b="1" dirty="0" err="1" smtClean="0">
                <a:solidFill>
                  <a:schemeClr val="tx1"/>
                </a:solidFill>
                <a:latin typeface="Baskerville Old Face" panose="02020602080505020303" pitchFamily="18" charset="0"/>
              </a:rPr>
              <a:t>Hiba</a:t>
            </a:r>
            <a:r>
              <a:rPr lang="en-US" sz="2600" b="1" dirty="0" smtClean="0">
                <a:solidFill>
                  <a:schemeClr val="tx1"/>
                </a:solidFill>
                <a:latin typeface="Baskerville Old Face" panose="02020602080505020303" pitchFamily="18" charset="0"/>
              </a:rPr>
              <a:t>)</a:t>
            </a:r>
            <a:endParaRPr lang="en-US" sz="2600" b="1" dirty="0">
              <a:solidFill>
                <a:schemeClr val="tx1"/>
              </a:solidFill>
              <a:latin typeface="Baskerville Old Face" panose="02020602080505020303" pitchFamily="18" charset="0"/>
            </a:endParaRPr>
          </a:p>
        </p:txBody>
      </p:sp>
      <p:sp>
        <p:nvSpPr>
          <p:cNvPr id="4" name="Title 1"/>
          <p:cNvSpPr>
            <a:spLocks noGrp="1"/>
          </p:cNvSpPr>
          <p:nvPr>
            <p:ph type="ctrTitle"/>
          </p:nvPr>
        </p:nvSpPr>
        <p:spPr>
          <a:xfrm>
            <a:off x="0" y="238539"/>
            <a:ext cx="9144000" cy="752061"/>
          </a:xfrm>
        </p:spPr>
        <p:txBody>
          <a:body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Permissible Modes of Property</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xmlns="" val="1814420478"/>
      </p:ext>
    </p:extLst>
  </p:cSld>
  <p:clrMapOvr>
    <a:masterClrMapping/>
  </p:clrMapOvr>
  <p:timing>
    <p:tnLst>
      <p:par>
        <p:cT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143000"/>
            <a:ext cx="3657600" cy="5486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Ancillary or sub contract (IV):</a:t>
            </a:r>
            <a:endParaRPr lang="en-US" sz="2800" b="1" dirty="0">
              <a:solidFill>
                <a:schemeClr val="accent6">
                  <a:lumMod val="75000"/>
                </a:schemeClr>
              </a:solidFill>
              <a:latin typeface="Levenim MT" panose="02010502060101010101" pitchFamily="2" charset="-79"/>
              <a:cs typeface="Levenim MT" panose="02010502060101010101" pitchFamily="2" charset="-79"/>
            </a:endParaRPr>
          </a:p>
          <a:p>
            <a:pPr algn="l"/>
            <a:r>
              <a:rPr lang="en-US" sz="2500" b="1" dirty="0" err="1" smtClean="0">
                <a:solidFill>
                  <a:schemeClr val="bg2">
                    <a:lumMod val="50000"/>
                  </a:schemeClr>
                </a:solidFill>
                <a:latin typeface="Levenim MT" panose="02010502060101010101" pitchFamily="2" charset="-79"/>
                <a:cs typeface="Levenim MT" panose="02010502060101010101" pitchFamily="2" charset="-79"/>
              </a:rPr>
              <a:t>Tawarruqe</a:t>
            </a:r>
            <a:r>
              <a:rPr lang="en-US" sz="2500" b="1" dirty="0" smtClean="0">
                <a:solidFill>
                  <a:schemeClr val="bg2">
                    <a:lumMod val="50000"/>
                  </a:schemeClr>
                </a:solidFill>
                <a:latin typeface="Levenim MT" panose="02010502060101010101" pitchFamily="2" charset="-79"/>
                <a:cs typeface="Levenim MT" panose="02010502060101010101" pitchFamily="2" charset="-79"/>
              </a:rPr>
              <a:t> (</a:t>
            </a:r>
            <a:r>
              <a:rPr lang="en-US" sz="2500" b="1" dirty="0" err="1" smtClean="0">
                <a:solidFill>
                  <a:schemeClr val="bg2">
                    <a:lumMod val="50000"/>
                  </a:schemeClr>
                </a:solidFill>
                <a:latin typeface="Levenim MT" panose="02010502060101010101" pitchFamily="2" charset="-79"/>
                <a:cs typeface="Levenim MT" panose="02010502060101010101" pitchFamily="2" charset="-79"/>
              </a:rPr>
              <a:t>Monitization</a:t>
            </a:r>
            <a:r>
              <a:rPr lang="en-US" sz="2500" b="1" dirty="0" smtClean="0">
                <a:solidFill>
                  <a:schemeClr val="bg2">
                    <a:lumMod val="50000"/>
                  </a:schemeClr>
                </a:solidFill>
                <a:latin typeface="Levenim MT" panose="02010502060101010101" pitchFamily="2" charset="-79"/>
                <a:cs typeface="Levenim MT" panose="02010502060101010101" pitchFamily="2" charset="-79"/>
              </a:rPr>
              <a:t>):</a:t>
            </a:r>
            <a:endParaRPr lang="en-US" sz="2600" b="1" dirty="0" smtClean="0">
              <a:solidFill>
                <a:schemeClr val="tx1"/>
              </a:solidFill>
              <a:latin typeface="Baskerville Old Face" panose="02020602080505020303" pitchFamily="18" charset="0"/>
            </a:endParaRPr>
          </a:p>
          <a:p>
            <a:pPr marL="514350" indent="-514350" algn="l" eaLnBrk="1" hangingPunct="1">
              <a:buFont typeface="Arial" pitchFamily="34" charset="0"/>
              <a:buChar char="•"/>
            </a:pPr>
            <a:r>
              <a:rPr lang="en-US" sz="2600" b="1" dirty="0" err="1" smtClean="0">
                <a:solidFill>
                  <a:schemeClr val="tx1"/>
                </a:solidFill>
                <a:latin typeface="Baskerville Old Face" panose="02020602080505020303" pitchFamily="18" charset="0"/>
              </a:rPr>
              <a:t>Tawarruqe</a:t>
            </a:r>
            <a:r>
              <a:rPr lang="en-US" sz="2600" b="1" dirty="0" smtClean="0">
                <a:solidFill>
                  <a:schemeClr val="tx1"/>
                </a:solidFill>
                <a:latin typeface="Baskerville Old Face" panose="02020602080505020303" pitchFamily="18" charset="0"/>
              </a:rPr>
              <a:t> is an arrangement whereby a person, in need of liquidity, purchases a commodity from a seller on credit at higher price, to sell it in the market at discounted price.</a:t>
            </a: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Permissible Modes of Property</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xmlns="" val="1561025681"/>
      </p:ext>
    </p:extLst>
  </p:cSld>
  <p:clrMapOvr>
    <a:masterClrMapping/>
  </p:clrMapOvr>
  <p:timing>
    <p:tnLst>
      <p:par>
        <p:cTn id="1" dur="indefinite" restart="never" nodeType="tmRoot"/>
      </p:par>
    </p:tn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143000"/>
            <a:ext cx="3657600" cy="5486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Ancillary or sub contract (IV):</a:t>
            </a:r>
            <a:endParaRPr lang="en-US" sz="2800" b="1" dirty="0">
              <a:solidFill>
                <a:schemeClr val="accent6">
                  <a:lumMod val="75000"/>
                </a:schemeClr>
              </a:solidFill>
              <a:latin typeface="Levenim MT" panose="02010502060101010101" pitchFamily="2" charset="-79"/>
              <a:cs typeface="Levenim MT" panose="02010502060101010101" pitchFamily="2" charset="-79"/>
            </a:endParaRPr>
          </a:p>
          <a:p>
            <a:pPr algn="l"/>
            <a:r>
              <a:rPr lang="en-US" sz="2500" b="1" dirty="0" err="1" smtClean="0">
                <a:solidFill>
                  <a:schemeClr val="bg2">
                    <a:lumMod val="50000"/>
                  </a:schemeClr>
                </a:solidFill>
                <a:latin typeface="Levenim MT" panose="02010502060101010101" pitchFamily="2" charset="-79"/>
                <a:cs typeface="Levenim MT" panose="02010502060101010101" pitchFamily="2" charset="-79"/>
              </a:rPr>
              <a:t>Tawarruqe</a:t>
            </a:r>
            <a:r>
              <a:rPr lang="en-US" sz="2500" b="1" dirty="0" smtClean="0">
                <a:solidFill>
                  <a:schemeClr val="bg2">
                    <a:lumMod val="50000"/>
                  </a:schemeClr>
                </a:solidFill>
                <a:latin typeface="Levenim MT" panose="02010502060101010101" pitchFamily="2" charset="-79"/>
                <a:cs typeface="Levenim MT" panose="02010502060101010101" pitchFamily="2" charset="-79"/>
              </a:rPr>
              <a:t> </a:t>
            </a:r>
            <a:r>
              <a:rPr lang="en-US" sz="2000" b="1" dirty="0" smtClean="0">
                <a:solidFill>
                  <a:schemeClr val="bg2">
                    <a:lumMod val="50000"/>
                  </a:schemeClr>
                </a:solidFill>
                <a:latin typeface="Levenim MT" panose="02010502060101010101" pitchFamily="2" charset="-79"/>
                <a:cs typeface="Levenim MT" panose="02010502060101010101" pitchFamily="2" charset="-79"/>
              </a:rPr>
              <a:t>(</a:t>
            </a:r>
            <a:r>
              <a:rPr lang="en-US" sz="2000" b="1" dirty="0" err="1" smtClean="0">
                <a:solidFill>
                  <a:schemeClr val="bg2">
                    <a:lumMod val="50000"/>
                  </a:schemeClr>
                </a:solidFill>
                <a:latin typeface="Levenim MT" panose="02010502060101010101" pitchFamily="2" charset="-79"/>
                <a:cs typeface="Levenim MT" panose="02010502060101010101" pitchFamily="2" charset="-79"/>
              </a:rPr>
              <a:t>Monitization</a:t>
            </a:r>
            <a:r>
              <a:rPr lang="en-US" sz="2000" b="1" dirty="0" smtClean="0">
                <a:solidFill>
                  <a:schemeClr val="bg2">
                    <a:lumMod val="50000"/>
                  </a:schemeClr>
                </a:solidFill>
                <a:latin typeface="Levenim MT" panose="02010502060101010101" pitchFamily="2" charset="-79"/>
                <a:cs typeface="Levenim MT" panose="02010502060101010101" pitchFamily="2" charset="-79"/>
              </a:rPr>
              <a:t>):</a:t>
            </a:r>
            <a:endParaRPr lang="en-US" sz="2600" b="1" dirty="0" smtClean="0">
              <a:solidFill>
                <a:schemeClr val="tx1"/>
              </a:solidFill>
              <a:latin typeface="Baskerville Old Face" panose="02020602080505020303" pitchFamily="18" charset="0"/>
            </a:endParaRPr>
          </a:p>
          <a:p>
            <a:pPr marL="514350" indent="-514350" algn="l" eaLnBrk="1" hangingPunct="1">
              <a:buFont typeface="Arial" pitchFamily="34" charset="0"/>
              <a:buChar char="•"/>
            </a:pPr>
            <a:r>
              <a:rPr lang="en-US" sz="2500" b="1" dirty="0" smtClean="0">
                <a:solidFill>
                  <a:schemeClr val="tx1"/>
                </a:solidFill>
                <a:latin typeface="Baskerville Old Face" panose="02020602080505020303" pitchFamily="18" charset="0"/>
              </a:rPr>
              <a:t>This is not (Buy Back) transaction.</a:t>
            </a:r>
          </a:p>
          <a:p>
            <a:pPr marL="514350" indent="-514350" algn="l" eaLnBrk="1" hangingPunct="1">
              <a:buFont typeface="Arial" pitchFamily="34" charset="0"/>
              <a:buChar char="•"/>
            </a:pPr>
            <a:r>
              <a:rPr lang="en-US" sz="2500" b="1" dirty="0" smtClean="0">
                <a:solidFill>
                  <a:schemeClr val="tx1"/>
                </a:solidFill>
                <a:latin typeface="Baskerville Old Face" panose="02020602080505020303" pitchFamily="18" charset="0"/>
              </a:rPr>
              <a:t>This is liquidity generating transaction through onward sale of what one person has purchased</a:t>
            </a:r>
          </a:p>
          <a:p>
            <a:pPr marL="514350" indent="-514350" algn="l" eaLnBrk="1" hangingPunct="1">
              <a:buFont typeface="Arial" pitchFamily="34" charset="0"/>
              <a:buChar char="•"/>
            </a:pPr>
            <a:r>
              <a:rPr lang="en-US" sz="2500" b="1" dirty="0" smtClean="0">
                <a:solidFill>
                  <a:schemeClr val="tx1"/>
                </a:solidFill>
                <a:latin typeface="Baskerville Old Face" panose="02020602080505020303" pitchFamily="18" charset="0"/>
              </a:rPr>
              <a:t>It is strongly criticized if it is done in an organized way.</a:t>
            </a: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Permissible Modes of Property</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xmlns="" val="916939962"/>
      </p:ext>
    </p:extLst>
  </p:cSld>
  <p:clrMapOvr>
    <a:masterClrMapping/>
  </p:clrMapOvr>
  <p:timing>
    <p:tnLst>
      <p:par>
        <p:cTn id="1" dur="indefinite" restart="never" nodeType="tmRoot"/>
      </p:par>
    </p:tn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143000"/>
            <a:ext cx="3657600" cy="5486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Ancillary or sub contract (IV):</a:t>
            </a:r>
            <a:endParaRPr lang="en-US" sz="2800" b="1" dirty="0">
              <a:solidFill>
                <a:schemeClr val="accent6">
                  <a:lumMod val="75000"/>
                </a:schemeClr>
              </a:solidFill>
              <a:latin typeface="Levenim MT" panose="02010502060101010101" pitchFamily="2" charset="-79"/>
              <a:cs typeface="Levenim MT" panose="02010502060101010101" pitchFamily="2" charset="-79"/>
            </a:endParaRPr>
          </a:p>
          <a:p>
            <a:pPr algn="l"/>
            <a:r>
              <a:rPr lang="en-US" sz="2500" b="1" dirty="0" err="1" smtClean="0">
                <a:solidFill>
                  <a:schemeClr val="bg2">
                    <a:lumMod val="50000"/>
                  </a:schemeClr>
                </a:solidFill>
                <a:latin typeface="Levenim MT" panose="02010502060101010101" pitchFamily="2" charset="-79"/>
                <a:cs typeface="Levenim MT" panose="02010502060101010101" pitchFamily="2" charset="-79"/>
              </a:rPr>
              <a:t>Jua’alah</a:t>
            </a:r>
            <a:r>
              <a:rPr lang="en-US" sz="2500" b="1" dirty="0" smtClean="0">
                <a:solidFill>
                  <a:schemeClr val="bg2">
                    <a:lumMod val="50000"/>
                  </a:schemeClr>
                </a:solidFill>
                <a:latin typeface="Levenim MT" panose="02010502060101010101" pitchFamily="2" charset="-79"/>
                <a:cs typeface="Levenim MT" panose="02010502060101010101" pitchFamily="2" charset="-79"/>
              </a:rPr>
              <a:t> (Prize based contract):</a:t>
            </a:r>
            <a:endParaRPr lang="en-US" sz="2600" b="1" dirty="0" smtClean="0">
              <a:solidFill>
                <a:schemeClr val="tx1"/>
              </a:solidFill>
              <a:latin typeface="Baskerville Old Face" panose="02020602080505020303" pitchFamily="18" charset="0"/>
            </a:endParaRPr>
          </a:p>
          <a:p>
            <a:pPr marL="514350" indent="-514350" algn="l" eaLnBrk="1" hangingPunct="1">
              <a:buFont typeface="Arial" pitchFamily="34" charset="0"/>
              <a:buChar char="•"/>
            </a:pPr>
            <a:r>
              <a:rPr lang="en-US" sz="2600" b="1" dirty="0" smtClean="0">
                <a:solidFill>
                  <a:schemeClr val="tx1"/>
                </a:solidFill>
                <a:latin typeface="Baskerville Old Face" panose="02020602080505020303" pitchFamily="18" charset="0"/>
              </a:rPr>
              <a:t>This term is derived from </a:t>
            </a:r>
            <a:r>
              <a:rPr lang="en-US" sz="2600" b="1" dirty="0" err="1" smtClean="0">
                <a:solidFill>
                  <a:schemeClr val="tx1"/>
                </a:solidFill>
                <a:latin typeface="Baskerville Old Face" panose="02020602080505020303" pitchFamily="18" charset="0"/>
              </a:rPr>
              <a:t>jo’l</a:t>
            </a:r>
            <a:r>
              <a:rPr lang="en-US" sz="2600" b="1" dirty="0" smtClean="0">
                <a:solidFill>
                  <a:schemeClr val="tx1"/>
                </a:solidFill>
                <a:latin typeface="Baskerville Old Face" panose="02020602080505020303" pitchFamily="18" charset="0"/>
              </a:rPr>
              <a:t> which means prize.</a:t>
            </a:r>
          </a:p>
          <a:p>
            <a:pPr marL="514350" indent="-514350" algn="l" eaLnBrk="1" hangingPunct="1">
              <a:buFont typeface="Arial" pitchFamily="34" charset="0"/>
              <a:buChar char="•"/>
            </a:pPr>
            <a:r>
              <a:rPr lang="en-US" sz="2600" b="1" dirty="0" smtClean="0">
                <a:solidFill>
                  <a:schemeClr val="tx1"/>
                </a:solidFill>
                <a:latin typeface="Baskerville Old Face" panose="02020602080505020303" pitchFamily="18" charset="0"/>
              </a:rPr>
              <a:t>Its reference is taken from the incident of missing bowl of the king of Egypt in </a:t>
            </a:r>
            <a:r>
              <a:rPr lang="en-US" sz="2600" b="1" dirty="0" err="1" smtClean="0">
                <a:solidFill>
                  <a:schemeClr val="tx1"/>
                </a:solidFill>
                <a:latin typeface="Baskerville Old Face" panose="02020602080505020303" pitchFamily="18" charset="0"/>
              </a:rPr>
              <a:t>Hazrat</a:t>
            </a:r>
            <a:r>
              <a:rPr lang="en-US" sz="2600" b="1" dirty="0" smtClean="0">
                <a:solidFill>
                  <a:schemeClr val="tx1"/>
                </a:solidFill>
                <a:latin typeface="Baskerville Old Face" panose="02020602080505020303" pitchFamily="18" charset="0"/>
              </a:rPr>
              <a:t> </a:t>
            </a:r>
            <a:r>
              <a:rPr lang="en-US" sz="2600" b="1" dirty="0" err="1" smtClean="0">
                <a:solidFill>
                  <a:schemeClr val="tx1"/>
                </a:solidFill>
                <a:latin typeface="Baskerville Old Face" panose="02020602080505020303" pitchFamily="18" charset="0"/>
              </a:rPr>
              <a:t>Yousuf’s</a:t>
            </a:r>
            <a:r>
              <a:rPr lang="en-US" sz="2600" b="1" dirty="0" smtClean="0">
                <a:solidFill>
                  <a:schemeClr val="tx1"/>
                </a:solidFill>
                <a:latin typeface="Baskerville Old Face" panose="02020602080505020303" pitchFamily="18" charset="0"/>
              </a:rPr>
              <a:t> time.</a:t>
            </a: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Permissible Modes of Property</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xmlns="" val="32753875"/>
      </p:ext>
    </p:extLst>
  </p:cSld>
  <p:clrMapOvr>
    <a:masterClrMapping/>
  </p:clrMapOvr>
  <p:timing>
    <p:tnLst>
      <p:par>
        <p:cTn id="1" dur="indefinite" restart="never" nodeType="tmRoot"/>
      </p:par>
    </p:tn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143000"/>
            <a:ext cx="3657600" cy="5486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Ancillary or sub contract (IV):</a:t>
            </a:r>
            <a:endParaRPr lang="en-US" sz="2800" b="1" dirty="0">
              <a:solidFill>
                <a:schemeClr val="accent6">
                  <a:lumMod val="75000"/>
                </a:schemeClr>
              </a:solidFill>
              <a:latin typeface="Levenim MT" panose="02010502060101010101" pitchFamily="2" charset="-79"/>
              <a:cs typeface="Levenim MT" panose="02010502060101010101" pitchFamily="2" charset="-79"/>
            </a:endParaRPr>
          </a:p>
          <a:p>
            <a:pPr algn="l"/>
            <a:r>
              <a:rPr lang="en-US" sz="2500" b="1" dirty="0" err="1" smtClean="0">
                <a:solidFill>
                  <a:schemeClr val="bg2">
                    <a:lumMod val="50000"/>
                  </a:schemeClr>
                </a:solidFill>
                <a:latin typeface="Levenim MT" panose="02010502060101010101" pitchFamily="2" charset="-79"/>
                <a:cs typeface="Levenim MT" panose="02010502060101010101" pitchFamily="2" charset="-79"/>
              </a:rPr>
              <a:t>Jua’alah</a:t>
            </a:r>
            <a:r>
              <a:rPr lang="en-US" sz="2500" b="1" dirty="0" smtClean="0">
                <a:solidFill>
                  <a:schemeClr val="bg2">
                    <a:lumMod val="50000"/>
                  </a:schemeClr>
                </a:solidFill>
                <a:latin typeface="Levenim MT" panose="02010502060101010101" pitchFamily="2" charset="-79"/>
                <a:cs typeface="Levenim MT" panose="02010502060101010101" pitchFamily="2" charset="-79"/>
              </a:rPr>
              <a:t> (Prize based contract):</a:t>
            </a:r>
            <a:endParaRPr lang="en-US" sz="2600" b="1" dirty="0" smtClean="0">
              <a:solidFill>
                <a:schemeClr val="tx1"/>
              </a:solidFill>
              <a:latin typeface="Baskerville Old Face" panose="02020602080505020303" pitchFamily="18" charset="0"/>
            </a:endParaRPr>
          </a:p>
          <a:p>
            <a:pPr marL="514350" indent="-514350" algn="l" eaLnBrk="1" hangingPunct="1">
              <a:buFont typeface="Arial" pitchFamily="34" charset="0"/>
              <a:buChar char="•"/>
            </a:pPr>
            <a:r>
              <a:rPr lang="en-US" sz="2600" b="1" dirty="0" smtClean="0">
                <a:solidFill>
                  <a:schemeClr val="tx1"/>
                </a:solidFill>
                <a:latin typeface="Baskerville Old Face" panose="02020602080505020303" pitchFamily="18" charset="0"/>
              </a:rPr>
              <a:t>Under this contract a prize is prescribed as consideration against performance of a defined service or result. </a:t>
            </a:r>
          </a:p>
          <a:p>
            <a:pPr marL="514350" indent="-514350" algn="l" eaLnBrk="1" hangingPunct="1">
              <a:buFont typeface="Arial" pitchFamily="34" charset="0"/>
              <a:buChar char="•"/>
            </a:pPr>
            <a:r>
              <a:rPr lang="en-US" sz="2600" b="1" dirty="0" smtClean="0">
                <a:solidFill>
                  <a:schemeClr val="tx1"/>
                </a:solidFill>
                <a:latin typeface="Baskerville Old Face" panose="02020602080505020303" pitchFamily="18" charset="0"/>
              </a:rPr>
              <a:t>It is based on output and result oriented.</a:t>
            </a: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Permissible Modes of Property</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
        <p:nvSpPr>
          <p:cNvPr id="4" name="TextBox 3"/>
          <p:cNvSpPr txBox="1"/>
          <p:nvPr/>
        </p:nvSpPr>
        <p:spPr>
          <a:xfrm>
            <a:off x="2362200" y="3962400"/>
            <a:ext cx="723275" cy="461665"/>
          </a:xfrm>
          <a:prstGeom prst="rect">
            <a:avLst/>
          </a:prstGeom>
          <a:noFill/>
        </p:spPr>
        <p:txBody>
          <a:bodyPr wrap="none" rtlCol="0">
            <a:spAutoFit/>
          </a:bodyPr>
          <a:lstStyle/>
          <a:p>
            <a:r>
              <a:rPr lang="en-US" sz="2400" dirty="0" smtClean="0">
                <a:solidFill>
                  <a:srgbClr val="FF0000"/>
                </a:solidFill>
              </a:rPr>
              <a:t>END</a:t>
            </a:r>
            <a:endParaRPr lang="en-US" sz="2400" dirty="0">
              <a:solidFill>
                <a:srgbClr val="FF0000"/>
              </a:solidFill>
            </a:endParaRPr>
          </a:p>
        </p:txBody>
      </p:sp>
    </p:spTree>
    <p:extLst>
      <p:ext uri="{BB962C8B-B14F-4D97-AF65-F5344CB8AC3E}">
        <p14:creationId xmlns:p14="http://schemas.microsoft.com/office/powerpoint/2010/main" xmlns="" val="887095635"/>
      </p:ext>
    </p:extLst>
  </p:cSld>
  <p:clrMapOvr>
    <a:masterClrMapping/>
  </p:clrMapOvr>
  <p:timing>
    <p:tnLst>
      <p:par>
        <p:cTn id="1" dur="indefinite" restart="never" nodeType="tmRoot"/>
      </p:par>
    </p:tn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0" y="162339"/>
            <a:ext cx="9144000" cy="752061"/>
          </a:xfrm>
        </p:spPr>
        <p:txBody>
          <a:bodyPr/>
          <a:lstStyle/>
          <a:p>
            <a:r>
              <a:rPr lang="en-US" sz="35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Permissible Modes of Property</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
        <p:nvSpPr>
          <p:cNvPr id="7" name="Rectangle 3"/>
          <p:cNvSpPr txBox="1">
            <a:spLocks noChangeArrowheads="1"/>
          </p:cNvSpPr>
          <p:nvPr/>
        </p:nvSpPr>
        <p:spPr bwMode="auto">
          <a:xfrm>
            <a:off x="4731774" y="3200400"/>
            <a:ext cx="3657600" cy="1524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eaLnBrk="1" hangingPunct="1">
              <a:defRPr/>
            </a:pPr>
            <a:r>
              <a:rPr lang="en-US" b="1" dirty="0" smtClean="0">
                <a:solidFill>
                  <a:schemeClr val="tx2">
                    <a:lumMod val="60000"/>
                    <a:lumOff val="40000"/>
                  </a:schemeClr>
                </a:solidFill>
                <a:latin typeface="Baskerville Old Face" panose="02020602080505020303" pitchFamily="18" charset="0"/>
              </a:rPr>
              <a:t>Sale (I)</a:t>
            </a:r>
            <a:endParaRPr lang="en-US" b="1" dirty="0" smtClean="0">
              <a:solidFill>
                <a:schemeClr val="tx2">
                  <a:lumMod val="60000"/>
                  <a:lumOff val="40000"/>
                </a:schemeClr>
              </a:solidFill>
              <a:latin typeface="Baskerville Old Face" panose="02020602080505020303" pitchFamily="18" charset="0"/>
              <a:cs typeface="Aharoni" panose="02010803020104030203" pitchFamily="2" charset="-79"/>
            </a:endParaRPr>
          </a:p>
        </p:txBody>
      </p:sp>
    </p:spTree>
    <p:extLst>
      <p:ext uri="{BB962C8B-B14F-4D97-AF65-F5344CB8AC3E}">
        <p14:creationId xmlns:p14="http://schemas.microsoft.com/office/powerpoint/2010/main" xmlns="" val="323810408"/>
      </p:ext>
    </p:extLst>
  </p:cSld>
  <p:clrMapOvr>
    <a:masterClrMapping/>
  </p:clrMapOvr>
  <p:timing>
    <p:tnLst>
      <p:par>
        <p:cTn id="1" dur="indefinite" restart="never" nodeType="tmRoot"/>
      </p:par>
    </p:tn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143000"/>
            <a:ext cx="3657600" cy="5486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Sale (I):</a:t>
            </a:r>
            <a:endParaRPr lang="en-US" sz="2800" b="1" dirty="0">
              <a:solidFill>
                <a:schemeClr val="accent6">
                  <a:lumMod val="75000"/>
                </a:schemeClr>
              </a:solidFill>
              <a:latin typeface="Levenim MT" panose="02010502060101010101" pitchFamily="2" charset="-79"/>
              <a:cs typeface="Levenim MT" panose="02010502060101010101" pitchFamily="2" charset="-79"/>
            </a:endParaRPr>
          </a:p>
          <a:p>
            <a:pPr marL="342900" indent="-342900" algn="l">
              <a:buFont typeface="Arial" pitchFamily="34" charset="0"/>
              <a:buChar char="•"/>
            </a:pPr>
            <a:r>
              <a:rPr lang="en-US" sz="2500" b="1" dirty="0" smtClean="0">
                <a:solidFill>
                  <a:schemeClr val="tx1"/>
                </a:solidFill>
                <a:latin typeface="Baskerville Old Face" panose="02020602080505020303" pitchFamily="18" charset="0"/>
              </a:rPr>
              <a:t>Sale is exchange of a valuable thing with another valuable thing  with mutual consent of persons or parties.</a:t>
            </a:r>
            <a:endParaRPr lang="en-US" sz="2500" b="1" dirty="0">
              <a:solidFill>
                <a:schemeClr val="tx1"/>
              </a:solidFill>
              <a:latin typeface="Baskerville Old Face" panose="02020602080505020303" pitchFamily="18" charset="0"/>
            </a:endParaRPr>
          </a:p>
          <a:p>
            <a:pPr marL="342900" indent="-342900" algn="l">
              <a:buFont typeface="Arial" pitchFamily="34" charset="0"/>
              <a:buChar char="•"/>
            </a:pPr>
            <a:r>
              <a:rPr lang="en-US" sz="2500" b="1" dirty="0" smtClean="0">
                <a:solidFill>
                  <a:schemeClr val="tx1"/>
                </a:solidFill>
                <a:latin typeface="Baskerville Old Face" panose="02020602080505020303" pitchFamily="18" charset="0"/>
              </a:rPr>
              <a:t>In the books of Islamic Jurisprudence it is said in the way</a:t>
            </a:r>
          </a:p>
          <a:p>
            <a:pPr algn="r" rtl="1"/>
            <a:endParaRPr lang="ur-PK" sz="2500" b="1" dirty="0" smtClean="0">
              <a:solidFill>
                <a:schemeClr val="tx1"/>
              </a:solidFill>
              <a:latin typeface="Baskerville Old Face" panose="02020602080505020303" pitchFamily="18" charset="0"/>
            </a:endParaRPr>
          </a:p>
          <a:p>
            <a:pPr algn="r" rtl="1"/>
            <a:r>
              <a:rPr lang="ur-PK" sz="2500" b="1" dirty="0" smtClean="0">
                <a:solidFill>
                  <a:schemeClr val="tx1"/>
                </a:solidFill>
                <a:latin typeface="1 MUHAMMADI QURANIC" pitchFamily="66" charset="-78"/>
                <a:cs typeface="1 MUHAMMADI QURANIC" pitchFamily="66" charset="-78"/>
              </a:rPr>
              <a:t>ھو مبادلۃ المال بالمال بالتراضی</a:t>
            </a:r>
            <a:endParaRPr lang="en-US" sz="2500" b="1" dirty="0" smtClean="0">
              <a:solidFill>
                <a:schemeClr val="tx1"/>
              </a:solidFill>
              <a:latin typeface="1 MUHAMMADI QURANIC" pitchFamily="66" charset="-78"/>
              <a:cs typeface="1 MUHAMMADI QURANIC" pitchFamily="66" charset="-78"/>
            </a:endParaRP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Permissible Modes of Property</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xmlns="" val="1466251142"/>
      </p:ext>
    </p:extLst>
  </p:cSld>
  <p:clrMapOvr>
    <a:masterClrMapping/>
  </p:clrMapOvr>
  <p:timing>
    <p:tnLst>
      <p:par>
        <p:cTn id="1" dur="indefinite" restart="never" nodeType="tmRoot"/>
      </p:par>
    </p:tn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143000"/>
            <a:ext cx="3657600" cy="5486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Sale (I):</a:t>
            </a:r>
            <a:endParaRPr lang="en-US" sz="2800" b="1" dirty="0">
              <a:solidFill>
                <a:schemeClr val="accent6">
                  <a:lumMod val="75000"/>
                </a:schemeClr>
              </a:solidFill>
              <a:latin typeface="Levenim MT" panose="02010502060101010101" pitchFamily="2" charset="-79"/>
              <a:cs typeface="Levenim MT" panose="02010502060101010101" pitchFamily="2" charset="-79"/>
            </a:endParaRPr>
          </a:p>
          <a:p>
            <a:pPr marL="342900" indent="-342900" algn="l">
              <a:buFont typeface="Arial" pitchFamily="34" charset="0"/>
              <a:buChar char="•"/>
            </a:pPr>
            <a:r>
              <a:rPr lang="en-US" sz="2500" b="1" dirty="0" smtClean="0">
                <a:solidFill>
                  <a:schemeClr val="tx1"/>
                </a:solidFill>
                <a:latin typeface="Baskerville Old Face" panose="02020602080505020303" pitchFamily="18" charset="0"/>
              </a:rPr>
              <a:t>So the things which are important in the definition of sale are:</a:t>
            </a:r>
          </a:p>
          <a:p>
            <a:pPr marL="457200" indent="-457200" algn="l">
              <a:buFont typeface="+mj-lt"/>
              <a:buAutoNum type="arabicPeriod"/>
            </a:pPr>
            <a:r>
              <a:rPr lang="en-US" sz="2500" b="1" dirty="0" smtClean="0">
                <a:solidFill>
                  <a:schemeClr val="tx1"/>
                </a:solidFill>
                <a:latin typeface="Baskerville Old Face" panose="02020602080505020303" pitchFamily="18" charset="0"/>
              </a:rPr>
              <a:t>Exchange</a:t>
            </a:r>
          </a:p>
          <a:p>
            <a:pPr marL="457200" indent="-457200" algn="l">
              <a:buFont typeface="+mj-lt"/>
              <a:buAutoNum type="arabicPeriod"/>
            </a:pPr>
            <a:r>
              <a:rPr lang="en-US" sz="2500" b="1" dirty="0" smtClean="0">
                <a:solidFill>
                  <a:schemeClr val="tx1"/>
                </a:solidFill>
                <a:latin typeface="Baskerville Old Face" panose="02020602080505020303" pitchFamily="18" charset="0"/>
              </a:rPr>
              <a:t>Valuable</a:t>
            </a:r>
          </a:p>
          <a:p>
            <a:pPr marL="457200" indent="-457200" algn="l">
              <a:buFont typeface="+mj-lt"/>
              <a:buAutoNum type="arabicPeriod"/>
            </a:pPr>
            <a:r>
              <a:rPr lang="en-US" sz="2500" b="1" dirty="0" smtClean="0">
                <a:solidFill>
                  <a:schemeClr val="tx1"/>
                </a:solidFill>
                <a:latin typeface="Baskerville Old Face" panose="02020602080505020303" pitchFamily="18" charset="0"/>
              </a:rPr>
              <a:t>Mutual Consent of persons or parties</a:t>
            </a:r>
          </a:p>
          <a:p>
            <a:pPr marL="457200" indent="-457200" algn="l">
              <a:buFont typeface="+mj-lt"/>
              <a:buAutoNum type="arabicPeriod"/>
            </a:pPr>
            <a:r>
              <a:rPr lang="en-US" sz="2500" b="1" dirty="0" smtClean="0">
                <a:solidFill>
                  <a:schemeClr val="tx1"/>
                </a:solidFill>
                <a:latin typeface="Baskerville Old Face" panose="02020602080505020303" pitchFamily="18" charset="0"/>
              </a:rPr>
              <a:t>Mall (Wealth)</a:t>
            </a:r>
          </a:p>
          <a:p>
            <a:pPr algn="r" rtl="1"/>
            <a:endParaRPr lang="ur-PK" sz="2500" b="1" dirty="0" smtClean="0">
              <a:solidFill>
                <a:schemeClr val="tx1"/>
              </a:solidFill>
              <a:latin typeface="Baskerville Old Face" panose="02020602080505020303" pitchFamily="18" charset="0"/>
            </a:endParaRP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Permissible Modes of Property</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xmlns="" val="2137941723"/>
      </p:ext>
    </p:extLst>
  </p:cSld>
  <p:clrMapOvr>
    <a:masterClrMapping/>
  </p:clrMapOvr>
  <p:timing>
    <p:tnLst>
      <p:par>
        <p:cTn id="1" dur="indefinite" restart="never" nodeType="tmRoot"/>
      </p:par>
    </p:tn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990600"/>
            <a:ext cx="3657600" cy="5486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Sale (I):</a:t>
            </a:r>
            <a:endParaRPr lang="en-US" sz="2800" b="1" dirty="0">
              <a:solidFill>
                <a:schemeClr val="accent6">
                  <a:lumMod val="75000"/>
                </a:schemeClr>
              </a:solidFill>
              <a:latin typeface="Levenim MT" panose="02010502060101010101" pitchFamily="2" charset="-79"/>
              <a:cs typeface="Levenim MT" panose="02010502060101010101" pitchFamily="2" charset="-79"/>
            </a:endParaRPr>
          </a:p>
          <a:p>
            <a:pPr algn="l"/>
            <a:r>
              <a:rPr lang="en-US" sz="2500" b="1" dirty="0" smtClean="0">
                <a:solidFill>
                  <a:schemeClr val="bg2">
                    <a:lumMod val="50000"/>
                  </a:schemeClr>
                </a:solidFill>
                <a:latin typeface="Levenim MT" panose="02010502060101010101" pitchFamily="2" charset="-79"/>
                <a:cs typeface="Levenim MT" panose="02010502060101010101" pitchFamily="2" charset="-79"/>
              </a:rPr>
              <a:t>Exchange:</a:t>
            </a:r>
          </a:p>
          <a:p>
            <a:pPr marL="457200" indent="-457200" algn="l" eaLnBrk="1" hangingPunct="1">
              <a:buFont typeface="Wingdings" pitchFamily="2" charset="2"/>
              <a:buChar char="§"/>
            </a:pPr>
            <a:r>
              <a:rPr lang="en-US" sz="2500" b="1" dirty="0" smtClean="0">
                <a:solidFill>
                  <a:schemeClr val="tx1"/>
                </a:solidFill>
                <a:latin typeface="Baskerville Old Face" panose="02020602080505020303" pitchFamily="18" charset="0"/>
              </a:rPr>
              <a:t>The word exchange indicates that it would be in compensatory contracts in terms of both, oral or implied.</a:t>
            </a:r>
          </a:p>
          <a:p>
            <a:pPr marL="457200" indent="-457200" algn="l" eaLnBrk="1" hangingPunct="1">
              <a:buFont typeface="Wingdings" pitchFamily="2" charset="2"/>
              <a:buChar char="§"/>
            </a:pPr>
            <a:r>
              <a:rPr lang="en-US" sz="2500" b="1" dirty="0" smtClean="0">
                <a:solidFill>
                  <a:schemeClr val="tx1"/>
                </a:solidFill>
                <a:latin typeface="Baskerville Old Face" panose="02020602080505020303" pitchFamily="18" charset="0"/>
              </a:rPr>
              <a:t>The word exchange will not be applicable in non-compensatory contracts.</a:t>
            </a: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Permissible Modes of Property</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xmlns="" val="4145521688"/>
      </p:ext>
    </p:extLst>
  </p:cSld>
  <p:clrMapOvr>
    <a:masterClrMapping/>
  </p:clrMapOvr>
  <p:timing>
    <p:tnLst>
      <p:par>
        <p:cTn id="1" dur="indefinite" restart="never" nodeType="tmRoot"/>
      </p:par>
    </p:tn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990600"/>
            <a:ext cx="3657600" cy="5486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Sale (I):</a:t>
            </a:r>
            <a:endParaRPr lang="en-US" sz="2800" b="1" dirty="0">
              <a:solidFill>
                <a:schemeClr val="accent6">
                  <a:lumMod val="75000"/>
                </a:schemeClr>
              </a:solidFill>
              <a:latin typeface="Levenim MT" panose="02010502060101010101" pitchFamily="2" charset="-79"/>
              <a:cs typeface="Levenim MT" panose="02010502060101010101" pitchFamily="2" charset="-79"/>
            </a:endParaRPr>
          </a:p>
          <a:p>
            <a:pPr algn="l"/>
            <a:r>
              <a:rPr lang="en-US" sz="2500" b="1" dirty="0" smtClean="0">
                <a:solidFill>
                  <a:schemeClr val="bg2">
                    <a:lumMod val="50000"/>
                  </a:schemeClr>
                </a:solidFill>
                <a:latin typeface="Levenim MT" panose="02010502060101010101" pitchFamily="2" charset="-79"/>
                <a:cs typeface="Levenim MT" panose="02010502060101010101" pitchFamily="2" charset="-79"/>
              </a:rPr>
              <a:t>Valuable:</a:t>
            </a:r>
          </a:p>
          <a:p>
            <a:pPr marL="457200" indent="-457200" algn="l" eaLnBrk="1" hangingPunct="1">
              <a:buFont typeface="Wingdings" pitchFamily="2" charset="2"/>
              <a:buChar char="§"/>
            </a:pPr>
            <a:r>
              <a:rPr lang="en-US" sz="2500" b="1" dirty="0" smtClean="0">
                <a:solidFill>
                  <a:schemeClr val="tx1"/>
                </a:solidFill>
                <a:latin typeface="Baskerville Old Face" panose="02020602080505020303" pitchFamily="18" charset="0"/>
              </a:rPr>
              <a:t>Thing of value means any thing value of which is not cancelled by the </a:t>
            </a:r>
            <a:r>
              <a:rPr lang="en-US" sz="2500" b="1" dirty="0" err="1" smtClean="0">
                <a:solidFill>
                  <a:schemeClr val="tx1"/>
                </a:solidFill>
                <a:latin typeface="Baskerville Old Face" panose="02020602080505020303" pitchFamily="18" charset="0"/>
              </a:rPr>
              <a:t>shariah</a:t>
            </a:r>
            <a:r>
              <a:rPr lang="en-US" sz="2500" b="1" dirty="0" smtClean="0">
                <a:solidFill>
                  <a:schemeClr val="tx1"/>
                </a:solidFill>
                <a:latin typeface="Baskerville Old Face" panose="02020602080505020303" pitchFamily="18" charset="0"/>
              </a:rPr>
              <a:t> like sale of Pig or musical instruments or any other subject matter which is Haram and not permitted by the </a:t>
            </a:r>
            <a:r>
              <a:rPr lang="en-US" sz="2500" b="1" dirty="0" err="1" smtClean="0">
                <a:solidFill>
                  <a:schemeClr val="tx1"/>
                </a:solidFill>
                <a:latin typeface="Baskerville Old Face" panose="02020602080505020303" pitchFamily="18" charset="0"/>
              </a:rPr>
              <a:t>shariah</a:t>
            </a:r>
            <a:endParaRPr lang="en-US" sz="2500" b="1" dirty="0" smtClean="0">
              <a:solidFill>
                <a:schemeClr val="tx1"/>
              </a:solidFill>
              <a:latin typeface="Baskerville Old Face" panose="02020602080505020303" pitchFamily="18" charset="0"/>
            </a:endParaRP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Permissible Modes of Property</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
        <p:nvSpPr>
          <p:cNvPr id="4" name="TextBox 3"/>
          <p:cNvSpPr txBox="1"/>
          <p:nvPr/>
        </p:nvSpPr>
        <p:spPr>
          <a:xfrm>
            <a:off x="2362200" y="3962400"/>
            <a:ext cx="723275" cy="461665"/>
          </a:xfrm>
          <a:prstGeom prst="rect">
            <a:avLst/>
          </a:prstGeom>
          <a:noFill/>
        </p:spPr>
        <p:txBody>
          <a:bodyPr wrap="none" rtlCol="0">
            <a:spAutoFit/>
          </a:bodyPr>
          <a:lstStyle/>
          <a:p>
            <a:r>
              <a:rPr lang="en-US" sz="2400" dirty="0" smtClean="0">
                <a:solidFill>
                  <a:srgbClr val="FF0000"/>
                </a:solidFill>
              </a:rPr>
              <a:t>END</a:t>
            </a:r>
            <a:endParaRPr lang="en-US" sz="2400" dirty="0">
              <a:solidFill>
                <a:srgbClr val="FF0000"/>
              </a:solidFill>
            </a:endParaRPr>
          </a:p>
        </p:txBody>
      </p:sp>
    </p:spTree>
    <p:extLst>
      <p:ext uri="{BB962C8B-B14F-4D97-AF65-F5344CB8AC3E}">
        <p14:creationId xmlns:p14="http://schemas.microsoft.com/office/powerpoint/2010/main" xmlns="" val="1446724873"/>
      </p:ext>
    </p:extLst>
  </p:cSld>
  <p:clrMapOvr>
    <a:masterClrMapping/>
  </p:clrMapOvr>
  <p:timing>
    <p:tnLst>
      <p:par>
        <p:cTn id="1" dur="indefinite" restart="never" nodeType="tmRoot"/>
      </p:par>
    </p:tn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0" y="162339"/>
            <a:ext cx="9144000" cy="752061"/>
          </a:xfrm>
        </p:spPr>
        <p:txBody>
          <a:bodyPr/>
          <a:lstStyle/>
          <a:p>
            <a:r>
              <a:rPr lang="en-US" sz="35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Permissible Modes of Property</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
        <p:nvSpPr>
          <p:cNvPr id="7" name="Rectangle 3"/>
          <p:cNvSpPr txBox="1">
            <a:spLocks noChangeArrowheads="1"/>
          </p:cNvSpPr>
          <p:nvPr/>
        </p:nvSpPr>
        <p:spPr bwMode="auto">
          <a:xfrm>
            <a:off x="4731774" y="3200400"/>
            <a:ext cx="3657600" cy="1524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eaLnBrk="1" hangingPunct="1">
              <a:defRPr/>
            </a:pPr>
            <a:r>
              <a:rPr lang="en-US" b="1" dirty="0" smtClean="0">
                <a:solidFill>
                  <a:schemeClr val="tx2">
                    <a:lumMod val="60000"/>
                    <a:lumOff val="40000"/>
                  </a:schemeClr>
                </a:solidFill>
                <a:latin typeface="Baskerville Old Face" panose="02020602080505020303" pitchFamily="18" charset="0"/>
              </a:rPr>
              <a:t>Sale (II)</a:t>
            </a:r>
            <a:endParaRPr lang="en-US" b="1" dirty="0" smtClean="0">
              <a:solidFill>
                <a:schemeClr val="tx2">
                  <a:lumMod val="60000"/>
                  <a:lumOff val="40000"/>
                </a:schemeClr>
              </a:solidFill>
              <a:latin typeface="Baskerville Old Face" panose="02020602080505020303" pitchFamily="18" charset="0"/>
              <a:cs typeface="Aharoni" panose="02010803020104030203" pitchFamily="2" charset="-79"/>
            </a:endParaRPr>
          </a:p>
        </p:txBody>
      </p:sp>
    </p:spTree>
    <p:extLst>
      <p:ext uri="{BB962C8B-B14F-4D97-AF65-F5344CB8AC3E}">
        <p14:creationId xmlns:p14="http://schemas.microsoft.com/office/powerpoint/2010/main" xmlns="" val="2629032085"/>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219200"/>
            <a:ext cx="3657600" cy="5257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Islamic Law of </a:t>
            </a:r>
            <a:r>
              <a:rPr lang="en-US" sz="2800" b="1" dirty="0">
                <a:solidFill>
                  <a:schemeClr val="accent6">
                    <a:lumMod val="75000"/>
                  </a:schemeClr>
                </a:solidFill>
                <a:latin typeface="Levenim MT" panose="02010502060101010101" pitchFamily="2" charset="-79"/>
                <a:cs typeface="Levenim MT" panose="02010502060101010101" pitchFamily="2" charset="-79"/>
              </a:rPr>
              <a:t>Contracts (II):</a:t>
            </a:r>
            <a:endParaRPr lang="en-US" sz="2800" b="1" dirty="0" smtClean="0">
              <a:solidFill>
                <a:schemeClr val="bg2">
                  <a:lumMod val="50000"/>
                </a:schemeClr>
              </a:solidFill>
              <a:latin typeface="Levenim MT" panose="02010502060101010101" pitchFamily="2" charset="-79"/>
              <a:cs typeface="Levenim MT" panose="02010502060101010101" pitchFamily="2" charset="-79"/>
            </a:endParaRPr>
          </a:p>
          <a:p>
            <a:pPr marL="457200" indent="-457200" algn="l" eaLnBrk="1" hangingPunct="1">
              <a:buFont typeface="Arial" panose="020B0604020202020204" pitchFamily="34" charset="0"/>
              <a:buChar char="•"/>
            </a:pPr>
            <a:r>
              <a:rPr lang="en-US" sz="2600" b="1" dirty="0" smtClean="0">
                <a:solidFill>
                  <a:schemeClr val="tx1"/>
                </a:solidFill>
                <a:latin typeface="Baskerville Old Face" panose="02020602080505020303" pitchFamily="18" charset="0"/>
              </a:rPr>
              <a:t>Issues of commercial transactions are bound to change due to the changing circumstances and situation of both the object and subject of transactions.</a:t>
            </a:r>
            <a:endParaRPr lang="en-US" sz="2600" b="1" dirty="0">
              <a:solidFill>
                <a:schemeClr val="tx1"/>
              </a:solidFill>
              <a:latin typeface="Baskerville Old Face" panose="02020602080505020303" pitchFamily="18" charset="0"/>
            </a:endParaRPr>
          </a:p>
        </p:txBody>
      </p:sp>
      <p:sp>
        <p:nvSpPr>
          <p:cNvPr id="4" name="Title 1"/>
          <p:cNvSpPr>
            <a:spLocks noGrp="1"/>
          </p:cNvSpPr>
          <p:nvPr>
            <p:ph type="ctrTitle"/>
          </p:nvPr>
        </p:nvSpPr>
        <p:spPr>
          <a:xfrm>
            <a:off x="0" y="238539"/>
            <a:ext cx="9144000" cy="752061"/>
          </a:xfrm>
        </p:spPr>
        <p:txBody>
          <a:body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Permissible Modes of Property</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xmlns="" val="4041573977"/>
      </p:ext>
    </p:extLst>
  </p:cSld>
  <p:clrMapOvr>
    <a:masterClrMapping/>
  </p:clrMapOvr>
  <p:timing>
    <p:tnLst>
      <p:par>
        <p:cTn id="1" dur="indefinite" restart="never" nodeType="tmRoot"/>
      </p:par>
    </p:tn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990600"/>
            <a:ext cx="3657600" cy="5486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Sale (II):</a:t>
            </a:r>
            <a:endParaRPr lang="en-US" sz="2800" b="1" dirty="0">
              <a:solidFill>
                <a:schemeClr val="accent6">
                  <a:lumMod val="75000"/>
                </a:schemeClr>
              </a:solidFill>
              <a:latin typeface="Levenim MT" panose="02010502060101010101" pitchFamily="2" charset="-79"/>
              <a:cs typeface="Levenim MT" panose="02010502060101010101" pitchFamily="2" charset="-79"/>
            </a:endParaRPr>
          </a:p>
          <a:p>
            <a:pPr algn="l"/>
            <a:r>
              <a:rPr lang="en-US" sz="2500" b="1" dirty="0" smtClean="0">
                <a:solidFill>
                  <a:schemeClr val="bg2">
                    <a:lumMod val="50000"/>
                  </a:schemeClr>
                </a:solidFill>
                <a:latin typeface="Levenim MT" panose="02010502060101010101" pitchFamily="2" charset="-79"/>
                <a:cs typeface="Levenim MT" panose="02010502060101010101" pitchFamily="2" charset="-79"/>
              </a:rPr>
              <a:t>Mutual Consent:</a:t>
            </a:r>
          </a:p>
          <a:p>
            <a:pPr marL="457200" indent="-457200" algn="l" eaLnBrk="1" hangingPunct="1">
              <a:buFont typeface="Wingdings" pitchFamily="2" charset="2"/>
              <a:buChar char="§"/>
            </a:pPr>
            <a:r>
              <a:rPr lang="en-US" sz="2500" b="1" dirty="0" smtClean="0">
                <a:solidFill>
                  <a:schemeClr val="tx1"/>
                </a:solidFill>
                <a:latin typeface="Baskerville Old Face" panose="02020602080505020303" pitchFamily="18" charset="0"/>
              </a:rPr>
              <a:t>The word “Mutual consent ” indicates that the transaction which is being transacted should be through mutual consent of parties.</a:t>
            </a:r>
          </a:p>
          <a:p>
            <a:pPr marL="457200" indent="-457200" algn="l" eaLnBrk="1" hangingPunct="1">
              <a:buFont typeface="Wingdings" pitchFamily="2" charset="2"/>
              <a:buChar char="§"/>
            </a:pPr>
            <a:r>
              <a:rPr lang="en-US" sz="2500" b="1" dirty="0" smtClean="0">
                <a:solidFill>
                  <a:schemeClr val="tx1"/>
                </a:solidFill>
                <a:latin typeface="Baskerville Old Face" panose="02020602080505020303" pitchFamily="18" charset="0"/>
              </a:rPr>
              <a:t>Any agreement of sale which implemented forcefully will not be allowed according to the teaching of Islam.</a:t>
            </a: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Permissible Modes of Property</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xmlns="" val="810998163"/>
      </p:ext>
    </p:extLst>
  </p:cSld>
  <p:clrMapOvr>
    <a:masterClrMapping/>
  </p:clrMapOvr>
  <p:timing>
    <p:tnLst>
      <p:par>
        <p:cTn id="1" dur="indefinite" restart="never" nodeType="tmRoot"/>
      </p:par>
    </p:tnLst>
  </p:timing>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990600"/>
            <a:ext cx="3657600" cy="5486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Sale (II):</a:t>
            </a:r>
            <a:endParaRPr lang="en-US" sz="2800" b="1" dirty="0">
              <a:solidFill>
                <a:schemeClr val="accent6">
                  <a:lumMod val="75000"/>
                </a:schemeClr>
              </a:solidFill>
              <a:latin typeface="Levenim MT" panose="02010502060101010101" pitchFamily="2" charset="-79"/>
              <a:cs typeface="Levenim MT" panose="02010502060101010101" pitchFamily="2" charset="-79"/>
            </a:endParaRPr>
          </a:p>
          <a:p>
            <a:pPr algn="l"/>
            <a:r>
              <a:rPr lang="en-US" sz="2500" b="1" dirty="0" smtClean="0">
                <a:solidFill>
                  <a:schemeClr val="bg2">
                    <a:lumMod val="50000"/>
                  </a:schemeClr>
                </a:solidFill>
                <a:latin typeface="Levenim MT" panose="02010502060101010101" pitchFamily="2" charset="-79"/>
                <a:cs typeface="Levenim MT" panose="02010502060101010101" pitchFamily="2" charset="-79"/>
              </a:rPr>
              <a:t>Mall (Wealth):</a:t>
            </a:r>
          </a:p>
          <a:p>
            <a:pPr marL="457200" indent="-457200" algn="l" eaLnBrk="1" hangingPunct="1">
              <a:buFont typeface="Wingdings" pitchFamily="2" charset="2"/>
              <a:buChar char="§"/>
            </a:pPr>
            <a:r>
              <a:rPr lang="en-US" sz="2500" b="1" dirty="0" smtClean="0">
                <a:solidFill>
                  <a:schemeClr val="tx1"/>
                </a:solidFill>
                <a:latin typeface="Baskerville Old Face" panose="02020602080505020303" pitchFamily="18" charset="0"/>
              </a:rPr>
              <a:t>The issue of definition of wealth (Mall) is debatable among school of </a:t>
            </a:r>
            <a:r>
              <a:rPr lang="en-US" sz="2500" b="1" dirty="0" err="1" smtClean="0">
                <a:solidFill>
                  <a:schemeClr val="tx1"/>
                </a:solidFill>
                <a:latin typeface="Baskerville Old Face" panose="02020602080505020303" pitchFamily="18" charset="0"/>
              </a:rPr>
              <a:t>Fiqh</a:t>
            </a:r>
            <a:r>
              <a:rPr lang="en-US" sz="2500" b="1" dirty="0" smtClean="0">
                <a:solidFill>
                  <a:schemeClr val="tx1"/>
                </a:solidFill>
                <a:latin typeface="Baskerville Old Face" panose="02020602080505020303" pitchFamily="18" charset="0"/>
              </a:rPr>
              <a:t>.</a:t>
            </a:r>
          </a:p>
          <a:p>
            <a:pPr marL="457200" indent="-457200" algn="l" eaLnBrk="1" hangingPunct="1">
              <a:buFont typeface="Wingdings" pitchFamily="2" charset="2"/>
              <a:buChar char="§"/>
            </a:pPr>
            <a:r>
              <a:rPr lang="en-US" sz="2500" b="1" dirty="0" smtClean="0">
                <a:solidFill>
                  <a:schemeClr val="tx1"/>
                </a:solidFill>
                <a:latin typeface="Baskerville Old Face" panose="02020602080505020303" pitchFamily="18" charset="0"/>
              </a:rPr>
              <a:t>Some jurists define it in a manner that it becomes limited to physical items only</a:t>
            </a:r>
          </a:p>
          <a:p>
            <a:pPr marL="457200" indent="-457200" algn="l" eaLnBrk="1" hangingPunct="1">
              <a:buFont typeface="Wingdings" pitchFamily="2" charset="2"/>
              <a:buChar char="§"/>
            </a:pPr>
            <a:r>
              <a:rPr lang="en-US" sz="2500" b="1" dirty="0" smtClean="0">
                <a:solidFill>
                  <a:schemeClr val="tx1"/>
                </a:solidFill>
                <a:latin typeface="Baskerville Old Face" panose="02020602080505020303" pitchFamily="18" charset="0"/>
              </a:rPr>
              <a:t>Some other think that it includes non physical items too</a:t>
            </a: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Permissible Modes of Property</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xmlns="" val="2719857736"/>
      </p:ext>
    </p:extLst>
  </p:cSld>
  <p:clrMapOvr>
    <a:masterClrMapping/>
  </p:clrMapOvr>
  <p:timing>
    <p:tnLst>
      <p:par>
        <p:cTn id="1" dur="indefinite" restart="never" nodeType="tmRoot"/>
      </p:par>
    </p:tnLst>
  </p:timing>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990600"/>
            <a:ext cx="3657600" cy="5486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Sale (II):</a:t>
            </a:r>
            <a:endParaRPr lang="en-US" sz="2800" b="1" dirty="0">
              <a:solidFill>
                <a:schemeClr val="accent6">
                  <a:lumMod val="75000"/>
                </a:schemeClr>
              </a:solidFill>
              <a:latin typeface="Levenim MT" panose="02010502060101010101" pitchFamily="2" charset="-79"/>
              <a:cs typeface="Levenim MT" panose="02010502060101010101" pitchFamily="2" charset="-79"/>
            </a:endParaRPr>
          </a:p>
          <a:p>
            <a:pPr algn="l"/>
            <a:r>
              <a:rPr lang="en-US" sz="2500" b="1" dirty="0" smtClean="0">
                <a:solidFill>
                  <a:schemeClr val="bg2">
                    <a:lumMod val="50000"/>
                  </a:schemeClr>
                </a:solidFill>
                <a:latin typeface="Levenim MT" panose="02010502060101010101" pitchFamily="2" charset="-79"/>
                <a:cs typeface="Levenim MT" panose="02010502060101010101" pitchFamily="2" charset="-79"/>
              </a:rPr>
              <a:t>Mall (Wealth):</a:t>
            </a:r>
          </a:p>
          <a:p>
            <a:pPr marL="457200" indent="-457200" algn="l" eaLnBrk="1" hangingPunct="1">
              <a:buFont typeface="Wingdings" pitchFamily="2" charset="2"/>
              <a:buChar char="§"/>
            </a:pPr>
            <a:r>
              <a:rPr lang="en-US" sz="2500" b="1" dirty="0" smtClean="0">
                <a:solidFill>
                  <a:schemeClr val="tx1"/>
                </a:solidFill>
                <a:latin typeface="Baskerville Old Face" panose="02020602080505020303" pitchFamily="18" charset="0"/>
              </a:rPr>
              <a:t>According to second opinion the definition of wealth includes:</a:t>
            </a:r>
          </a:p>
          <a:p>
            <a:pPr marL="457200" indent="-457200" algn="l" eaLnBrk="1" hangingPunct="1">
              <a:buFont typeface="Wingdings" pitchFamily="2" charset="2"/>
              <a:buChar char="ü"/>
            </a:pPr>
            <a:r>
              <a:rPr lang="en-US" sz="2500" b="1" dirty="0" smtClean="0">
                <a:solidFill>
                  <a:schemeClr val="tx1"/>
                </a:solidFill>
                <a:latin typeface="Baskerville Old Face" panose="02020602080505020303" pitchFamily="18" charset="0"/>
              </a:rPr>
              <a:t>Matter</a:t>
            </a:r>
          </a:p>
          <a:p>
            <a:pPr marL="914400" lvl="1" indent="-457200" algn="l" eaLnBrk="1" hangingPunct="1">
              <a:buFont typeface="Wingdings" pitchFamily="2" charset="2"/>
              <a:buChar char="v"/>
            </a:pPr>
            <a:r>
              <a:rPr lang="en-US" sz="2100" b="1" dirty="0" smtClean="0">
                <a:solidFill>
                  <a:schemeClr val="tx1"/>
                </a:solidFill>
                <a:latin typeface="Baskerville Old Face" panose="02020602080505020303" pitchFamily="18" charset="0"/>
              </a:rPr>
              <a:t>Solid</a:t>
            </a:r>
          </a:p>
          <a:p>
            <a:pPr marL="914400" lvl="1" indent="-457200" algn="l" eaLnBrk="1" hangingPunct="1">
              <a:buFont typeface="Wingdings" pitchFamily="2" charset="2"/>
              <a:buChar char="v"/>
            </a:pPr>
            <a:r>
              <a:rPr lang="en-US" sz="2100" b="1" dirty="0" smtClean="0">
                <a:solidFill>
                  <a:schemeClr val="tx1"/>
                </a:solidFill>
                <a:latin typeface="Baskerville Old Face" panose="02020602080505020303" pitchFamily="18" charset="0"/>
              </a:rPr>
              <a:t>Liquid</a:t>
            </a:r>
          </a:p>
          <a:p>
            <a:pPr marL="914400" lvl="1" indent="-457200" algn="l" eaLnBrk="1" hangingPunct="1">
              <a:buFont typeface="Wingdings" pitchFamily="2" charset="2"/>
              <a:buChar char="v"/>
            </a:pPr>
            <a:r>
              <a:rPr lang="en-US" sz="2100" b="1" dirty="0" smtClean="0">
                <a:solidFill>
                  <a:schemeClr val="tx1"/>
                </a:solidFill>
                <a:latin typeface="Baskerville Old Face" panose="02020602080505020303" pitchFamily="18" charset="0"/>
              </a:rPr>
              <a:t>Gases</a:t>
            </a:r>
            <a:endParaRPr lang="en-US" sz="2100" b="1" dirty="0">
              <a:solidFill>
                <a:schemeClr val="tx1"/>
              </a:solidFill>
              <a:latin typeface="Baskerville Old Face" panose="02020602080505020303" pitchFamily="18" charset="0"/>
            </a:endParaRPr>
          </a:p>
          <a:p>
            <a:pPr marL="457200" indent="-457200" algn="l" eaLnBrk="1" hangingPunct="1">
              <a:buFont typeface="Wingdings" pitchFamily="2" charset="2"/>
              <a:buChar char="ü"/>
            </a:pPr>
            <a:r>
              <a:rPr lang="en-US" sz="2500" b="1" dirty="0" smtClean="0">
                <a:solidFill>
                  <a:schemeClr val="tx1"/>
                </a:solidFill>
                <a:latin typeface="Baskerville Old Face" panose="02020602080505020303" pitchFamily="18" charset="0"/>
              </a:rPr>
              <a:t>Energy</a:t>
            </a:r>
          </a:p>
          <a:p>
            <a:pPr marL="914400" lvl="1" indent="-457200" algn="l" eaLnBrk="1" hangingPunct="1">
              <a:buFont typeface="Wingdings" pitchFamily="2" charset="2"/>
              <a:buChar char="v"/>
            </a:pPr>
            <a:r>
              <a:rPr lang="en-US" sz="2100" b="1" dirty="0" smtClean="0">
                <a:solidFill>
                  <a:schemeClr val="tx1"/>
                </a:solidFill>
                <a:latin typeface="Baskerville Old Face" panose="02020602080505020303" pitchFamily="18" charset="0"/>
              </a:rPr>
              <a:t>Light, heat and other energy classes</a:t>
            </a: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Permissible Modes of Property</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xmlns="" val="3932753700"/>
      </p:ext>
    </p:extLst>
  </p:cSld>
  <p:clrMapOvr>
    <a:masterClrMapping/>
  </p:clrMapOvr>
  <p:timing>
    <p:tnLst>
      <p:par>
        <p:cTn id="1" dur="indefinite" restart="never" nodeType="tmRoot"/>
      </p:par>
    </p:tnLst>
  </p:timing>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990600"/>
            <a:ext cx="3657600" cy="5486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Sale (II):</a:t>
            </a:r>
            <a:endParaRPr lang="en-US" sz="2800" b="1" dirty="0">
              <a:solidFill>
                <a:schemeClr val="accent6">
                  <a:lumMod val="75000"/>
                </a:schemeClr>
              </a:solidFill>
              <a:latin typeface="Levenim MT" panose="02010502060101010101" pitchFamily="2" charset="-79"/>
              <a:cs typeface="Levenim MT" panose="02010502060101010101" pitchFamily="2" charset="-79"/>
            </a:endParaRPr>
          </a:p>
          <a:p>
            <a:pPr algn="l"/>
            <a:r>
              <a:rPr lang="en-US" sz="2500" b="1" dirty="0" smtClean="0">
                <a:solidFill>
                  <a:schemeClr val="bg2">
                    <a:lumMod val="50000"/>
                  </a:schemeClr>
                </a:solidFill>
                <a:latin typeface="Levenim MT" panose="02010502060101010101" pitchFamily="2" charset="-79"/>
                <a:cs typeface="Levenim MT" panose="02010502060101010101" pitchFamily="2" charset="-79"/>
              </a:rPr>
              <a:t>Mall (Wealth):</a:t>
            </a:r>
          </a:p>
          <a:p>
            <a:pPr marL="457200" indent="-457200" algn="l" eaLnBrk="1" hangingPunct="1">
              <a:buFont typeface="Wingdings" pitchFamily="2" charset="2"/>
              <a:buChar char="§"/>
            </a:pPr>
            <a:r>
              <a:rPr lang="en-US" sz="2500" b="1" dirty="0" smtClean="0">
                <a:solidFill>
                  <a:schemeClr val="tx1"/>
                </a:solidFill>
                <a:latin typeface="Baskerville Old Face" panose="02020602080505020303" pitchFamily="18" charset="0"/>
              </a:rPr>
              <a:t>According to second opinion the definition of wealth includes:</a:t>
            </a:r>
          </a:p>
          <a:p>
            <a:pPr marL="457200" indent="-457200" algn="l" eaLnBrk="1" hangingPunct="1">
              <a:buFont typeface="Wingdings" pitchFamily="2" charset="2"/>
              <a:buChar char="ü"/>
            </a:pPr>
            <a:r>
              <a:rPr lang="en-US" sz="2500" b="1" dirty="0" smtClean="0">
                <a:solidFill>
                  <a:schemeClr val="tx1"/>
                </a:solidFill>
                <a:latin typeface="Baskerville Old Face" panose="02020602080505020303" pitchFamily="18" charset="0"/>
              </a:rPr>
              <a:t>Rights</a:t>
            </a:r>
          </a:p>
          <a:p>
            <a:pPr marL="914400" lvl="1" indent="-457200" algn="l" eaLnBrk="1" hangingPunct="1">
              <a:buFont typeface="Wingdings" pitchFamily="2" charset="2"/>
              <a:buChar char="v"/>
            </a:pPr>
            <a:r>
              <a:rPr lang="en-US" sz="2100" b="1" dirty="0" smtClean="0">
                <a:solidFill>
                  <a:schemeClr val="tx1"/>
                </a:solidFill>
                <a:latin typeface="Baskerville Old Face" panose="02020602080505020303" pitchFamily="18" charset="0"/>
              </a:rPr>
              <a:t>Intellectual rights</a:t>
            </a:r>
          </a:p>
          <a:p>
            <a:pPr marL="914400" lvl="1" indent="-457200" algn="l" eaLnBrk="1" hangingPunct="1">
              <a:buFont typeface="Wingdings" pitchFamily="2" charset="2"/>
              <a:buChar char="v"/>
            </a:pPr>
            <a:r>
              <a:rPr lang="en-US" sz="2100" b="1" dirty="0" smtClean="0">
                <a:solidFill>
                  <a:schemeClr val="tx1"/>
                </a:solidFill>
                <a:latin typeface="Baskerville Old Face" panose="02020602080505020303" pitchFamily="18" charset="0"/>
              </a:rPr>
              <a:t>Rights of specific utilization</a:t>
            </a:r>
          </a:p>
          <a:p>
            <a:pPr marL="914400" lvl="1" indent="-457200" algn="l" eaLnBrk="1" hangingPunct="1">
              <a:buFont typeface="Wingdings" pitchFamily="2" charset="2"/>
              <a:buChar char="v"/>
            </a:pPr>
            <a:r>
              <a:rPr lang="en-US" sz="2100" b="1" dirty="0" smtClean="0">
                <a:solidFill>
                  <a:schemeClr val="tx1"/>
                </a:solidFill>
                <a:latin typeface="Baskerville Old Face" panose="02020602080505020303" pitchFamily="18" charset="0"/>
              </a:rPr>
              <a:t>Specific rights and some other types of rights</a:t>
            </a:r>
            <a:endParaRPr lang="en-US" sz="2100" b="1" dirty="0">
              <a:solidFill>
                <a:schemeClr val="tx1"/>
              </a:solidFill>
              <a:latin typeface="Baskerville Old Face" panose="02020602080505020303" pitchFamily="18" charset="0"/>
            </a:endParaRPr>
          </a:p>
          <a:p>
            <a:pPr algn="l" eaLnBrk="1" hangingPunct="1"/>
            <a:endParaRPr lang="en-US" sz="2500" b="1" dirty="0" smtClean="0">
              <a:solidFill>
                <a:schemeClr val="tx1"/>
              </a:solidFill>
              <a:latin typeface="Baskerville Old Face" panose="02020602080505020303" pitchFamily="18" charset="0"/>
            </a:endParaRP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Permissible Modes of Property</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xmlns="" val="12536471"/>
      </p:ext>
    </p:extLst>
  </p:cSld>
  <p:clrMapOvr>
    <a:masterClrMapping/>
  </p:clrMapOvr>
  <p:timing>
    <p:tnLst>
      <p:par>
        <p:cTn id="1" dur="indefinite" restart="never" nodeType="tmRoot"/>
      </p:par>
    </p:tnLst>
  </p:timing>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990600"/>
            <a:ext cx="3657600" cy="5486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Sale (II):</a:t>
            </a:r>
            <a:endParaRPr lang="en-US" sz="2800" b="1" dirty="0">
              <a:solidFill>
                <a:schemeClr val="accent6">
                  <a:lumMod val="75000"/>
                </a:schemeClr>
              </a:solidFill>
              <a:latin typeface="Levenim MT" panose="02010502060101010101" pitchFamily="2" charset="-79"/>
              <a:cs typeface="Levenim MT" panose="02010502060101010101" pitchFamily="2" charset="-79"/>
            </a:endParaRPr>
          </a:p>
          <a:p>
            <a:pPr algn="l"/>
            <a:r>
              <a:rPr lang="en-US" sz="2500" b="1" dirty="0" smtClean="0">
                <a:solidFill>
                  <a:schemeClr val="bg2">
                    <a:lumMod val="50000"/>
                  </a:schemeClr>
                </a:solidFill>
                <a:latin typeface="Levenim MT" panose="02010502060101010101" pitchFamily="2" charset="-79"/>
                <a:cs typeface="Levenim MT" panose="02010502060101010101" pitchFamily="2" charset="-79"/>
              </a:rPr>
              <a:t>Mall (Wealth):</a:t>
            </a:r>
          </a:p>
          <a:p>
            <a:pPr marL="457200" indent="-457200" algn="l" eaLnBrk="1" hangingPunct="1">
              <a:buFont typeface="Wingdings" pitchFamily="2" charset="2"/>
              <a:buChar char="§"/>
            </a:pPr>
            <a:r>
              <a:rPr lang="en-US" sz="2500" b="1" dirty="0" smtClean="0">
                <a:solidFill>
                  <a:schemeClr val="tx1"/>
                </a:solidFill>
                <a:latin typeface="Baskerville Old Face" panose="02020602080505020303" pitchFamily="18" charset="0"/>
              </a:rPr>
              <a:t>Conclusively we can say that issues pertain to wealth (Mall) are now under discussion of scholars and this issue of rights requires more research.</a:t>
            </a: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Permissible Modes of Property</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
        <p:nvSpPr>
          <p:cNvPr id="4" name="TextBox 3"/>
          <p:cNvSpPr txBox="1"/>
          <p:nvPr/>
        </p:nvSpPr>
        <p:spPr>
          <a:xfrm>
            <a:off x="2362200" y="3962400"/>
            <a:ext cx="723275" cy="461665"/>
          </a:xfrm>
          <a:prstGeom prst="rect">
            <a:avLst/>
          </a:prstGeom>
          <a:noFill/>
        </p:spPr>
        <p:txBody>
          <a:bodyPr wrap="none" rtlCol="0">
            <a:spAutoFit/>
          </a:bodyPr>
          <a:lstStyle/>
          <a:p>
            <a:r>
              <a:rPr lang="en-US" sz="2400" dirty="0" smtClean="0">
                <a:solidFill>
                  <a:srgbClr val="FF0000"/>
                </a:solidFill>
              </a:rPr>
              <a:t>END</a:t>
            </a:r>
            <a:endParaRPr lang="en-US" sz="2400" dirty="0">
              <a:solidFill>
                <a:srgbClr val="FF0000"/>
              </a:solidFill>
            </a:endParaRPr>
          </a:p>
        </p:txBody>
      </p:sp>
    </p:spTree>
    <p:extLst>
      <p:ext uri="{BB962C8B-B14F-4D97-AF65-F5344CB8AC3E}">
        <p14:creationId xmlns:p14="http://schemas.microsoft.com/office/powerpoint/2010/main" xmlns="" val="1295935263"/>
      </p:ext>
    </p:extLst>
  </p:cSld>
  <p:clrMapOvr>
    <a:masterClrMapping/>
  </p:clrMapOvr>
  <p:timing>
    <p:tnLst>
      <p:par>
        <p:cTn id="1" dur="indefinite" restart="never" nodeType="tmRoot"/>
      </p:par>
    </p:tnLst>
  </p:timing>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0" y="162339"/>
            <a:ext cx="9144000" cy="752061"/>
          </a:xfrm>
        </p:spPr>
        <p:txBody>
          <a:bodyPr/>
          <a:lstStyle/>
          <a:p>
            <a:r>
              <a:rPr lang="en-US" sz="35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Permissible Modes of Property</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
        <p:nvSpPr>
          <p:cNvPr id="7" name="Rectangle 3"/>
          <p:cNvSpPr txBox="1">
            <a:spLocks noChangeArrowheads="1"/>
          </p:cNvSpPr>
          <p:nvPr/>
        </p:nvSpPr>
        <p:spPr bwMode="auto">
          <a:xfrm>
            <a:off x="4731774" y="3200400"/>
            <a:ext cx="3657600" cy="838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eaLnBrk="1" hangingPunct="1">
              <a:defRPr/>
            </a:pPr>
            <a:r>
              <a:rPr lang="en-US" b="1" dirty="0" smtClean="0">
                <a:solidFill>
                  <a:schemeClr val="tx2">
                    <a:lumMod val="60000"/>
                    <a:lumOff val="40000"/>
                  </a:schemeClr>
                </a:solidFill>
                <a:latin typeface="Baskerville Old Face" panose="02020602080505020303" pitchFamily="18" charset="0"/>
              </a:rPr>
              <a:t>Types of  Sale (</a:t>
            </a:r>
            <a:r>
              <a:rPr lang="en-US" b="1" dirty="0">
                <a:solidFill>
                  <a:schemeClr val="tx2">
                    <a:lumMod val="60000"/>
                    <a:lumOff val="40000"/>
                  </a:schemeClr>
                </a:solidFill>
                <a:latin typeface="Baskerville Old Face" panose="02020602080505020303" pitchFamily="18" charset="0"/>
              </a:rPr>
              <a:t>I</a:t>
            </a:r>
            <a:r>
              <a:rPr lang="en-US" b="1" dirty="0" smtClean="0">
                <a:solidFill>
                  <a:schemeClr val="tx2">
                    <a:lumMod val="60000"/>
                    <a:lumOff val="40000"/>
                  </a:schemeClr>
                </a:solidFill>
                <a:latin typeface="Baskerville Old Face" panose="02020602080505020303" pitchFamily="18" charset="0"/>
              </a:rPr>
              <a:t>)</a:t>
            </a:r>
            <a:endParaRPr lang="en-US" b="1" dirty="0" smtClean="0">
              <a:solidFill>
                <a:schemeClr val="tx2">
                  <a:lumMod val="60000"/>
                  <a:lumOff val="40000"/>
                </a:schemeClr>
              </a:solidFill>
              <a:latin typeface="Baskerville Old Face" panose="02020602080505020303" pitchFamily="18" charset="0"/>
              <a:cs typeface="Aharoni" panose="02010803020104030203" pitchFamily="2" charset="-79"/>
            </a:endParaRPr>
          </a:p>
        </p:txBody>
      </p:sp>
    </p:spTree>
    <p:extLst>
      <p:ext uri="{BB962C8B-B14F-4D97-AF65-F5344CB8AC3E}">
        <p14:creationId xmlns:p14="http://schemas.microsoft.com/office/powerpoint/2010/main" xmlns="" val="2263215609"/>
      </p:ext>
    </p:extLst>
  </p:cSld>
  <p:clrMapOvr>
    <a:masterClrMapping/>
  </p:clrMapOvr>
  <p:timing>
    <p:tnLst>
      <p:par>
        <p:cTn id="1" dur="indefinite" restart="never" nodeType="tmRoot"/>
      </p:par>
    </p:tnLst>
  </p:timing>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76800" y="1143000"/>
            <a:ext cx="3657600" cy="5334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Types of Sale (I):</a:t>
            </a:r>
            <a:endParaRPr lang="en-US" sz="2500" b="1" dirty="0" smtClean="0">
              <a:solidFill>
                <a:schemeClr val="bg2">
                  <a:lumMod val="50000"/>
                </a:schemeClr>
              </a:solidFill>
              <a:latin typeface="Levenim MT" panose="02010502060101010101" pitchFamily="2" charset="-79"/>
              <a:cs typeface="Levenim MT" panose="02010502060101010101" pitchFamily="2" charset="-79"/>
            </a:endParaRPr>
          </a:p>
          <a:p>
            <a:pPr marL="457200" indent="-457200" algn="l" eaLnBrk="1" hangingPunct="1">
              <a:buFont typeface="Wingdings" pitchFamily="2" charset="2"/>
              <a:buChar char="§"/>
            </a:pPr>
            <a:r>
              <a:rPr lang="en-US" sz="2500" b="1" dirty="0" smtClean="0">
                <a:solidFill>
                  <a:schemeClr val="tx1"/>
                </a:solidFill>
                <a:latin typeface="Baskerville Old Face" panose="02020602080505020303" pitchFamily="18" charset="0"/>
              </a:rPr>
              <a:t>With regards to subject matter, sale has two types:</a:t>
            </a:r>
          </a:p>
          <a:p>
            <a:pPr marL="457200" indent="-457200" algn="l" eaLnBrk="1" hangingPunct="1">
              <a:buFont typeface="Wingdings" pitchFamily="2" charset="2"/>
              <a:buChar char="ü"/>
            </a:pPr>
            <a:r>
              <a:rPr lang="en-US" sz="2400" b="1" dirty="0" smtClean="0">
                <a:solidFill>
                  <a:schemeClr val="tx1"/>
                </a:solidFill>
                <a:latin typeface="Baskerville Old Face" panose="02020602080505020303" pitchFamily="18" charset="0"/>
              </a:rPr>
              <a:t>The sale of commodity in exchange of cash is called “</a:t>
            </a:r>
            <a:r>
              <a:rPr lang="en-US" sz="2400" b="1" dirty="0" err="1" smtClean="0">
                <a:solidFill>
                  <a:schemeClr val="tx1"/>
                </a:solidFill>
                <a:latin typeface="Baskerville Old Face" panose="02020602080505020303" pitchFamily="18" charset="0"/>
              </a:rPr>
              <a:t>Bai</a:t>
            </a:r>
            <a:r>
              <a:rPr lang="en-US" sz="2400" b="1" dirty="0" smtClean="0">
                <a:solidFill>
                  <a:schemeClr val="tx1"/>
                </a:solidFill>
                <a:latin typeface="Baskerville Old Face" panose="02020602080505020303" pitchFamily="18" charset="0"/>
              </a:rPr>
              <a:t>-e-</a:t>
            </a:r>
            <a:r>
              <a:rPr lang="en-US" sz="2400" b="1" dirty="0" err="1" smtClean="0">
                <a:solidFill>
                  <a:schemeClr val="tx1"/>
                </a:solidFill>
                <a:latin typeface="Baskerville Old Face" panose="02020602080505020303" pitchFamily="18" charset="0"/>
              </a:rPr>
              <a:t>Mutlaq</a:t>
            </a:r>
            <a:r>
              <a:rPr lang="en-US" sz="2400" b="1" dirty="0" smtClean="0">
                <a:solidFill>
                  <a:schemeClr val="tx1"/>
                </a:solidFill>
                <a:latin typeface="Baskerville Old Face" panose="02020602080505020303" pitchFamily="18" charset="0"/>
              </a:rPr>
              <a:t>” (General Sale)</a:t>
            </a:r>
          </a:p>
          <a:p>
            <a:pPr marL="457200" indent="-457200" algn="l" eaLnBrk="1" hangingPunct="1">
              <a:buFont typeface="Wingdings" pitchFamily="2" charset="2"/>
              <a:buChar char="ü"/>
            </a:pPr>
            <a:r>
              <a:rPr lang="en-US" sz="2400" b="1" dirty="0" smtClean="0">
                <a:solidFill>
                  <a:schemeClr val="tx1"/>
                </a:solidFill>
                <a:latin typeface="Baskerville Old Face" panose="02020602080505020303" pitchFamily="18" charset="0"/>
              </a:rPr>
              <a:t>The sale of a commodity in exchange of another commodity is called “</a:t>
            </a:r>
            <a:r>
              <a:rPr lang="en-US" sz="2400" b="1" dirty="0" err="1" smtClean="0">
                <a:solidFill>
                  <a:schemeClr val="tx1"/>
                </a:solidFill>
                <a:latin typeface="Baskerville Old Face" panose="02020602080505020303" pitchFamily="18" charset="0"/>
              </a:rPr>
              <a:t>Bai</a:t>
            </a:r>
            <a:r>
              <a:rPr lang="en-US" sz="2400" b="1" dirty="0" smtClean="0">
                <a:solidFill>
                  <a:schemeClr val="tx1"/>
                </a:solidFill>
                <a:latin typeface="Baskerville Old Face" panose="02020602080505020303" pitchFamily="18" charset="0"/>
              </a:rPr>
              <a:t>-e-</a:t>
            </a:r>
            <a:r>
              <a:rPr lang="en-US" sz="2400" b="1" dirty="0" err="1" smtClean="0">
                <a:solidFill>
                  <a:schemeClr val="tx1"/>
                </a:solidFill>
                <a:latin typeface="Baskerville Old Face" panose="02020602080505020303" pitchFamily="18" charset="0"/>
              </a:rPr>
              <a:t>Muqayazah</a:t>
            </a:r>
            <a:r>
              <a:rPr lang="en-US" sz="2400" b="1" dirty="0" smtClean="0">
                <a:solidFill>
                  <a:schemeClr val="tx1"/>
                </a:solidFill>
                <a:latin typeface="Baskerville Old Face" panose="02020602080505020303" pitchFamily="18" charset="0"/>
              </a:rPr>
              <a:t>” (Barter Sale)</a:t>
            </a: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Permissible Modes of Property</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xmlns="" val="389047339"/>
      </p:ext>
    </p:extLst>
  </p:cSld>
  <p:clrMapOvr>
    <a:masterClrMapping/>
  </p:clrMapOvr>
  <p:timing>
    <p:tnLst>
      <p:par>
        <p:cTn id="1" dur="indefinite" restart="never" nodeType="tmRoot"/>
      </p:par>
    </p:tnLst>
  </p:timing>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76800" y="1143000"/>
            <a:ext cx="3657600" cy="5334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Types of Sale (I):</a:t>
            </a:r>
            <a:endParaRPr lang="en-US" sz="2500" b="1" dirty="0" smtClean="0">
              <a:solidFill>
                <a:schemeClr val="bg2">
                  <a:lumMod val="50000"/>
                </a:schemeClr>
              </a:solidFill>
              <a:latin typeface="Levenim MT" panose="02010502060101010101" pitchFamily="2" charset="-79"/>
              <a:cs typeface="Levenim MT" panose="02010502060101010101" pitchFamily="2" charset="-79"/>
            </a:endParaRPr>
          </a:p>
          <a:p>
            <a:pPr marL="457200" indent="-457200" algn="l" eaLnBrk="1" hangingPunct="1">
              <a:buFont typeface="Wingdings" pitchFamily="2" charset="2"/>
              <a:buChar char="§"/>
            </a:pPr>
            <a:r>
              <a:rPr lang="en-US" sz="2500" b="1" dirty="0" smtClean="0">
                <a:solidFill>
                  <a:schemeClr val="tx1"/>
                </a:solidFill>
                <a:latin typeface="Baskerville Old Face" panose="02020602080505020303" pitchFamily="18" charset="0"/>
              </a:rPr>
              <a:t>With regards to subject to its legality sale has four types:</a:t>
            </a:r>
          </a:p>
          <a:p>
            <a:pPr marL="457200" indent="-457200" algn="l" eaLnBrk="1" hangingPunct="1">
              <a:buFont typeface="Wingdings" pitchFamily="2" charset="2"/>
              <a:buChar char="ü"/>
            </a:pPr>
            <a:r>
              <a:rPr lang="en-US" sz="2500" b="1" dirty="0" smtClean="0">
                <a:solidFill>
                  <a:schemeClr val="tx1"/>
                </a:solidFill>
                <a:latin typeface="Baskerville Old Face" panose="02020602080505020303" pitchFamily="18" charset="0"/>
              </a:rPr>
              <a:t>Valid Sale (</a:t>
            </a:r>
            <a:r>
              <a:rPr lang="en-US" sz="2500" b="1" dirty="0" err="1" smtClean="0">
                <a:solidFill>
                  <a:schemeClr val="tx1"/>
                </a:solidFill>
                <a:latin typeface="Baskerville Old Face" panose="02020602080505020303" pitchFamily="18" charset="0"/>
              </a:rPr>
              <a:t>Bai</a:t>
            </a:r>
            <a:r>
              <a:rPr lang="en-US" sz="2500" b="1" dirty="0" smtClean="0">
                <a:solidFill>
                  <a:schemeClr val="tx1"/>
                </a:solidFill>
                <a:latin typeface="Baskerville Old Face" panose="02020602080505020303" pitchFamily="18" charset="0"/>
              </a:rPr>
              <a:t> </a:t>
            </a:r>
            <a:r>
              <a:rPr lang="en-US" sz="2500" b="1" dirty="0" err="1" smtClean="0">
                <a:solidFill>
                  <a:schemeClr val="tx1"/>
                </a:solidFill>
                <a:latin typeface="Baskerville Old Face" panose="02020602080505020303" pitchFamily="18" charset="0"/>
              </a:rPr>
              <a:t>Sahih</a:t>
            </a:r>
            <a:r>
              <a:rPr lang="en-US" sz="2500" b="1" dirty="0" smtClean="0">
                <a:solidFill>
                  <a:schemeClr val="tx1"/>
                </a:solidFill>
                <a:latin typeface="Baskerville Old Face" panose="02020602080505020303" pitchFamily="18" charset="0"/>
              </a:rPr>
              <a:t>)</a:t>
            </a:r>
          </a:p>
          <a:p>
            <a:pPr marL="457200" indent="-457200" algn="l" eaLnBrk="1" hangingPunct="1">
              <a:buFont typeface="Wingdings" pitchFamily="2" charset="2"/>
              <a:buChar char="ü"/>
            </a:pPr>
            <a:r>
              <a:rPr lang="en-US" sz="2500" b="1" dirty="0" smtClean="0">
                <a:solidFill>
                  <a:schemeClr val="tx1"/>
                </a:solidFill>
                <a:latin typeface="Baskerville Old Face" panose="02020602080505020303" pitchFamily="18" charset="0"/>
              </a:rPr>
              <a:t>Void / Non existing Sale (</a:t>
            </a:r>
            <a:r>
              <a:rPr lang="en-US" sz="2500" b="1" dirty="0" err="1" smtClean="0">
                <a:solidFill>
                  <a:schemeClr val="tx1"/>
                </a:solidFill>
                <a:latin typeface="Baskerville Old Face" panose="02020602080505020303" pitchFamily="18" charset="0"/>
              </a:rPr>
              <a:t>Bai</a:t>
            </a:r>
            <a:r>
              <a:rPr lang="en-US" sz="2500" b="1" dirty="0" smtClean="0">
                <a:solidFill>
                  <a:schemeClr val="tx1"/>
                </a:solidFill>
                <a:latin typeface="Baskerville Old Face" panose="02020602080505020303" pitchFamily="18" charset="0"/>
              </a:rPr>
              <a:t> </a:t>
            </a:r>
            <a:r>
              <a:rPr lang="en-US" sz="2500" b="1" dirty="0" err="1" smtClean="0">
                <a:solidFill>
                  <a:schemeClr val="tx1"/>
                </a:solidFill>
                <a:latin typeface="Baskerville Old Face" panose="02020602080505020303" pitchFamily="18" charset="0"/>
              </a:rPr>
              <a:t>Baatil</a:t>
            </a:r>
            <a:r>
              <a:rPr lang="en-US" sz="2500" b="1" dirty="0" smtClean="0">
                <a:solidFill>
                  <a:schemeClr val="tx1"/>
                </a:solidFill>
                <a:latin typeface="Baskerville Old Face" panose="02020602080505020303" pitchFamily="18" charset="0"/>
              </a:rPr>
              <a:t>)</a:t>
            </a:r>
          </a:p>
          <a:p>
            <a:pPr marL="457200" indent="-457200" algn="l" eaLnBrk="1" hangingPunct="1">
              <a:buFont typeface="Wingdings" pitchFamily="2" charset="2"/>
              <a:buChar char="ü"/>
            </a:pPr>
            <a:r>
              <a:rPr lang="en-US" sz="2500" b="1" dirty="0" smtClean="0">
                <a:solidFill>
                  <a:schemeClr val="tx1"/>
                </a:solidFill>
                <a:latin typeface="Baskerville Old Face" panose="02020602080505020303" pitchFamily="18" charset="0"/>
              </a:rPr>
              <a:t>Hung Sale – Existing but defective (</a:t>
            </a:r>
            <a:r>
              <a:rPr lang="en-US" sz="2500" b="1" dirty="0" err="1" smtClean="0">
                <a:solidFill>
                  <a:schemeClr val="tx1"/>
                </a:solidFill>
                <a:latin typeface="Baskerville Old Face" panose="02020602080505020303" pitchFamily="18" charset="0"/>
              </a:rPr>
              <a:t>Bai</a:t>
            </a:r>
            <a:r>
              <a:rPr lang="en-US" sz="2500" b="1" dirty="0" smtClean="0">
                <a:solidFill>
                  <a:schemeClr val="tx1"/>
                </a:solidFill>
                <a:latin typeface="Baskerville Old Face" panose="02020602080505020303" pitchFamily="18" charset="0"/>
              </a:rPr>
              <a:t> </a:t>
            </a:r>
            <a:r>
              <a:rPr lang="en-US" sz="2500" b="1" dirty="0" err="1" smtClean="0">
                <a:solidFill>
                  <a:schemeClr val="tx1"/>
                </a:solidFill>
                <a:latin typeface="Baskerville Old Face" panose="02020602080505020303" pitchFamily="18" charset="0"/>
              </a:rPr>
              <a:t>Fasid</a:t>
            </a:r>
            <a:r>
              <a:rPr lang="en-US" sz="2500" b="1" dirty="0" smtClean="0">
                <a:solidFill>
                  <a:schemeClr val="tx1"/>
                </a:solidFill>
                <a:latin typeface="Baskerville Old Face" panose="02020602080505020303" pitchFamily="18" charset="0"/>
              </a:rPr>
              <a:t>)</a:t>
            </a:r>
          </a:p>
          <a:p>
            <a:pPr marL="457200" indent="-457200" algn="l" eaLnBrk="1" hangingPunct="1">
              <a:buFont typeface="Wingdings" pitchFamily="2" charset="2"/>
              <a:buChar char="ü"/>
            </a:pPr>
            <a:r>
              <a:rPr lang="en-US" sz="2500" b="1" dirty="0" smtClean="0">
                <a:solidFill>
                  <a:schemeClr val="tx1"/>
                </a:solidFill>
                <a:latin typeface="Baskerville Old Face" panose="02020602080505020303" pitchFamily="18" charset="0"/>
              </a:rPr>
              <a:t>Valid but disliked sale (</a:t>
            </a:r>
            <a:r>
              <a:rPr lang="en-US" sz="2500" b="1" dirty="0" err="1" smtClean="0">
                <a:solidFill>
                  <a:schemeClr val="tx1"/>
                </a:solidFill>
                <a:latin typeface="Baskerville Old Face" panose="02020602080505020303" pitchFamily="18" charset="0"/>
              </a:rPr>
              <a:t>Bai</a:t>
            </a:r>
            <a:r>
              <a:rPr lang="en-US" sz="2500" b="1" dirty="0" smtClean="0">
                <a:solidFill>
                  <a:schemeClr val="tx1"/>
                </a:solidFill>
                <a:latin typeface="Baskerville Old Face" panose="02020602080505020303" pitchFamily="18" charset="0"/>
              </a:rPr>
              <a:t> </a:t>
            </a:r>
            <a:r>
              <a:rPr lang="en-US" sz="2500" b="1" dirty="0" err="1" smtClean="0">
                <a:solidFill>
                  <a:schemeClr val="tx1"/>
                </a:solidFill>
                <a:latin typeface="Baskerville Old Face" panose="02020602080505020303" pitchFamily="18" charset="0"/>
              </a:rPr>
              <a:t>Makrooh</a:t>
            </a:r>
            <a:r>
              <a:rPr lang="en-US" sz="2500" b="1" dirty="0" smtClean="0">
                <a:solidFill>
                  <a:schemeClr val="tx1"/>
                </a:solidFill>
                <a:latin typeface="Baskerville Old Face" panose="02020602080505020303" pitchFamily="18" charset="0"/>
              </a:rPr>
              <a:t>)</a:t>
            </a:r>
          </a:p>
          <a:p>
            <a:pPr marL="457200" indent="-457200" algn="l" eaLnBrk="1" hangingPunct="1">
              <a:buFont typeface="Wingdings" pitchFamily="2" charset="2"/>
              <a:buChar char="§"/>
            </a:pPr>
            <a:endParaRPr lang="en-US" sz="2500" b="1" dirty="0" smtClean="0">
              <a:solidFill>
                <a:schemeClr val="tx1"/>
              </a:solidFill>
              <a:latin typeface="Baskerville Old Face" panose="02020602080505020303" pitchFamily="18" charset="0"/>
            </a:endParaRP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Permissible Modes of Property</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
        <p:nvSpPr>
          <p:cNvPr id="4" name="TextBox 3"/>
          <p:cNvSpPr txBox="1"/>
          <p:nvPr/>
        </p:nvSpPr>
        <p:spPr>
          <a:xfrm>
            <a:off x="2362200" y="3962400"/>
            <a:ext cx="723275" cy="461665"/>
          </a:xfrm>
          <a:prstGeom prst="rect">
            <a:avLst/>
          </a:prstGeom>
          <a:noFill/>
        </p:spPr>
        <p:txBody>
          <a:bodyPr wrap="none" rtlCol="0">
            <a:spAutoFit/>
          </a:bodyPr>
          <a:lstStyle/>
          <a:p>
            <a:r>
              <a:rPr lang="en-US" sz="2400" dirty="0" smtClean="0">
                <a:solidFill>
                  <a:srgbClr val="FF0000"/>
                </a:solidFill>
              </a:rPr>
              <a:t>END</a:t>
            </a:r>
            <a:endParaRPr lang="en-US" sz="2400" dirty="0">
              <a:solidFill>
                <a:srgbClr val="FF0000"/>
              </a:solidFill>
            </a:endParaRPr>
          </a:p>
        </p:txBody>
      </p:sp>
    </p:spTree>
    <p:extLst>
      <p:ext uri="{BB962C8B-B14F-4D97-AF65-F5344CB8AC3E}">
        <p14:creationId xmlns:p14="http://schemas.microsoft.com/office/powerpoint/2010/main" xmlns="" val="2019441012"/>
      </p:ext>
    </p:extLst>
  </p:cSld>
  <p:clrMapOvr>
    <a:masterClrMapping/>
  </p:clrMapOvr>
  <p:timing>
    <p:tnLst>
      <p:par>
        <p:cTn id="1" dur="indefinite" restart="never" nodeType="tmRoot"/>
      </p:par>
    </p:tnLst>
  </p:timing>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0" y="162339"/>
            <a:ext cx="9144000" cy="752061"/>
          </a:xfrm>
        </p:spPr>
        <p:txBody>
          <a:bodyPr/>
          <a:lstStyle/>
          <a:p>
            <a:r>
              <a:rPr lang="en-US" sz="35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Permissible Modes of Property</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
        <p:nvSpPr>
          <p:cNvPr id="7" name="Rectangle 3"/>
          <p:cNvSpPr txBox="1">
            <a:spLocks noChangeArrowheads="1"/>
          </p:cNvSpPr>
          <p:nvPr/>
        </p:nvSpPr>
        <p:spPr bwMode="auto">
          <a:xfrm>
            <a:off x="4731774" y="3200400"/>
            <a:ext cx="3657600" cy="838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eaLnBrk="1" hangingPunct="1">
              <a:defRPr/>
            </a:pPr>
            <a:r>
              <a:rPr lang="en-US" b="1" dirty="0" smtClean="0">
                <a:solidFill>
                  <a:schemeClr val="tx2">
                    <a:lumMod val="60000"/>
                    <a:lumOff val="40000"/>
                  </a:schemeClr>
                </a:solidFill>
                <a:latin typeface="Baskerville Old Face" panose="02020602080505020303" pitchFamily="18" charset="0"/>
              </a:rPr>
              <a:t>Types of  Sale (II)</a:t>
            </a:r>
            <a:endParaRPr lang="en-US" b="1" dirty="0" smtClean="0">
              <a:solidFill>
                <a:schemeClr val="tx2">
                  <a:lumMod val="60000"/>
                  <a:lumOff val="40000"/>
                </a:schemeClr>
              </a:solidFill>
              <a:latin typeface="Baskerville Old Face" panose="02020602080505020303" pitchFamily="18" charset="0"/>
              <a:cs typeface="Aharoni" panose="02010803020104030203" pitchFamily="2" charset="-79"/>
            </a:endParaRPr>
          </a:p>
        </p:txBody>
      </p:sp>
    </p:spTree>
    <p:extLst>
      <p:ext uri="{BB962C8B-B14F-4D97-AF65-F5344CB8AC3E}">
        <p14:creationId xmlns:p14="http://schemas.microsoft.com/office/powerpoint/2010/main" xmlns="" val="1327968845"/>
      </p:ext>
    </p:extLst>
  </p:cSld>
  <p:clrMapOvr>
    <a:masterClrMapping/>
  </p:clrMapOvr>
  <p:timing>
    <p:tnLst>
      <p:par>
        <p:cTn id="1" dur="indefinite" restart="never" nodeType="tmRoot"/>
      </p:par>
    </p:tnLst>
  </p:timing>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990600"/>
            <a:ext cx="3657600" cy="55626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Types of Sale (II):</a:t>
            </a:r>
            <a:endParaRPr lang="en-US" sz="2800" b="1" dirty="0">
              <a:solidFill>
                <a:schemeClr val="accent6">
                  <a:lumMod val="75000"/>
                </a:schemeClr>
              </a:solidFill>
              <a:latin typeface="Levenim MT" panose="02010502060101010101" pitchFamily="2" charset="-79"/>
              <a:cs typeface="Levenim MT" panose="02010502060101010101" pitchFamily="2" charset="-79"/>
            </a:endParaRPr>
          </a:p>
          <a:p>
            <a:pPr algn="l"/>
            <a:r>
              <a:rPr lang="en-US" sz="2500" b="1" dirty="0" smtClean="0">
                <a:solidFill>
                  <a:schemeClr val="bg2">
                    <a:lumMod val="50000"/>
                  </a:schemeClr>
                </a:solidFill>
                <a:latin typeface="Levenim MT" panose="02010502060101010101" pitchFamily="2" charset="-79"/>
                <a:cs typeface="Levenim MT" panose="02010502060101010101" pitchFamily="2" charset="-79"/>
              </a:rPr>
              <a:t>Valid Sale (</a:t>
            </a:r>
            <a:r>
              <a:rPr lang="en-US" sz="2500" b="1" dirty="0" err="1" smtClean="0">
                <a:solidFill>
                  <a:schemeClr val="bg2">
                    <a:lumMod val="50000"/>
                  </a:schemeClr>
                </a:solidFill>
                <a:latin typeface="Levenim MT" panose="02010502060101010101" pitchFamily="2" charset="-79"/>
                <a:cs typeface="Levenim MT" panose="02010502060101010101" pitchFamily="2" charset="-79"/>
              </a:rPr>
              <a:t>Bai</a:t>
            </a:r>
            <a:r>
              <a:rPr lang="en-US" sz="2500" b="1" dirty="0" smtClean="0">
                <a:solidFill>
                  <a:schemeClr val="bg2">
                    <a:lumMod val="50000"/>
                  </a:schemeClr>
                </a:solidFill>
                <a:latin typeface="Levenim MT" panose="02010502060101010101" pitchFamily="2" charset="-79"/>
                <a:cs typeface="Levenim MT" panose="02010502060101010101" pitchFamily="2" charset="-79"/>
              </a:rPr>
              <a:t> </a:t>
            </a:r>
            <a:r>
              <a:rPr lang="en-US" sz="2500" b="1" dirty="0" err="1" smtClean="0">
                <a:solidFill>
                  <a:schemeClr val="bg2">
                    <a:lumMod val="50000"/>
                  </a:schemeClr>
                </a:solidFill>
                <a:latin typeface="Levenim MT" panose="02010502060101010101" pitchFamily="2" charset="-79"/>
                <a:cs typeface="Levenim MT" panose="02010502060101010101" pitchFamily="2" charset="-79"/>
              </a:rPr>
              <a:t>Saheeh</a:t>
            </a:r>
            <a:r>
              <a:rPr lang="en-US" sz="2500" b="1" dirty="0" smtClean="0">
                <a:solidFill>
                  <a:schemeClr val="bg2">
                    <a:lumMod val="50000"/>
                  </a:schemeClr>
                </a:solidFill>
                <a:latin typeface="Levenim MT" panose="02010502060101010101" pitchFamily="2" charset="-79"/>
                <a:cs typeface="Levenim MT" panose="02010502060101010101" pitchFamily="2" charset="-79"/>
              </a:rPr>
              <a:t>):</a:t>
            </a:r>
          </a:p>
          <a:p>
            <a:pPr marL="457200" indent="-457200" algn="l" eaLnBrk="1" hangingPunct="1">
              <a:buFont typeface="Wingdings" pitchFamily="2" charset="2"/>
              <a:buChar char="§"/>
            </a:pPr>
            <a:r>
              <a:rPr lang="en-US" sz="2500" b="1" dirty="0" smtClean="0">
                <a:solidFill>
                  <a:schemeClr val="tx1"/>
                </a:solidFill>
                <a:latin typeface="Baskerville Old Face" panose="02020602080505020303" pitchFamily="18" charset="0"/>
              </a:rPr>
              <a:t>A Sale that meets all requirements laid down by </a:t>
            </a:r>
            <a:r>
              <a:rPr lang="en-US" sz="2500" b="1" dirty="0" err="1" smtClean="0">
                <a:solidFill>
                  <a:schemeClr val="tx1"/>
                </a:solidFill>
                <a:latin typeface="Baskerville Old Face" panose="02020602080505020303" pitchFamily="18" charset="0"/>
              </a:rPr>
              <a:t>Shariah</a:t>
            </a:r>
            <a:r>
              <a:rPr lang="en-US" sz="2500" b="1" dirty="0" smtClean="0">
                <a:solidFill>
                  <a:schemeClr val="tx1"/>
                </a:solidFill>
                <a:latin typeface="Baskerville Old Face" panose="02020602080505020303" pitchFamily="18" charset="0"/>
              </a:rPr>
              <a:t> for its contractual nature.</a:t>
            </a:r>
          </a:p>
          <a:p>
            <a:pPr marL="457200" indent="-457200" algn="l" eaLnBrk="1" hangingPunct="1">
              <a:buFont typeface="Wingdings" pitchFamily="2" charset="2"/>
              <a:buChar char="§"/>
            </a:pPr>
            <a:r>
              <a:rPr lang="en-US" sz="2500" b="1" dirty="0" smtClean="0">
                <a:solidFill>
                  <a:schemeClr val="tx1"/>
                </a:solidFill>
                <a:latin typeface="Baskerville Old Face" panose="02020602080505020303" pitchFamily="18" charset="0"/>
              </a:rPr>
              <a:t>In a valid sale following elements of sale contract are present</a:t>
            </a:r>
          </a:p>
          <a:p>
            <a:pPr marL="914400" lvl="1" indent="-457200" algn="l" eaLnBrk="1" hangingPunct="1">
              <a:buFont typeface="Wingdings" pitchFamily="2" charset="2"/>
              <a:buChar char="v"/>
            </a:pPr>
            <a:r>
              <a:rPr lang="en-US" sz="1900" b="1" dirty="0" smtClean="0">
                <a:solidFill>
                  <a:schemeClr val="tx1"/>
                </a:solidFill>
                <a:latin typeface="Baskerville Old Face" panose="02020602080505020303" pitchFamily="18" charset="0"/>
              </a:rPr>
              <a:t>Contract</a:t>
            </a:r>
          </a:p>
          <a:p>
            <a:pPr marL="914400" lvl="1" indent="-457200" algn="l" eaLnBrk="1" hangingPunct="1">
              <a:buFont typeface="Wingdings" pitchFamily="2" charset="2"/>
              <a:buChar char="v"/>
            </a:pPr>
            <a:r>
              <a:rPr lang="en-US" sz="1900" b="1" dirty="0" smtClean="0">
                <a:solidFill>
                  <a:schemeClr val="tx1"/>
                </a:solidFill>
                <a:latin typeface="Baskerville Old Face" panose="02020602080505020303" pitchFamily="18" charset="0"/>
              </a:rPr>
              <a:t>Subject Matter</a:t>
            </a:r>
          </a:p>
          <a:p>
            <a:pPr marL="914400" lvl="1" indent="-457200" algn="l" eaLnBrk="1" hangingPunct="1">
              <a:buFont typeface="Wingdings" pitchFamily="2" charset="2"/>
              <a:buChar char="v"/>
            </a:pPr>
            <a:r>
              <a:rPr lang="en-US" sz="1900" b="1" dirty="0" smtClean="0">
                <a:solidFill>
                  <a:schemeClr val="tx1"/>
                </a:solidFill>
                <a:latin typeface="Baskerville Old Face" panose="02020602080505020303" pitchFamily="18" charset="0"/>
              </a:rPr>
              <a:t>Price </a:t>
            </a:r>
            <a:endParaRPr lang="en-US" sz="1900" b="1" dirty="0">
              <a:solidFill>
                <a:schemeClr val="tx1"/>
              </a:solidFill>
              <a:latin typeface="Baskerville Old Face" panose="02020602080505020303" pitchFamily="18" charset="0"/>
            </a:endParaRPr>
          </a:p>
          <a:p>
            <a:pPr marL="914400" lvl="1" indent="-457200" algn="l" eaLnBrk="1" hangingPunct="1">
              <a:buFont typeface="Wingdings" pitchFamily="2" charset="2"/>
              <a:buChar char="v"/>
            </a:pPr>
            <a:r>
              <a:rPr lang="en-US" sz="1900" b="1" dirty="0" smtClean="0">
                <a:solidFill>
                  <a:schemeClr val="tx1"/>
                </a:solidFill>
                <a:latin typeface="Baskerville Old Face" panose="02020602080505020303" pitchFamily="18" charset="0"/>
              </a:rPr>
              <a:t>Possession</a:t>
            </a: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Permissible Modes of Property</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xmlns="" val="208587736"/>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219200"/>
            <a:ext cx="3657600" cy="5257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Islamic Law of </a:t>
            </a:r>
            <a:r>
              <a:rPr lang="en-US" sz="2800" b="1" dirty="0">
                <a:solidFill>
                  <a:schemeClr val="accent6">
                    <a:lumMod val="75000"/>
                  </a:schemeClr>
                </a:solidFill>
                <a:latin typeface="Levenim MT" panose="02010502060101010101" pitchFamily="2" charset="-79"/>
                <a:cs typeface="Levenim MT" panose="02010502060101010101" pitchFamily="2" charset="-79"/>
              </a:rPr>
              <a:t>Contract (II):</a:t>
            </a:r>
            <a:endParaRPr lang="en-US" sz="2800" b="1" dirty="0" smtClean="0">
              <a:solidFill>
                <a:schemeClr val="bg2">
                  <a:lumMod val="50000"/>
                </a:schemeClr>
              </a:solidFill>
              <a:latin typeface="Levenim MT" panose="02010502060101010101" pitchFamily="2" charset="-79"/>
              <a:cs typeface="Levenim MT" panose="02010502060101010101" pitchFamily="2" charset="-79"/>
            </a:endParaRPr>
          </a:p>
          <a:p>
            <a:pPr marL="457200" indent="-457200" algn="l" eaLnBrk="1" hangingPunct="1">
              <a:buFont typeface="Arial" panose="020B0604020202020204" pitchFamily="34" charset="0"/>
              <a:buChar char="•"/>
            </a:pPr>
            <a:r>
              <a:rPr lang="en-US" sz="2600" b="1" dirty="0" smtClean="0">
                <a:solidFill>
                  <a:schemeClr val="tx1"/>
                </a:solidFill>
                <a:latin typeface="Baskerville Old Face" panose="02020602080505020303" pitchFamily="18" charset="0"/>
              </a:rPr>
              <a:t>Islamic Laws for Contracts includes:</a:t>
            </a:r>
          </a:p>
          <a:p>
            <a:pPr marL="514350" indent="-514350" algn="l" eaLnBrk="1" hangingPunct="1">
              <a:buFont typeface="+mj-lt"/>
              <a:buAutoNum type="arabicPeriod"/>
            </a:pPr>
            <a:r>
              <a:rPr lang="en-US" sz="2600" b="1" dirty="0" smtClean="0">
                <a:solidFill>
                  <a:schemeClr val="tx1"/>
                </a:solidFill>
                <a:latin typeface="Baskerville Old Face" panose="02020602080505020303" pitchFamily="18" charset="0"/>
              </a:rPr>
              <a:t>Contractors-Parties to a Contract</a:t>
            </a:r>
          </a:p>
          <a:p>
            <a:pPr marL="514350" indent="-514350" algn="l" eaLnBrk="1" hangingPunct="1">
              <a:buFont typeface="+mj-lt"/>
              <a:buAutoNum type="arabicPeriod"/>
            </a:pPr>
            <a:r>
              <a:rPr lang="en-US" sz="2600" b="1" dirty="0" smtClean="0">
                <a:solidFill>
                  <a:schemeClr val="tx1"/>
                </a:solidFill>
                <a:latin typeface="Baskerville Old Face" panose="02020602080505020303" pitchFamily="18" charset="0"/>
              </a:rPr>
              <a:t>Subject Matter-Goods / Commodities / Services</a:t>
            </a:r>
          </a:p>
          <a:p>
            <a:pPr marL="514350" indent="-514350" algn="l" eaLnBrk="1" hangingPunct="1">
              <a:buFont typeface="+mj-lt"/>
              <a:buAutoNum type="arabicPeriod"/>
            </a:pPr>
            <a:r>
              <a:rPr lang="en-US" sz="2600" b="1" dirty="0" smtClean="0">
                <a:solidFill>
                  <a:schemeClr val="tx1"/>
                </a:solidFill>
                <a:latin typeface="Baskerville Old Face" panose="02020602080505020303" pitchFamily="18" charset="0"/>
              </a:rPr>
              <a:t>Consideration / Compensation</a:t>
            </a:r>
          </a:p>
          <a:p>
            <a:pPr marL="514350" indent="-514350" algn="l" eaLnBrk="1" hangingPunct="1">
              <a:buFont typeface="+mj-lt"/>
              <a:buAutoNum type="arabicPeriod"/>
            </a:pPr>
            <a:r>
              <a:rPr lang="en-US" sz="2600" b="1" dirty="0" smtClean="0">
                <a:solidFill>
                  <a:schemeClr val="tx1"/>
                </a:solidFill>
                <a:latin typeface="Baskerville Old Face" panose="02020602080505020303" pitchFamily="18" charset="0"/>
              </a:rPr>
              <a:t>Wording of Contract</a:t>
            </a:r>
            <a:endParaRPr lang="en-US" sz="2600" b="1" dirty="0">
              <a:solidFill>
                <a:schemeClr val="tx1"/>
              </a:solidFill>
              <a:latin typeface="Baskerville Old Face" panose="02020602080505020303" pitchFamily="18" charset="0"/>
            </a:endParaRPr>
          </a:p>
        </p:txBody>
      </p:sp>
      <p:sp>
        <p:nvSpPr>
          <p:cNvPr id="4" name="Title 1"/>
          <p:cNvSpPr>
            <a:spLocks noGrp="1"/>
          </p:cNvSpPr>
          <p:nvPr>
            <p:ph type="ctrTitle"/>
          </p:nvPr>
        </p:nvSpPr>
        <p:spPr>
          <a:xfrm>
            <a:off x="0" y="238539"/>
            <a:ext cx="9144000" cy="752061"/>
          </a:xfrm>
        </p:spPr>
        <p:txBody>
          <a:body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Permissible Modes of Property</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xmlns="" val="3497920502"/>
      </p:ext>
    </p:extLst>
  </p:cSld>
  <p:clrMapOvr>
    <a:masterClrMapping/>
  </p:clrMapOvr>
  <p:timing>
    <p:tnLst>
      <p:par>
        <p:cTn id="1" dur="indefinite" restart="never" nodeType="tmRoot"/>
      </p:par>
    </p:tnLst>
  </p:timing>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990600"/>
            <a:ext cx="3657600" cy="55626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Types of Sale (II):</a:t>
            </a:r>
            <a:endParaRPr lang="en-US" sz="2800" b="1" dirty="0">
              <a:solidFill>
                <a:schemeClr val="accent6">
                  <a:lumMod val="75000"/>
                </a:schemeClr>
              </a:solidFill>
              <a:latin typeface="Levenim MT" panose="02010502060101010101" pitchFamily="2" charset="-79"/>
              <a:cs typeface="Levenim MT" panose="02010502060101010101" pitchFamily="2" charset="-79"/>
            </a:endParaRPr>
          </a:p>
          <a:p>
            <a:pPr algn="l"/>
            <a:r>
              <a:rPr lang="en-US" sz="2500" b="1" dirty="0" smtClean="0">
                <a:solidFill>
                  <a:schemeClr val="bg2">
                    <a:lumMod val="50000"/>
                  </a:schemeClr>
                </a:solidFill>
                <a:latin typeface="Levenim MT" panose="02010502060101010101" pitchFamily="2" charset="-79"/>
                <a:cs typeface="Levenim MT" panose="02010502060101010101" pitchFamily="2" charset="-79"/>
              </a:rPr>
              <a:t>Void (</a:t>
            </a:r>
            <a:r>
              <a:rPr lang="en-US" sz="2500" b="1" dirty="0" err="1" smtClean="0">
                <a:solidFill>
                  <a:schemeClr val="bg2">
                    <a:lumMod val="50000"/>
                  </a:schemeClr>
                </a:solidFill>
                <a:latin typeface="Levenim MT" panose="02010502060101010101" pitchFamily="2" charset="-79"/>
                <a:cs typeface="Levenim MT" panose="02010502060101010101" pitchFamily="2" charset="-79"/>
              </a:rPr>
              <a:t>Bai</a:t>
            </a:r>
            <a:r>
              <a:rPr lang="en-US" sz="2500" b="1" dirty="0" smtClean="0">
                <a:solidFill>
                  <a:schemeClr val="bg2">
                    <a:lumMod val="50000"/>
                  </a:schemeClr>
                </a:solidFill>
                <a:latin typeface="Levenim MT" panose="02010502060101010101" pitchFamily="2" charset="-79"/>
                <a:cs typeface="Levenim MT" panose="02010502060101010101" pitchFamily="2" charset="-79"/>
              </a:rPr>
              <a:t> </a:t>
            </a:r>
            <a:r>
              <a:rPr lang="en-US" sz="2500" b="1" dirty="0" err="1" smtClean="0">
                <a:solidFill>
                  <a:schemeClr val="bg2">
                    <a:lumMod val="50000"/>
                  </a:schemeClr>
                </a:solidFill>
                <a:latin typeface="Levenim MT" panose="02010502060101010101" pitchFamily="2" charset="-79"/>
                <a:cs typeface="Levenim MT" panose="02010502060101010101" pitchFamily="2" charset="-79"/>
              </a:rPr>
              <a:t>Baatil</a:t>
            </a:r>
            <a:r>
              <a:rPr lang="en-US" sz="2500" b="1" dirty="0" smtClean="0">
                <a:solidFill>
                  <a:schemeClr val="bg2">
                    <a:lumMod val="50000"/>
                  </a:schemeClr>
                </a:solidFill>
                <a:latin typeface="Levenim MT" panose="02010502060101010101" pitchFamily="2" charset="-79"/>
                <a:cs typeface="Levenim MT" panose="02010502060101010101" pitchFamily="2" charset="-79"/>
              </a:rPr>
              <a:t>):</a:t>
            </a:r>
          </a:p>
          <a:p>
            <a:pPr marL="457200" indent="-457200" algn="l" eaLnBrk="1" hangingPunct="1">
              <a:buFont typeface="Wingdings" pitchFamily="2" charset="2"/>
              <a:buChar char="§"/>
            </a:pPr>
            <a:r>
              <a:rPr lang="en-US" sz="2500" b="1" dirty="0" smtClean="0">
                <a:solidFill>
                  <a:schemeClr val="tx1"/>
                </a:solidFill>
                <a:latin typeface="Baskerville Old Face" panose="02020602080505020303" pitchFamily="18" charset="0"/>
              </a:rPr>
              <a:t>A Sale that does not meet basic requirements of its contractual nature.</a:t>
            </a:r>
          </a:p>
          <a:p>
            <a:pPr marL="457200" indent="-457200" algn="l" eaLnBrk="1" hangingPunct="1">
              <a:buFont typeface="Wingdings" pitchFamily="2" charset="2"/>
              <a:buChar char="§"/>
            </a:pPr>
            <a:r>
              <a:rPr lang="en-US" sz="2500" b="1" dirty="0" smtClean="0">
                <a:solidFill>
                  <a:schemeClr val="tx1"/>
                </a:solidFill>
                <a:latin typeface="Baskerville Old Face" panose="02020602080505020303" pitchFamily="18" charset="0"/>
              </a:rPr>
              <a:t>Sale will be void if any one of the condition of offer and acceptance &amp; conditions of Buyer &amp; seller and sold conditions are not complied with</a:t>
            </a:r>
            <a:endParaRPr lang="en-US" sz="1900" b="1" dirty="0" smtClean="0">
              <a:solidFill>
                <a:schemeClr val="tx1"/>
              </a:solidFill>
              <a:latin typeface="Baskerville Old Face" panose="02020602080505020303" pitchFamily="18" charset="0"/>
            </a:endParaRP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Permissible Modes of Property</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xmlns="" val="518910858"/>
      </p:ext>
    </p:extLst>
  </p:cSld>
  <p:clrMapOvr>
    <a:masterClrMapping/>
  </p:clrMapOvr>
  <p:timing>
    <p:tnLst>
      <p:par>
        <p:cTn id="1" dur="indefinite" restart="never" nodeType="tmRoot"/>
      </p:par>
    </p:tnLst>
  </p:timing>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990600"/>
            <a:ext cx="3657600" cy="55626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Types of Sale (II):</a:t>
            </a:r>
            <a:endParaRPr lang="en-US" sz="2800" b="1" dirty="0">
              <a:solidFill>
                <a:schemeClr val="accent6">
                  <a:lumMod val="75000"/>
                </a:schemeClr>
              </a:solidFill>
              <a:latin typeface="Levenim MT" panose="02010502060101010101" pitchFamily="2" charset="-79"/>
              <a:cs typeface="Levenim MT" panose="02010502060101010101" pitchFamily="2" charset="-79"/>
            </a:endParaRPr>
          </a:p>
          <a:p>
            <a:pPr algn="l"/>
            <a:r>
              <a:rPr lang="en-US" sz="2500" b="1" dirty="0" smtClean="0">
                <a:solidFill>
                  <a:schemeClr val="bg2">
                    <a:lumMod val="50000"/>
                  </a:schemeClr>
                </a:solidFill>
                <a:latin typeface="Levenim MT" panose="02010502060101010101" pitchFamily="2" charset="-79"/>
                <a:cs typeface="Levenim MT" panose="02010502060101010101" pitchFamily="2" charset="-79"/>
              </a:rPr>
              <a:t>Hung Sale (</a:t>
            </a:r>
            <a:r>
              <a:rPr lang="en-US" sz="2500" b="1" dirty="0" err="1" smtClean="0">
                <a:solidFill>
                  <a:schemeClr val="bg2">
                    <a:lumMod val="50000"/>
                  </a:schemeClr>
                </a:solidFill>
                <a:latin typeface="Levenim MT" panose="02010502060101010101" pitchFamily="2" charset="-79"/>
                <a:cs typeface="Levenim MT" panose="02010502060101010101" pitchFamily="2" charset="-79"/>
              </a:rPr>
              <a:t>Bai</a:t>
            </a:r>
            <a:r>
              <a:rPr lang="en-US" sz="2500" b="1" dirty="0" smtClean="0">
                <a:solidFill>
                  <a:schemeClr val="bg2">
                    <a:lumMod val="50000"/>
                  </a:schemeClr>
                </a:solidFill>
                <a:latin typeface="Levenim MT" panose="02010502060101010101" pitchFamily="2" charset="-79"/>
                <a:cs typeface="Levenim MT" panose="02010502060101010101" pitchFamily="2" charset="-79"/>
              </a:rPr>
              <a:t> </a:t>
            </a:r>
            <a:r>
              <a:rPr lang="en-US" sz="2500" b="1" dirty="0" err="1" smtClean="0">
                <a:solidFill>
                  <a:schemeClr val="bg2">
                    <a:lumMod val="50000"/>
                  </a:schemeClr>
                </a:solidFill>
                <a:latin typeface="Levenim MT" panose="02010502060101010101" pitchFamily="2" charset="-79"/>
                <a:cs typeface="Levenim MT" panose="02010502060101010101" pitchFamily="2" charset="-79"/>
              </a:rPr>
              <a:t>Fasid</a:t>
            </a:r>
            <a:r>
              <a:rPr lang="en-US" sz="2500" b="1" dirty="0" smtClean="0">
                <a:solidFill>
                  <a:schemeClr val="bg2">
                    <a:lumMod val="50000"/>
                  </a:schemeClr>
                </a:solidFill>
                <a:latin typeface="Levenim MT" panose="02010502060101010101" pitchFamily="2" charset="-79"/>
                <a:cs typeface="Levenim MT" panose="02010502060101010101" pitchFamily="2" charset="-79"/>
              </a:rPr>
              <a:t>):</a:t>
            </a:r>
          </a:p>
          <a:p>
            <a:pPr marL="457200" indent="-457200" algn="l" eaLnBrk="1" hangingPunct="1">
              <a:buFont typeface="Wingdings" pitchFamily="2" charset="2"/>
              <a:buChar char="§"/>
            </a:pPr>
            <a:r>
              <a:rPr lang="en-US" sz="2500" b="1" dirty="0" smtClean="0">
                <a:solidFill>
                  <a:schemeClr val="tx1"/>
                </a:solidFill>
                <a:latin typeface="Baskerville Old Face" panose="02020602080505020303" pitchFamily="18" charset="0"/>
              </a:rPr>
              <a:t>A Sale that meets basic requirements of its contractual nature but contains an impermissible element.</a:t>
            </a:r>
          </a:p>
          <a:p>
            <a:pPr marL="457200" indent="-457200" algn="l" eaLnBrk="1" hangingPunct="1">
              <a:buFont typeface="Wingdings" pitchFamily="2" charset="2"/>
              <a:buChar char="§"/>
            </a:pPr>
            <a:r>
              <a:rPr lang="en-US" sz="2500" b="1" dirty="0" smtClean="0">
                <a:solidFill>
                  <a:schemeClr val="tx1"/>
                </a:solidFill>
                <a:latin typeface="Baskerville Old Face" panose="02020602080505020303" pitchFamily="18" charset="0"/>
              </a:rPr>
              <a:t>This type of sale is known as </a:t>
            </a:r>
            <a:r>
              <a:rPr lang="en-US" sz="2500" b="1" dirty="0" err="1" smtClean="0">
                <a:solidFill>
                  <a:schemeClr val="tx1"/>
                </a:solidFill>
                <a:latin typeface="Baskerville Old Face" panose="02020602080505020303" pitchFamily="18" charset="0"/>
              </a:rPr>
              <a:t>Bai</a:t>
            </a:r>
            <a:r>
              <a:rPr lang="en-US" sz="2500" b="1" dirty="0" smtClean="0">
                <a:solidFill>
                  <a:schemeClr val="tx1"/>
                </a:solidFill>
                <a:latin typeface="Baskerville Old Face" panose="02020602080505020303" pitchFamily="18" charset="0"/>
              </a:rPr>
              <a:t> </a:t>
            </a:r>
            <a:r>
              <a:rPr lang="en-US" sz="2500" b="1" dirty="0" err="1" smtClean="0">
                <a:solidFill>
                  <a:schemeClr val="tx1"/>
                </a:solidFill>
                <a:latin typeface="Baskerville Old Face" panose="02020602080505020303" pitchFamily="18" charset="0"/>
              </a:rPr>
              <a:t>Fasid</a:t>
            </a:r>
            <a:r>
              <a:rPr lang="en-US" sz="2500" b="1" dirty="0" smtClean="0">
                <a:solidFill>
                  <a:schemeClr val="tx1"/>
                </a:solidFill>
                <a:latin typeface="Baskerville Old Face" panose="02020602080505020303" pitchFamily="18" charset="0"/>
              </a:rPr>
              <a:t>.</a:t>
            </a:r>
            <a:endParaRPr lang="en-US" sz="1900" b="1" dirty="0" smtClean="0">
              <a:solidFill>
                <a:schemeClr val="tx1"/>
              </a:solidFill>
              <a:latin typeface="Baskerville Old Face" panose="02020602080505020303" pitchFamily="18" charset="0"/>
            </a:endParaRP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Permissible Modes of Property</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xmlns="" val="376220061"/>
      </p:ext>
    </p:extLst>
  </p:cSld>
  <p:clrMapOvr>
    <a:masterClrMapping/>
  </p:clrMapOvr>
  <p:timing>
    <p:tnLst>
      <p:par>
        <p:cTn id="1" dur="indefinite" restart="never" nodeType="tmRoot"/>
      </p:par>
    </p:tnLst>
  </p:timing>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990600"/>
            <a:ext cx="3657600" cy="5638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Types of Sale (II):</a:t>
            </a:r>
            <a:endParaRPr lang="en-US" sz="2800" b="1" dirty="0">
              <a:solidFill>
                <a:schemeClr val="accent6">
                  <a:lumMod val="75000"/>
                </a:schemeClr>
              </a:solidFill>
              <a:latin typeface="Levenim MT" panose="02010502060101010101" pitchFamily="2" charset="-79"/>
              <a:cs typeface="Levenim MT" panose="02010502060101010101" pitchFamily="2" charset="-79"/>
            </a:endParaRPr>
          </a:p>
          <a:p>
            <a:pPr algn="l"/>
            <a:r>
              <a:rPr lang="en-US" sz="2500" b="1" dirty="0" smtClean="0">
                <a:solidFill>
                  <a:schemeClr val="bg2">
                    <a:lumMod val="50000"/>
                  </a:schemeClr>
                </a:solidFill>
                <a:latin typeface="Levenim MT" panose="02010502060101010101" pitchFamily="2" charset="-79"/>
                <a:cs typeface="Levenim MT" panose="02010502060101010101" pitchFamily="2" charset="-79"/>
              </a:rPr>
              <a:t>Hung Sale (</a:t>
            </a:r>
            <a:r>
              <a:rPr lang="en-US" sz="2500" b="1" dirty="0" err="1" smtClean="0">
                <a:solidFill>
                  <a:schemeClr val="bg2">
                    <a:lumMod val="50000"/>
                  </a:schemeClr>
                </a:solidFill>
                <a:latin typeface="Levenim MT" panose="02010502060101010101" pitchFamily="2" charset="-79"/>
                <a:cs typeface="Levenim MT" panose="02010502060101010101" pitchFamily="2" charset="-79"/>
              </a:rPr>
              <a:t>Bai</a:t>
            </a:r>
            <a:r>
              <a:rPr lang="en-US" sz="2500" b="1" dirty="0" smtClean="0">
                <a:solidFill>
                  <a:schemeClr val="bg2">
                    <a:lumMod val="50000"/>
                  </a:schemeClr>
                </a:solidFill>
                <a:latin typeface="Levenim MT" panose="02010502060101010101" pitchFamily="2" charset="-79"/>
                <a:cs typeface="Levenim MT" panose="02010502060101010101" pitchFamily="2" charset="-79"/>
              </a:rPr>
              <a:t> </a:t>
            </a:r>
            <a:r>
              <a:rPr lang="en-US" sz="2500" b="1" dirty="0" err="1" smtClean="0">
                <a:solidFill>
                  <a:schemeClr val="bg2">
                    <a:lumMod val="50000"/>
                  </a:schemeClr>
                </a:solidFill>
                <a:latin typeface="Levenim MT" panose="02010502060101010101" pitchFamily="2" charset="-79"/>
                <a:cs typeface="Levenim MT" panose="02010502060101010101" pitchFamily="2" charset="-79"/>
              </a:rPr>
              <a:t>Fasid</a:t>
            </a:r>
            <a:r>
              <a:rPr lang="en-US" sz="2500" b="1" dirty="0" smtClean="0">
                <a:solidFill>
                  <a:schemeClr val="bg2">
                    <a:lumMod val="50000"/>
                  </a:schemeClr>
                </a:solidFill>
                <a:latin typeface="Levenim MT" panose="02010502060101010101" pitchFamily="2" charset="-79"/>
                <a:cs typeface="Levenim MT" panose="02010502060101010101" pitchFamily="2" charset="-79"/>
              </a:rPr>
              <a:t>):</a:t>
            </a:r>
          </a:p>
          <a:p>
            <a:pPr marL="457200" indent="-457200" algn="l" eaLnBrk="1" hangingPunct="1">
              <a:buFont typeface="Wingdings" pitchFamily="2" charset="2"/>
              <a:buChar char="§"/>
            </a:pPr>
            <a:r>
              <a:rPr lang="en-US" sz="2500" b="1" dirty="0" smtClean="0">
                <a:solidFill>
                  <a:schemeClr val="tx1"/>
                </a:solidFill>
                <a:latin typeface="Baskerville Old Face" panose="02020602080505020303" pitchFamily="18" charset="0"/>
              </a:rPr>
              <a:t>In this type of sale if the defect is rectified the sale will become valid.</a:t>
            </a:r>
          </a:p>
          <a:p>
            <a:pPr marL="457200" indent="-457200" algn="l" eaLnBrk="1" hangingPunct="1">
              <a:buFont typeface="Wingdings" pitchFamily="2" charset="2"/>
              <a:buChar char="§"/>
            </a:pPr>
            <a:r>
              <a:rPr lang="en-US" sz="2500" b="1" dirty="0" smtClean="0">
                <a:solidFill>
                  <a:schemeClr val="tx1"/>
                </a:solidFill>
                <a:latin typeface="Baskerville Old Face" panose="02020602080505020303" pitchFamily="18" charset="0"/>
              </a:rPr>
              <a:t>In this sale the buyer should not possess the subject matter.</a:t>
            </a:r>
          </a:p>
          <a:p>
            <a:pPr marL="457200" indent="-457200" algn="l" eaLnBrk="1" hangingPunct="1">
              <a:buFont typeface="Wingdings" pitchFamily="2" charset="2"/>
              <a:buChar char="§"/>
            </a:pPr>
            <a:r>
              <a:rPr lang="en-US" sz="2400" b="1" dirty="0" smtClean="0">
                <a:solidFill>
                  <a:schemeClr val="tx1"/>
                </a:solidFill>
                <a:latin typeface="Baskerville Old Face" panose="02020602080505020303" pitchFamily="18" charset="0"/>
              </a:rPr>
              <a:t>If possessed with the consent of the seller, title or ownership will pass to the buyer but usage of subject matter will be impermissible.</a:t>
            </a: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Permissible Modes of Property</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xmlns="" val="1391056096"/>
      </p:ext>
    </p:extLst>
  </p:cSld>
  <p:clrMapOvr>
    <a:masterClrMapping/>
  </p:clrMapOvr>
  <p:timing>
    <p:tnLst>
      <p:par>
        <p:cTn id="1" dur="indefinite" restart="never" nodeType="tmRoot"/>
      </p:par>
    </p:tnLst>
  </p:timing>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143000"/>
            <a:ext cx="3657600" cy="5486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Types of Sale (II):</a:t>
            </a:r>
            <a:endParaRPr lang="en-US" sz="2800" b="1" dirty="0">
              <a:solidFill>
                <a:schemeClr val="accent6">
                  <a:lumMod val="75000"/>
                </a:schemeClr>
              </a:solidFill>
              <a:latin typeface="Levenim MT" panose="02010502060101010101" pitchFamily="2" charset="-79"/>
              <a:cs typeface="Levenim MT" panose="02010502060101010101" pitchFamily="2" charset="-79"/>
            </a:endParaRPr>
          </a:p>
          <a:p>
            <a:pPr algn="l"/>
            <a:r>
              <a:rPr lang="en-US" sz="2500" b="1" dirty="0" smtClean="0">
                <a:solidFill>
                  <a:schemeClr val="bg2">
                    <a:lumMod val="50000"/>
                  </a:schemeClr>
                </a:solidFill>
                <a:latin typeface="Levenim MT" panose="02010502060101010101" pitchFamily="2" charset="-79"/>
                <a:cs typeface="Levenim MT" panose="02010502060101010101" pitchFamily="2" charset="-79"/>
              </a:rPr>
              <a:t>Valid but disliked Sale (</a:t>
            </a:r>
            <a:r>
              <a:rPr lang="en-US" sz="2500" b="1" dirty="0" err="1" smtClean="0">
                <a:solidFill>
                  <a:schemeClr val="bg2">
                    <a:lumMod val="50000"/>
                  </a:schemeClr>
                </a:solidFill>
                <a:latin typeface="Levenim MT" panose="02010502060101010101" pitchFamily="2" charset="-79"/>
                <a:cs typeface="Levenim MT" panose="02010502060101010101" pitchFamily="2" charset="-79"/>
              </a:rPr>
              <a:t>Bai</a:t>
            </a:r>
            <a:r>
              <a:rPr lang="en-US" sz="2500" b="1" dirty="0">
                <a:solidFill>
                  <a:schemeClr val="bg2">
                    <a:lumMod val="50000"/>
                  </a:schemeClr>
                </a:solidFill>
                <a:latin typeface="Levenim MT" panose="02010502060101010101" pitchFamily="2" charset="-79"/>
                <a:cs typeface="Levenim MT" panose="02010502060101010101" pitchFamily="2" charset="-79"/>
              </a:rPr>
              <a:t> </a:t>
            </a:r>
            <a:r>
              <a:rPr lang="en-US" sz="2500" b="1" dirty="0" err="1" smtClean="0">
                <a:solidFill>
                  <a:schemeClr val="bg2">
                    <a:lumMod val="50000"/>
                  </a:schemeClr>
                </a:solidFill>
                <a:latin typeface="Levenim MT" panose="02010502060101010101" pitchFamily="2" charset="-79"/>
                <a:cs typeface="Levenim MT" panose="02010502060101010101" pitchFamily="2" charset="-79"/>
              </a:rPr>
              <a:t>Makrooh</a:t>
            </a:r>
            <a:r>
              <a:rPr lang="en-US" sz="2500" b="1" dirty="0" smtClean="0">
                <a:solidFill>
                  <a:schemeClr val="bg2">
                    <a:lumMod val="50000"/>
                  </a:schemeClr>
                </a:solidFill>
                <a:latin typeface="Levenim MT" panose="02010502060101010101" pitchFamily="2" charset="-79"/>
                <a:cs typeface="Levenim MT" panose="02010502060101010101" pitchFamily="2" charset="-79"/>
              </a:rPr>
              <a:t>):</a:t>
            </a:r>
          </a:p>
          <a:p>
            <a:pPr marL="457200" indent="-457200" algn="l" eaLnBrk="1" hangingPunct="1">
              <a:buFont typeface="Wingdings" pitchFamily="2" charset="2"/>
              <a:buChar char="§"/>
            </a:pPr>
            <a:r>
              <a:rPr lang="en-US" sz="2600" b="1" dirty="0" smtClean="0">
                <a:solidFill>
                  <a:schemeClr val="tx1"/>
                </a:solidFill>
                <a:latin typeface="Baskerville Old Face" panose="02020602080505020303" pitchFamily="18" charset="0"/>
              </a:rPr>
              <a:t>A sale that meets basic requirements of its contractual nature but executed in bad / unethical manners.</a:t>
            </a:r>
          </a:p>
          <a:p>
            <a:pPr marL="457200" indent="-457200" algn="l" eaLnBrk="1" hangingPunct="1">
              <a:buFont typeface="Wingdings" pitchFamily="2" charset="2"/>
              <a:buChar char="§"/>
            </a:pPr>
            <a:r>
              <a:rPr lang="en-US" sz="2600" b="1" dirty="0" smtClean="0">
                <a:solidFill>
                  <a:schemeClr val="tx1"/>
                </a:solidFill>
                <a:latin typeface="Baskerville Old Face" panose="02020602080505020303" pitchFamily="18" charset="0"/>
              </a:rPr>
              <a:t>This type of sale is valid but not liked in </a:t>
            </a:r>
            <a:r>
              <a:rPr lang="en-US" sz="2600" b="1" dirty="0" err="1" smtClean="0">
                <a:solidFill>
                  <a:schemeClr val="tx1"/>
                </a:solidFill>
                <a:latin typeface="Baskerville Old Face" panose="02020602080505020303" pitchFamily="18" charset="0"/>
              </a:rPr>
              <a:t>shariah</a:t>
            </a:r>
            <a:r>
              <a:rPr lang="en-US" sz="2600" b="1" dirty="0" smtClean="0">
                <a:solidFill>
                  <a:schemeClr val="tx1"/>
                </a:solidFill>
                <a:latin typeface="Baskerville Old Face" panose="02020602080505020303" pitchFamily="18" charset="0"/>
              </a:rPr>
              <a:t>. </a:t>
            </a:r>
          </a:p>
          <a:p>
            <a:pPr marL="457200" indent="-457200" algn="l" eaLnBrk="1" hangingPunct="1">
              <a:buFont typeface="Wingdings" pitchFamily="2" charset="2"/>
              <a:buChar char="§"/>
            </a:pPr>
            <a:r>
              <a:rPr lang="en-US" sz="2600" b="1" dirty="0" smtClean="0">
                <a:solidFill>
                  <a:schemeClr val="tx1"/>
                </a:solidFill>
                <a:latin typeface="Baskerville Old Face" panose="02020602080505020303" pitchFamily="18" charset="0"/>
              </a:rPr>
              <a:t>The examples are:</a:t>
            </a: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Permissible Modes of Property</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xmlns="" val="1267893833"/>
      </p:ext>
    </p:extLst>
  </p:cSld>
  <p:clrMapOvr>
    <a:masterClrMapping/>
  </p:clrMapOvr>
  <p:timing>
    <p:tnLst>
      <p:par>
        <p:cTn id="1" dur="indefinite" restart="never" nodeType="tmRoot"/>
      </p:par>
    </p:tnLst>
  </p:timing>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143000"/>
            <a:ext cx="3657600" cy="5486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Types of Sale (II):</a:t>
            </a:r>
            <a:endParaRPr lang="en-US" sz="2800" b="1" dirty="0">
              <a:solidFill>
                <a:schemeClr val="accent6">
                  <a:lumMod val="75000"/>
                </a:schemeClr>
              </a:solidFill>
              <a:latin typeface="Levenim MT" panose="02010502060101010101" pitchFamily="2" charset="-79"/>
              <a:cs typeface="Levenim MT" panose="02010502060101010101" pitchFamily="2" charset="-79"/>
            </a:endParaRPr>
          </a:p>
          <a:p>
            <a:pPr algn="l"/>
            <a:r>
              <a:rPr lang="en-US" sz="2500" b="1" dirty="0" smtClean="0">
                <a:solidFill>
                  <a:schemeClr val="bg2">
                    <a:lumMod val="50000"/>
                  </a:schemeClr>
                </a:solidFill>
                <a:latin typeface="Levenim MT" panose="02010502060101010101" pitchFamily="2" charset="-79"/>
                <a:cs typeface="Levenim MT" panose="02010502060101010101" pitchFamily="2" charset="-79"/>
              </a:rPr>
              <a:t>Valid but disliked Sale (</a:t>
            </a:r>
            <a:r>
              <a:rPr lang="en-US" sz="2500" b="1" dirty="0" err="1" smtClean="0">
                <a:solidFill>
                  <a:schemeClr val="bg2">
                    <a:lumMod val="50000"/>
                  </a:schemeClr>
                </a:solidFill>
                <a:latin typeface="Levenim MT" panose="02010502060101010101" pitchFamily="2" charset="-79"/>
                <a:cs typeface="Levenim MT" panose="02010502060101010101" pitchFamily="2" charset="-79"/>
              </a:rPr>
              <a:t>Bai</a:t>
            </a:r>
            <a:r>
              <a:rPr lang="en-US" sz="2500" b="1" dirty="0">
                <a:solidFill>
                  <a:schemeClr val="bg2">
                    <a:lumMod val="50000"/>
                  </a:schemeClr>
                </a:solidFill>
                <a:latin typeface="Levenim MT" panose="02010502060101010101" pitchFamily="2" charset="-79"/>
                <a:cs typeface="Levenim MT" panose="02010502060101010101" pitchFamily="2" charset="-79"/>
              </a:rPr>
              <a:t> </a:t>
            </a:r>
            <a:r>
              <a:rPr lang="en-US" sz="2500" b="1" dirty="0" err="1" smtClean="0">
                <a:solidFill>
                  <a:schemeClr val="bg2">
                    <a:lumMod val="50000"/>
                  </a:schemeClr>
                </a:solidFill>
                <a:latin typeface="Levenim MT" panose="02010502060101010101" pitchFamily="2" charset="-79"/>
                <a:cs typeface="Levenim MT" panose="02010502060101010101" pitchFamily="2" charset="-79"/>
              </a:rPr>
              <a:t>Makrooh</a:t>
            </a:r>
            <a:r>
              <a:rPr lang="en-US" sz="2500" b="1" dirty="0" smtClean="0">
                <a:solidFill>
                  <a:schemeClr val="bg2">
                    <a:lumMod val="50000"/>
                  </a:schemeClr>
                </a:solidFill>
                <a:latin typeface="Levenim MT" panose="02010502060101010101" pitchFamily="2" charset="-79"/>
                <a:cs typeface="Levenim MT" panose="02010502060101010101" pitchFamily="2" charset="-79"/>
              </a:rPr>
              <a:t>):</a:t>
            </a:r>
          </a:p>
          <a:p>
            <a:pPr marL="514350" indent="-514350" algn="l" eaLnBrk="1" hangingPunct="1">
              <a:buFont typeface="+mj-lt"/>
              <a:buAutoNum type="arabicPeriod"/>
            </a:pPr>
            <a:r>
              <a:rPr lang="en-US" sz="2600" b="1" dirty="0" smtClean="0">
                <a:solidFill>
                  <a:schemeClr val="tx1"/>
                </a:solidFill>
                <a:latin typeface="Baskerville Old Face" panose="02020602080505020303" pitchFamily="18" charset="0"/>
              </a:rPr>
              <a:t>Sale after </a:t>
            </a:r>
            <a:r>
              <a:rPr lang="en-US" sz="2600" b="1" dirty="0" err="1" smtClean="0">
                <a:solidFill>
                  <a:schemeClr val="tx1"/>
                </a:solidFill>
                <a:latin typeface="Baskerville Old Face" panose="02020602080505020303" pitchFamily="18" charset="0"/>
              </a:rPr>
              <a:t>Juma</a:t>
            </a:r>
            <a:r>
              <a:rPr lang="en-US" sz="2600" b="1" dirty="0" smtClean="0">
                <a:solidFill>
                  <a:schemeClr val="tx1"/>
                </a:solidFill>
                <a:latin typeface="Baskerville Old Face" panose="02020602080505020303" pitchFamily="18" charset="0"/>
              </a:rPr>
              <a:t> Azan – Violation of commandment of Allah to attend </a:t>
            </a:r>
            <a:r>
              <a:rPr lang="en-US" sz="2600" b="1" dirty="0" err="1" smtClean="0">
                <a:solidFill>
                  <a:schemeClr val="tx1"/>
                </a:solidFill>
                <a:latin typeface="Baskerville Old Face" panose="02020602080505020303" pitchFamily="18" charset="0"/>
              </a:rPr>
              <a:t>Jumah</a:t>
            </a:r>
            <a:r>
              <a:rPr lang="en-US" sz="2600" b="1" dirty="0" smtClean="0">
                <a:solidFill>
                  <a:schemeClr val="tx1"/>
                </a:solidFill>
                <a:latin typeface="Baskerville Old Face" panose="02020602080505020303" pitchFamily="18" charset="0"/>
              </a:rPr>
              <a:t> prayer without delay</a:t>
            </a:r>
          </a:p>
          <a:p>
            <a:pPr marL="514350" indent="-514350" algn="l" eaLnBrk="1" hangingPunct="1">
              <a:buFont typeface="+mj-lt"/>
              <a:buAutoNum type="arabicPeriod"/>
            </a:pPr>
            <a:r>
              <a:rPr lang="en-US" sz="2600" b="1" dirty="0" smtClean="0">
                <a:solidFill>
                  <a:schemeClr val="tx1"/>
                </a:solidFill>
                <a:latin typeface="Baskerville Old Face" panose="02020602080505020303" pitchFamily="18" charset="0"/>
              </a:rPr>
              <a:t>Sale by intervention of a third party while tow parties are negotiating.</a:t>
            </a: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Permissible Modes of Property</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
        <p:nvSpPr>
          <p:cNvPr id="4" name="TextBox 3"/>
          <p:cNvSpPr txBox="1"/>
          <p:nvPr/>
        </p:nvSpPr>
        <p:spPr>
          <a:xfrm>
            <a:off x="2362200" y="3962400"/>
            <a:ext cx="723275" cy="461665"/>
          </a:xfrm>
          <a:prstGeom prst="rect">
            <a:avLst/>
          </a:prstGeom>
          <a:noFill/>
        </p:spPr>
        <p:txBody>
          <a:bodyPr wrap="none" rtlCol="0">
            <a:spAutoFit/>
          </a:bodyPr>
          <a:lstStyle/>
          <a:p>
            <a:r>
              <a:rPr lang="en-US" sz="2400" dirty="0" smtClean="0">
                <a:solidFill>
                  <a:srgbClr val="FF0000"/>
                </a:solidFill>
              </a:rPr>
              <a:t>END</a:t>
            </a:r>
            <a:endParaRPr lang="en-US" sz="2400" dirty="0">
              <a:solidFill>
                <a:srgbClr val="FF0000"/>
              </a:solidFill>
            </a:endParaRPr>
          </a:p>
        </p:txBody>
      </p:sp>
    </p:spTree>
    <p:extLst>
      <p:ext uri="{BB962C8B-B14F-4D97-AF65-F5344CB8AC3E}">
        <p14:creationId xmlns:p14="http://schemas.microsoft.com/office/powerpoint/2010/main" xmlns="" val="3221237289"/>
      </p:ext>
    </p:extLst>
  </p:cSld>
  <p:clrMapOvr>
    <a:masterClrMapping/>
  </p:clrMapOvr>
  <p:timing>
    <p:tnLst>
      <p:par>
        <p:cTn id="1" dur="indefinite" restart="never" nodeType="tmRoot"/>
      </p:par>
    </p:tnLst>
  </p:timing>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0" y="162339"/>
            <a:ext cx="9144000" cy="752061"/>
          </a:xfrm>
        </p:spPr>
        <p:txBody>
          <a:bodyPr/>
          <a:lstStyle/>
          <a:p>
            <a:r>
              <a:rPr lang="en-US" sz="35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Permissible Modes of Property</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
        <p:nvSpPr>
          <p:cNvPr id="7" name="Rectangle 3"/>
          <p:cNvSpPr txBox="1">
            <a:spLocks noChangeArrowheads="1"/>
          </p:cNvSpPr>
          <p:nvPr/>
        </p:nvSpPr>
        <p:spPr bwMode="auto">
          <a:xfrm>
            <a:off x="4731774" y="3200400"/>
            <a:ext cx="3657600" cy="838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eaLnBrk="1" hangingPunct="1">
              <a:defRPr/>
            </a:pPr>
            <a:r>
              <a:rPr lang="en-US" b="1" dirty="0" smtClean="0">
                <a:solidFill>
                  <a:schemeClr val="tx2">
                    <a:lumMod val="60000"/>
                    <a:lumOff val="40000"/>
                  </a:schemeClr>
                </a:solidFill>
                <a:latin typeface="Baskerville Old Face" panose="02020602080505020303" pitchFamily="18" charset="0"/>
              </a:rPr>
              <a:t>Types of  Sale (III)</a:t>
            </a:r>
            <a:endParaRPr lang="en-US" b="1" dirty="0" smtClean="0">
              <a:solidFill>
                <a:schemeClr val="tx2">
                  <a:lumMod val="60000"/>
                  <a:lumOff val="40000"/>
                </a:schemeClr>
              </a:solidFill>
              <a:latin typeface="Baskerville Old Face" panose="02020602080505020303" pitchFamily="18" charset="0"/>
              <a:cs typeface="Aharoni" panose="02010803020104030203" pitchFamily="2" charset="-79"/>
            </a:endParaRPr>
          </a:p>
        </p:txBody>
      </p:sp>
    </p:spTree>
    <p:extLst>
      <p:ext uri="{BB962C8B-B14F-4D97-AF65-F5344CB8AC3E}">
        <p14:creationId xmlns:p14="http://schemas.microsoft.com/office/powerpoint/2010/main" xmlns="" val="1327968845"/>
      </p:ext>
    </p:extLst>
  </p:cSld>
  <p:clrMapOvr>
    <a:masterClrMapping/>
  </p:clrMapOvr>
  <p:timing>
    <p:tnLst>
      <p:par>
        <p:cTn id="1" dur="indefinite" restart="never" nodeType="tmRoot"/>
      </p:par>
    </p:tnLst>
  </p:timing>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143000"/>
            <a:ext cx="3657600" cy="5486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Types of Sale (III):</a:t>
            </a:r>
            <a:endParaRPr lang="en-US" sz="2500" b="1" dirty="0" smtClean="0">
              <a:solidFill>
                <a:schemeClr val="bg2">
                  <a:lumMod val="50000"/>
                </a:schemeClr>
              </a:solidFill>
              <a:latin typeface="Levenim MT" panose="02010502060101010101" pitchFamily="2" charset="-79"/>
              <a:cs typeface="Levenim MT" panose="02010502060101010101" pitchFamily="2" charset="-79"/>
            </a:endParaRPr>
          </a:p>
          <a:p>
            <a:pPr marL="514350" indent="-514350" algn="l" eaLnBrk="1" hangingPunct="1">
              <a:buFont typeface="Arial" pitchFamily="34" charset="0"/>
              <a:buChar char="•"/>
            </a:pPr>
            <a:r>
              <a:rPr lang="en-US" sz="2600" b="1" dirty="0" smtClean="0">
                <a:solidFill>
                  <a:schemeClr val="tx1"/>
                </a:solidFill>
                <a:latin typeface="Baskerville Old Face" panose="02020602080505020303" pitchFamily="18" charset="0"/>
              </a:rPr>
              <a:t>With regards to payment of price sale has four types:</a:t>
            </a:r>
          </a:p>
          <a:p>
            <a:pPr marL="514350" indent="-514350" algn="l" eaLnBrk="1" hangingPunct="1">
              <a:buFont typeface="+mj-lt"/>
              <a:buAutoNum type="arabicPeriod"/>
            </a:pPr>
            <a:r>
              <a:rPr lang="en-US" sz="2600" b="1" dirty="0" smtClean="0">
                <a:solidFill>
                  <a:schemeClr val="tx1"/>
                </a:solidFill>
                <a:latin typeface="Baskerville Old Face" panose="02020602080505020303" pitchFamily="18" charset="0"/>
              </a:rPr>
              <a:t>Spot Price Sale (</a:t>
            </a:r>
            <a:r>
              <a:rPr lang="en-US" sz="2600" b="1" dirty="0" err="1" smtClean="0">
                <a:solidFill>
                  <a:schemeClr val="tx1"/>
                </a:solidFill>
                <a:latin typeface="Baskerville Old Face" panose="02020602080505020303" pitchFamily="18" charset="0"/>
              </a:rPr>
              <a:t>Bai</a:t>
            </a:r>
            <a:r>
              <a:rPr lang="en-US" sz="2600" b="1" dirty="0" smtClean="0">
                <a:solidFill>
                  <a:schemeClr val="tx1"/>
                </a:solidFill>
                <a:latin typeface="Baskerville Old Face" panose="02020602080505020303" pitchFamily="18" charset="0"/>
              </a:rPr>
              <a:t> </a:t>
            </a:r>
            <a:r>
              <a:rPr lang="en-US" sz="2600" b="1" dirty="0" err="1" smtClean="0">
                <a:solidFill>
                  <a:schemeClr val="tx1"/>
                </a:solidFill>
                <a:latin typeface="Baskerville Old Face" panose="02020602080505020303" pitchFamily="18" charset="0"/>
              </a:rPr>
              <a:t>Muajjal</a:t>
            </a:r>
            <a:r>
              <a:rPr lang="en-US" sz="2600" b="1" dirty="0" smtClean="0">
                <a:solidFill>
                  <a:schemeClr val="tx1"/>
                </a:solidFill>
                <a:latin typeface="Baskerville Old Face" panose="02020602080505020303" pitchFamily="18" charset="0"/>
              </a:rPr>
              <a:t> </a:t>
            </a:r>
            <a:r>
              <a:rPr lang="ur-PK" sz="2600" b="1" dirty="0" smtClean="0">
                <a:solidFill>
                  <a:schemeClr val="tx1"/>
                </a:solidFill>
                <a:latin typeface="Baskerville Old Face" panose="02020602080505020303" pitchFamily="18" charset="0"/>
              </a:rPr>
              <a:t>بیع معجل</a:t>
            </a:r>
            <a:endParaRPr lang="en-US" sz="2600" b="1" dirty="0" smtClean="0">
              <a:solidFill>
                <a:schemeClr val="tx1"/>
              </a:solidFill>
              <a:latin typeface="Baskerville Old Face" panose="02020602080505020303" pitchFamily="18" charset="0"/>
            </a:endParaRPr>
          </a:p>
          <a:p>
            <a:pPr algn="l" eaLnBrk="1" hangingPunct="1"/>
            <a:r>
              <a:rPr lang="en-US" sz="2600" b="1" dirty="0">
                <a:solidFill>
                  <a:schemeClr val="tx1"/>
                </a:solidFill>
                <a:latin typeface="Baskerville Old Face" panose="02020602080505020303" pitchFamily="18" charset="0"/>
              </a:rPr>
              <a:t> </a:t>
            </a:r>
            <a:r>
              <a:rPr lang="en-US" sz="2600" b="1" dirty="0" smtClean="0">
                <a:solidFill>
                  <a:schemeClr val="tx1"/>
                </a:solidFill>
                <a:latin typeface="Baskerville Old Face" panose="02020602080505020303" pitchFamily="18" charset="0"/>
              </a:rPr>
              <a:t>     It means spot delivery  </a:t>
            </a:r>
          </a:p>
          <a:p>
            <a:pPr algn="l" eaLnBrk="1" hangingPunct="1"/>
            <a:r>
              <a:rPr lang="en-US" sz="2600" b="1" dirty="0">
                <a:solidFill>
                  <a:schemeClr val="tx1"/>
                </a:solidFill>
                <a:latin typeface="Baskerville Old Face" panose="02020602080505020303" pitchFamily="18" charset="0"/>
              </a:rPr>
              <a:t> </a:t>
            </a:r>
            <a:r>
              <a:rPr lang="en-US" sz="2600" b="1" dirty="0" smtClean="0">
                <a:solidFill>
                  <a:schemeClr val="tx1"/>
                </a:solidFill>
                <a:latin typeface="Baskerville Old Face" panose="02020602080505020303" pitchFamily="18" charset="0"/>
              </a:rPr>
              <a:t>     of subject matter and    </a:t>
            </a:r>
          </a:p>
          <a:p>
            <a:pPr algn="l" eaLnBrk="1" hangingPunct="1"/>
            <a:r>
              <a:rPr lang="en-US" sz="2600" b="1" dirty="0">
                <a:solidFill>
                  <a:schemeClr val="tx1"/>
                </a:solidFill>
                <a:latin typeface="Baskerville Old Face" panose="02020602080505020303" pitchFamily="18" charset="0"/>
              </a:rPr>
              <a:t> </a:t>
            </a:r>
            <a:r>
              <a:rPr lang="en-US" sz="2600" b="1" dirty="0" smtClean="0">
                <a:solidFill>
                  <a:schemeClr val="tx1"/>
                </a:solidFill>
                <a:latin typeface="Baskerville Old Face" panose="02020602080505020303" pitchFamily="18" charset="0"/>
              </a:rPr>
              <a:t>     price payment</a:t>
            </a:r>
            <a:endParaRPr lang="ur-PK" sz="2600" b="1" dirty="0" smtClean="0">
              <a:solidFill>
                <a:schemeClr val="tx1"/>
              </a:solidFill>
              <a:latin typeface="Baskerville Old Face" panose="02020602080505020303" pitchFamily="18" charset="0"/>
            </a:endParaRPr>
          </a:p>
          <a:p>
            <a:pPr marL="514350" indent="-514350" algn="l" eaLnBrk="1" hangingPunct="1">
              <a:buAutoNum type="arabicPeriod" startAt="2"/>
            </a:pPr>
            <a:r>
              <a:rPr lang="en-US" sz="2600" b="1" dirty="0" smtClean="0">
                <a:solidFill>
                  <a:schemeClr val="tx1"/>
                </a:solidFill>
                <a:latin typeface="Baskerville Old Face" panose="02020602080505020303" pitchFamily="18" charset="0"/>
              </a:rPr>
              <a:t>Deferred Price sale </a:t>
            </a:r>
          </a:p>
          <a:p>
            <a:pPr algn="l" eaLnBrk="1" hangingPunct="1"/>
            <a:r>
              <a:rPr lang="en-US" sz="2600" b="1" dirty="0">
                <a:solidFill>
                  <a:schemeClr val="tx1"/>
                </a:solidFill>
                <a:latin typeface="Baskerville Old Face" panose="02020602080505020303" pitchFamily="18" charset="0"/>
              </a:rPr>
              <a:t> </a:t>
            </a:r>
            <a:r>
              <a:rPr lang="en-US" sz="2600" b="1" dirty="0" smtClean="0">
                <a:solidFill>
                  <a:schemeClr val="tx1"/>
                </a:solidFill>
                <a:latin typeface="Baskerville Old Face" panose="02020602080505020303" pitchFamily="18" charset="0"/>
              </a:rPr>
              <a:t>     </a:t>
            </a:r>
            <a:r>
              <a:rPr lang="ur-PK" sz="2600" b="1" dirty="0" smtClean="0">
                <a:solidFill>
                  <a:schemeClr val="tx1"/>
                </a:solidFill>
                <a:latin typeface="Baskerville Old Face" panose="02020602080505020303" pitchFamily="18" charset="0"/>
              </a:rPr>
              <a:t>بیع موجل</a:t>
            </a:r>
            <a:r>
              <a:rPr lang="en-US" sz="2600" b="1" dirty="0" smtClean="0">
                <a:solidFill>
                  <a:schemeClr val="tx1"/>
                </a:solidFill>
                <a:latin typeface="Baskerville Old Face" panose="02020602080505020303" pitchFamily="18" charset="0"/>
              </a:rPr>
              <a:t>  . </a:t>
            </a:r>
            <a:r>
              <a:rPr lang="en-US" sz="2300" b="1" dirty="0" smtClean="0">
                <a:solidFill>
                  <a:schemeClr val="tx1"/>
                </a:solidFill>
                <a:latin typeface="Baskerville Old Face" panose="02020602080505020303" pitchFamily="18" charset="0"/>
              </a:rPr>
              <a:t>It means spot   </a:t>
            </a:r>
          </a:p>
          <a:p>
            <a:pPr algn="l" eaLnBrk="1" hangingPunct="1"/>
            <a:r>
              <a:rPr lang="en-US" sz="2300" b="1" dirty="0">
                <a:solidFill>
                  <a:schemeClr val="tx1"/>
                </a:solidFill>
                <a:latin typeface="Baskerville Old Face" panose="02020602080505020303" pitchFamily="18" charset="0"/>
              </a:rPr>
              <a:t> </a:t>
            </a:r>
            <a:r>
              <a:rPr lang="en-US" sz="2300" b="1" dirty="0" smtClean="0">
                <a:solidFill>
                  <a:schemeClr val="tx1"/>
                </a:solidFill>
                <a:latin typeface="Baskerville Old Face" panose="02020602080505020303" pitchFamily="18" charset="0"/>
              </a:rPr>
              <a:t>      delivery and credit price.</a:t>
            </a:r>
            <a:endParaRPr lang="ur-PK" sz="2300" b="1" dirty="0" smtClean="0">
              <a:solidFill>
                <a:schemeClr val="tx1"/>
              </a:solidFill>
              <a:latin typeface="Baskerville Old Face" panose="02020602080505020303" pitchFamily="18" charset="0"/>
            </a:endParaRPr>
          </a:p>
          <a:p>
            <a:pPr marL="514350" indent="-514350" algn="l" eaLnBrk="1" hangingPunct="1">
              <a:buFont typeface="+mj-lt"/>
              <a:buAutoNum type="arabicPeriod"/>
            </a:pPr>
            <a:endParaRPr lang="en-US" sz="2600" b="1" dirty="0" smtClean="0">
              <a:solidFill>
                <a:schemeClr val="tx1"/>
              </a:solidFill>
              <a:latin typeface="Baskerville Old Face" panose="02020602080505020303" pitchFamily="18" charset="0"/>
            </a:endParaRP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Permissible Modes of Property</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xmlns="" val="3688263401"/>
      </p:ext>
    </p:extLst>
  </p:cSld>
  <p:clrMapOvr>
    <a:masterClrMapping/>
  </p:clrMapOvr>
  <p:timing>
    <p:tnLst>
      <p:par>
        <p:cTn id="1" dur="indefinite" restart="never" nodeType="tmRoot"/>
      </p:par>
    </p:tnLst>
  </p:timing>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143000"/>
            <a:ext cx="3657600" cy="55626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Types of Sale (III):</a:t>
            </a:r>
            <a:endParaRPr lang="en-US" sz="2500" b="1" dirty="0" smtClean="0">
              <a:solidFill>
                <a:schemeClr val="bg2">
                  <a:lumMod val="50000"/>
                </a:schemeClr>
              </a:solidFill>
              <a:latin typeface="Levenim MT" panose="02010502060101010101" pitchFamily="2" charset="-79"/>
              <a:cs typeface="Levenim MT" panose="02010502060101010101" pitchFamily="2" charset="-79"/>
            </a:endParaRPr>
          </a:p>
          <a:p>
            <a:pPr marL="514350" indent="-514350" algn="l" eaLnBrk="1" hangingPunct="1">
              <a:buFont typeface="Arial" pitchFamily="34" charset="0"/>
              <a:buChar char="•"/>
            </a:pPr>
            <a:r>
              <a:rPr lang="en-US" sz="2600" b="1" dirty="0" smtClean="0">
                <a:solidFill>
                  <a:schemeClr val="tx1"/>
                </a:solidFill>
                <a:latin typeface="Baskerville Old Face" panose="02020602080505020303" pitchFamily="18" charset="0"/>
              </a:rPr>
              <a:t>With regards to payment of price sale has four types:</a:t>
            </a:r>
          </a:p>
          <a:p>
            <a:pPr algn="l" eaLnBrk="1" hangingPunct="1"/>
            <a:r>
              <a:rPr lang="en-US" sz="2600" b="1" dirty="0" smtClean="0">
                <a:solidFill>
                  <a:schemeClr val="tx1"/>
                </a:solidFill>
                <a:latin typeface="Baskerville Old Face" panose="02020602080505020303" pitchFamily="18" charset="0"/>
              </a:rPr>
              <a:t>3.   </a:t>
            </a:r>
            <a:r>
              <a:rPr lang="en-US" sz="2300" b="1" dirty="0" smtClean="0">
                <a:solidFill>
                  <a:schemeClr val="tx1"/>
                </a:solidFill>
                <a:latin typeface="Baskerville Old Face" panose="02020602080505020303" pitchFamily="18" charset="0"/>
              </a:rPr>
              <a:t>Advance sale </a:t>
            </a:r>
          </a:p>
          <a:p>
            <a:pPr algn="l" eaLnBrk="1" hangingPunct="1"/>
            <a:r>
              <a:rPr lang="en-US" sz="2300" b="1" dirty="0">
                <a:solidFill>
                  <a:schemeClr val="tx1"/>
                </a:solidFill>
                <a:latin typeface="Baskerville Old Face" panose="02020602080505020303" pitchFamily="18" charset="0"/>
              </a:rPr>
              <a:t> </a:t>
            </a:r>
            <a:r>
              <a:rPr lang="en-US" sz="2300" b="1" dirty="0" smtClean="0">
                <a:solidFill>
                  <a:schemeClr val="tx1"/>
                </a:solidFill>
                <a:latin typeface="Baskerville Old Face" panose="02020602080505020303" pitchFamily="18" charset="0"/>
              </a:rPr>
              <a:t>     (Advance payment of </a:t>
            </a:r>
          </a:p>
          <a:p>
            <a:pPr algn="l" eaLnBrk="1" hangingPunct="1"/>
            <a:r>
              <a:rPr lang="en-US" sz="2300" b="1" dirty="0">
                <a:solidFill>
                  <a:schemeClr val="tx1"/>
                </a:solidFill>
                <a:latin typeface="Baskerville Old Face" panose="02020602080505020303" pitchFamily="18" charset="0"/>
              </a:rPr>
              <a:t> </a:t>
            </a:r>
            <a:r>
              <a:rPr lang="en-US" sz="2300" b="1" dirty="0" smtClean="0">
                <a:solidFill>
                  <a:schemeClr val="tx1"/>
                </a:solidFill>
                <a:latin typeface="Baskerville Old Face" panose="02020602080505020303" pitchFamily="18" charset="0"/>
              </a:rPr>
              <a:t>     price with deferred </a:t>
            </a:r>
          </a:p>
          <a:p>
            <a:pPr algn="l" eaLnBrk="1" hangingPunct="1"/>
            <a:r>
              <a:rPr lang="en-US" sz="2300" b="1" dirty="0">
                <a:solidFill>
                  <a:schemeClr val="tx1"/>
                </a:solidFill>
                <a:latin typeface="Baskerville Old Face" panose="02020602080505020303" pitchFamily="18" charset="0"/>
              </a:rPr>
              <a:t> </a:t>
            </a:r>
            <a:r>
              <a:rPr lang="en-US" sz="2300" b="1" dirty="0" smtClean="0">
                <a:solidFill>
                  <a:schemeClr val="tx1"/>
                </a:solidFill>
                <a:latin typeface="Baskerville Old Face" panose="02020602080505020303" pitchFamily="18" charset="0"/>
              </a:rPr>
              <a:t>     delivery)</a:t>
            </a:r>
          </a:p>
          <a:p>
            <a:pPr marL="514350" indent="-514350" algn="l" eaLnBrk="1" hangingPunct="1">
              <a:buAutoNum type="arabicPeriod" startAt="4"/>
            </a:pPr>
            <a:r>
              <a:rPr lang="en-US" sz="2300" b="1" dirty="0" smtClean="0">
                <a:solidFill>
                  <a:schemeClr val="tx1"/>
                </a:solidFill>
                <a:latin typeface="Baskerville Old Face" panose="02020602080505020303" pitchFamily="18" charset="0"/>
              </a:rPr>
              <a:t>Future Sale (Both </a:t>
            </a:r>
          </a:p>
          <a:p>
            <a:pPr algn="l" eaLnBrk="1" hangingPunct="1"/>
            <a:r>
              <a:rPr lang="en-US" sz="2300" b="1" dirty="0" smtClean="0">
                <a:solidFill>
                  <a:schemeClr val="tx1"/>
                </a:solidFill>
                <a:latin typeface="Baskerville Old Face" panose="02020602080505020303" pitchFamily="18" charset="0"/>
              </a:rPr>
              <a:t>       price and subject     </a:t>
            </a:r>
          </a:p>
          <a:p>
            <a:pPr algn="l" eaLnBrk="1" hangingPunct="1"/>
            <a:r>
              <a:rPr lang="en-US" sz="2300" b="1" dirty="0">
                <a:solidFill>
                  <a:schemeClr val="tx1"/>
                </a:solidFill>
                <a:latin typeface="Baskerville Old Face" panose="02020602080505020303" pitchFamily="18" charset="0"/>
              </a:rPr>
              <a:t> </a:t>
            </a:r>
            <a:r>
              <a:rPr lang="en-US" sz="2300" b="1" dirty="0" smtClean="0">
                <a:solidFill>
                  <a:schemeClr val="tx1"/>
                </a:solidFill>
                <a:latin typeface="Baskerville Old Face" panose="02020602080505020303" pitchFamily="18" charset="0"/>
              </a:rPr>
              <a:t>      matter are deferred. </a:t>
            </a:r>
          </a:p>
          <a:p>
            <a:pPr algn="l" eaLnBrk="1" hangingPunct="1"/>
            <a:r>
              <a:rPr lang="en-US" sz="2300" b="1" dirty="0">
                <a:solidFill>
                  <a:schemeClr val="tx1"/>
                </a:solidFill>
                <a:latin typeface="Baskerville Old Face" panose="02020602080505020303" pitchFamily="18" charset="0"/>
              </a:rPr>
              <a:t> </a:t>
            </a:r>
            <a:r>
              <a:rPr lang="en-US" sz="2300" b="1" dirty="0" smtClean="0">
                <a:solidFill>
                  <a:schemeClr val="tx1"/>
                </a:solidFill>
                <a:latin typeface="Baskerville Old Face" panose="02020602080505020303" pitchFamily="18" charset="0"/>
              </a:rPr>
              <a:t>     Only allowed in    </a:t>
            </a:r>
          </a:p>
          <a:p>
            <a:pPr algn="l" eaLnBrk="1" hangingPunct="1"/>
            <a:r>
              <a:rPr lang="en-US" sz="2300" b="1" dirty="0">
                <a:solidFill>
                  <a:schemeClr val="tx1"/>
                </a:solidFill>
                <a:latin typeface="Baskerville Old Face" panose="02020602080505020303" pitchFamily="18" charset="0"/>
              </a:rPr>
              <a:t> </a:t>
            </a:r>
            <a:r>
              <a:rPr lang="en-US" sz="2300" b="1" dirty="0" smtClean="0">
                <a:solidFill>
                  <a:schemeClr val="tx1"/>
                </a:solidFill>
                <a:latin typeface="Baskerville Old Face" panose="02020602080505020303" pitchFamily="18" charset="0"/>
              </a:rPr>
              <a:t>     manufacturing sale</a:t>
            </a: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Permissible Modes of Property</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xmlns="" val="1463159062"/>
      </p:ext>
    </p:extLst>
  </p:cSld>
  <p:clrMapOvr>
    <a:masterClrMapping/>
  </p:clrMapOvr>
  <p:timing>
    <p:tnLst>
      <p:par>
        <p:cTn id="1" dur="indefinite" restart="never" nodeType="tmRoot"/>
      </p:par>
    </p:tnLst>
  </p:timing>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143000"/>
            <a:ext cx="3657600" cy="55626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Types of Sale (III):</a:t>
            </a:r>
            <a:endParaRPr lang="en-US" sz="2500" b="1" dirty="0" smtClean="0">
              <a:solidFill>
                <a:schemeClr val="bg2">
                  <a:lumMod val="50000"/>
                </a:schemeClr>
              </a:solidFill>
              <a:latin typeface="Levenim MT" panose="02010502060101010101" pitchFamily="2" charset="-79"/>
              <a:cs typeface="Levenim MT" panose="02010502060101010101" pitchFamily="2" charset="-79"/>
            </a:endParaRPr>
          </a:p>
          <a:p>
            <a:pPr marL="514350" indent="-514350" algn="l" eaLnBrk="1" hangingPunct="1">
              <a:buFont typeface="Arial" pitchFamily="34" charset="0"/>
              <a:buChar char="•"/>
            </a:pPr>
            <a:r>
              <a:rPr lang="en-US" sz="2600" b="1" dirty="0" smtClean="0">
                <a:solidFill>
                  <a:schemeClr val="tx1"/>
                </a:solidFill>
                <a:latin typeface="Baskerville Old Face" panose="02020602080505020303" pitchFamily="18" charset="0"/>
              </a:rPr>
              <a:t>A seller has two options either to disclose the cost price or not.</a:t>
            </a:r>
          </a:p>
          <a:p>
            <a:pPr marL="514350" indent="-514350" algn="l" eaLnBrk="1" hangingPunct="1">
              <a:buFont typeface="Arial" pitchFamily="34" charset="0"/>
              <a:buChar char="•"/>
            </a:pPr>
            <a:r>
              <a:rPr lang="en-US" sz="2600" b="1" dirty="0" smtClean="0">
                <a:solidFill>
                  <a:schemeClr val="tx1"/>
                </a:solidFill>
                <a:latin typeface="Baskerville Old Face" panose="02020602080505020303" pitchFamily="18" charset="0"/>
              </a:rPr>
              <a:t>A sale where no disclosure of cost is made is called “</a:t>
            </a:r>
            <a:r>
              <a:rPr lang="en-US" sz="2600" b="1" dirty="0" err="1" smtClean="0">
                <a:solidFill>
                  <a:schemeClr val="tx1"/>
                </a:solidFill>
                <a:latin typeface="Baskerville Old Face" panose="02020602080505020303" pitchFamily="18" charset="0"/>
              </a:rPr>
              <a:t>Musawamah</a:t>
            </a:r>
            <a:r>
              <a:rPr lang="en-US" sz="2600" b="1" dirty="0" smtClean="0">
                <a:solidFill>
                  <a:schemeClr val="tx1"/>
                </a:solidFill>
                <a:latin typeface="Baskerville Old Face" panose="02020602080505020303" pitchFamily="18" charset="0"/>
              </a:rPr>
              <a:t>” Bargain sale.</a:t>
            </a: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Permissible Modes of Property</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
        <p:nvSpPr>
          <p:cNvPr id="4" name="TextBox 3"/>
          <p:cNvSpPr txBox="1"/>
          <p:nvPr/>
        </p:nvSpPr>
        <p:spPr>
          <a:xfrm>
            <a:off x="2362200" y="3962400"/>
            <a:ext cx="723275" cy="461665"/>
          </a:xfrm>
          <a:prstGeom prst="rect">
            <a:avLst/>
          </a:prstGeom>
          <a:noFill/>
        </p:spPr>
        <p:txBody>
          <a:bodyPr wrap="none" rtlCol="0">
            <a:spAutoFit/>
          </a:bodyPr>
          <a:lstStyle/>
          <a:p>
            <a:r>
              <a:rPr lang="en-US" sz="2400" dirty="0" smtClean="0">
                <a:solidFill>
                  <a:srgbClr val="FF0000"/>
                </a:solidFill>
              </a:rPr>
              <a:t>END</a:t>
            </a:r>
            <a:endParaRPr lang="en-US" sz="2400" dirty="0">
              <a:solidFill>
                <a:srgbClr val="FF0000"/>
              </a:solidFill>
            </a:endParaRPr>
          </a:p>
        </p:txBody>
      </p:sp>
    </p:spTree>
    <p:extLst>
      <p:ext uri="{BB962C8B-B14F-4D97-AF65-F5344CB8AC3E}">
        <p14:creationId xmlns:p14="http://schemas.microsoft.com/office/powerpoint/2010/main" xmlns="" val="1742986386"/>
      </p:ext>
    </p:extLst>
  </p:cSld>
  <p:clrMapOvr>
    <a:masterClrMapping/>
  </p:clrMapOvr>
  <p:timing>
    <p:tnLst>
      <p:par>
        <p:cTn id="1" dur="indefinite" restart="never" nodeType="tmRoot"/>
      </p:par>
    </p:tnLst>
  </p:timing>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0" y="162339"/>
            <a:ext cx="9144000" cy="752061"/>
          </a:xfrm>
        </p:spPr>
        <p:txBody>
          <a:bodyPr/>
          <a:lstStyle/>
          <a:p>
            <a:r>
              <a:rPr lang="en-US" sz="35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Permissible Modes of Property</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
        <p:nvSpPr>
          <p:cNvPr id="7" name="Rectangle 3"/>
          <p:cNvSpPr txBox="1">
            <a:spLocks noChangeArrowheads="1"/>
          </p:cNvSpPr>
          <p:nvPr/>
        </p:nvSpPr>
        <p:spPr bwMode="auto">
          <a:xfrm>
            <a:off x="4731774" y="3200400"/>
            <a:ext cx="3657600" cy="838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eaLnBrk="1" hangingPunct="1">
              <a:defRPr/>
            </a:pPr>
            <a:r>
              <a:rPr lang="en-US" b="1" dirty="0" smtClean="0">
                <a:solidFill>
                  <a:schemeClr val="tx2">
                    <a:lumMod val="60000"/>
                    <a:lumOff val="40000"/>
                  </a:schemeClr>
                </a:solidFill>
                <a:latin typeface="Baskerville Old Face" panose="02020602080505020303" pitchFamily="18" charset="0"/>
              </a:rPr>
              <a:t>Types of  Sale (IV)</a:t>
            </a:r>
            <a:endParaRPr lang="en-US" b="1" dirty="0" smtClean="0">
              <a:solidFill>
                <a:schemeClr val="tx2">
                  <a:lumMod val="60000"/>
                  <a:lumOff val="40000"/>
                </a:schemeClr>
              </a:solidFill>
              <a:latin typeface="Baskerville Old Face" panose="02020602080505020303" pitchFamily="18" charset="0"/>
              <a:cs typeface="Aharoni" panose="02010803020104030203" pitchFamily="2" charset="-79"/>
            </a:endParaRPr>
          </a:p>
        </p:txBody>
      </p:sp>
    </p:spTree>
    <p:extLst>
      <p:ext uri="{BB962C8B-B14F-4D97-AF65-F5344CB8AC3E}">
        <p14:creationId xmlns:p14="http://schemas.microsoft.com/office/powerpoint/2010/main" xmlns="" val="1327968845"/>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219200"/>
            <a:ext cx="3657600" cy="5257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a:solidFill>
                  <a:schemeClr val="accent6">
                    <a:lumMod val="75000"/>
                  </a:schemeClr>
                </a:solidFill>
                <a:latin typeface="Levenim MT" panose="02010502060101010101" pitchFamily="2" charset="-79"/>
                <a:cs typeface="Levenim MT" panose="02010502060101010101" pitchFamily="2" charset="-79"/>
              </a:rPr>
              <a:t>Islamic Law of Contract (II):</a:t>
            </a:r>
          </a:p>
          <a:p>
            <a:pPr algn="l"/>
            <a:r>
              <a:rPr lang="en-US" sz="2800" b="1" dirty="0" smtClean="0">
                <a:solidFill>
                  <a:schemeClr val="bg2">
                    <a:lumMod val="50000"/>
                  </a:schemeClr>
                </a:solidFill>
                <a:latin typeface="Levenim MT" panose="02010502060101010101" pitchFamily="2" charset="-79"/>
                <a:cs typeface="Levenim MT" panose="02010502060101010101" pitchFamily="2" charset="-79"/>
              </a:rPr>
              <a:t>Contractors:</a:t>
            </a:r>
          </a:p>
          <a:p>
            <a:pPr marL="457200" indent="-457200" algn="l" eaLnBrk="1" hangingPunct="1">
              <a:buFont typeface="Arial" panose="020B0604020202020204" pitchFamily="34" charset="0"/>
              <a:buChar char="•"/>
            </a:pPr>
            <a:r>
              <a:rPr lang="en-US" sz="2600" b="1" dirty="0" smtClean="0">
                <a:solidFill>
                  <a:schemeClr val="tx1"/>
                </a:solidFill>
                <a:latin typeface="Baskerville Old Face" panose="02020602080505020303" pitchFamily="18" charset="0"/>
              </a:rPr>
              <a:t>The parties to a should be:</a:t>
            </a:r>
          </a:p>
          <a:p>
            <a:pPr marL="457200" indent="-457200" algn="l" eaLnBrk="1" hangingPunct="1">
              <a:buFont typeface="Wingdings" pitchFamily="2" charset="2"/>
              <a:buChar char="Ø"/>
            </a:pPr>
            <a:r>
              <a:rPr lang="en-US" sz="2600" b="1" dirty="0" smtClean="0">
                <a:solidFill>
                  <a:schemeClr val="tx1"/>
                </a:solidFill>
                <a:latin typeface="Baskerville Old Face" panose="02020602080505020303" pitchFamily="18" charset="0"/>
              </a:rPr>
              <a:t>Legally competent to enter into a contract i.e. they should be legally allowed to undertake the transaction</a:t>
            </a: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Permissible Modes of Property</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xmlns="" val="627478663"/>
      </p:ext>
    </p:extLst>
  </p:cSld>
  <p:clrMapOvr>
    <a:masterClrMapping/>
  </p:clrMapOvr>
  <p:timing>
    <p:tnLst>
      <p:par>
        <p:cTn id="1" dur="indefinite" restart="never" nodeType="tmRoot"/>
      </p:par>
    </p:tnLst>
  </p:timing>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143000"/>
            <a:ext cx="3657600" cy="55626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Types of Sale (IV):</a:t>
            </a:r>
            <a:endParaRPr lang="en-US" sz="2500" b="1" dirty="0" smtClean="0">
              <a:solidFill>
                <a:schemeClr val="bg2">
                  <a:lumMod val="50000"/>
                </a:schemeClr>
              </a:solidFill>
              <a:latin typeface="Levenim MT" panose="02010502060101010101" pitchFamily="2" charset="-79"/>
              <a:cs typeface="Levenim MT" panose="02010502060101010101" pitchFamily="2" charset="-79"/>
            </a:endParaRPr>
          </a:p>
          <a:p>
            <a:pPr marL="514350" indent="-514350" algn="l" eaLnBrk="1" hangingPunct="1">
              <a:buFont typeface="Arial" pitchFamily="34" charset="0"/>
              <a:buChar char="•"/>
            </a:pPr>
            <a:r>
              <a:rPr lang="en-US" sz="2600" b="1" dirty="0" smtClean="0">
                <a:solidFill>
                  <a:schemeClr val="tx1"/>
                </a:solidFill>
                <a:latin typeface="Baskerville Old Face" panose="02020602080505020303" pitchFamily="18" charset="0"/>
              </a:rPr>
              <a:t>With regards to disclosure of cost of goods to buyer (trust sales) the sale has three types.</a:t>
            </a:r>
          </a:p>
          <a:p>
            <a:pPr marL="514350" indent="-514350" algn="l" eaLnBrk="1" hangingPunct="1">
              <a:buFont typeface="+mj-lt"/>
              <a:buAutoNum type="arabicPeriod"/>
            </a:pPr>
            <a:r>
              <a:rPr lang="en-US" sz="2600" b="1" dirty="0" smtClean="0">
                <a:solidFill>
                  <a:schemeClr val="tx1"/>
                </a:solidFill>
                <a:latin typeface="Baskerville Old Face" panose="02020602080505020303" pitchFamily="18" charset="0"/>
              </a:rPr>
              <a:t>Cost to cost sale</a:t>
            </a:r>
          </a:p>
          <a:p>
            <a:pPr marL="514350" indent="-514350" algn="l" eaLnBrk="1" hangingPunct="1">
              <a:buFont typeface="+mj-lt"/>
              <a:buAutoNum type="arabicPeriod"/>
            </a:pPr>
            <a:r>
              <a:rPr lang="en-US" sz="2600" b="1" dirty="0" smtClean="0">
                <a:solidFill>
                  <a:schemeClr val="tx1"/>
                </a:solidFill>
                <a:latin typeface="Baskerville Old Face" panose="02020602080505020303" pitchFamily="18" charset="0"/>
              </a:rPr>
              <a:t>Cost plus margin sale</a:t>
            </a:r>
          </a:p>
          <a:p>
            <a:pPr marL="514350" indent="-514350" algn="l" eaLnBrk="1" hangingPunct="1">
              <a:buFont typeface="+mj-lt"/>
              <a:buAutoNum type="arabicPeriod"/>
            </a:pPr>
            <a:r>
              <a:rPr lang="en-US" sz="2600" b="1" dirty="0" smtClean="0">
                <a:solidFill>
                  <a:schemeClr val="tx1"/>
                </a:solidFill>
                <a:latin typeface="Baskerville Old Face" panose="02020602080505020303" pitchFamily="18" charset="0"/>
              </a:rPr>
              <a:t>Loss Sale</a:t>
            </a:r>
            <a:endParaRPr lang="en-US" sz="2300" b="1" dirty="0" smtClean="0">
              <a:solidFill>
                <a:schemeClr val="tx1"/>
              </a:solidFill>
              <a:latin typeface="Baskerville Old Face" panose="02020602080505020303" pitchFamily="18" charset="0"/>
            </a:endParaRP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Permissible Modes of Property</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xmlns="" val="1892421208"/>
      </p:ext>
    </p:extLst>
  </p:cSld>
  <p:clrMapOvr>
    <a:masterClrMapping/>
  </p:clrMapOvr>
  <p:timing>
    <p:tnLst>
      <p:par>
        <p:cTn id="1" dur="indefinite" restart="never" nodeType="tmRoot"/>
      </p:par>
    </p:tnLst>
  </p:timing>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143000"/>
            <a:ext cx="3657600" cy="55626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Types of Sale (IV):</a:t>
            </a:r>
            <a:endParaRPr lang="en-US" sz="2800" b="1" dirty="0">
              <a:solidFill>
                <a:schemeClr val="accent6">
                  <a:lumMod val="75000"/>
                </a:schemeClr>
              </a:solidFill>
              <a:latin typeface="Levenim MT" panose="02010502060101010101" pitchFamily="2" charset="-79"/>
              <a:cs typeface="Levenim MT" panose="02010502060101010101" pitchFamily="2" charset="-79"/>
            </a:endParaRPr>
          </a:p>
          <a:p>
            <a:pPr algn="l"/>
            <a:r>
              <a:rPr lang="en-US" sz="2500" b="1" dirty="0" smtClean="0">
                <a:solidFill>
                  <a:schemeClr val="bg2">
                    <a:lumMod val="50000"/>
                  </a:schemeClr>
                </a:solidFill>
                <a:latin typeface="Levenim MT" panose="02010502060101010101" pitchFamily="2" charset="-79"/>
                <a:cs typeface="Levenim MT" panose="02010502060101010101" pitchFamily="2" charset="-79"/>
              </a:rPr>
              <a:t>Cost to Cost sale:</a:t>
            </a:r>
          </a:p>
          <a:p>
            <a:pPr marL="514350" indent="-514350" algn="l" eaLnBrk="1" hangingPunct="1">
              <a:buFont typeface="Wingdings" pitchFamily="2" charset="2"/>
              <a:buChar char="§"/>
            </a:pPr>
            <a:r>
              <a:rPr lang="en-US" sz="2600" b="1" dirty="0" smtClean="0">
                <a:solidFill>
                  <a:schemeClr val="tx1"/>
                </a:solidFill>
                <a:latin typeface="Baskerville Old Face" panose="02020602080505020303" pitchFamily="18" charset="0"/>
              </a:rPr>
              <a:t>As we know that sale is the combination of two things i.e. Cos + Profit.</a:t>
            </a:r>
          </a:p>
          <a:p>
            <a:pPr marL="514350" indent="-514350" algn="l" eaLnBrk="1" hangingPunct="1">
              <a:buFont typeface="Wingdings" pitchFamily="2" charset="2"/>
              <a:buChar char="§"/>
            </a:pPr>
            <a:r>
              <a:rPr lang="en-US" sz="2600" b="1" dirty="0" smtClean="0">
                <a:solidFill>
                  <a:schemeClr val="tx1"/>
                </a:solidFill>
                <a:latin typeface="Baskerville Old Face" panose="02020602080505020303" pitchFamily="18" charset="0"/>
              </a:rPr>
              <a:t>We can write in a way Sale = Cost + Profit</a:t>
            </a:r>
          </a:p>
          <a:p>
            <a:pPr marL="514350" indent="-514350" algn="l" eaLnBrk="1" hangingPunct="1">
              <a:buFont typeface="Wingdings" pitchFamily="2" charset="2"/>
              <a:buChar char="§"/>
            </a:pPr>
            <a:r>
              <a:rPr lang="en-US" sz="2600" b="1" dirty="0" smtClean="0">
                <a:solidFill>
                  <a:schemeClr val="tx1"/>
                </a:solidFill>
                <a:latin typeface="Baskerville Old Face" panose="02020602080505020303" pitchFamily="18" charset="0"/>
              </a:rPr>
              <a:t>Sale is always assumed 100%. If we separate the profit from sale it will determine the cost price of the goods.</a:t>
            </a: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Permissible Modes of Property</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xmlns="" val="513177001"/>
      </p:ext>
    </p:extLst>
  </p:cSld>
  <p:clrMapOvr>
    <a:masterClrMapping/>
  </p:clrMapOvr>
  <p:timing>
    <p:tnLst>
      <p:par>
        <p:cTn id="1" dur="indefinite" restart="never" nodeType="tmRoot"/>
      </p:par>
    </p:tnLst>
  </p:timing>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143000"/>
            <a:ext cx="3657600" cy="5257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Types of Sale (IV):</a:t>
            </a:r>
            <a:endParaRPr lang="en-US" sz="2800" b="1" dirty="0">
              <a:solidFill>
                <a:schemeClr val="accent6">
                  <a:lumMod val="75000"/>
                </a:schemeClr>
              </a:solidFill>
              <a:latin typeface="Levenim MT" panose="02010502060101010101" pitchFamily="2" charset="-79"/>
              <a:cs typeface="Levenim MT" panose="02010502060101010101" pitchFamily="2" charset="-79"/>
            </a:endParaRPr>
          </a:p>
          <a:p>
            <a:pPr algn="l"/>
            <a:r>
              <a:rPr lang="en-US" sz="2500" b="1" dirty="0" smtClean="0">
                <a:solidFill>
                  <a:schemeClr val="bg2">
                    <a:lumMod val="50000"/>
                  </a:schemeClr>
                </a:solidFill>
                <a:latin typeface="Levenim MT" panose="02010502060101010101" pitchFamily="2" charset="-79"/>
                <a:cs typeface="Levenim MT" panose="02010502060101010101" pitchFamily="2" charset="-79"/>
              </a:rPr>
              <a:t>Cost to Cost sale:</a:t>
            </a:r>
          </a:p>
          <a:p>
            <a:pPr marL="514350" indent="-514350" algn="l" eaLnBrk="1" hangingPunct="1">
              <a:buFont typeface="Wingdings" pitchFamily="2" charset="2"/>
              <a:buChar char="§"/>
            </a:pPr>
            <a:r>
              <a:rPr lang="en-US" sz="2600" b="1" dirty="0" smtClean="0">
                <a:solidFill>
                  <a:schemeClr val="tx1"/>
                </a:solidFill>
                <a:latin typeface="Baskerville Old Face" panose="02020602080505020303" pitchFamily="18" charset="0"/>
              </a:rPr>
              <a:t>So cost to cost sale is based on no gain no loss.</a:t>
            </a:r>
          </a:p>
          <a:p>
            <a:pPr marL="514350" indent="-514350" algn="l" eaLnBrk="1" hangingPunct="1">
              <a:buFont typeface="Wingdings" pitchFamily="2" charset="2"/>
              <a:buChar char="§"/>
            </a:pPr>
            <a:r>
              <a:rPr lang="en-US" sz="2600" b="1" dirty="0" smtClean="0">
                <a:solidFill>
                  <a:schemeClr val="tx1"/>
                </a:solidFill>
                <a:latin typeface="Baskerville Old Face" panose="02020602080505020303" pitchFamily="18" charset="0"/>
              </a:rPr>
              <a:t>It is also known as Break even sale.</a:t>
            </a:r>
          </a:p>
          <a:p>
            <a:pPr marL="514350" indent="-514350" algn="l" eaLnBrk="1" hangingPunct="1">
              <a:buFont typeface="Wingdings" pitchFamily="2" charset="2"/>
              <a:buChar char="§"/>
            </a:pPr>
            <a:r>
              <a:rPr lang="en-US" sz="2600" b="1" dirty="0" smtClean="0">
                <a:solidFill>
                  <a:schemeClr val="tx1"/>
                </a:solidFill>
                <a:latin typeface="Baskerville Old Face" panose="02020602080505020303" pitchFamily="18" charset="0"/>
              </a:rPr>
              <a:t>In Arabic it is called “</a:t>
            </a:r>
            <a:r>
              <a:rPr lang="en-US" sz="2600" b="1" dirty="0" err="1" smtClean="0">
                <a:solidFill>
                  <a:schemeClr val="tx1"/>
                </a:solidFill>
                <a:latin typeface="Baskerville Old Face" panose="02020602080505020303" pitchFamily="18" charset="0"/>
              </a:rPr>
              <a:t>Tawliyyah</a:t>
            </a:r>
            <a:r>
              <a:rPr lang="en-US" sz="2600" b="1" dirty="0" smtClean="0">
                <a:solidFill>
                  <a:schemeClr val="tx1"/>
                </a:solidFill>
                <a:latin typeface="Baskerville Old Face" panose="02020602080505020303" pitchFamily="18" charset="0"/>
              </a:rPr>
              <a:t>”</a:t>
            </a: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Permissible Modes of Property</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xmlns="" val="1953647691"/>
      </p:ext>
    </p:extLst>
  </p:cSld>
  <p:clrMapOvr>
    <a:masterClrMapping/>
  </p:clrMapOvr>
  <p:timing>
    <p:tnLst>
      <p:par>
        <p:cTn id="1" dur="indefinite" restart="never" nodeType="tmRoot"/>
      </p:par>
    </p:tnLst>
  </p:timing>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143000"/>
            <a:ext cx="3657600" cy="5257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Types of Sale (IV):</a:t>
            </a:r>
            <a:endParaRPr lang="en-US" sz="2800" b="1" dirty="0">
              <a:solidFill>
                <a:schemeClr val="accent6">
                  <a:lumMod val="75000"/>
                </a:schemeClr>
              </a:solidFill>
              <a:latin typeface="Levenim MT" panose="02010502060101010101" pitchFamily="2" charset="-79"/>
              <a:cs typeface="Levenim MT" panose="02010502060101010101" pitchFamily="2" charset="-79"/>
            </a:endParaRPr>
          </a:p>
          <a:p>
            <a:pPr algn="l"/>
            <a:r>
              <a:rPr lang="en-US" sz="2500" b="1" dirty="0" smtClean="0">
                <a:solidFill>
                  <a:schemeClr val="bg2">
                    <a:lumMod val="50000"/>
                  </a:schemeClr>
                </a:solidFill>
                <a:latin typeface="Levenim MT" panose="02010502060101010101" pitchFamily="2" charset="-79"/>
                <a:cs typeface="Levenim MT" panose="02010502060101010101" pitchFamily="2" charset="-79"/>
              </a:rPr>
              <a:t>Cost plus margin sale:</a:t>
            </a:r>
          </a:p>
          <a:p>
            <a:pPr marL="514350" indent="-514350" algn="l" eaLnBrk="1" hangingPunct="1">
              <a:buFont typeface="Wingdings" pitchFamily="2" charset="2"/>
              <a:buChar char="§"/>
            </a:pPr>
            <a:r>
              <a:rPr lang="en-US" sz="2600" b="1" dirty="0" smtClean="0">
                <a:solidFill>
                  <a:schemeClr val="tx1"/>
                </a:solidFill>
                <a:latin typeface="Baskerville Old Face" panose="02020602080505020303" pitchFamily="18" charset="0"/>
              </a:rPr>
              <a:t>In this type of sale the seller is obliged to disclose the cost of (subject matter) goods and offer the sale of the goods more than the cost price.</a:t>
            </a:r>
          </a:p>
          <a:p>
            <a:pPr marL="514350" indent="-514350" algn="l" eaLnBrk="1" hangingPunct="1">
              <a:buFont typeface="Wingdings" pitchFamily="2" charset="2"/>
              <a:buChar char="§"/>
            </a:pPr>
            <a:r>
              <a:rPr lang="en-US" sz="2600" b="1" dirty="0" smtClean="0">
                <a:solidFill>
                  <a:schemeClr val="tx1"/>
                </a:solidFill>
                <a:latin typeface="Baskerville Old Face" panose="02020602080505020303" pitchFamily="18" charset="0"/>
              </a:rPr>
              <a:t>This type of sale is called in Arabic “</a:t>
            </a:r>
            <a:r>
              <a:rPr lang="en-US" sz="2600" b="1" dirty="0" err="1" smtClean="0">
                <a:solidFill>
                  <a:schemeClr val="tx1"/>
                </a:solidFill>
                <a:latin typeface="Baskerville Old Face" panose="02020602080505020303" pitchFamily="18" charset="0"/>
              </a:rPr>
              <a:t>Murabaha</a:t>
            </a:r>
            <a:r>
              <a:rPr lang="en-US" sz="2600" b="1" dirty="0" smtClean="0">
                <a:solidFill>
                  <a:schemeClr val="tx1"/>
                </a:solidFill>
                <a:latin typeface="Baskerville Old Face" panose="02020602080505020303" pitchFamily="18" charset="0"/>
              </a:rPr>
              <a:t>”</a:t>
            </a: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Permissible Modes of Property</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xmlns="" val="2995714766"/>
      </p:ext>
    </p:extLst>
  </p:cSld>
  <p:clrMapOvr>
    <a:masterClrMapping/>
  </p:clrMapOvr>
  <p:timing>
    <p:tnLst>
      <p:par>
        <p:cTn id="1" dur="indefinite" restart="never" nodeType="tmRoot"/>
      </p:par>
    </p:tnLst>
  </p:timing>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143000"/>
            <a:ext cx="3657600" cy="5257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Types of Sale (IV):</a:t>
            </a:r>
            <a:endParaRPr lang="en-US" sz="2800" b="1" dirty="0">
              <a:solidFill>
                <a:schemeClr val="accent6">
                  <a:lumMod val="75000"/>
                </a:schemeClr>
              </a:solidFill>
              <a:latin typeface="Levenim MT" panose="02010502060101010101" pitchFamily="2" charset="-79"/>
              <a:cs typeface="Levenim MT" panose="02010502060101010101" pitchFamily="2" charset="-79"/>
            </a:endParaRPr>
          </a:p>
          <a:p>
            <a:pPr algn="l"/>
            <a:r>
              <a:rPr lang="en-US" sz="2500" b="1" dirty="0" smtClean="0">
                <a:solidFill>
                  <a:schemeClr val="bg2">
                    <a:lumMod val="50000"/>
                  </a:schemeClr>
                </a:solidFill>
                <a:latin typeface="Levenim MT" panose="02010502060101010101" pitchFamily="2" charset="-79"/>
                <a:cs typeface="Levenim MT" panose="02010502060101010101" pitchFamily="2" charset="-79"/>
              </a:rPr>
              <a:t>Loss sale – Sale with Loss:</a:t>
            </a:r>
          </a:p>
          <a:p>
            <a:pPr marL="514350" indent="-514350" algn="l" eaLnBrk="1" hangingPunct="1">
              <a:buFont typeface="Wingdings" pitchFamily="2" charset="2"/>
              <a:buChar char="§"/>
            </a:pPr>
            <a:r>
              <a:rPr lang="en-US" sz="2600" b="1" dirty="0" smtClean="0">
                <a:solidFill>
                  <a:schemeClr val="tx1"/>
                </a:solidFill>
                <a:latin typeface="Baskerville Old Face" panose="02020602080505020303" pitchFamily="18" charset="0"/>
              </a:rPr>
              <a:t>In this type of sale the seller sell the goods (subject matter) less than the cost for any reason.</a:t>
            </a:r>
          </a:p>
          <a:p>
            <a:pPr marL="514350" indent="-514350" algn="l" eaLnBrk="1" hangingPunct="1">
              <a:buFont typeface="Wingdings" pitchFamily="2" charset="2"/>
              <a:buChar char="§"/>
            </a:pPr>
            <a:r>
              <a:rPr lang="en-US" sz="2600" b="1" dirty="0" smtClean="0">
                <a:solidFill>
                  <a:schemeClr val="tx1"/>
                </a:solidFill>
                <a:latin typeface="Baskerville Old Face" panose="02020602080505020303" pitchFamily="18" charset="0"/>
              </a:rPr>
              <a:t>This type of sale is called in Arabic “</a:t>
            </a:r>
            <a:r>
              <a:rPr lang="en-US" sz="2600" b="1" dirty="0" err="1" smtClean="0">
                <a:solidFill>
                  <a:schemeClr val="tx1"/>
                </a:solidFill>
                <a:latin typeface="Baskerville Old Face" panose="02020602080505020303" pitchFamily="18" charset="0"/>
              </a:rPr>
              <a:t>Wazeeah</a:t>
            </a:r>
            <a:r>
              <a:rPr lang="en-US" sz="2600" b="1" dirty="0" smtClean="0">
                <a:solidFill>
                  <a:schemeClr val="tx1"/>
                </a:solidFill>
                <a:latin typeface="Baskerville Old Face" panose="02020602080505020303" pitchFamily="18" charset="0"/>
              </a:rPr>
              <a:t>”</a:t>
            </a: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Permissible Modes of Property</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
        <p:nvSpPr>
          <p:cNvPr id="4" name="TextBox 3"/>
          <p:cNvSpPr txBox="1"/>
          <p:nvPr/>
        </p:nvSpPr>
        <p:spPr>
          <a:xfrm>
            <a:off x="2362200" y="3962400"/>
            <a:ext cx="723275" cy="461665"/>
          </a:xfrm>
          <a:prstGeom prst="rect">
            <a:avLst/>
          </a:prstGeom>
          <a:noFill/>
        </p:spPr>
        <p:txBody>
          <a:bodyPr wrap="none" rtlCol="0">
            <a:spAutoFit/>
          </a:bodyPr>
          <a:lstStyle/>
          <a:p>
            <a:r>
              <a:rPr lang="en-US" sz="2400" dirty="0" smtClean="0">
                <a:solidFill>
                  <a:srgbClr val="FF0000"/>
                </a:solidFill>
              </a:rPr>
              <a:t>END</a:t>
            </a:r>
            <a:endParaRPr lang="en-US" sz="2400" dirty="0">
              <a:solidFill>
                <a:srgbClr val="FF0000"/>
              </a:solidFill>
            </a:endParaRPr>
          </a:p>
        </p:txBody>
      </p:sp>
    </p:spTree>
    <p:extLst>
      <p:ext uri="{BB962C8B-B14F-4D97-AF65-F5344CB8AC3E}">
        <p14:creationId xmlns:p14="http://schemas.microsoft.com/office/powerpoint/2010/main" xmlns="" val="3904684201"/>
      </p:ext>
    </p:extLst>
  </p:cSld>
  <p:clrMapOvr>
    <a:masterClrMapping/>
  </p:clrMapOvr>
  <p:timing>
    <p:tnLst>
      <p:par>
        <p:cTn id="1" dur="indefinite" restart="never" nodeType="tmRoot"/>
      </p:par>
    </p:tnLst>
  </p:timing>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0" y="162339"/>
            <a:ext cx="9144000" cy="752061"/>
          </a:xfrm>
        </p:spPr>
        <p:txBody>
          <a:bodyPr/>
          <a:lstStyle/>
          <a:p>
            <a:r>
              <a:rPr lang="en-US" sz="35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Permissible Modes of Property</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
        <p:nvSpPr>
          <p:cNvPr id="7" name="Rectangle 3"/>
          <p:cNvSpPr txBox="1">
            <a:spLocks noChangeArrowheads="1"/>
          </p:cNvSpPr>
          <p:nvPr/>
        </p:nvSpPr>
        <p:spPr bwMode="auto">
          <a:xfrm>
            <a:off x="4731774" y="3200400"/>
            <a:ext cx="3657600" cy="838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eaLnBrk="1" hangingPunct="1">
              <a:defRPr/>
            </a:pPr>
            <a:r>
              <a:rPr lang="en-US" b="1" dirty="0" smtClean="0">
                <a:solidFill>
                  <a:schemeClr val="tx2">
                    <a:lumMod val="60000"/>
                    <a:lumOff val="40000"/>
                  </a:schemeClr>
                </a:solidFill>
                <a:latin typeface="Baskerville Old Face" panose="02020602080505020303" pitchFamily="18" charset="0"/>
              </a:rPr>
              <a:t>Types of  Sale (V)</a:t>
            </a:r>
            <a:endParaRPr lang="en-US" b="1" dirty="0" smtClean="0">
              <a:solidFill>
                <a:schemeClr val="tx2">
                  <a:lumMod val="60000"/>
                  <a:lumOff val="40000"/>
                </a:schemeClr>
              </a:solidFill>
              <a:latin typeface="Baskerville Old Face" panose="02020602080505020303" pitchFamily="18" charset="0"/>
              <a:cs typeface="Aharoni" panose="02010803020104030203" pitchFamily="2" charset="-79"/>
            </a:endParaRPr>
          </a:p>
        </p:txBody>
      </p:sp>
    </p:spTree>
    <p:extLst>
      <p:ext uri="{BB962C8B-B14F-4D97-AF65-F5344CB8AC3E}">
        <p14:creationId xmlns:p14="http://schemas.microsoft.com/office/powerpoint/2010/main" xmlns="" val="1327968845"/>
      </p:ext>
    </p:extLst>
  </p:cSld>
  <p:clrMapOvr>
    <a:masterClrMapping/>
  </p:clrMapOvr>
  <p:timing>
    <p:tnLst>
      <p:par>
        <p:cTn id="1" dur="indefinite" restart="never" nodeType="tmRoot"/>
      </p:par>
    </p:tnLst>
  </p:timing>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143000"/>
            <a:ext cx="3657600" cy="5410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Types of Sale (V):</a:t>
            </a:r>
            <a:endParaRPr lang="en-US" sz="2800" b="1" dirty="0">
              <a:solidFill>
                <a:schemeClr val="accent6">
                  <a:lumMod val="75000"/>
                </a:schemeClr>
              </a:solidFill>
              <a:latin typeface="Levenim MT" panose="02010502060101010101" pitchFamily="2" charset="-79"/>
              <a:cs typeface="Levenim MT" panose="02010502060101010101" pitchFamily="2" charset="-79"/>
            </a:endParaRPr>
          </a:p>
          <a:p>
            <a:pPr algn="l"/>
            <a:r>
              <a:rPr lang="en-US" sz="2500" b="1" dirty="0" err="1" smtClean="0">
                <a:solidFill>
                  <a:schemeClr val="bg2">
                    <a:lumMod val="50000"/>
                  </a:schemeClr>
                </a:solidFill>
                <a:latin typeface="Levenim MT" panose="02010502060101010101" pitchFamily="2" charset="-79"/>
                <a:cs typeface="Levenim MT" panose="02010502060101010101" pitchFamily="2" charset="-79"/>
              </a:rPr>
              <a:t>Khiyaar</a:t>
            </a:r>
            <a:r>
              <a:rPr lang="en-US" sz="2500" b="1" dirty="0" smtClean="0">
                <a:solidFill>
                  <a:schemeClr val="bg2">
                    <a:lumMod val="50000"/>
                  </a:schemeClr>
                </a:solidFill>
                <a:latin typeface="Levenim MT" panose="02010502060101010101" pitchFamily="2" charset="-79"/>
                <a:cs typeface="Levenim MT" panose="02010502060101010101" pitchFamily="2" charset="-79"/>
              </a:rPr>
              <a:t> (</a:t>
            </a:r>
            <a:r>
              <a:rPr lang="ur-PK" sz="2500" b="1" dirty="0" smtClean="0">
                <a:solidFill>
                  <a:schemeClr val="bg2">
                    <a:lumMod val="50000"/>
                  </a:schemeClr>
                </a:solidFill>
                <a:latin typeface="Levenim MT" panose="02010502060101010101" pitchFamily="2" charset="-79"/>
                <a:cs typeface="Levenim MT" panose="02010502060101010101" pitchFamily="2" charset="-79"/>
              </a:rPr>
              <a:t>خیار</a:t>
            </a:r>
            <a:r>
              <a:rPr lang="en-US" sz="2500" b="1" dirty="0" smtClean="0">
                <a:solidFill>
                  <a:schemeClr val="bg2">
                    <a:lumMod val="50000"/>
                  </a:schemeClr>
                </a:solidFill>
                <a:latin typeface="Levenim MT" panose="02010502060101010101" pitchFamily="2" charset="-79"/>
                <a:cs typeface="Levenim MT" panose="02010502060101010101" pitchFamily="2" charset="-79"/>
              </a:rPr>
              <a:t>) Options in sale:</a:t>
            </a:r>
          </a:p>
          <a:p>
            <a:pPr marL="514350" indent="-514350" algn="l" eaLnBrk="1" hangingPunct="1">
              <a:buFont typeface="Wingdings" pitchFamily="2" charset="2"/>
              <a:buChar char="§"/>
            </a:pPr>
            <a:r>
              <a:rPr lang="en-US" sz="2600" b="1" dirty="0" smtClean="0">
                <a:solidFill>
                  <a:schemeClr val="tx1"/>
                </a:solidFill>
                <a:latin typeface="Baskerville Old Face" panose="02020602080505020303" pitchFamily="18" charset="0"/>
              </a:rPr>
              <a:t>The term </a:t>
            </a:r>
            <a:r>
              <a:rPr lang="en-US" sz="2600" b="1" dirty="0" err="1" smtClean="0">
                <a:solidFill>
                  <a:schemeClr val="tx1"/>
                </a:solidFill>
                <a:latin typeface="Baskerville Old Face" panose="02020602080505020303" pitchFamily="18" charset="0"/>
              </a:rPr>
              <a:t>khiyar</a:t>
            </a:r>
            <a:r>
              <a:rPr lang="en-US" sz="2600" b="1" dirty="0" smtClean="0">
                <a:solidFill>
                  <a:schemeClr val="tx1"/>
                </a:solidFill>
                <a:latin typeface="Baskerville Old Face" panose="02020602080505020303" pitchFamily="18" charset="0"/>
              </a:rPr>
              <a:t> refers to the option or right of the buyer or seller to revoke a contract of sale;</a:t>
            </a:r>
          </a:p>
          <a:p>
            <a:pPr marL="514350" indent="-514350" algn="l" eaLnBrk="1" hangingPunct="1">
              <a:buFont typeface="Wingdings" pitchFamily="2" charset="2"/>
              <a:buChar char="§"/>
            </a:pPr>
            <a:r>
              <a:rPr lang="en-US" sz="2500" b="1" dirty="0" smtClean="0">
                <a:solidFill>
                  <a:schemeClr val="tx1"/>
                </a:solidFill>
                <a:latin typeface="Baskerville Old Face" panose="02020602080505020303" pitchFamily="18" charset="0"/>
              </a:rPr>
              <a:t>The objective of these option is to provide protection to buyer or seller from any unexpected eventuality</a:t>
            </a: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Permissible Modes of Property</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xmlns="" val="389602668"/>
      </p:ext>
    </p:extLst>
  </p:cSld>
  <p:clrMapOvr>
    <a:masterClrMapping/>
  </p:clrMapOvr>
  <p:timing>
    <p:tnLst>
      <p:par>
        <p:cTn id="1" dur="indefinite" restart="never" nodeType="tmRoot"/>
      </p:par>
    </p:tnLst>
  </p:timing>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143000"/>
            <a:ext cx="3657600" cy="5410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Types of Sale (V):</a:t>
            </a:r>
            <a:endParaRPr lang="en-US" sz="2800" b="1" dirty="0">
              <a:solidFill>
                <a:schemeClr val="accent6">
                  <a:lumMod val="75000"/>
                </a:schemeClr>
              </a:solidFill>
              <a:latin typeface="Levenim MT" panose="02010502060101010101" pitchFamily="2" charset="-79"/>
              <a:cs typeface="Levenim MT" panose="02010502060101010101" pitchFamily="2" charset="-79"/>
            </a:endParaRPr>
          </a:p>
          <a:p>
            <a:pPr algn="l"/>
            <a:r>
              <a:rPr lang="en-US" sz="2500" b="1" dirty="0" err="1" smtClean="0">
                <a:solidFill>
                  <a:schemeClr val="bg2">
                    <a:lumMod val="50000"/>
                  </a:schemeClr>
                </a:solidFill>
                <a:latin typeface="Levenim MT" panose="02010502060101010101" pitchFamily="2" charset="-79"/>
                <a:cs typeface="Levenim MT" panose="02010502060101010101" pitchFamily="2" charset="-79"/>
              </a:rPr>
              <a:t>Khiyaar</a:t>
            </a:r>
            <a:r>
              <a:rPr lang="en-US" sz="2500" b="1" dirty="0" smtClean="0">
                <a:solidFill>
                  <a:schemeClr val="bg2">
                    <a:lumMod val="50000"/>
                  </a:schemeClr>
                </a:solidFill>
                <a:latin typeface="Levenim MT" panose="02010502060101010101" pitchFamily="2" charset="-79"/>
                <a:cs typeface="Levenim MT" panose="02010502060101010101" pitchFamily="2" charset="-79"/>
              </a:rPr>
              <a:t> (</a:t>
            </a:r>
            <a:r>
              <a:rPr lang="ur-PK" sz="2500" b="1" dirty="0" smtClean="0">
                <a:solidFill>
                  <a:schemeClr val="bg2">
                    <a:lumMod val="50000"/>
                  </a:schemeClr>
                </a:solidFill>
                <a:latin typeface="Levenim MT" panose="02010502060101010101" pitchFamily="2" charset="-79"/>
                <a:cs typeface="Levenim MT" panose="02010502060101010101" pitchFamily="2" charset="-79"/>
              </a:rPr>
              <a:t>خیار</a:t>
            </a:r>
            <a:r>
              <a:rPr lang="en-US" sz="2500" b="1" dirty="0" smtClean="0">
                <a:solidFill>
                  <a:schemeClr val="bg2">
                    <a:lumMod val="50000"/>
                  </a:schemeClr>
                </a:solidFill>
                <a:latin typeface="Levenim MT" panose="02010502060101010101" pitchFamily="2" charset="-79"/>
                <a:cs typeface="Levenim MT" panose="02010502060101010101" pitchFamily="2" charset="-79"/>
              </a:rPr>
              <a:t>) Options in sale:</a:t>
            </a:r>
          </a:p>
          <a:p>
            <a:pPr marL="514350" indent="-514350" algn="l" eaLnBrk="1" hangingPunct="1">
              <a:buFont typeface="Wingdings" pitchFamily="2" charset="2"/>
              <a:buChar char="§"/>
            </a:pPr>
            <a:r>
              <a:rPr lang="en-US" sz="2600" b="1" dirty="0" smtClean="0">
                <a:solidFill>
                  <a:schemeClr val="tx1"/>
                </a:solidFill>
                <a:latin typeface="Baskerville Old Face" panose="02020602080505020303" pitchFamily="18" charset="0"/>
              </a:rPr>
              <a:t>There are five types of </a:t>
            </a:r>
            <a:r>
              <a:rPr lang="en-US" sz="2600" b="1" dirty="0" err="1" smtClean="0">
                <a:solidFill>
                  <a:schemeClr val="tx1"/>
                </a:solidFill>
                <a:latin typeface="Baskerville Old Face" panose="02020602080505020303" pitchFamily="18" charset="0"/>
              </a:rPr>
              <a:t>khiyaars</a:t>
            </a:r>
            <a:r>
              <a:rPr lang="en-US" sz="2600" b="1" dirty="0" smtClean="0">
                <a:solidFill>
                  <a:schemeClr val="tx1"/>
                </a:solidFill>
                <a:latin typeface="Baskerville Old Face" panose="02020602080505020303" pitchFamily="18" charset="0"/>
              </a:rPr>
              <a:t> which can be used in a sale:</a:t>
            </a:r>
          </a:p>
          <a:p>
            <a:pPr marL="514350" indent="-514350" algn="l" eaLnBrk="1" hangingPunct="1">
              <a:buFont typeface="Wingdings" pitchFamily="2" charset="2"/>
              <a:buChar char="ü"/>
            </a:pPr>
            <a:r>
              <a:rPr lang="en-US" sz="2600" b="1" dirty="0" err="1" smtClean="0">
                <a:solidFill>
                  <a:schemeClr val="tx1"/>
                </a:solidFill>
                <a:latin typeface="Baskerville Old Face" panose="02020602080505020303" pitchFamily="18" charset="0"/>
              </a:rPr>
              <a:t>Khiyaar</a:t>
            </a:r>
            <a:r>
              <a:rPr lang="en-US" sz="2600" b="1" dirty="0" smtClean="0">
                <a:solidFill>
                  <a:schemeClr val="tx1"/>
                </a:solidFill>
                <a:latin typeface="Baskerville Old Face" panose="02020602080505020303" pitchFamily="18" charset="0"/>
              </a:rPr>
              <a:t>-e-</a:t>
            </a:r>
            <a:r>
              <a:rPr lang="en-US" sz="2600" b="1" dirty="0" err="1" smtClean="0">
                <a:solidFill>
                  <a:schemeClr val="tx1"/>
                </a:solidFill>
                <a:latin typeface="Baskerville Old Face" panose="02020602080505020303" pitchFamily="18" charset="0"/>
              </a:rPr>
              <a:t>Shart</a:t>
            </a:r>
            <a:r>
              <a:rPr lang="en-US" sz="2600" b="1" dirty="0" smtClean="0">
                <a:solidFill>
                  <a:schemeClr val="tx1"/>
                </a:solidFill>
                <a:latin typeface="Baskerville Old Face" panose="02020602080505020303" pitchFamily="18" charset="0"/>
              </a:rPr>
              <a:t> (Optional condition)</a:t>
            </a:r>
          </a:p>
          <a:p>
            <a:pPr marL="514350" indent="-514350" algn="l" eaLnBrk="1" hangingPunct="1">
              <a:buFont typeface="Wingdings" pitchFamily="2" charset="2"/>
              <a:buChar char="ü"/>
            </a:pPr>
            <a:r>
              <a:rPr lang="en-US" sz="2600" b="1" dirty="0" err="1" smtClean="0">
                <a:solidFill>
                  <a:schemeClr val="tx1"/>
                </a:solidFill>
                <a:latin typeface="Baskerville Old Face" panose="02020602080505020303" pitchFamily="18" charset="0"/>
              </a:rPr>
              <a:t>Khiyaar</a:t>
            </a:r>
            <a:r>
              <a:rPr lang="en-US" sz="2600" b="1" dirty="0" smtClean="0">
                <a:solidFill>
                  <a:schemeClr val="tx1"/>
                </a:solidFill>
                <a:latin typeface="Baskerville Old Face" panose="02020602080505020303" pitchFamily="18" charset="0"/>
              </a:rPr>
              <a:t>-e-</a:t>
            </a:r>
            <a:r>
              <a:rPr lang="en-US" sz="2600" b="1" dirty="0" err="1" smtClean="0">
                <a:solidFill>
                  <a:schemeClr val="tx1"/>
                </a:solidFill>
                <a:latin typeface="Baskerville Old Face" panose="02020602080505020303" pitchFamily="18" charset="0"/>
              </a:rPr>
              <a:t>Roiyyat</a:t>
            </a:r>
            <a:r>
              <a:rPr lang="en-US" sz="2600" b="1" dirty="0" smtClean="0">
                <a:solidFill>
                  <a:schemeClr val="tx1"/>
                </a:solidFill>
                <a:latin typeface="Baskerville Old Face" panose="02020602080505020303" pitchFamily="18" charset="0"/>
              </a:rPr>
              <a:t> (Option of inspecting goods)</a:t>
            </a:r>
            <a:endParaRPr lang="en-US" sz="2500" b="1" dirty="0" smtClean="0">
              <a:solidFill>
                <a:schemeClr val="tx1"/>
              </a:solidFill>
              <a:latin typeface="Baskerville Old Face" panose="02020602080505020303" pitchFamily="18" charset="0"/>
            </a:endParaRP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Permissible Modes of Property</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xmlns="" val="2674553883"/>
      </p:ext>
    </p:extLst>
  </p:cSld>
  <p:clrMapOvr>
    <a:masterClrMapping/>
  </p:clrMapOvr>
  <p:timing>
    <p:tnLst>
      <p:par>
        <p:cTn id="1" dur="indefinite" restart="never" nodeType="tmRoot"/>
      </p:par>
    </p:tnLst>
  </p:timing>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143000"/>
            <a:ext cx="3657600" cy="5410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Types of Sale (V):</a:t>
            </a:r>
            <a:endParaRPr lang="en-US" sz="2800" b="1" dirty="0">
              <a:solidFill>
                <a:schemeClr val="accent6">
                  <a:lumMod val="75000"/>
                </a:schemeClr>
              </a:solidFill>
              <a:latin typeface="Levenim MT" panose="02010502060101010101" pitchFamily="2" charset="-79"/>
              <a:cs typeface="Levenim MT" panose="02010502060101010101" pitchFamily="2" charset="-79"/>
            </a:endParaRPr>
          </a:p>
          <a:p>
            <a:pPr algn="l"/>
            <a:r>
              <a:rPr lang="en-US" sz="2500" b="1" dirty="0" err="1" smtClean="0">
                <a:solidFill>
                  <a:schemeClr val="bg2">
                    <a:lumMod val="50000"/>
                  </a:schemeClr>
                </a:solidFill>
                <a:latin typeface="Levenim MT" panose="02010502060101010101" pitchFamily="2" charset="-79"/>
                <a:cs typeface="Levenim MT" panose="02010502060101010101" pitchFamily="2" charset="-79"/>
              </a:rPr>
              <a:t>Khiyaar</a:t>
            </a:r>
            <a:r>
              <a:rPr lang="en-US" sz="2500" b="1" dirty="0" smtClean="0">
                <a:solidFill>
                  <a:schemeClr val="bg2">
                    <a:lumMod val="50000"/>
                  </a:schemeClr>
                </a:solidFill>
                <a:latin typeface="Levenim MT" panose="02010502060101010101" pitchFamily="2" charset="-79"/>
                <a:cs typeface="Levenim MT" panose="02010502060101010101" pitchFamily="2" charset="-79"/>
              </a:rPr>
              <a:t> (</a:t>
            </a:r>
            <a:r>
              <a:rPr lang="ur-PK" sz="2500" b="1" dirty="0" smtClean="0">
                <a:solidFill>
                  <a:schemeClr val="bg2">
                    <a:lumMod val="50000"/>
                  </a:schemeClr>
                </a:solidFill>
                <a:latin typeface="Levenim MT" panose="02010502060101010101" pitchFamily="2" charset="-79"/>
                <a:cs typeface="Levenim MT" panose="02010502060101010101" pitchFamily="2" charset="-79"/>
              </a:rPr>
              <a:t>خیار</a:t>
            </a:r>
            <a:r>
              <a:rPr lang="en-US" sz="2500" b="1" dirty="0" smtClean="0">
                <a:solidFill>
                  <a:schemeClr val="bg2">
                    <a:lumMod val="50000"/>
                  </a:schemeClr>
                </a:solidFill>
                <a:latin typeface="Levenim MT" panose="02010502060101010101" pitchFamily="2" charset="-79"/>
                <a:cs typeface="Levenim MT" panose="02010502060101010101" pitchFamily="2" charset="-79"/>
              </a:rPr>
              <a:t>) Options in sale:</a:t>
            </a:r>
          </a:p>
          <a:p>
            <a:pPr marL="514350" indent="-514350" algn="l" eaLnBrk="1" hangingPunct="1">
              <a:buFont typeface="Wingdings" pitchFamily="2" charset="2"/>
              <a:buChar char="§"/>
            </a:pPr>
            <a:r>
              <a:rPr lang="en-US" sz="2600" b="1" dirty="0" smtClean="0">
                <a:solidFill>
                  <a:schemeClr val="tx1"/>
                </a:solidFill>
                <a:latin typeface="Baskerville Old Face" panose="02020602080505020303" pitchFamily="18" charset="0"/>
              </a:rPr>
              <a:t>There are five types of </a:t>
            </a:r>
            <a:r>
              <a:rPr lang="en-US" sz="2600" b="1" dirty="0" err="1" smtClean="0">
                <a:solidFill>
                  <a:schemeClr val="tx1"/>
                </a:solidFill>
                <a:latin typeface="Baskerville Old Face" panose="02020602080505020303" pitchFamily="18" charset="0"/>
              </a:rPr>
              <a:t>khiyaars</a:t>
            </a:r>
            <a:r>
              <a:rPr lang="en-US" sz="2600" b="1" dirty="0" smtClean="0">
                <a:solidFill>
                  <a:schemeClr val="tx1"/>
                </a:solidFill>
                <a:latin typeface="Baskerville Old Face" panose="02020602080505020303" pitchFamily="18" charset="0"/>
              </a:rPr>
              <a:t> which can be used in a sale:</a:t>
            </a:r>
          </a:p>
          <a:p>
            <a:pPr marL="514350" indent="-514350" algn="l" eaLnBrk="1" hangingPunct="1">
              <a:buFont typeface="Wingdings" pitchFamily="2" charset="2"/>
              <a:buChar char="ü"/>
            </a:pPr>
            <a:r>
              <a:rPr lang="en-US" sz="2600" b="1" dirty="0" err="1" smtClean="0">
                <a:solidFill>
                  <a:schemeClr val="tx1"/>
                </a:solidFill>
                <a:latin typeface="Baskerville Old Face" panose="02020602080505020303" pitchFamily="18" charset="0"/>
              </a:rPr>
              <a:t>Khiyaar</a:t>
            </a:r>
            <a:r>
              <a:rPr lang="en-US" sz="2600" b="1" dirty="0" smtClean="0">
                <a:solidFill>
                  <a:schemeClr val="tx1"/>
                </a:solidFill>
                <a:latin typeface="Baskerville Old Face" panose="02020602080505020303" pitchFamily="18" charset="0"/>
              </a:rPr>
              <a:t>-e-</a:t>
            </a:r>
            <a:r>
              <a:rPr lang="en-US" sz="2600" b="1" dirty="0" err="1" smtClean="0">
                <a:solidFill>
                  <a:schemeClr val="tx1"/>
                </a:solidFill>
                <a:latin typeface="Baskerville Old Face" panose="02020602080505020303" pitchFamily="18" charset="0"/>
              </a:rPr>
              <a:t>Aib</a:t>
            </a:r>
            <a:r>
              <a:rPr lang="en-US" sz="2600" b="1" dirty="0" smtClean="0">
                <a:solidFill>
                  <a:schemeClr val="tx1"/>
                </a:solidFill>
                <a:latin typeface="Baskerville Old Face" panose="02020602080505020303" pitchFamily="18" charset="0"/>
              </a:rPr>
              <a:t> (Option of defect)</a:t>
            </a:r>
          </a:p>
          <a:p>
            <a:pPr marL="514350" indent="-514350" algn="l" eaLnBrk="1" hangingPunct="1">
              <a:buFont typeface="Wingdings" pitchFamily="2" charset="2"/>
              <a:buChar char="ü"/>
            </a:pPr>
            <a:r>
              <a:rPr lang="en-US" sz="2600" b="1" dirty="0" err="1" smtClean="0">
                <a:solidFill>
                  <a:schemeClr val="tx1"/>
                </a:solidFill>
                <a:latin typeface="Baskerville Old Face" panose="02020602080505020303" pitchFamily="18" charset="0"/>
              </a:rPr>
              <a:t>Khiyaar</a:t>
            </a:r>
            <a:r>
              <a:rPr lang="en-US" sz="2600" b="1" dirty="0" smtClean="0">
                <a:solidFill>
                  <a:schemeClr val="tx1"/>
                </a:solidFill>
                <a:latin typeface="Baskerville Old Face" panose="02020602080505020303" pitchFamily="18" charset="0"/>
              </a:rPr>
              <a:t>-e-</a:t>
            </a:r>
            <a:r>
              <a:rPr lang="en-US" sz="2600" b="1" dirty="0" err="1" smtClean="0">
                <a:solidFill>
                  <a:schemeClr val="tx1"/>
                </a:solidFill>
                <a:latin typeface="Baskerville Old Face" panose="02020602080505020303" pitchFamily="18" charset="0"/>
              </a:rPr>
              <a:t>Wasf</a:t>
            </a:r>
            <a:r>
              <a:rPr lang="en-US" sz="2600" b="1" dirty="0" smtClean="0">
                <a:solidFill>
                  <a:schemeClr val="tx1"/>
                </a:solidFill>
                <a:latin typeface="Baskerville Old Face" panose="02020602080505020303" pitchFamily="18" charset="0"/>
              </a:rPr>
              <a:t> (Option of quality)</a:t>
            </a:r>
          </a:p>
          <a:p>
            <a:pPr marL="514350" indent="-514350" algn="l" eaLnBrk="1" hangingPunct="1">
              <a:buFont typeface="Wingdings" pitchFamily="2" charset="2"/>
              <a:buChar char="ü"/>
            </a:pPr>
            <a:r>
              <a:rPr lang="en-US" sz="2600" b="1" dirty="0" err="1" smtClean="0">
                <a:solidFill>
                  <a:schemeClr val="tx1"/>
                </a:solidFill>
                <a:latin typeface="Baskerville Old Face" panose="02020602080505020303" pitchFamily="18" charset="0"/>
              </a:rPr>
              <a:t>Khiyaar</a:t>
            </a:r>
            <a:r>
              <a:rPr lang="en-US" sz="2600" b="1" dirty="0" smtClean="0">
                <a:solidFill>
                  <a:schemeClr val="tx1"/>
                </a:solidFill>
                <a:latin typeface="Baskerville Old Face" panose="02020602080505020303" pitchFamily="18" charset="0"/>
              </a:rPr>
              <a:t>-e-</a:t>
            </a:r>
            <a:r>
              <a:rPr lang="en-US" sz="2600" b="1" dirty="0" err="1" smtClean="0">
                <a:solidFill>
                  <a:schemeClr val="tx1"/>
                </a:solidFill>
                <a:latin typeface="Baskerville Old Face" panose="02020602080505020303" pitchFamily="18" charset="0"/>
              </a:rPr>
              <a:t>Ghaban</a:t>
            </a:r>
            <a:r>
              <a:rPr lang="en-US" sz="2600" b="1" dirty="0" smtClean="0">
                <a:solidFill>
                  <a:schemeClr val="tx1"/>
                </a:solidFill>
                <a:latin typeface="Baskerville Old Face" panose="02020602080505020303" pitchFamily="18" charset="0"/>
              </a:rPr>
              <a:t> </a:t>
            </a:r>
            <a:r>
              <a:rPr lang="en-US" sz="2100" b="1" dirty="0" smtClean="0">
                <a:solidFill>
                  <a:schemeClr val="tx1"/>
                </a:solidFill>
                <a:latin typeface="Baskerville Old Face" panose="02020602080505020303" pitchFamily="18" charset="0"/>
              </a:rPr>
              <a:t>(Option of cheating in Price)</a:t>
            </a: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Permissible Modes of Property</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xmlns="" val="2025792159"/>
      </p:ext>
    </p:extLst>
  </p:cSld>
  <p:clrMapOvr>
    <a:masterClrMapping/>
  </p:clrMapOvr>
  <p:timing>
    <p:tnLst>
      <p:par>
        <p:cTn id="1" dur="indefinite" restart="never" nodeType="tmRoot"/>
      </p:par>
    </p:tnLst>
  </p:timing>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143000"/>
            <a:ext cx="3657600" cy="5410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Types of Sale (V):</a:t>
            </a:r>
            <a:endParaRPr lang="en-US" sz="2800" b="1" dirty="0">
              <a:solidFill>
                <a:schemeClr val="accent6">
                  <a:lumMod val="75000"/>
                </a:schemeClr>
              </a:solidFill>
              <a:latin typeface="Levenim MT" panose="02010502060101010101" pitchFamily="2" charset="-79"/>
              <a:cs typeface="Levenim MT" panose="02010502060101010101" pitchFamily="2" charset="-79"/>
            </a:endParaRPr>
          </a:p>
          <a:p>
            <a:pPr algn="l"/>
            <a:r>
              <a:rPr lang="en-US" sz="2500" b="1" dirty="0" err="1" smtClean="0">
                <a:solidFill>
                  <a:schemeClr val="bg2">
                    <a:lumMod val="50000"/>
                  </a:schemeClr>
                </a:solidFill>
                <a:latin typeface="Levenim MT" panose="02010502060101010101" pitchFamily="2" charset="-79"/>
                <a:cs typeface="Levenim MT" panose="02010502060101010101" pitchFamily="2" charset="-79"/>
              </a:rPr>
              <a:t>Khiyaar</a:t>
            </a:r>
            <a:r>
              <a:rPr lang="en-US" sz="2500" b="1" dirty="0" smtClean="0">
                <a:solidFill>
                  <a:schemeClr val="bg2">
                    <a:lumMod val="50000"/>
                  </a:schemeClr>
                </a:solidFill>
                <a:latin typeface="Levenim MT" panose="02010502060101010101" pitchFamily="2" charset="-79"/>
                <a:cs typeface="Levenim MT" panose="02010502060101010101" pitchFamily="2" charset="-79"/>
              </a:rPr>
              <a:t>-e-</a:t>
            </a:r>
            <a:r>
              <a:rPr lang="en-US" sz="2500" b="1" dirty="0" err="1" smtClean="0">
                <a:solidFill>
                  <a:schemeClr val="bg2">
                    <a:lumMod val="50000"/>
                  </a:schemeClr>
                </a:solidFill>
                <a:latin typeface="Levenim MT" panose="02010502060101010101" pitchFamily="2" charset="-79"/>
                <a:cs typeface="Levenim MT" panose="02010502060101010101" pitchFamily="2" charset="-79"/>
              </a:rPr>
              <a:t>Shart</a:t>
            </a:r>
            <a:r>
              <a:rPr lang="en-US" sz="2500" b="1" dirty="0" smtClean="0">
                <a:solidFill>
                  <a:schemeClr val="bg2">
                    <a:lumMod val="50000"/>
                  </a:schemeClr>
                </a:solidFill>
                <a:latin typeface="Levenim MT" panose="02010502060101010101" pitchFamily="2" charset="-79"/>
                <a:cs typeface="Levenim MT" panose="02010502060101010101" pitchFamily="2" charset="-79"/>
              </a:rPr>
              <a:t> (</a:t>
            </a:r>
            <a:r>
              <a:rPr lang="ur-PK" sz="2500" b="1" dirty="0" smtClean="0">
                <a:solidFill>
                  <a:schemeClr val="bg2">
                    <a:lumMod val="50000"/>
                  </a:schemeClr>
                </a:solidFill>
                <a:latin typeface="Levenim MT" panose="02010502060101010101" pitchFamily="2" charset="-79"/>
                <a:cs typeface="Levenim MT" panose="02010502060101010101" pitchFamily="2" charset="-79"/>
              </a:rPr>
              <a:t>خیار شرط</a:t>
            </a:r>
            <a:r>
              <a:rPr lang="en-US" sz="2500" b="1" dirty="0" smtClean="0">
                <a:solidFill>
                  <a:schemeClr val="bg2">
                    <a:lumMod val="50000"/>
                  </a:schemeClr>
                </a:solidFill>
                <a:latin typeface="Levenim MT" panose="02010502060101010101" pitchFamily="2" charset="-79"/>
                <a:cs typeface="Levenim MT" panose="02010502060101010101" pitchFamily="2" charset="-79"/>
              </a:rPr>
              <a:t>) Optional Condition:</a:t>
            </a:r>
          </a:p>
          <a:p>
            <a:pPr marL="514350" indent="-514350" algn="l" eaLnBrk="1" hangingPunct="1">
              <a:buFont typeface="Wingdings" pitchFamily="2" charset="2"/>
              <a:buChar char="§"/>
            </a:pPr>
            <a:r>
              <a:rPr lang="en-US" sz="2600" b="1" dirty="0" smtClean="0">
                <a:solidFill>
                  <a:schemeClr val="tx1"/>
                </a:solidFill>
                <a:latin typeface="Baskerville Old Face" panose="02020602080505020303" pitchFamily="18" charset="0"/>
              </a:rPr>
              <a:t>This option give both the Buyer or seller a right to revoke the sale within the specific period.</a:t>
            </a:r>
          </a:p>
          <a:p>
            <a:pPr marL="514350" indent="-514350" algn="l" eaLnBrk="1" hangingPunct="1">
              <a:buFont typeface="Wingdings" pitchFamily="2" charset="2"/>
              <a:buChar char="§"/>
            </a:pPr>
            <a:r>
              <a:rPr lang="en-US" sz="2600" b="1" dirty="0" smtClean="0">
                <a:solidFill>
                  <a:schemeClr val="tx1"/>
                </a:solidFill>
                <a:latin typeface="Baskerville Old Face" panose="02020602080505020303" pitchFamily="18" charset="0"/>
              </a:rPr>
              <a:t>After expiry it can be “option of buyer” or “option of seller” both.</a:t>
            </a:r>
            <a:endParaRPr lang="en-US" sz="2100" b="1" dirty="0" smtClean="0">
              <a:solidFill>
                <a:schemeClr val="tx1"/>
              </a:solidFill>
              <a:latin typeface="Baskerville Old Face" panose="02020602080505020303" pitchFamily="18" charset="0"/>
            </a:endParaRP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Permissible Modes of Property</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xmlns="" val="4241265459"/>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219200"/>
            <a:ext cx="3657600" cy="5257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a:solidFill>
                  <a:schemeClr val="accent6">
                    <a:lumMod val="75000"/>
                  </a:schemeClr>
                </a:solidFill>
                <a:latin typeface="Levenim MT" panose="02010502060101010101" pitchFamily="2" charset="-79"/>
                <a:cs typeface="Levenim MT" panose="02010502060101010101" pitchFamily="2" charset="-79"/>
              </a:rPr>
              <a:t>Islamic Law of Contract (II):</a:t>
            </a:r>
          </a:p>
          <a:p>
            <a:pPr algn="l"/>
            <a:r>
              <a:rPr lang="en-US" sz="2800" b="1" dirty="0" smtClean="0">
                <a:solidFill>
                  <a:schemeClr val="bg2">
                    <a:lumMod val="50000"/>
                  </a:schemeClr>
                </a:solidFill>
                <a:latin typeface="Levenim MT" panose="02010502060101010101" pitchFamily="2" charset="-79"/>
                <a:cs typeface="Levenim MT" panose="02010502060101010101" pitchFamily="2" charset="-79"/>
              </a:rPr>
              <a:t>Contractors:</a:t>
            </a:r>
          </a:p>
          <a:p>
            <a:pPr marL="457200" indent="-457200" algn="l" eaLnBrk="1" hangingPunct="1">
              <a:buFont typeface="Arial" panose="020B0604020202020204" pitchFamily="34" charset="0"/>
              <a:buChar char="•"/>
            </a:pPr>
            <a:r>
              <a:rPr lang="en-US" sz="2600" b="1" dirty="0" smtClean="0">
                <a:solidFill>
                  <a:schemeClr val="tx1"/>
                </a:solidFill>
                <a:latin typeface="Baskerville Old Face" panose="02020602080505020303" pitchFamily="18" charset="0"/>
              </a:rPr>
              <a:t>The parties to a should be:</a:t>
            </a:r>
          </a:p>
          <a:p>
            <a:pPr marL="457200" indent="-457200" algn="l" eaLnBrk="1" hangingPunct="1">
              <a:buFont typeface="Wingdings" pitchFamily="2" charset="2"/>
              <a:buChar char="Ø"/>
            </a:pPr>
            <a:r>
              <a:rPr lang="en-US" sz="2600" b="1" dirty="0" smtClean="0">
                <a:solidFill>
                  <a:schemeClr val="tx1"/>
                </a:solidFill>
                <a:latin typeface="Baskerville Old Face" panose="02020602080505020303" pitchFamily="18" charset="0"/>
              </a:rPr>
              <a:t>Mature, which is measured largely by two aspects, namely prudence and or puberty as revealed in the Quran</a:t>
            </a: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Permissible Modes of Property</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xmlns="" val="540984416"/>
      </p:ext>
    </p:extLst>
  </p:cSld>
  <p:clrMapOvr>
    <a:masterClrMapping/>
  </p:clrMapOvr>
  <p:timing>
    <p:tnLst>
      <p:par>
        <p:cTn id="1" dur="indefinite" restart="never" nodeType="tmRoot"/>
      </p:par>
    </p:tnLst>
  </p:timing>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143000"/>
            <a:ext cx="3657600" cy="5410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Types of Sale (V):</a:t>
            </a:r>
            <a:endParaRPr lang="en-US" sz="2800" b="1" dirty="0">
              <a:solidFill>
                <a:schemeClr val="accent6">
                  <a:lumMod val="75000"/>
                </a:schemeClr>
              </a:solidFill>
              <a:latin typeface="Levenim MT" panose="02010502060101010101" pitchFamily="2" charset="-79"/>
              <a:cs typeface="Levenim MT" panose="02010502060101010101" pitchFamily="2" charset="-79"/>
            </a:endParaRPr>
          </a:p>
          <a:p>
            <a:pPr algn="l"/>
            <a:r>
              <a:rPr lang="en-US" sz="2500" b="1" dirty="0" err="1" smtClean="0">
                <a:solidFill>
                  <a:schemeClr val="bg2">
                    <a:lumMod val="50000"/>
                  </a:schemeClr>
                </a:solidFill>
                <a:latin typeface="Levenim MT" panose="02010502060101010101" pitchFamily="2" charset="-79"/>
                <a:cs typeface="Levenim MT" panose="02010502060101010101" pitchFamily="2" charset="-79"/>
              </a:rPr>
              <a:t>Khiyaar</a:t>
            </a:r>
            <a:r>
              <a:rPr lang="en-US" sz="2500" b="1" dirty="0" smtClean="0">
                <a:solidFill>
                  <a:schemeClr val="bg2">
                    <a:lumMod val="50000"/>
                  </a:schemeClr>
                </a:solidFill>
                <a:latin typeface="Levenim MT" panose="02010502060101010101" pitchFamily="2" charset="-79"/>
                <a:cs typeface="Levenim MT" panose="02010502060101010101" pitchFamily="2" charset="-79"/>
              </a:rPr>
              <a:t>-e-</a:t>
            </a:r>
            <a:r>
              <a:rPr lang="en-US" sz="2500" b="1" dirty="0" err="1" smtClean="0">
                <a:solidFill>
                  <a:schemeClr val="bg2">
                    <a:lumMod val="50000"/>
                  </a:schemeClr>
                </a:solidFill>
                <a:latin typeface="Levenim MT" panose="02010502060101010101" pitchFamily="2" charset="-79"/>
                <a:cs typeface="Levenim MT" panose="02010502060101010101" pitchFamily="2" charset="-79"/>
              </a:rPr>
              <a:t>Shart</a:t>
            </a:r>
            <a:r>
              <a:rPr lang="en-US" sz="2500" b="1" dirty="0" smtClean="0">
                <a:solidFill>
                  <a:schemeClr val="bg2">
                    <a:lumMod val="50000"/>
                  </a:schemeClr>
                </a:solidFill>
                <a:latin typeface="Levenim MT" panose="02010502060101010101" pitchFamily="2" charset="-79"/>
                <a:cs typeface="Levenim MT" panose="02010502060101010101" pitchFamily="2" charset="-79"/>
              </a:rPr>
              <a:t> (</a:t>
            </a:r>
            <a:r>
              <a:rPr lang="ur-PK" sz="2500" b="1" dirty="0" smtClean="0">
                <a:solidFill>
                  <a:schemeClr val="bg2">
                    <a:lumMod val="50000"/>
                  </a:schemeClr>
                </a:solidFill>
                <a:latin typeface="Levenim MT" panose="02010502060101010101" pitchFamily="2" charset="-79"/>
                <a:cs typeface="Levenim MT" panose="02010502060101010101" pitchFamily="2" charset="-79"/>
              </a:rPr>
              <a:t>خیار شرط</a:t>
            </a:r>
            <a:r>
              <a:rPr lang="en-US" sz="2500" b="1" dirty="0" smtClean="0">
                <a:solidFill>
                  <a:schemeClr val="bg2">
                    <a:lumMod val="50000"/>
                  </a:schemeClr>
                </a:solidFill>
                <a:latin typeface="Levenim MT" panose="02010502060101010101" pitchFamily="2" charset="-79"/>
                <a:cs typeface="Levenim MT" panose="02010502060101010101" pitchFamily="2" charset="-79"/>
              </a:rPr>
              <a:t>) Optional Condition:</a:t>
            </a:r>
          </a:p>
          <a:p>
            <a:pPr marL="514350" indent="-514350" algn="l" eaLnBrk="1" hangingPunct="1">
              <a:buFont typeface="Wingdings" pitchFamily="2" charset="2"/>
              <a:buChar char="§"/>
            </a:pPr>
            <a:r>
              <a:rPr lang="en-US" sz="2600" b="1" dirty="0" smtClean="0">
                <a:solidFill>
                  <a:schemeClr val="tx1"/>
                </a:solidFill>
                <a:latin typeface="Baskerville Old Face" panose="02020602080505020303" pitchFamily="18" charset="0"/>
              </a:rPr>
              <a:t>The should be stipulated time for this condition either from  the buyer or from the seller.</a:t>
            </a:r>
          </a:p>
          <a:p>
            <a:pPr marL="514350" indent="-514350" algn="l" eaLnBrk="1" hangingPunct="1">
              <a:buFont typeface="Wingdings" pitchFamily="2" charset="2"/>
              <a:buChar char="§"/>
            </a:pPr>
            <a:r>
              <a:rPr lang="en-US" sz="2600" b="1" dirty="0" smtClean="0">
                <a:solidFill>
                  <a:schemeClr val="tx1"/>
                </a:solidFill>
                <a:latin typeface="Baskerville Old Face" panose="02020602080505020303" pitchFamily="18" charset="0"/>
              </a:rPr>
              <a:t>If the buyer puts the condition, it is called </a:t>
            </a:r>
            <a:r>
              <a:rPr lang="en-US" sz="2600" b="1" dirty="0" err="1" smtClean="0">
                <a:solidFill>
                  <a:schemeClr val="tx1"/>
                </a:solidFill>
                <a:latin typeface="Baskerville Old Face" panose="02020602080505020303" pitchFamily="18" charset="0"/>
              </a:rPr>
              <a:t>Khiyar</a:t>
            </a:r>
            <a:r>
              <a:rPr lang="en-US" sz="2600" b="1" dirty="0" smtClean="0">
                <a:solidFill>
                  <a:schemeClr val="tx1"/>
                </a:solidFill>
                <a:latin typeface="Baskerville Old Face" panose="02020602080505020303" pitchFamily="18" charset="0"/>
              </a:rPr>
              <a:t>-e-</a:t>
            </a:r>
            <a:r>
              <a:rPr lang="en-US" sz="2600" b="1" dirty="0" err="1" smtClean="0">
                <a:solidFill>
                  <a:schemeClr val="tx1"/>
                </a:solidFill>
                <a:latin typeface="Baskerville Old Face" panose="02020602080505020303" pitchFamily="18" charset="0"/>
              </a:rPr>
              <a:t>Mushtari</a:t>
            </a:r>
            <a:r>
              <a:rPr lang="en-US" sz="2600" b="1" dirty="0" smtClean="0">
                <a:solidFill>
                  <a:schemeClr val="tx1"/>
                </a:solidFill>
                <a:latin typeface="Baskerville Old Face" panose="02020602080505020303" pitchFamily="18" charset="0"/>
              </a:rPr>
              <a:t>.</a:t>
            </a:r>
            <a:endParaRPr lang="en-US" sz="2100" b="1" dirty="0" smtClean="0">
              <a:solidFill>
                <a:schemeClr val="tx1"/>
              </a:solidFill>
              <a:latin typeface="Baskerville Old Face" panose="02020602080505020303" pitchFamily="18" charset="0"/>
            </a:endParaRP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Permissible Modes of Property</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xmlns="" val="4241265459"/>
      </p:ext>
    </p:extLst>
  </p:cSld>
  <p:clrMapOvr>
    <a:masterClrMapping/>
  </p:clrMapOvr>
  <p:timing>
    <p:tnLst>
      <p:par>
        <p:cTn id="1" dur="indefinite" restart="never" nodeType="tmRoot"/>
      </p:par>
    </p:tnLst>
  </p:timing>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143000"/>
            <a:ext cx="3657600" cy="5410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Types of Sale (V):</a:t>
            </a:r>
            <a:endParaRPr lang="en-US" sz="2800" b="1" dirty="0">
              <a:solidFill>
                <a:schemeClr val="accent6">
                  <a:lumMod val="75000"/>
                </a:schemeClr>
              </a:solidFill>
              <a:latin typeface="Levenim MT" panose="02010502060101010101" pitchFamily="2" charset="-79"/>
              <a:cs typeface="Levenim MT" panose="02010502060101010101" pitchFamily="2" charset="-79"/>
            </a:endParaRPr>
          </a:p>
          <a:p>
            <a:pPr algn="l"/>
            <a:r>
              <a:rPr lang="en-US" sz="2500" b="1" dirty="0" err="1" smtClean="0">
                <a:solidFill>
                  <a:schemeClr val="bg2">
                    <a:lumMod val="50000"/>
                  </a:schemeClr>
                </a:solidFill>
                <a:latin typeface="Levenim MT" panose="02010502060101010101" pitchFamily="2" charset="-79"/>
                <a:cs typeface="Levenim MT" panose="02010502060101010101" pitchFamily="2" charset="-79"/>
              </a:rPr>
              <a:t>Khiyaar</a:t>
            </a:r>
            <a:r>
              <a:rPr lang="en-US" sz="2500" b="1" dirty="0" smtClean="0">
                <a:solidFill>
                  <a:schemeClr val="bg2">
                    <a:lumMod val="50000"/>
                  </a:schemeClr>
                </a:solidFill>
                <a:latin typeface="Levenim MT" panose="02010502060101010101" pitchFamily="2" charset="-79"/>
                <a:cs typeface="Levenim MT" panose="02010502060101010101" pitchFamily="2" charset="-79"/>
              </a:rPr>
              <a:t>-e-</a:t>
            </a:r>
            <a:r>
              <a:rPr lang="en-US" sz="2500" b="1" dirty="0" err="1" smtClean="0">
                <a:solidFill>
                  <a:schemeClr val="bg2">
                    <a:lumMod val="50000"/>
                  </a:schemeClr>
                </a:solidFill>
                <a:latin typeface="Levenim MT" panose="02010502060101010101" pitchFamily="2" charset="-79"/>
                <a:cs typeface="Levenim MT" panose="02010502060101010101" pitchFamily="2" charset="-79"/>
              </a:rPr>
              <a:t>Shart</a:t>
            </a:r>
            <a:r>
              <a:rPr lang="en-US" sz="2500" b="1" dirty="0" smtClean="0">
                <a:solidFill>
                  <a:schemeClr val="bg2">
                    <a:lumMod val="50000"/>
                  </a:schemeClr>
                </a:solidFill>
                <a:latin typeface="Levenim MT" panose="02010502060101010101" pitchFamily="2" charset="-79"/>
                <a:cs typeface="Levenim MT" panose="02010502060101010101" pitchFamily="2" charset="-79"/>
              </a:rPr>
              <a:t> (</a:t>
            </a:r>
            <a:r>
              <a:rPr lang="ur-PK" sz="2500" b="1" dirty="0" smtClean="0">
                <a:solidFill>
                  <a:schemeClr val="bg2">
                    <a:lumMod val="50000"/>
                  </a:schemeClr>
                </a:solidFill>
                <a:latin typeface="Levenim MT" panose="02010502060101010101" pitchFamily="2" charset="-79"/>
                <a:cs typeface="Levenim MT" panose="02010502060101010101" pitchFamily="2" charset="-79"/>
              </a:rPr>
              <a:t>خیار شرط</a:t>
            </a:r>
            <a:r>
              <a:rPr lang="en-US" sz="2500" b="1" dirty="0" smtClean="0">
                <a:solidFill>
                  <a:schemeClr val="bg2">
                    <a:lumMod val="50000"/>
                  </a:schemeClr>
                </a:solidFill>
                <a:latin typeface="Levenim MT" panose="02010502060101010101" pitchFamily="2" charset="-79"/>
                <a:cs typeface="Levenim MT" panose="02010502060101010101" pitchFamily="2" charset="-79"/>
              </a:rPr>
              <a:t>) Optional Condition:</a:t>
            </a:r>
            <a:endParaRPr lang="en-US" sz="2600" b="1" dirty="0" smtClean="0">
              <a:solidFill>
                <a:schemeClr val="tx1"/>
              </a:solidFill>
              <a:latin typeface="Baskerville Old Face" panose="02020602080505020303" pitchFamily="18" charset="0"/>
            </a:endParaRPr>
          </a:p>
          <a:p>
            <a:pPr marL="514350" indent="-514350" algn="l" eaLnBrk="1" hangingPunct="1">
              <a:buFont typeface="Wingdings" pitchFamily="2" charset="2"/>
              <a:buChar char="§"/>
            </a:pPr>
            <a:r>
              <a:rPr lang="en-US" sz="2600" b="1" dirty="0" smtClean="0">
                <a:solidFill>
                  <a:schemeClr val="tx1"/>
                </a:solidFill>
                <a:latin typeface="Baskerville Old Face" panose="02020602080505020303" pitchFamily="18" charset="0"/>
              </a:rPr>
              <a:t>If the seller puts the condition, it is called </a:t>
            </a:r>
            <a:r>
              <a:rPr lang="en-US" sz="2600" b="1" dirty="0" err="1" smtClean="0">
                <a:solidFill>
                  <a:schemeClr val="tx1"/>
                </a:solidFill>
                <a:latin typeface="Baskerville Old Face" panose="02020602080505020303" pitchFamily="18" charset="0"/>
              </a:rPr>
              <a:t>Khiyar</a:t>
            </a:r>
            <a:r>
              <a:rPr lang="en-US" sz="2600" b="1" dirty="0" smtClean="0">
                <a:solidFill>
                  <a:schemeClr val="tx1"/>
                </a:solidFill>
                <a:latin typeface="Baskerville Old Face" panose="02020602080505020303" pitchFamily="18" charset="0"/>
              </a:rPr>
              <a:t>-e-</a:t>
            </a:r>
            <a:r>
              <a:rPr lang="en-US" sz="2600" b="1" dirty="0" err="1" smtClean="0">
                <a:solidFill>
                  <a:schemeClr val="tx1"/>
                </a:solidFill>
                <a:latin typeface="Baskerville Old Face" panose="02020602080505020303" pitchFamily="18" charset="0"/>
              </a:rPr>
              <a:t>Bai</a:t>
            </a:r>
            <a:r>
              <a:rPr lang="en-US" sz="2600" b="1" dirty="0" smtClean="0">
                <a:solidFill>
                  <a:schemeClr val="tx1"/>
                </a:solidFill>
                <a:latin typeface="Baskerville Old Face" panose="02020602080505020303" pitchFamily="18" charset="0"/>
              </a:rPr>
              <a:t> (Seller).</a:t>
            </a:r>
          </a:p>
          <a:p>
            <a:pPr marL="514350" indent="-514350" algn="l" eaLnBrk="1" hangingPunct="1">
              <a:buFont typeface="Wingdings" pitchFamily="2" charset="2"/>
              <a:buChar char="§"/>
            </a:pPr>
            <a:r>
              <a:rPr lang="en-US" sz="2600" b="1" dirty="0" smtClean="0">
                <a:solidFill>
                  <a:schemeClr val="tx1"/>
                </a:solidFill>
                <a:latin typeface="Baskerville Old Face" panose="02020602080505020303" pitchFamily="18" charset="0"/>
              </a:rPr>
              <a:t>This </a:t>
            </a:r>
            <a:r>
              <a:rPr lang="en-US" sz="2600" b="1" dirty="0" err="1" smtClean="0">
                <a:solidFill>
                  <a:schemeClr val="tx1"/>
                </a:solidFill>
                <a:latin typeface="Baskerville Old Face" panose="02020602080505020303" pitchFamily="18" charset="0"/>
              </a:rPr>
              <a:t>khiyar</a:t>
            </a:r>
            <a:r>
              <a:rPr lang="en-US" sz="2600" b="1" dirty="0" smtClean="0">
                <a:solidFill>
                  <a:schemeClr val="tx1"/>
                </a:solidFill>
                <a:latin typeface="Baskerville Old Face" panose="02020602080505020303" pitchFamily="18" charset="0"/>
              </a:rPr>
              <a:t> (option) will not be transferred to the hairs.</a:t>
            </a:r>
            <a:endParaRPr lang="en-US" sz="2100" b="1" dirty="0" smtClean="0">
              <a:solidFill>
                <a:schemeClr val="tx1"/>
              </a:solidFill>
              <a:latin typeface="Baskerville Old Face" panose="02020602080505020303" pitchFamily="18" charset="0"/>
            </a:endParaRP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Permissible Modes of Property</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
        <p:nvSpPr>
          <p:cNvPr id="4" name="TextBox 3"/>
          <p:cNvSpPr txBox="1"/>
          <p:nvPr/>
        </p:nvSpPr>
        <p:spPr>
          <a:xfrm>
            <a:off x="2362200" y="3962400"/>
            <a:ext cx="723275" cy="461665"/>
          </a:xfrm>
          <a:prstGeom prst="rect">
            <a:avLst/>
          </a:prstGeom>
          <a:noFill/>
        </p:spPr>
        <p:txBody>
          <a:bodyPr wrap="none" rtlCol="0">
            <a:spAutoFit/>
          </a:bodyPr>
          <a:lstStyle/>
          <a:p>
            <a:r>
              <a:rPr lang="en-US" sz="2400" dirty="0" smtClean="0">
                <a:solidFill>
                  <a:srgbClr val="FF0000"/>
                </a:solidFill>
              </a:rPr>
              <a:t>END</a:t>
            </a:r>
            <a:endParaRPr lang="en-US" sz="2400" dirty="0">
              <a:solidFill>
                <a:srgbClr val="FF0000"/>
              </a:solidFill>
            </a:endParaRPr>
          </a:p>
        </p:txBody>
      </p:sp>
    </p:spTree>
    <p:extLst>
      <p:ext uri="{BB962C8B-B14F-4D97-AF65-F5344CB8AC3E}">
        <p14:creationId xmlns:p14="http://schemas.microsoft.com/office/powerpoint/2010/main" xmlns="" val="4241265459"/>
      </p:ext>
    </p:extLst>
  </p:cSld>
  <p:clrMapOvr>
    <a:masterClrMapping/>
  </p:clrMapOvr>
  <p:timing>
    <p:tnLst>
      <p:par>
        <p:cTn id="1" dur="indefinite" restart="never" nodeType="tmRoot"/>
      </p:par>
    </p:tnLst>
  </p:timing>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0" y="162339"/>
            <a:ext cx="9144000" cy="752061"/>
          </a:xfrm>
        </p:spPr>
        <p:txBody>
          <a:bodyPr/>
          <a:lstStyle/>
          <a:p>
            <a:r>
              <a:rPr lang="en-US" sz="35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Permissible Modes of Property</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
        <p:nvSpPr>
          <p:cNvPr id="7" name="Rectangle 3"/>
          <p:cNvSpPr txBox="1">
            <a:spLocks noChangeArrowheads="1"/>
          </p:cNvSpPr>
          <p:nvPr/>
        </p:nvSpPr>
        <p:spPr bwMode="auto">
          <a:xfrm>
            <a:off x="4731774" y="3200400"/>
            <a:ext cx="3657600" cy="838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eaLnBrk="1" hangingPunct="1">
              <a:defRPr/>
            </a:pPr>
            <a:r>
              <a:rPr lang="en-US" b="1" dirty="0" smtClean="0">
                <a:solidFill>
                  <a:schemeClr val="tx2">
                    <a:lumMod val="60000"/>
                    <a:lumOff val="40000"/>
                  </a:schemeClr>
                </a:solidFill>
                <a:latin typeface="Baskerville Old Face" panose="02020602080505020303" pitchFamily="18" charset="0"/>
              </a:rPr>
              <a:t>Types of  Sale (VI)</a:t>
            </a:r>
            <a:endParaRPr lang="en-US" b="1" dirty="0" smtClean="0">
              <a:solidFill>
                <a:schemeClr val="tx2">
                  <a:lumMod val="60000"/>
                  <a:lumOff val="40000"/>
                </a:schemeClr>
              </a:solidFill>
              <a:latin typeface="Baskerville Old Face" panose="02020602080505020303" pitchFamily="18" charset="0"/>
              <a:cs typeface="Aharoni" panose="02010803020104030203" pitchFamily="2" charset="-79"/>
            </a:endParaRPr>
          </a:p>
        </p:txBody>
      </p:sp>
    </p:spTree>
    <p:extLst>
      <p:ext uri="{BB962C8B-B14F-4D97-AF65-F5344CB8AC3E}">
        <p14:creationId xmlns:p14="http://schemas.microsoft.com/office/powerpoint/2010/main" xmlns="" val="1327968845"/>
      </p:ext>
    </p:extLst>
  </p:cSld>
  <p:clrMapOvr>
    <a:masterClrMapping/>
  </p:clrMapOvr>
  <p:timing>
    <p:tnLst>
      <p:par>
        <p:cTn id="1" dur="indefinite" restart="never" nodeType="tmRoot"/>
      </p:par>
    </p:tnLst>
  </p:timing>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143000"/>
            <a:ext cx="3657600" cy="5410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Types of Sale (VI):</a:t>
            </a:r>
            <a:endParaRPr lang="en-US" sz="2800" b="1" dirty="0">
              <a:solidFill>
                <a:schemeClr val="accent6">
                  <a:lumMod val="75000"/>
                </a:schemeClr>
              </a:solidFill>
              <a:latin typeface="Levenim MT" panose="02010502060101010101" pitchFamily="2" charset="-79"/>
              <a:cs typeface="Levenim MT" panose="02010502060101010101" pitchFamily="2" charset="-79"/>
            </a:endParaRPr>
          </a:p>
          <a:p>
            <a:pPr algn="l"/>
            <a:r>
              <a:rPr lang="en-US" sz="2500" b="1" dirty="0" err="1" smtClean="0">
                <a:solidFill>
                  <a:schemeClr val="bg2">
                    <a:lumMod val="50000"/>
                  </a:schemeClr>
                </a:solidFill>
                <a:latin typeface="Levenim MT" panose="02010502060101010101" pitchFamily="2" charset="-79"/>
                <a:cs typeface="Levenim MT" panose="02010502060101010101" pitchFamily="2" charset="-79"/>
              </a:rPr>
              <a:t>Khiyaar</a:t>
            </a:r>
            <a:r>
              <a:rPr lang="en-US" sz="2500" b="1" dirty="0" smtClean="0">
                <a:solidFill>
                  <a:schemeClr val="bg2">
                    <a:lumMod val="50000"/>
                  </a:schemeClr>
                </a:solidFill>
                <a:latin typeface="Levenim MT" panose="02010502060101010101" pitchFamily="2" charset="-79"/>
                <a:cs typeface="Levenim MT" panose="02010502060101010101" pitchFamily="2" charset="-79"/>
              </a:rPr>
              <a:t>-e-</a:t>
            </a:r>
            <a:r>
              <a:rPr lang="en-US" sz="2500" b="1" dirty="0" err="1" smtClean="0">
                <a:solidFill>
                  <a:schemeClr val="bg2">
                    <a:lumMod val="50000"/>
                  </a:schemeClr>
                </a:solidFill>
                <a:latin typeface="Levenim MT" panose="02010502060101010101" pitchFamily="2" charset="-79"/>
                <a:cs typeface="Levenim MT" panose="02010502060101010101" pitchFamily="2" charset="-79"/>
              </a:rPr>
              <a:t>Roiyyat</a:t>
            </a:r>
            <a:r>
              <a:rPr lang="en-US" sz="2500" b="1" dirty="0" smtClean="0">
                <a:solidFill>
                  <a:schemeClr val="bg2">
                    <a:lumMod val="50000"/>
                  </a:schemeClr>
                </a:solidFill>
                <a:latin typeface="Levenim MT" panose="02010502060101010101" pitchFamily="2" charset="-79"/>
                <a:cs typeface="Levenim MT" panose="02010502060101010101" pitchFamily="2" charset="-79"/>
              </a:rPr>
              <a:t> (</a:t>
            </a:r>
            <a:r>
              <a:rPr lang="ur-PK" sz="2500" b="1" dirty="0" smtClean="0">
                <a:solidFill>
                  <a:schemeClr val="bg2">
                    <a:lumMod val="50000"/>
                  </a:schemeClr>
                </a:solidFill>
                <a:latin typeface="Levenim MT" panose="02010502060101010101" pitchFamily="2" charset="-79"/>
                <a:cs typeface="Levenim MT" panose="02010502060101010101" pitchFamily="2" charset="-79"/>
              </a:rPr>
              <a:t>خیار رویت</a:t>
            </a:r>
            <a:r>
              <a:rPr lang="en-US" sz="2500" b="1" dirty="0" smtClean="0">
                <a:solidFill>
                  <a:schemeClr val="bg2">
                    <a:lumMod val="50000"/>
                  </a:schemeClr>
                </a:solidFill>
                <a:latin typeface="Levenim MT" panose="02010502060101010101" pitchFamily="2" charset="-79"/>
                <a:cs typeface="Levenim MT" panose="02010502060101010101" pitchFamily="2" charset="-79"/>
              </a:rPr>
              <a:t>) Option of inspecting goods:</a:t>
            </a:r>
          </a:p>
          <a:p>
            <a:pPr marL="514350" indent="-514350" algn="l" eaLnBrk="1" hangingPunct="1">
              <a:buFont typeface="Wingdings" pitchFamily="2" charset="2"/>
              <a:buChar char="§"/>
            </a:pPr>
            <a:r>
              <a:rPr lang="en-US" sz="2600" b="1" dirty="0" smtClean="0">
                <a:solidFill>
                  <a:schemeClr val="tx1"/>
                </a:solidFill>
                <a:latin typeface="Baskerville Old Face" panose="02020602080505020303" pitchFamily="18" charset="0"/>
              </a:rPr>
              <a:t>This option give right of returning the goods after the inspection. </a:t>
            </a:r>
          </a:p>
          <a:p>
            <a:pPr marL="514350" indent="-514350" algn="l" eaLnBrk="1" hangingPunct="1">
              <a:buFont typeface="Wingdings" pitchFamily="2" charset="2"/>
              <a:buChar char="§"/>
            </a:pPr>
            <a:r>
              <a:rPr lang="en-US" sz="2600" b="1" dirty="0" smtClean="0">
                <a:solidFill>
                  <a:schemeClr val="tx1"/>
                </a:solidFill>
                <a:latin typeface="Baskerville Old Face" panose="02020602080505020303" pitchFamily="18" charset="0"/>
              </a:rPr>
              <a:t>This option is applied as a built in option in all contracts.</a:t>
            </a:r>
            <a:endParaRPr lang="en-US" sz="2100" b="1" dirty="0" smtClean="0">
              <a:solidFill>
                <a:schemeClr val="tx1"/>
              </a:solidFill>
              <a:latin typeface="Baskerville Old Face" panose="02020602080505020303" pitchFamily="18" charset="0"/>
            </a:endParaRP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Permissible Modes of Property</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xmlns="" val="2378043180"/>
      </p:ext>
    </p:extLst>
  </p:cSld>
  <p:clrMapOvr>
    <a:masterClrMapping/>
  </p:clrMapOvr>
  <p:timing>
    <p:tnLst>
      <p:par>
        <p:cTn id="1" dur="indefinite" restart="never" nodeType="tmRoot"/>
      </p:par>
    </p:tnLst>
  </p:timing>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143000"/>
            <a:ext cx="3657600" cy="5410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Types of Sale (VI):</a:t>
            </a:r>
            <a:endParaRPr lang="en-US" sz="2800" b="1" dirty="0">
              <a:solidFill>
                <a:schemeClr val="accent6">
                  <a:lumMod val="75000"/>
                </a:schemeClr>
              </a:solidFill>
              <a:latin typeface="Levenim MT" panose="02010502060101010101" pitchFamily="2" charset="-79"/>
              <a:cs typeface="Levenim MT" panose="02010502060101010101" pitchFamily="2" charset="-79"/>
            </a:endParaRPr>
          </a:p>
          <a:p>
            <a:pPr algn="l"/>
            <a:r>
              <a:rPr lang="en-US" sz="2500" b="1" dirty="0" err="1" smtClean="0">
                <a:solidFill>
                  <a:schemeClr val="bg2">
                    <a:lumMod val="50000"/>
                  </a:schemeClr>
                </a:solidFill>
                <a:latin typeface="Levenim MT" panose="02010502060101010101" pitchFamily="2" charset="-79"/>
                <a:cs typeface="Levenim MT" panose="02010502060101010101" pitchFamily="2" charset="-79"/>
              </a:rPr>
              <a:t>Khiyaar</a:t>
            </a:r>
            <a:r>
              <a:rPr lang="en-US" sz="2500" b="1" dirty="0" smtClean="0">
                <a:solidFill>
                  <a:schemeClr val="bg2">
                    <a:lumMod val="50000"/>
                  </a:schemeClr>
                </a:solidFill>
                <a:latin typeface="Levenim MT" panose="02010502060101010101" pitchFamily="2" charset="-79"/>
                <a:cs typeface="Levenim MT" panose="02010502060101010101" pitchFamily="2" charset="-79"/>
              </a:rPr>
              <a:t>-e-</a:t>
            </a:r>
            <a:r>
              <a:rPr lang="en-US" sz="2500" b="1" dirty="0" err="1" smtClean="0">
                <a:solidFill>
                  <a:schemeClr val="bg2">
                    <a:lumMod val="50000"/>
                  </a:schemeClr>
                </a:solidFill>
                <a:latin typeface="Levenim MT" panose="02010502060101010101" pitchFamily="2" charset="-79"/>
                <a:cs typeface="Levenim MT" panose="02010502060101010101" pitchFamily="2" charset="-79"/>
              </a:rPr>
              <a:t>Roiyyat</a:t>
            </a:r>
            <a:r>
              <a:rPr lang="en-US" sz="2500" b="1" dirty="0" smtClean="0">
                <a:solidFill>
                  <a:schemeClr val="bg2">
                    <a:lumMod val="50000"/>
                  </a:schemeClr>
                </a:solidFill>
                <a:latin typeface="Levenim MT" panose="02010502060101010101" pitchFamily="2" charset="-79"/>
                <a:cs typeface="Levenim MT" panose="02010502060101010101" pitchFamily="2" charset="-79"/>
              </a:rPr>
              <a:t> (</a:t>
            </a:r>
            <a:r>
              <a:rPr lang="ur-PK" sz="2500" b="1" dirty="0" smtClean="0">
                <a:solidFill>
                  <a:schemeClr val="bg2">
                    <a:lumMod val="50000"/>
                  </a:schemeClr>
                </a:solidFill>
                <a:latin typeface="Levenim MT" panose="02010502060101010101" pitchFamily="2" charset="-79"/>
                <a:cs typeface="Levenim MT" panose="02010502060101010101" pitchFamily="2" charset="-79"/>
              </a:rPr>
              <a:t>خیار رویت</a:t>
            </a:r>
            <a:r>
              <a:rPr lang="en-US" sz="2500" b="1" dirty="0" smtClean="0">
                <a:solidFill>
                  <a:schemeClr val="bg2">
                    <a:lumMod val="50000"/>
                  </a:schemeClr>
                </a:solidFill>
                <a:latin typeface="Levenim MT" panose="02010502060101010101" pitchFamily="2" charset="-79"/>
                <a:cs typeface="Levenim MT" panose="02010502060101010101" pitchFamily="2" charset="-79"/>
              </a:rPr>
              <a:t>) Option of inspecting goods:</a:t>
            </a:r>
          </a:p>
          <a:p>
            <a:pPr marL="514350" indent="-514350" algn="l" eaLnBrk="1" hangingPunct="1">
              <a:buFont typeface="Wingdings" pitchFamily="2" charset="2"/>
              <a:buChar char="§"/>
            </a:pPr>
            <a:r>
              <a:rPr lang="en-US" sz="2600" b="1" dirty="0" smtClean="0">
                <a:solidFill>
                  <a:schemeClr val="tx1"/>
                </a:solidFill>
                <a:latin typeface="Baskerville Old Face" panose="02020602080505020303" pitchFamily="18" charset="0"/>
              </a:rPr>
              <a:t>For example if “A” buys a machinery from “B” without seeing. However, “A” has the option to return the machinery to “B” after its inspection.</a:t>
            </a:r>
            <a:endParaRPr lang="en-US" sz="2100" b="1" dirty="0" smtClean="0">
              <a:solidFill>
                <a:schemeClr val="tx1"/>
              </a:solidFill>
              <a:latin typeface="Baskerville Old Face" panose="02020602080505020303" pitchFamily="18" charset="0"/>
            </a:endParaRP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Permissible Modes of Property</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xmlns="" val="2378043180"/>
      </p:ext>
    </p:extLst>
  </p:cSld>
  <p:clrMapOvr>
    <a:masterClrMapping/>
  </p:clrMapOvr>
  <p:timing>
    <p:tnLst>
      <p:par>
        <p:cTn id="1" dur="indefinite" restart="never" nodeType="tmRoot"/>
      </p:par>
    </p:tnLst>
  </p:timing>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143000"/>
            <a:ext cx="3657600" cy="5410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Types of </a:t>
            </a:r>
            <a:r>
              <a:rPr lang="en-US" sz="2800" b="1" dirty="0">
                <a:solidFill>
                  <a:schemeClr val="accent6">
                    <a:lumMod val="75000"/>
                  </a:schemeClr>
                </a:solidFill>
                <a:latin typeface="Levenim MT" panose="02010502060101010101" pitchFamily="2" charset="-79"/>
                <a:cs typeface="Levenim MT" panose="02010502060101010101" pitchFamily="2" charset="-79"/>
              </a:rPr>
              <a:t>Sale (VI):</a:t>
            </a:r>
          </a:p>
          <a:p>
            <a:pPr algn="l"/>
            <a:r>
              <a:rPr lang="en-US" sz="2500" b="1" dirty="0" err="1" smtClean="0">
                <a:solidFill>
                  <a:schemeClr val="bg2">
                    <a:lumMod val="50000"/>
                  </a:schemeClr>
                </a:solidFill>
                <a:latin typeface="Levenim MT" panose="02010502060101010101" pitchFamily="2" charset="-79"/>
                <a:cs typeface="Levenim MT" panose="02010502060101010101" pitchFamily="2" charset="-79"/>
              </a:rPr>
              <a:t>Khiyaar</a:t>
            </a:r>
            <a:r>
              <a:rPr lang="en-US" sz="2500" b="1" dirty="0" smtClean="0">
                <a:solidFill>
                  <a:schemeClr val="bg2">
                    <a:lumMod val="50000"/>
                  </a:schemeClr>
                </a:solidFill>
                <a:latin typeface="Levenim MT" panose="02010502060101010101" pitchFamily="2" charset="-79"/>
                <a:cs typeface="Levenim MT" panose="02010502060101010101" pitchFamily="2" charset="-79"/>
              </a:rPr>
              <a:t>-e-</a:t>
            </a:r>
            <a:r>
              <a:rPr lang="en-US" sz="2500" b="1" dirty="0" err="1" smtClean="0">
                <a:solidFill>
                  <a:schemeClr val="bg2">
                    <a:lumMod val="50000"/>
                  </a:schemeClr>
                </a:solidFill>
                <a:latin typeface="Levenim MT" panose="02010502060101010101" pitchFamily="2" charset="-79"/>
                <a:cs typeface="Levenim MT" panose="02010502060101010101" pitchFamily="2" charset="-79"/>
              </a:rPr>
              <a:t>Aib</a:t>
            </a:r>
            <a:r>
              <a:rPr lang="en-US" sz="2500" b="1" dirty="0" smtClean="0">
                <a:solidFill>
                  <a:schemeClr val="bg2">
                    <a:lumMod val="50000"/>
                  </a:schemeClr>
                </a:solidFill>
                <a:latin typeface="Levenim MT" panose="02010502060101010101" pitchFamily="2" charset="-79"/>
                <a:cs typeface="Levenim MT" panose="02010502060101010101" pitchFamily="2" charset="-79"/>
              </a:rPr>
              <a:t> (</a:t>
            </a:r>
            <a:r>
              <a:rPr lang="ur-PK" sz="2500" b="1" dirty="0" smtClean="0">
                <a:solidFill>
                  <a:schemeClr val="bg2">
                    <a:lumMod val="50000"/>
                  </a:schemeClr>
                </a:solidFill>
                <a:latin typeface="Levenim MT" panose="02010502060101010101" pitchFamily="2" charset="-79"/>
                <a:cs typeface="Levenim MT" panose="02010502060101010101" pitchFamily="2" charset="-79"/>
              </a:rPr>
              <a:t>خیار عیب</a:t>
            </a:r>
            <a:r>
              <a:rPr lang="en-US" sz="2500" b="1" dirty="0" smtClean="0">
                <a:solidFill>
                  <a:schemeClr val="bg2">
                    <a:lumMod val="50000"/>
                  </a:schemeClr>
                </a:solidFill>
                <a:latin typeface="Levenim MT" panose="02010502060101010101" pitchFamily="2" charset="-79"/>
                <a:cs typeface="Levenim MT" panose="02010502060101010101" pitchFamily="2" charset="-79"/>
              </a:rPr>
              <a:t>) Option of Defect:</a:t>
            </a:r>
          </a:p>
          <a:p>
            <a:pPr marL="514350" indent="-514350" algn="l" eaLnBrk="1" hangingPunct="1">
              <a:buFont typeface="Wingdings" pitchFamily="2" charset="2"/>
              <a:buChar char="§"/>
            </a:pPr>
            <a:r>
              <a:rPr lang="en-US" sz="2600" b="1" dirty="0" smtClean="0">
                <a:solidFill>
                  <a:schemeClr val="tx1"/>
                </a:solidFill>
                <a:latin typeface="Baskerville Old Face" panose="02020602080505020303" pitchFamily="18" charset="0"/>
              </a:rPr>
              <a:t>This option give the buyer a right to return the goods if found defective</a:t>
            </a:r>
          </a:p>
          <a:p>
            <a:pPr marL="514350" indent="-514350" algn="l" eaLnBrk="1" hangingPunct="1">
              <a:buFont typeface="Wingdings" pitchFamily="2" charset="2"/>
              <a:buChar char="§"/>
            </a:pPr>
            <a:r>
              <a:rPr lang="en-US" sz="2600" b="1" dirty="0" smtClean="0">
                <a:solidFill>
                  <a:schemeClr val="tx1"/>
                </a:solidFill>
                <a:latin typeface="Baskerville Old Face" panose="02020602080505020303" pitchFamily="18" charset="0"/>
              </a:rPr>
              <a:t>It is the responsibility of seller to provide goods without error / defect or clearly tell about the defect.</a:t>
            </a:r>
            <a:endParaRPr lang="en-US" sz="2100" b="1" dirty="0" smtClean="0">
              <a:solidFill>
                <a:schemeClr val="tx1"/>
              </a:solidFill>
              <a:latin typeface="Baskerville Old Face" panose="02020602080505020303" pitchFamily="18" charset="0"/>
            </a:endParaRP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Permissible Modes of Property</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xmlns="" val="993409591"/>
      </p:ext>
    </p:extLst>
  </p:cSld>
  <p:clrMapOvr>
    <a:masterClrMapping/>
  </p:clrMapOvr>
  <p:timing>
    <p:tnLst>
      <p:par>
        <p:cTn id="1" dur="indefinite" restart="never" nodeType="tmRoot"/>
      </p:par>
    </p:tnLst>
  </p:timing>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143000"/>
            <a:ext cx="3657600" cy="5410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Types of </a:t>
            </a:r>
            <a:r>
              <a:rPr lang="en-US" sz="2800" b="1" dirty="0">
                <a:solidFill>
                  <a:schemeClr val="accent6">
                    <a:lumMod val="75000"/>
                  </a:schemeClr>
                </a:solidFill>
                <a:latin typeface="Levenim MT" panose="02010502060101010101" pitchFamily="2" charset="-79"/>
                <a:cs typeface="Levenim MT" panose="02010502060101010101" pitchFamily="2" charset="-79"/>
              </a:rPr>
              <a:t>Sale (VI):</a:t>
            </a:r>
          </a:p>
          <a:p>
            <a:pPr algn="l"/>
            <a:r>
              <a:rPr lang="en-US" sz="2500" b="1" dirty="0" err="1" smtClean="0">
                <a:solidFill>
                  <a:schemeClr val="bg2">
                    <a:lumMod val="50000"/>
                  </a:schemeClr>
                </a:solidFill>
                <a:latin typeface="Levenim MT" panose="02010502060101010101" pitchFamily="2" charset="-79"/>
                <a:cs typeface="Levenim MT" panose="02010502060101010101" pitchFamily="2" charset="-79"/>
              </a:rPr>
              <a:t>Khiyaar</a:t>
            </a:r>
            <a:r>
              <a:rPr lang="en-US" sz="2500" b="1" dirty="0" smtClean="0">
                <a:solidFill>
                  <a:schemeClr val="bg2">
                    <a:lumMod val="50000"/>
                  </a:schemeClr>
                </a:solidFill>
                <a:latin typeface="Levenim MT" panose="02010502060101010101" pitchFamily="2" charset="-79"/>
                <a:cs typeface="Levenim MT" panose="02010502060101010101" pitchFamily="2" charset="-79"/>
              </a:rPr>
              <a:t>-e-</a:t>
            </a:r>
            <a:r>
              <a:rPr lang="en-US" sz="2500" b="1" dirty="0" err="1" smtClean="0">
                <a:solidFill>
                  <a:schemeClr val="bg2">
                    <a:lumMod val="50000"/>
                  </a:schemeClr>
                </a:solidFill>
                <a:latin typeface="Levenim MT" panose="02010502060101010101" pitchFamily="2" charset="-79"/>
                <a:cs typeface="Levenim MT" panose="02010502060101010101" pitchFamily="2" charset="-79"/>
              </a:rPr>
              <a:t>Aib</a:t>
            </a:r>
            <a:r>
              <a:rPr lang="en-US" sz="2500" b="1" dirty="0" smtClean="0">
                <a:solidFill>
                  <a:schemeClr val="bg2">
                    <a:lumMod val="50000"/>
                  </a:schemeClr>
                </a:solidFill>
                <a:latin typeface="Levenim MT" panose="02010502060101010101" pitchFamily="2" charset="-79"/>
                <a:cs typeface="Levenim MT" panose="02010502060101010101" pitchFamily="2" charset="-79"/>
              </a:rPr>
              <a:t> (</a:t>
            </a:r>
            <a:r>
              <a:rPr lang="ur-PK" sz="2500" b="1" dirty="0" smtClean="0">
                <a:solidFill>
                  <a:schemeClr val="bg2">
                    <a:lumMod val="50000"/>
                  </a:schemeClr>
                </a:solidFill>
                <a:latin typeface="Levenim MT" panose="02010502060101010101" pitchFamily="2" charset="-79"/>
                <a:cs typeface="Levenim MT" panose="02010502060101010101" pitchFamily="2" charset="-79"/>
              </a:rPr>
              <a:t>خیار عیب</a:t>
            </a:r>
            <a:r>
              <a:rPr lang="en-US" sz="2500" b="1" dirty="0" smtClean="0">
                <a:solidFill>
                  <a:schemeClr val="bg2">
                    <a:lumMod val="50000"/>
                  </a:schemeClr>
                </a:solidFill>
                <a:latin typeface="Levenim MT" panose="02010502060101010101" pitchFamily="2" charset="-79"/>
                <a:cs typeface="Levenim MT" panose="02010502060101010101" pitchFamily="2" charset="-79"/>
              </a:rPr>
              <a:t>) Option of Defect:</a:t>
            </a:r>
          </a:p>
          <a:p>
            <a:pPr marL="514350" indent="-514350" algn="l" eaLnBrk="1" hangingPunct="1">
              <a:buFont typeface="Wingdings" pitchFamily="2" charset="2"/>
              <a:buChar char="§"/>
            </a:pPr>
            <a:r>
              <a:rPr lang="en-US" sz="2600" b="1" dirty="0" smtClean="0">
                <a:solidFill>
                  <a:schemeClr val="tx1"/>
                </a:solidFill>
                <a:latin typeface="Baskerville Old Face" panose="02020602080505020303" pitchFamily="18" charset="0"/>
              </a:rPr>
              <a:t>The prophet (S.A.W) states that “He is not amongst us who indulges in fraud”.</a:t>
            </a:r>
          </a:p>
          <a:p>
            <a:pPr marL="514350" indent="-514350" algn="l" eaLnBrk="1" hangingPunct="1">
              <a:buFont typeface="Wingdings" pitchFamily="2" charset="2"/>
              <a:buChar char="§"/>
            </a:pPr>
            <a:r>
              <a:rPr lang="en-US" sz="2600" b="1" dirty="0" smtClean="0">
                <a:solidFill>
                  <a:schemeClr val="tx1"/>
                </a:solidFill>
                <a:latin typeface="Baskerville Old Face" panose="02020602080505020303" pitchFamily="18" charset="0"/>
              </a:rPr>
              <a:t>Therefore the buyer has the right to return the goods if defected because it depreciates the value of goods in the market.</a:t>
            </a:r>
            <a:endParaRPr lang="en-US" sz="2100" b="1" dirty="0" smtClean="0">
              <a:solidFill>
                <a:schemeClr val="tx1"/>
              </a:solidFill>
              <a:latin typeface="Baskerville Old Face" panose="02020602080505020303" pitchFamily="18" charset="0"/>
            </a:endParaRP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Permissible Modes of Property</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xmlns="" val="993409591"/>
      </p:ext>
    </p:extLst>
  </p:cSld>
  <p:clrMapOvr>
    <a:masterClrMapping/>
  </p:clrMapOvr>
  <p:timing>
    <p:tnLst>
      <p:par>
        <p:cTn id="1" dur="indefinite" restart="never" nodeType="tmRoot"/>
      </p:par>
    </p:tnLst>
  </p:timing>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143000"/>
            <a:ext cx="3657600" cy="5410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Types of </a:t>
            </a:r>
            <a:r>
              <a:rPr lang="en-US" sz="2800" b="1" dirty="0">
                <a:solidFill>
                  <a:schemeClr val="accent6">
                    <a:lumMod val="75000"/>
                  </a:schemeClr>
                </a:solidFill>
                <a:latin typeface="Levenim MT" panose="02010502060101010101" pitchFamily="2" charset="-79"/>
                <a:cs typeface="Levenim MT" panose="02010502060101010101" pitchFamily="2" charset="-79"/>
              </a:rPr>
              <a:t>Sale (VI):</a:t>
            </a:r>
          </a:p>
          <a:p>
            <a:pPr algn="l"/>
            <a:r>
              <a:rPr lang="en-US" sz="2500" b="1" dirty="0" err="1" smtClean="0">
                <a:solidFill>
                  <a:schemeClr val="bg2">
                    <a:lumMod val="50000"/>
                  </a:schemeClr>
                </a:solidFill>
                <a:latin typeface="Levenim MT" panose="02010502060101010101" pitchFamily="2" charset="-79"/>
                <a:cs typeface="Levenim MT" panose="02010502060101010101" pitchFamily="2" charset="-79"/>
              </a:rPr>
              <a:t>Khiyaar</a:t>
            </a:r>
            <a:r>
              <a:rPr lang="en-US" sz="2500" b="1" dirty="0" smtClean="0">
                <a:solidFill>
                  <a:schemeClr val="bg2">
                    <a:lumMod val="50000"/>
                  </a:schemeClr>
                </a:solidFill>
                <a:latin typeface="Levenim MT" panose="02010502060101010101" pitchFamily="2" charset="-79"/>
                <a:cs typeface="Levenim MT" panose="02010502060101010101" pitchFamily="2" charset="-79"/>
              </a:rPr>
              <a:t>-e-</a:t>
            </a:r>
            <a:r>
              <a:rPr lang="en-US" sz="2500" b="1" dirty="0" err="1" smtClean="0">
                <a:solidFill>
                  <a:schemeClr val="bg2">
                    <a:lumMod val="50000"/>
                  </a:schemeClr>
                </a:solidFill>
                <a:latin typeface="Levenim MT" panose="02010502060101010101" pitchFamily="2" charset="-79"/>
                <a:cs typeface="Levenim MT" panose="02010502060101010101" pitchFamily="2" charset="-79"/>
              </a:rPr>
              <a:t>Aib</a:t>
            </a:r>
            <a:r>
              <a:rPr lang="en-US" sz="2500" b="1" dirty="0" smtClean="0">
                <a:solidFill>
                  <a:schemeClr val="bg2">
                    <a:lumMod val="50000"/>
                  </a:schemeClr>
                </a:solidFill>
                <a:latin typeface="Levenim MT" panose="02010502060101010101" pitchFamily="2" charset="-79"/>
                <a:cs typeface="Levenim MT" panose="02010502060101010101" pitchFamily="2" charset="-79"/>
              </a:rPr>
              <a:t> (</a:t>
            </a:r>
            <a:r>
              <a:rPr lang="ur-PK" sz="2500" b="1" dirty="0" smtClean="0">
                <a:solidFill>
                  <a:schemeClr val="bg2">
                    <a:lumMod val="50000"/>
                  </a:schemeClr>
                </a:solidFill>
                <a:latin typeface="Levenim MT" panose="02010502060101010101" pitchFamily="2" charset="-79"/>
                <a:cs typeface="Levenim MT" panose="02010502060101010101" pitchFamily="2" charset="-79"/>
              </a:rPr>
              <a:t>خیار عیب</a:t>
            </a:r>
            <a:r>
              <a:rPr lang="en-US" sz="2500" b="1" dirty="0" smtClean="0">
                <a:solidFill>
                  <a:schemeClr val="bg2">
                    <a:lumMod val="50000"/>
                  </a:schemeClr>
                </a:solidFill>
                <a:latin typeface="Levenim MT" panose="02010502060101010101" pitchFamily="2" charset="-79"/>
                <a:cs typeface="Levenim MT" panose="02010502060101010101" pitchFamily="2" charset="-79"/>
              </a:rPr>
              <a:t>) Option of Defect:</a:t>
            </a:r>
          </a:p>
          <a:p>
            <a:pPr marL="514350" indent="-514350" algn="l" eaLnBrk="1" hangingPunct="1">
              <a:buFont typeface="Wingdings" pitchFamily="2" charset="2"/>
              <a:buChar char="§"/>
            </a:pPr>
            <a:r>
              <a:rPr lang="en-US" sz="2600" b="1" dirty="0" smtClean="0">
                <a:solidFill>
                  <a:schemeClr val="tx1"/>
                </a:solidFill>
                <a:latin typeface="Baskerville Old Face" pitchFamily="18" charset="0"/>
              </a:rPr>
              <a:t>For example ‘A’ buys batteries from ‘B’. However, ‘A’ has the option to return them to ‘B’ if the batteries are found to be defective or not in working condition.</a:t>
            </a: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Permissible Modes of Property</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xmlns="" val="993409591"/>
      </p:ext>
    </p:extLst>
  </p:cSld>
  <p:clrMapOvr>
    <a:masterClrMapping/>
  </p:clrMapOvr>
  <p:timing>
    <p:tnLst>
      <p:par>
        <p:cTn id="1" dur="indefinite" restart="never" nodeType="tmRoot"/>
      </p:par>
    </p:tnLst>
  </p:timing>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143000"/>
            <a:ext cx="3657600" cy="5410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Types of </a:t>
            </a:r>
            <a:r>
              <a:rPr lang="en-US" sz="2800" b="1" dirty="0">
                <a:solidFill>
                  <a:schemeClr val="accent6">
                    <a:lumMod val="75000"/>
                  </a:schemeClr>
                </a:solidFill>
                <a:latin typeface="Levenim MT" panose="02010502060101010101" pitchFamily="2" charset="-79"/>
                <a:cs typeface="Levenim MT" panose="02010502060101010101" pitchFamily="2" charset="-79"/>
              </a:rPr>
              <a:t>Sale (VI):</a:t>
            </a:r>
          </a:p>
          <a:p>
            <a:pPr algn="l"/>
            <a:r>
              <a:rPr lang="en-US" sz="2500" b="1" dirty="0" err="1" smtClean="0">
                <a:solidFill>
                  <a:schemeClr val="bg2">
                    <a:lumMod val="50000"/>
                  </a:schemeClr>
                </a:solidFill>
                <a:latin typeface="Levenim MT" panose="02010502060101010101" pitchFamily="2" charset="-79"/>
                <a:cs typeface="Levenim MT" panose="02010502060101010101" pitchFamily="2" charset="-79"/>
              </a:rPr>
              <a:t>Khiyaar</a:t>
            </a:r>
            <a:r>
              <a:rPr lang="en-US" sz="2500" b="1" dirty="0" smtClean="0">
                <a:solidFill>
                  <a:schemeClr val="bg2">
                    <a:lumMod val="50000"/>
                  </a:schemeClr>
                </a:solidFill>
                <a:latin typeface="Levenim MT" panose="02010502060101010101" pitchFamily="2" charset="-79"/>
                <a:cs typeface="Levenim MT" panose="02010502060101010101" pitchFamily="2" charset="-79"/>
              </a:rPr>
              <a:t>-e-</a:t>
            </a:r>
            <a:r>
              <a:rPr lang="en-US" sz="2500" b="1" dirty="0" err="1" smtClean="0">
                <a:solidFill>
                  <a:schemeClr val="bg2">
                    <a:lumMod val="50000"/>
                  </a:schemeClr>
                </a:solidFill>
                <a:latin typeface="Levenim MT" panose="02010502060101010101" pitchFamily="2" charset="-79"/>
                <a:cs typeface="Levenim MT" panose="02010502060101010101" pitchFamily="2" charset="-79"/>
              </a:rPr>
              <a:t>Wasf</a:t>
            </a:r>
            <a:r>
              <a:rPr lang="en-US" sz="2500" b="1" dirty="0" smtClean="0">
                <a:solidFill>
                  <a:schemeClr val="bg2">
                    <a:lumMod val="50000"/>
                  </a:schemeClr>
                </a:solidFill>
                <a:latin typeface="Levenim MT" panose="02010502060101010101" pitchFamily="2" charset="-79"/>
                <a:cs typeface="Levenim MT" panose="02010502060101010101" pitchFamily="2" charset="-79"/>
              </a:rPr>
              <a:t> (</a:t>
            </a:r>
            <a:r>
              <a:rPr lang="ur-PK" sz="2500" b="1" dirty="0" smtClean="0">
                <a:solidFill>
                  <a:schemeClr val="bg2">
                    <a:lumMod val="50000"/>
                  </a:schemeClr>
                </a:solidFill>
                <a:latin typeface="Levenim MT" panose="02010502060101010101" pitchFamily="2" charset="-79"/>
                <a:cs typeface="Levenim MT" panose="02010502060101010101" pitchFamily="2" charset="-79"/>
              </a:rPr>
              <a:t>خیار وصف</a:t>
            </a:r>
            <a:r>
              <a:rPr lang="en-US" sz="2500" b="1" dirty="0" smtClean="0">
                <a:solidFill>
                  <a:schemeClr val="bg2">
                    <a:lumMod val="50000"/>
                  </a:schemeClr>
                </a:solidFill>
                <a:latin typeface="Levenim MT" panose="02010502060101010101" pitchFamily="2" charset="-79"/>
                <a:cs typeface="Levenim MT" panose="02010502060101010101" pitchFamily="2" charset="-79"/>
              </a:rPr>
              <a:t>) Option of Quality:</a:t>
            </a:r>
          </a:p>
          <a:p>
            <a:pPr marL="514350" indent="-514350" algn="l" eaLnBrk="1" hangingPunct="1">
              <a:buFont typeface="Wingdings" pitchFamily="2" charset="2"/>
              <a:buChar char="§"/>
            </a:pPr>
            <a:r>
              <a:rPr lang="en-US" sz="2600" b="1" dirty="0" smtClean="0">
                <a:solidFill>
                  <a:schemeClr val="tx1"/>
                </a:solidFill>
                <a:latin typeface="Baskerville Old Face" panose="02020602080505020303" pitchFamily="18" charset="0"/>
              </a:rPr>
              <a:t>This option give the buyer a right to return the good if they do not qualify specific standards or agreed parameters.</a:t>
            </a:r>
            <a:endParaRPr lang="en-US" sz="2100" b="1" dirty="0" smtClean="0">
              <a:solidFill>
                <a:schemeClr val="tx1"/>
              </a:solidFill>
              <a:latin typeface="Baskerville Old Face" panose="02020602080505020303" pitchFamily="18" charset="0"/>
            </a:endParaRP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Permissible Modes of Property</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xmlns="" val="2065963022"/>
      </p:ext>
    </p:extLst>
  </p:cSld>
  <p:clrMapOvr>
    <a:masterClrMapping/>
  </p:clrMapOvr>
  <p:timing>
    <p:tnLst>
      <p:par>
        <p:cTn id="1" dur="indefinite" restart="never" nodeType="tmRoot"/>
      </p:par>
    </p:tnLst>
  </p:timing>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143000"/>
            <a:ext cx="3657600" cy="5410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Types of </a:t>
            </a:r>
            <a:r>
              <a:rPr lang="en-US" sz="2800" b="1" dirty="0">
                <a:solidFill>
                  <a:schemeClr val="accent6">
                    <a:lumMod val="75000"/>
                  </a:schemeClr>
                </a:solidFill>
                <a:latin typeface="Levenim MT" panose="02010502060101010101" pitchFamily="2" charset="-79"/>
                <a:cs typeface="Levenim MT" panose="02010502060101010101" pitchFamily="2" charset="-79"/>
              </a:rPr>
              <a:t>Sale (VI):</a:t>
            </a:r>
          </a:p>
          <a:p>
            <a:pPr algn="l"/>
            <a:r>
              <a:rPr lang="en-US" sz="2500" b="1" dirty="0" err="1" smtClean="0">
                <a:solidFill>
                  <a:schemeClr val="bg2">
                    <a:lumMod val="50000"/>
                  </a:schemeClr>
                </a:solidFill>
                <a:latin typeface="Levenim MT" panose="02010502060101010101" pitchFamily="2" charset="-79"/>
                <a:cs typeface="Levenim MT" panose="02010502060101010101" pitchFamily="2" charset="-79"/>
              </a:rPr>
              <a:t>Khiyaar</a:t>
            </a:r>
            <a:r>
              <a:rPr lang="en-US" sz="2500" b="1" dirty="0" smtClean="0">
                <a:solidFill>
                  <a:schemeClr val="bg2">
                    <a:lumMod val="50000"/>
                  </a:schemeClr>
                </a:solidFill>
                <a:latin typeface="Levenim MT" panose="02010502060101010101" pitchFamily="2" charset="-79"/>
                <a:cs typeface="Levenim MT" panose="02010502060101010101" pitchFamily="2" charset="-79"/>
              </a:rPr>
              <a:t>-e-</a:t>
            </a:r>
            <a:r>
              <a:rPr lang="en-US" sz="2500" b="1" dirty="0" err="1" smtClean="0">
                <a:solidFill>
                  <a:schemeClr val="bg2">
                    <a:lumMod val="50000"/>
                  </a:schemeClr>
                </a:solidFill>
                <a:latin typeface="Levenim MT" panose="02010502060101010101" pitchFamily="2" charset="-79"/>
                <a:cs typeface="Levenim MT" panose="02010502060101010101" pitchFamily="2" charset="-79"/>
              </a:rPr>
              <a:t>Wasf</a:t>
            </a:r>
            <a:r>
              <a:rPr lang="en-US" sz="2500" b="1" dirty="0" smtClean="0">
                <a:solidFill>
                  <a:schemeClr val="bg2">
                    <a:lumMod val="50000"/>
                  </a:schemeClr>
                </a:solidFill>
                <a:latin typeface="Levenim MT" panose="02010502060101010101" pitchFamily="2" charset="-79"/>
                <a:cs typeface="Levenim MT" panose="02010502060101010101" pitchFamily="2" charset="-79"/>
              </a:rPr>
              <a:t> (</a:t>
            </a:r>
            <a:r>
              <a:rPr lang="ur-PK" sz="2500" b="1" dirty="0" smtClean="0">
                <a:solidFill>
                  <a:schemeClr val="bg2">
                    <a:lumMod val="50000"/>
                  </a:schemeClr>
                </a:solidFill>
                <a:latin typeface="Levenim MT" panose="02010502060101010101" pitchFamily="2" charset="-79"/>
                <a:cs typeface="Levenim MT" panose="02010502060101010101" pitchFamily="2" charset="-79"/>
              </a:rPr>
              <a:t>خیار وصف</a:t>
            </a:r>
            <a:r>
              <a:rPr lang="en-US" sz="2500" b="1" dirty="0" smtClean="0">
                <a:solidFill>
                  <a:schemeClr val="bg2">
                    <a:lumMod val="50000"/>
                  </a:schemeClr>
                </a:solidFill>
                <a:latin typeface="Levenim MT" panose="02010502060101010101" pitchFamily="2" charset="-79"/>
                <a:cs typeface="Levenim MT" panose="02010502060101010101" pitchFamily="2" charset="-79"/>
              </a:rPr>
              <a:t>) Option of Quality:</a:t>
            </a:r>
          </a:p>
          <a:p>
            <a:pPr marL="514350" indent="-514350" algn="l" eaLnBrk="1" hangingPunct="1">
              <a:buFont typeface="Wingdings" pitchFamily="2" charset="2"/>
              <a:buChar char="§"/>
            </a:pPr>
            <a:r>
              <a:rPr lang="en-US" sz="2600" b="1" dirty="0" smtClean="0">
                <a:solidFill>
                  <a:schemeClr val="tx1"/>
                </a:solidFill>
                <a:latin typeface="Baskerville Old Face" panose="02020602080505020303" pitchFamily="18" charset="0"/>
              </a:rPr>
              <a:t>For example “A” buys a car from “B” who has specified automatic transmission but “A” receive the car with manual transmission.</a:t>
            </a:r>
            <a:endParaRPr lang="en-US" sz="2100" b="1" dirty="0" smtClean="0">
              <a:solidFill>
                <a:schemeClr val="tx1"/>
              </a:solidFill>
              <a:latin typeface="Baskerville Old Face" panose="02020602080505020303" pitchFamily="18" charset="0"/>
            </a:endParaRP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Permissible Modes of Property</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
        <p:nvSpPr>
          <p:cNvPr id="4" name="TextBox 3"/>
          <p:cNvSpPr txBox="1"/>
          <p:nvPr/>
        </p:nvSpPr>
        <p:spPr>
          <a:xfrm>
            <a:off x="2362200" y="3962400"/>
            <a:ext cx="723275" cy="461665"/>
          </a:xfrm>
          <a:prstGeom prst="rect">
            <a:avLst/>
          </a:prstGeom>
          <a:noFill/>
        </p:spPr>
        <p:txBody>
          <a:bodyPr wrap="none" rtlCol="0">
            <a:spAutoFit/>
          </a:bodyPr>
          <a:lstStyle/>
          <a:p>
            <a:r>
              <a:rPr lang="en-US" sz="2400" dirty="0" smtClean="0">
                <a:solidFill>
                  <a:srgbClr val="FF0000"/>
                </a:solidFill>
              </a:rPr>
              <a:t>END</a:t>
            </a:r>
            <a:endParaRPr lang="en-US" sz="2400" dirty="0">
              <a:solidFill>
                <a:srgbClr val="FF0000"/>
              </a:solidFill>
            </a:endParaRPr>
          </a:p>
        </p:txBody>
      </p:sp>
    </p:spTree>
    <p:extLst>
      <p:ext uri="{BB962C8B-B14F-4D97-AF65-F5344CB8AC3E}">
        <p14:creationId xmlns:p14="http://schemas.microsoft.com/office/powerpoint/2010/main" xmlns="" val="2065963022"/>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4177" y="990601"/>
            <a:ext cx="9144000" cy="5867400"/>
          </a:xfrm>
          <a:prstGeom prst="rect">
            <a:avLst/>
          </a:prstGeom>
          <a:solidFill>
            <a:schemeClr val="bg1"/>
          </a:solidFill>
          <a:ln>
            <a:solidFill>
              <a:schemeClr val="bg1"/>
            </a:solidFill>
          </a:ln>
        </p:spPr>
        <p:txBody>
          <a:bodyPr rtlCol="0" anchor="ctr">
            <a:spAutoFit/>
          </a:bodyPr>
          <a:lstStyle/>
          <a:p>
            <a:pPr algn="ctr"/>
            <a:endParaRPr lang="en-US" sz="2400" dirty="0" smtClean="0"/>
          </a:p>
        </p:txBody>
      </p:sp>
      <p:sp>
        <p:nvSpPr>
          <p:cNvPr id="5" name="Rectangle 3"/>
          <p:cNvSpPr txBox="1">
            <a:spLocks noChangeArrowheads="1"/>
          </p:cNvSpPr>
          <p:nvPr/>
        </p:nvSpPr>
        <p:spPr bwMode="auto">
          <a:xfrm>
            <a:off x="1143000" y="1524000"/>
            <a:ext cx="7086600" cy="4648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Islamic Law of Contract (II): </a:t>
            </a:r>
            <a:endParaRPr lang="en-US" sz="2800" b="1" dirty="0">
              <a:solidFill>
                <a:schemeClr val="bg2">
                  <a:lumMod val="50000"/>
                </a:schemeClr>
              </a:solidFill>
              <a:latin typeface="Levenim MT" panose="02010502060101010101" pitchFamily="2" charset="-79"/>
              <a:cs typeface="Levenim MT" panose="02010502060101010101" pitchFamily="2" charset="-79"/>
            </a:endParaRPr>
          </a:p>
          <a:p>
            <a:pPr algn="l" eaLnBrk="1" hangingPunct="1"/>
            <a:r>
              <a:rPr lang="en-US" sz="2800" b="1" dirty="0" smtClean="0">
                <a:solidFill>
                  <a:schemeClr val="tx1"/>
                </a:solidFill>
                <a:latin typeface="Baskerville Old Face" pitchFamily="18" charset="0"/>
                <a:cs typeface="1 MUHAMMADI QURANIC" pitchFamily="66" charset="-78"/>
              </a:rPr>
              <a:t>The </a:t>
            </a:r>
            <a:r>
              <a:rPr lang="en-US" sz="2800" b="1" dirty="0">
                <a:solidFill>
                  <a:schemeClr val="tx1"/>
                </a:solidFill>
                <a:latin typeface="Baskerville Old Face" pitchFamily="18" charset="0"/>
                <a:cs typeface="1 MUHAMMADI QURANIC" pitchFamily="66" charset="-78"/>
              </a:rPr>
              <a:t>Quran Says:</a:t>
            </a:r>
          </a:p>
          <a:p>
            <a:pPr rtl="1" eaLnBrk="1" hangingPunct="1"/>
            <a:r>
              <a:rPr lang="ur-PK" sz="2800" b="1" dirty="0">
                <a:solidFill>
                  <a:schemeClr val="tx1"/>
                </a:solidFill>
                <a:latin typeface="Baskerville Old Face" pitchFamily="18" charset="0"/>
                <a:cs typeface="1 MUHAMMADI QURANIC" pitchFamily="66" charset="-78"/>
              </a:rPr>
              <a:t>وَلَا تُؤْتُوا السُّفَهَآءَ اَمْوَالَكُمُ الَّتِىْ جَعَلَ اللّـٰهُ لَكُمْ قِيَامًا وَّارْزُقُوْهُـمْ فِيْـهَا وَاكْسُوْهُـمْ وَقُوْلُوْا لَـهُـمْ قَوْلًا </a:t>
            </a:r>
            <a:r>
              <a:rPr lang="ur-PK" sz="2800" b="1" dirty="0" smtClean="0">
                <a:solidFill>
                  <a:schemeClr val="tx1"/>
                </a:solidFill>
                <a:latin typeface="Baskerville Old Face" pitchFamily="18" charset="0"/>
                <a:cs typeface="1 MUHAMMADI QURANIC" pitchFamily="66" charset="-78"/>
              </a:rPr>
              <a:t>مَّعْـرُوْفًا</a:t>
            </a:r>
            <a:endParaRPr lang="en-US" sz="2800" b="1" dirty="0" smtClean="0">
              <a:solidFill>
                <a:schemeClr val="tx1"/>
              </a:solidFill>
              <a:latin typeface="Baskerville Old Face" pitchFamily="18" charset="0"/>
              <a:cs typeface="1 MUHAMMADI QURANIC" pitchFamily="66" charset="-78"/>
            </a:endParaRPr>
          </a:p>
          <a:p>
            <a:pPr algn="l" eaLnBrk="1" hangingPunct="1"/>
            <a:r>
              <a:rPr lang="en-US" sz="2800" b="1" dirty="0" smtClean="0">
                <a:solidFill>
                  <a:schemeClr val="tx1"/>
                </a:solidFill>
                <a:latin typeface="Baskerville Old Face" pitchFamily="18" charset="0"/>
                <a:cs typeface="1 MUHAMMADI QURANIC" pitchFamily="66" charset="-78"/>
              </a:rPr>
              <a:t>And do not give your wealth (entrusted wealth of the orphans) to the simpletons (immature orphans of weak understanding) which Allah has made a source of economy for you and feed them from it and clothe them also and advise them a good matter . [Q4:  5]</a:t>
            </a:r>
            <a:endParaRPr lang="en-US" sz="2800" b="1" dirty="0">
              <a:solidFill>
                <a:schemeClr val="tx1"/>
              </a:solidFill>
              <a:latin typeface="Baskerville Old Face" pitchFamily="18" charset="0"/>
              <a:cs typeface="1 MUHAMMADI QURANIC" pitchFamily="66" charset="-78"/>
            </a:endParaRPr>
          </a:p>
        </p:txBody>
      </p:sp>
      <p:sp>
        <p:nvSpPr>
          <p:cNvPr id="3" name="Rectangle 2"/>
          <p:cNvSpPr/>
          <p:nvPr/>
        </p:nvSpPr>
        <p:spPr>
          <a:xfrm>
            <a:off x="0" y="990600"/>
            <a:ext cx="9144000" cy="5867400"/>
          </a:xfrm>
          <a:prstGeom prst="rect">
            <a:avLst/>
          </a:prstGeom>
        </p:spPr>
        <p:txBody>
          <a:bodyPr rtlCol="0" anchor="ctr">
            <a:spAutoFit/>
          </a:bodyPr>
          <a:lstStyle/>
          <a:p>
            <a:pPr algn="ctr"/>
            <a:endParaRPr lang="en-US" sz="2400" dirty="0" smtClean="0"/>
          </a:p>
        </p:txBody>
      </p:sp>
      <p:sp>
        <p:nvSpPr>
          <p:cNvPr id="7" name="Title 1"/>
          <p:cNvSpPr txBox="1">
            <a:spLocks/>
          </p:cNvSpPr>
          <p:nvPr/>
        </p:nvSpPr>
        <p:spPr bwMode="auto">
          <a:xfrm>
            <a:off x="0" y="76200"/>
            <a:ext cx="9144000" cy="914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endParaRPr lang="en-US" sz="2400" b="1"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
        <p:nvSpPr>
          <p:cNvPr id="6" name="Title 1"/>
          <p:cNvSpPr>
            <a:spLocks noGrp="1"/>
          </p:cNvSpPr>
          <p:nvPr>
            <p:ph type="ctrTitle"/>
          </p:nvPr>
        </p:nvSpPr>
        <p:spPr>
          <a:xfrm>
            <a:off x="0" y="238539"/>
            <a:ext cx="9144000" cy="752061"/>
          </a:xfrm>
        </p:spPr>
        <p:txBody>
          <a:body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Permissible Modes of Property</a:t>
            </a:r>
            <a:endParaRPr lang="en-US" sz="3600" b="1"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xmlns="" val="3602673858"/>
      </p:ext>
    </p:extLst>
  </p:cSld>
  <p:clrMapOvr>
    <a:masterClrMapping/>
  </p:clrMapOvr>
  <p:timing>
    <p:tnLst>
      <p:par>
        <p:cTn id="1" dur="indefinite" restart="never" nodeType="tmRoot"/>
      </p:par>
    </p:tnLst>
  </p:timing>
</p:sld>
</file>

<file path=ppt/slides/slide1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0" y="162339"/>
            <a:ext cx="9144000" cy="752061"/>
          </a:xfrm>
        </p:spPr>
        <p:txBody>
          <a:bodyPr/>
          <a:lstStyle/>
          <a:p>
            <a:r>
              <a:rPr lang="en-US" sz="35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Permissible Modes of Property</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
        <p:nvSpPr>
          <p:cNvPr id="7" name="Rectangle 3"/>
          <p:cNvSpPr txBox="1">
            <a:spLocks noChangeArrowheads="1"/>
          </p:cNvSpPr>
          <p:nvPr/>
        </p:nvSpPr>
        <p:spPr bwMode="auto">
          <a:xfrm>
            <a:off x="4731774" y="3200400"/>
            <a:ext cx="3657600" cy="838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eaLnBrk="1" hangingPunct="1">
              <a:defRPr/>
            </a:pPr>
            <a:r>
              <a:rPr lang="en-US" b="1" dirty="0" smtClean="0">
                <a:solidFill>
                  <a:schemeClr val="tx2">
                    <a:lumMod val="60000"/>
                    <a:lumOff val="40000"/>
                  </a:schemeClr>
                </a:solidFill>
                <a:latin typeface="Baskerville Old Face" panose="02020602080505020303" pitchFamily="18" charset="0"/>
              </a:rPr>
              <a:t>Types of  Sale (VII)</a:t>
            </a:r>
            <a:endParaRPr lang="en-US" b="1" dirty="0" smtClean="0">
              <a:solidFill>
                <a:schemeClr val="tx2">
                  <a:lumMod val="60000"/>
                  <a:lumOff val="40000"/>
                </a:schemeClr>
              </a:solidFill>
              <a:latin typeface="Baskerville Old Face" panose="02020602080505020303" pitchFamily="18" charset="0"/>
              <a:cs typeface="Aharoni" panose="02010803020104030203" pitchFamily="2" charset="-79"/>
            </a:endParaRPr>
          </a:p>
        </p:txBody>
      </p:sp>
    </p:spTree>
    <p:extLst>
      <p:ext uri="{BB962C8B-B14F-4D97-AF65-F5344CB8AC3E}">
        <p14:creationId xmlns:p14="http://schemas.microsoft.com/office/powerpoint/2010/main" xmlns="" val="1327968845"/>
      </p:ext>
    </p:extLst>
  </p:cSld>
  <p:clrMapOvr>
    <a:masterClrMapping/>
  </p:clrMapOvr>
  <p:timing>
    <p:tnLst>
      <p:par>
        <p:cTn id="1" dur="indefinite" restart="never" nodeType="tmRoot"/>
      </p:par>
    </p:tnLst>
  </p:timing>
</p:sld>
</file>

<file path=ppt/slides/slide1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143000"/>
            <a:ext cx="3657600" cy="5410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Types of </a:t>
            </a:r>
            <a:r>
              <a:rPr lang="en-US" sz="2800" b="1" dirty="0">
                <a:solidFill>
                  <a:schemeClr val="accent6">
                    <a:lumMod val="75000"/>
                  </a:schemeClr>
                </a:solidFill>
                <a:latin typeface="Levenim MT" panose="02010502060101010101" pitchFamily="2" charset="-79"/>
                <a:cs typeface="Levenim MT" panose="02010502060101010101" pitchFamily="2" charset="-79"/>
              </a:rPr>
              <a:t>Sale (</a:t>
            </a:r>
            <a:r>
              <a:rPr lang="en-US" sz="2800" b="1" dirty="0" smtClean="0">
                <a:solidFill>
                  <a:schemeClr val="accent6">
                    <a:lumMod val="75000"/>
                  </a:schemeClr>
                </a:solidFill>
                <a:latin typeface="Levenim MT" panose="02010502060101010101" pitchFamily="2" charset="-79"/>
                <a:cs typeface="Levenim MT" panose="02010502060101010101" pitchFamily="2" charset="-79"/>
              </a:rPr>
              <a:t>VII</a:t>
            </a:r>
            <a:r>
              <a:rPr lang="en-US" sz="2800" b="1" dirty="0">
                <a:solidFill>
                  <a:schemeClr val="accent6">
                    <a:lumMod val="75000"/>
                  </a:schemeClr>
                </a:solidFill>
                <a:latin typeface="Levenim MT" panose="02010502060101010101" pitchFamily="2" charset="-79"/>
                <a:cs typeface="Levenim MT" panose="02010502060101010101" pitchFamily="2" charset="-79"/>
              </a:rPr>
              <a:t>):</a:t>
            </a:r>
          </a:p>
          <a:p>
            <a:pPr algn="l"/>
            <a:r>
              <a:rPr lang="en-US" sz="2500" b="1" dirty="0" err="1" smtClean="0">
                <a:solidFill>
                  <a:schemeClr val="bg2">
                    <a:lumMod val="50000"/>
                  </a:schemeClr>
                </a:solidFill>
                <a:latin typeface="Levenim MT" panose="02010502060101010101" pitchFamily="2" charset="-79"/>
                <a:cs typeface="Levenim MT" panose="02010502060101010101" pitchFamily="2" charset="-79"/>
              </a:rPr>
              <a:t>Khiyaar</a:t>
            </a:r>
            <a:r>
              <a:rPr lang="en-US" sz="2500" b="1" dirty="0" smtClean="0">
                <a:solidFill>
                  <a:schemeClr val="bg2">
                    <a:lumMod val="50000"/>
                  </a:schemeClr>
                </a:solidFill>
                <a:latin typeface="Levenim MT" panose="02010502060101010101" pitchFamily="2" charset="-79"/>
                <a:cs typeface="Levenim MT" panose="02010502060101010101" pitchFamily="2" charset="-79"/>
              </a:rPr>
              <a:t>-e-</a:t>
            </a:r>
            <a:r>
              <a:rPr lang="en-US" sz="2500" b="1" dirty="0" err="1" smtClean="0">
                <a:solidFill>
                  <a:schemeClr val="bg2">
                    <a:lumMod val="50000"/>
                  </a:schemeClr>
                </a:solidFill>
                <a:latin typeface="Levenim MT" panose="02010502060101010101" pitchFamily="2" charset="-79"/>
                <a:cs typeface="Levenim MT" panose="02010502060101010101" pitchFamily="2" charset="-79"/>
              </a:rPr>
              <a:t>Ghaban</a:t>
            </a:r>
            <a:r>
              <a:rPr lang="en-US" sz="2500" b="1" dirty="0" smtClean="0">
                <a:solidFill>
                  <a:schemeClr val="bg2">
                    <a:lumMod val="50000"/>
                  </a:schemeClr>
                </a:solidFill>
                <a:latin typeface="Levenim MT" panose="02010502060101010101" pitchFamily="2" charset="-79"/>
                <a:cs typeface="Levenim MT" panose="02010502060101010101" pitchFamily="2" charset="-79"/>
              </a:rPr>
              <a:t> (</a:t>
            </a:r>
            <a:r>
              <a:rPr lang="ur-PK" sz="2500" b="1" dirty="0" smtClean="0">
                <a:solidFill>
                  <a:schemeClr val="bg2">
                    <a:lumMod val="50000"/>
                  </a:schemeClr>
                </a:solidFill>
                <a:latin typeface="Levenim MT" panose="02010502060101010101" pitchFamily="2" charset="-79"/>
                <a:cs typeface="Levenim MT" panose="02010502060101010101" pitchFamily="2" charset="-79"/>
              </a:rPr>
              <a:t>خیار غبن</a:t>
            </a:r>
            <a:r>
              <a:rPr lang="en-US" sz="2500" b="1" dirty="0" smtClean="0">
                <a:solidFill>
                  <a:schemeClr val="bg2">
                    <a:lumMod val="50000"/>
                  </a:schemeClr>
                </a:solidFill>
                <a:latin typeface="Levenim MT" panose="02010502060101010101" pitchFamily="2" charset="-79"/>
                <a:cs typeface="Levenim MT" panose="02010502060101010101" pitchFamily="2" charset="-79"/>
              </a:rPr>
              <a:t>) Option of cheating in price:</a:t>
            </a:r>
          </a:p>
          <a:p>
            <a:pPr marL="514350" indent="-514350" algn="l" eaLnBrk="1" hangingPunct="1">
              <a:buFont typeface="Wingdings" pitchFamily="2" charset="2"/>
              <a:buChar char="§"/>
            </a:pPr>
            <a:r>
              <a:rPr lang="en-US" sz="2600" b="1" dirty="0" smtClean="0">
                <a:solidFill>
                  <a:schemeClr val="tx1"/>
                </a:solidFill>
                <a:latin typeface="Baskerville Old Face" panose="02020602080505020303" pitchFamily="18" charset="0"/>
              </a:rPr>
              <a:t>This option give the seller or buyer a right cross check the validity of price charged or paid to him.</a:t>
            </a:r>
            <a:endParaRPr lang="en-US" sz="2100" b="1" dirty="0" smtClean="0">
              <a:solidFill>
                <a:schemeClr val="tx1"/>
              </a:solidFill>
              <a:latin typeface="Baskerville Old Face" panose="02020602080505020303" pitchFamily="18" charset="0"/>
            </a:endParaRP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Permissible Modes of Property</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xmlns="" val="308025927"/>
      </p:ext>
    </p:extLst>
  </p:cSld>
  <p:clrMapOvr>
    <a:masterClrMapping/>
  </p:clrMapOvr>
  <p:timing>
    <p:tnLst>
      <p:par>
        <p:cTn id="1" dur="indefinite" restart="never" nodeType="tmRoot"/>
      </p:par>
    </p:tnLst>
  </p:timing>
</p:sld>
</file>

<file path=ppt/slides/slide1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143000"/>
            <a:ext cx="3657600" cy="5410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Types of </a:t>
            </a:r>
            <a:r>
              <a:rPr lang="en-US" sz="2800" b="1" dirty="0">
                <a:solidFill>
                  <a:schemeClr val="accent6">
                    <a:lumMod val="75000"/>
                  </a:schemeClr>
                </a:solidFill>
                <a:latin typeface="Levenim MT" panose="02010502060101010101" pitchFamily="2" charset="-79"/>
                <a:cs typeface="Levenim MT" panose="02010502060101010101" pitchFamily="2" charset="-79"/>
              </a:rPr>
              <a:t>Sale (</a:t>
            </a:r>
            <a:r>
              <a:rPr lang="en-US" sz="2800" b="1" dirty="0" smtClean="0">
                <a:solidFill>
                  <a:schemeClr val="accent6">
                    <a:lumMod val="75000"/>
                  </a:schemeClr>
                </a:solidFill>
                <a:latin typeface="Levenim MT" panose="02010502060101010101" pitchFamily="2" charset="-79"/>
                <a:cs typeface="Levenim MT" panose="02010502060101010101" pitchFamily="2" charset="-79"/>
              </a:rPr>
              <a:t>VII):</a:t>
            </a:r>
            <a:endParaRPr lang="en-US" sz="2800" b="1" dirty="0">
              <a:solidFill>
                <a:schemeClr val="accent6">
                  <a:lumMod val="75000"/>
                </a:schemeClr>
              </a:solidFill>
              <a:latin typeface="Levenim MT" panose="02010502060101010101" pitchFamily="2" charset="-79"/>
              <a:cs typeface="Levenim MT" panose="02010502060101010101" pitchFamily="2" charset="-79"/>
            </a:endParaRPr>
          </a:p>
          <a:p>
            <a:pPr algn="l"/>
            <a:r>
              <a:rPr lang="en-US" sz="2500" b="1" dirty="0" err="1" smtClean="0">
                <a:solidFill>
                  <a:schemeClr val="bg2">
                    <a:lumMod val="50000"/>
                  </a:schemeClr>
                </a:solidFill>
                <a:latin typeface="Levenim MT" panose="02010502060101010101" pitchFamily="2" charset="-79"/>
                <a:cs typeface="Levenim MT" panose="02010502060101010101" pitchFamily="2" charset="-79"/>
              </a:rPr>
              <a:t>Khiyaar</a:t>
            </a:r>
            <a:r>
              <a:rPr lang="en-US" sz="2500" b="1" dirty="0" smtClean="0">
                <a:solidFill>
                  <a:schemeClr val="bg2">
                    <a:lumMod val="50000"/>
                  </a:schemeClr>
                </a:solidFill>
                <a:latin typeface="Levenim MT" panose="02010502060101010101" pitchFamily="2" charset="-79"/>
                <a:cs typeface="Levenim MT" panose="02010502060101010101" pitchFamily="2" charset="-79"/>
              </a:rPr>
              <a:t>-e-</a:t>
            </a:r>
            <a:r>
              <a:rPr lang="en-US" sz="2500" b="1" dirty="0" err="1" smtClean="0">
                <a:solidFill>
                  <a:schemeClr val="bg2">
                    <a:lumMod val="50000"/>
                  </a:schemeClr>
                </a:solidFill>
                <a:latin typeface="Levenim MT" panose="02010502060101010101" pitchFamily="2" charset="-79"/>
                <a:cs typeface="Levenim MT" panose="02010502060101010101" pitchFamily="2" charset="-79"/>
              </a:rPr>
              <a:t>Ghaban</a:t>
            </a:r>
            <a:r>
              <a:rPr lang="en-US" sz="2500" b="1" dirty="0" smtClean="0">
                <a:solidFill>
                  <a:schemeClr val="bg2">
                    <a:lumMod val="50000"/>
                  </a:schemeClr>
                </a:solidFill>
                <a:latin typeface="Levenim MT" panose="02010502060101010101" pitchFamily="2" charset="-79"/>
                <a:cs typeface="Levenim MT" panose="02010502060101010101" pitchFamily="2" charset="-79"/>
              </a:rPr>
              <a:t> (</a:t>
            </a:r>
            <a:r>
              <a:rPr lang="ur-PK" sz="2500" b="1" dirty="0" smtClean="0">
                <a:solidFill>
                  <a:schemeClr val="bg2">
                    <a:lumMod val="50000"/>
                  </a:schemeClr>
                </a:solidFill>
                <a:latin typeface="Levenim MT" panose="02010502060101010101" pitchFamily="2" charset="-79"/>
                <a:cs typeface="Levenim MT" panose="02010502060101010101" pitchFamily="2" charset="-79"/>
              </a:rPr>
              <a:t>خیار غبن</a:t>
            </a:r>
            <a:r>
              <a:rPr lang="en-US" sz="2500" b="1" dirty="0" smtClean="0">
                <a:solidFill>
                  <a:schemeClr val="bg2">
                    <a:lumMod val="50000"/>
                  </a:schemeClr>
                </a:solidFill>
                <a:latin typeface="Levenim MT" panose="02010502060101010101" pitchFamily="2" charset="-79"/>
                <a:cs typeface="Levenim MT" panose="02010502060101010101" pitchFamily="2" charset="-79"/>
              </a:rPr>
              <a:t>) Option of cheating in price:</a:t>
            </a:r>
          </a:p>
          <a:p>
            <a:pPr marL="514350" indent="-514350" algn="l" eaLnBrk="1" hangingPunct="1">
              <a:buFont typeface="Wingdings" pitchFamily="2" charset="2"/>
              <a:buChar char="§"/>
            </a:pPr>
            <a:r>
              <a:rPr lang="en-US" sz="2600" b="1" dirty="0" smtClean="0">
                <a:solidFill>
                  <a:schemeClr val="tx1"/>
                </a:solidFill>
                <a:latin typeface="Baskerville Old Face" pitchFamily="18" charset="0"/>
              </a:rPr>
              <a:t>Where the seller sells the goods at a price which is far expensive than the market price, a Buyer has the right to return it to the seller. </a:t>
            </a: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Permissible Modes of Property</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xmlns="" val="308025927"/>
      </p:ext>
    </p:extLst>
  </p:cSld>
  <p:clrMapOvr>
    <a:masterClrMapping/>
  </p:clrMapOvr>
  <p:timing>
    <p:tnLst>
      <p:par>
        <p:cTn id="1" dur="indefinite" restart="never" nodeType="tmRoot"/>
      </p:par>
    </p:tnLst>
  </p:timing>
</p:sld>
</file>

<file path=ppt/slides/slide1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143000"/>
            <a:ext cx="3657600" cy="5410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Types of </a:t>
            </a:r>
            <a:r>
              <a:rPr lang="en-US" sz="2800" b="1" dirty="0">
                <a:solidFill>
                  <a:schemeClr val="accent6">
                    <a:lumMod val="75000"/>
                  </a:schemeClr>
                </a:solidFill>
                <a:latin typeface="Levenim MT" panose="02010502060101010101" pitchFamily="2" charset="-79"/>
                <a:cs typeface="Levenim MT" panose="02010502060101010101" pitchFamily="2" charset="-79"/>
              </a:rPr>
              <a:t>Sale (</a:t>
            </a:r>
            <a:r>
              <a:rPr lang="en-US" sz="2800" b="1" dirty="0" smtClean="0">
                <a:solidFill>
                  <a:schemeClr val="accent6">
                    <a:lumMod val="75000"/>
                  </a:schemeClr>
                </a:solidFill>
                <a:latin typeface="Levenim MT" panose="02010502060101010101" pitchFamily="2" charset="-79"/>
                <a:cs typeface="Levenim MT" panose="02010502060101010101" pitchFamily="2" charset="-79"/>
              </a:rPr>
              <a:t>VII):</a:t>
            </a:r>
            <a:endParaRPr lang="en-US" sz="2800" b="1" dirty="0">
              <a:solidFill>
                <a:schemeClr val="accent6">
                  <a:lumMod val="75000"/>
                </a:schemeClr>
              </a:solidFill>
              <a:latin typeface="Levenim MT" panose="02010502060101010101" pitchFamily="2" charset="-79"/>
              <a:cs typeface="Levenim MT" panose="02010502060101010101" pitchFamily="2" charset="-79"/>
            </a:endParaRPr>
          </a:p>
          <a:p>
            <a:pPr algn="l"/>
            <a:r>
              <a:rPr lang="en-US" sz="2500" b="1" dirty="0" err="1" smtClean="0">
                <a:solidFill>
                  <a:schemeClr val="bg2">
                    <a:lumMod val="50000"/>
                  </a:schemeClr>
                </a:solidFill>
                <a:latin typeface="Levenim MT" panose="02010502060101010101" pitchFamily="2" charset="-79"/>
                <a:cs typeface="Levenim MT" panose="02010502060101010101" pitchFamily="2" charset="-79"/>
              </a:rPr>
              <a:t>Khiyaar</a:t>
            </a:r>
            <a:r>
              <a:rPr lang="en-US" sz="2500" b="1" dirty="0" smtClean="0">
                <a:solidFill>
                  <a:schemeClr val="bg2">
                    <a:lumMod val="50000"/>
                  </a:schemeClr>
                </a:solidFill>
                <a:latin typeface="Levenim MT" panose="02010502060101010101" pitchFamily="2" charset="-79"/>
                <a:cs typeface="Levenim MT" panose="02010502060101010101" pitchFamily="2" charset="-79"/>
              </a:rPr>
              <a:t>-e-</a:t>
            </a:r>
            <a:r>
              <a:rPr lang="en-US" sz="2500" b="1" dirty="0" err="1" smtClean="0">
                <a:solidFill>
                  <a:schemeClr val="bg2">
                    <a:lumMod val="50000"/>
                  </a:schemeClr>
                </a:solidFill>
                <a:latin typeface="Levenim MT" panose="02010502060101010101" pitchFamily="2" charset="-79"/>
                <a:cs typeface="Levenim MT" panose="02010502060101010101" pitchFamily="2" charset="-79"/>
              </a:rPr>
              <a:t>Ghaban</a:t>
            </a:r>
            <a:r>
              <a:rPr lang="en-US" sz="2500" b="1" dirty="0" smtClean="0">
                <a:solidFill>
                  <a:schemeClr val="bg2">
                    <a:lumMod val="50000"/>
                  </a:schemeClr>
                </a:solidFill>
                <a:latin typeface="Levenim MT" panose="02010502060101010101" pitchFamily="2" charset="-79"/>
                <a:cs typeface="Levenim MT" panose="02010502060101010101" pitchFamily="2" charset="-79"/>
              </a:rPr>
              <a:t> (</a:t>
            </a:r>
            <a:r>
              <a:rPr lang="ur-PK" sz="2500" b="1" dirty="0" smtClean="0">
                <a:solidFill>
                  <a:schemeClr val="bg2">
                    <a:lumMod val="50000"/>
                  </a:schemeClr>
                </a:solidFill>
                <a:latin typeface="Levenim MT" panose="02010502060101010101" pitchFamily="2" charset="-79"/>
                <a:cs typeface="Levenim MT" panose="02010502060101010101" pitchFamily="2" charset="-79"/>
              </a:rPr>
              <a:t>خیار غبن</a:t>
            </a:r>
            <a:r>
              <a:rPr lang="en-US" sz="2500" b="1" dirty="0" smtClean="0">
                <a:solidFill>
                  <a:schemeClr val="bg2">
                    <a:lumMod val="50000"/>
                  </a:schemeClr>
                </a:solidFill>
                <a:latin typeface="Levenim MT" panose="02010502060101010101" pitchFamily="2" charset="-79"/>
                <a:cs typeface="Levenim MT" panose="02010502060101010101" pitchFamily="2" charset="-79"/>
              </a:rPr>
              <a:t>) Option of cheating in price:</a:t>
            </a:r>
          </a:p>
          <a:p>
            <a:pPr marL="514350" indent="-514350" algn="l" eaLnBrk="1" hangingPunct="1">
              <a:buFont typeface="Wingdings" pitchFamily="2" charset="2"/>
              <a:buChar char="§"/>
            </a:pPr>
            <a:r>
              <a:rPr lang="en-US" sz="2400" b="1" dirty="0" err="1" smtClean="0">
                <a:solidFill>
                  <a:schemeClr val="tx1"/>
                </a:solidFill>
                <a:latin typeface="Baskerville Old Face" pitchFamily="18" charset="0"/>
              </a:rPr>
              <a:t>Eg</a:t>
            </a:r>
            <a:r>
              <a:rPr lang="en-US" sz="2400" b="1" dirty="0" smtClean="0">
                <a:solidFill>
                  <a:schemeClr val="tx1"/>
                </a:solidFill>
                <a:latin typeface="Baskerville Old Face" pitchFamily="18" charset="0"/>
              </a:rPr>
              <a:t>. a Parker pen is sold to ‘A’ by ‘B’ at a price of Rs.500/-. However after the sale, ‘A’ discovers its market price to be Rs.250/-, he has the option to return the pen to ‘B’.</a:t>
            </a:r>
          </a:p>
          <a:p>
            <a:pPr marL="514350" indent="-514350" algn="l" eaLnBrk="1" hangingPunct="1">
              <a:buFont typeface="Wingdings" pitchFamily="2" charset="2"/>
              <a:buChar char="§"/>
            </a:pPr>
            <a:endParaRPr lang="en-US" sz="2100" b="1" dirty="0" smtClean="0">
              <a:solidFill>
                <a:schemeClr val="tx1"/>
              </a:solidFill>
              <a:latin typeface="Baskerville Old Face" panose="02020602080505020303" pitchFamily="18" charset="0"/>
            </a:endParaRP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Permissible Modes of Property</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xmlns="" val="308025927"/>
      </p:ext>
    </p:extLst>
  </p:cSld>
  <p:clrMapOvr>
    <a:masterClrMapping/>
  </p:clrMapOvr>
  <p:timing>
    <p:tnLst>
      <p:par>
        <p:cTn id="1" dur="indefinite" restart="never" nodeType="tmRoot"/>
      </p:par>
    </p:tnLst>
  </p:timing>
</p:sld>
</file>

<file path=ppt/slides/slide1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143000"/>
            <a:ext cx="3657600" cy="5410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Types of </a:t>
            </a:r>
            <a:r>
              <a:rPr lang="en-US" sz="2800" b="1" dirty="0">
                <a:solidFill>
                  <a:schemeClr val="accent6">
                    <a:lumMod val="75000"/>
                  </a:schemeClr>
                </a:solidFill>
                <a:latin typeface="Levenim MT" panose="02010502060101010101" pitchFamily="2" charset="-79"/>
                <a:cs typeface="Levenim MT" panose="02010502060101010101" pitchFamily="2" charset="-79"/>
              </a:rPr>
              <a:t>Sale (</a:t>
            </a:r>
            <a:r>
              <a:rPr lang="en-US" sz="2800" b="1" dirty="0" smtClean="0">
                <a:solidFill>
                  <a:schemeClr val="accent6">
                    <a:lumMod val="75000"/>
                  </a:schemeClr>
                </a:solidFill>
                <a:latin typeface="Levenim MT" panose="02010502060101010101" pitchFamily="2" charset="-79"/>
                <a:cs typeface="Levenim MT" panose="02010502060101010101" pitchFamily="2" charset="-79"/>
              </a:rPr>
              <a:t>VII</a:t>
            </a:r>
            <a:r>
              <a:rPr lang="en-US" sz="2800" b="1" dirty="0">
                <a:solidFill>
                  <a:schemeClr val="accent6">
                    <a:lumMod val="75000"/>
                  </a:schemeClr>
                </a:solidFill>
                <a:latin typeface="Levenim MT" panose="02010502060101010101" pitchFamily="2" charset="-79"/>
                <a:cs typeface="Levenim MT" panose="02010502060101010101" pitchFamily="2" charset="-79"/>
              </a:rPr>
              <a:t>):</a:t>
            </a:r>
          </a:p>
          <a:p>
            <a:pPr algn="l"/>
            <a:r>
              <a:rPr lang="en-US" sz="2500" b="1" dirty="0" err="1" smtClean="0">
                <a:solidFill>
                  <a:schemeClr val="bg2">
                    <a:lumMod val="50000"/>
                  </a:schemeClr>
                </a:solidFill>
                <a:latin typeface="Levenim MT" panose="02010502060101010101" pitchFamily="2" charset="-79"/>
                <a:cs typeface="Levenim MT" panose="02010502060101010101" pitchFamily="2" charset="-79"/>
              </a:rPr>
              <a:t>Khiyaar</a:t>
            </a:r>
            <a:r>
              <a:rPr lang="en-US" sz="2500" b="1" dirty="0" smtClean="0">
                <a:solidFill>
                  <a:schemeClr val="bg2">
                    <a:lumMod val="50000"/>
                  </a:schemeClr>
                </a:solidFill>
                <a:latin typeface="Levenim MT" panose="02010502060101010101" pitchFamily="2" charset="-79"/>
                <a:cs typeface="Levenim MT" panose="02010502060101010101" pitchFamily="2" charset="-79"/>
              </a:rPr>
              <a:t>-e-</a:t>
            </a:r>
            <a:r>
              <a:rPr lang="en-US" sz="2500" b="1" dirty="0" err="1" smtClean="0">
                <a:solidFill>
                  <a:schemeClr val="bg2">
                    <a:lumMod val="50000"/>
                  </a:schemeClr>
                </a:solidFill>
                <a:latin typeface="Levenim MT" panose="02010502060101010101" pitchFamily="2" charset="-79"/>
                <a:cs typeface="Levenim MT" panose="02010502060101010101" pitchFamily="2" charset="-79"/>
              </a:rPr>
              <a:t>Ghaban</a:t>
            </a:r>
            <a:r>
              <a:rPr lang="en-US" sz="2500" b="1" dirty="0" smtClean="0">
                <a:solidFill>
                  <a:schemeClr val="bg2">
                    <a:lumMod val="50000"/>
                  </a:schemeClr>
                </a:solidFill>
                <a:latin typeface="Levenim MT" panose="02010502060101010101" pitchFamily="2" charset="-79"/>
                <a:cs typeface="Levenim MT" panose="02010502060101010101" pitchFamily="2" charset="-79"/>
              </a:rPr>
              <a:t> (</a:t>
            </a:r>
            <a:r>
              <a:rPr lang="ur-PK" sz="2500" b="1" dirty="0" smtClean="0">
                <a:solidFill>
                  <a:schemeClr val="bg2">
                    <a:lumMod val="50000"/>
                  </a:schemeClr>
                </a:solidFill>
                <a:latin typeface="Levenim MT" panose="02010502060101010101" pitchFamily="2" charset="-79"/>
                <a:cs typeface="Levenim MT" panose="02010502060101010101" pitchFamily="2" charset="-79"/>
              </a:rPr>
              <a:t>خیار غبن</a:t>
            </a:r>
            <a:r>
              <a:rPr lang="en-US" sz="2500" b="1" dirty="0" smtClean="0">
                <a:solidFill>
                  <a:schemeClr val="bg2">
                    <a:lumMod val="50000"/>
                  </a:schemeClr>
                </a:solidFill>
                <a:latin typeface="Levenim MT" panose="02010502060101010101" pitchFamily="2" charset="-79"/>
                <a:cs typeface="Levenim MT" panose="02010502060101010101" pitchFamily="2" charset="-79"/>
              </a:rPr>
              <a:t>) Option of cheating in price:</a:t>
            </a:r>
          </a:p>
          <a:p>
            <a:pPr marL="514350" indent="-514350" algn="l" eaLnBrk="1" hangingPunct="1">
              <a:buFont typeface="Wingdings" pitchFamily="2" charset="2"/>
              <a:buChar char="§"/>
            </a:pPr>
            <a:r>
              <a:rPr lang="en-US" sz="2400" b="1" dirty="0" smtClean="0">
                <a:solidFill>
                  <a:schemeClr val="tx1"/>
                </a:solidFill>
                <a:latin typeface="Baskerville Old Face" panose="02020602080505020303" pitchFamily="18" charset="0"/>
              </a:rPr>
              <a:t>This option helps seller from being quoted extraordinarily lower price, similarly it give right to buyer to revoke the sale or ask for return of excess price if he is charged more than the market price extraordinarily.</a:t>
            </a: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Permissible Modes of Property</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xmlns="" val="2493541355"/>
      </p:ext>
    </p:extLst>
  </p:cSld>
  <p:clrMapOvr>
    <a:masterClrMapping/>
  </p:clrMapOvr>
  <p:timing>
    <p:tnLst>
      <p:par>
        <p:cTn id="1" dur="indefinite" restart="never" nodeType="tmRoot"/>
      </p:par>
    </p:tnLst>
  </p:timing>
</p:sld>
</file>

<file path=ppt/slides/slide1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143000"/>
            <a:ext cx="3657600" cy="55626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Types of </a:t>
            </a:r>
            <a:r>
              <a:rPr lang="en-US" sz="2800" b="1" dirty="0">
                <a:solidFill>
                  <a:schemeClr val="accent6">
                    <a:lumMod val="75000"/>
                  </a:schemeClr>
                </a:solidFill>
                <a:latin typeface="Levenim MT" panose="02010502060101010101" pitchFamily="2" charset="-79"/>
                <a:cs typeface="Levenim MT" panose="02010502060101010101" pitchFamily="2" charset="-79"/>
              </a:rPr>
              <a:t>Sale (</a:t>
            </a:r>
            <a:r>
              <a:rPr lang="en-US" sz="2800" b="1" dirty="0" smtClean="0">
                <a:solidFill>
                  <a:schemeClr val="accent6">
                    <a:lumMod val="75000"/>
                  </a:schemeClr>
                </a:solidFill>
                <a:latin typeface="Levenim MT" panose="02010502060101010101" pitchFamily="2" charset="-79"/>
                <a:cs typeface="Levenim MT" panose="02010502060101010101" pitchFamily="2" charset="-79"/>
              </a:rPr>
              <a:t>VII</a:t>
            </a:r>
            <a:r>
              <a:rPr lang="en-US" sz="2800" b="1" dirty="0">
                <a:solidFill>
                  <a:schemeClr val="accent6">
                    <a:lumMod val="75000"/>
                  </a:schemeClr>
                </a:solidFill>
                <a:latin typeface="Levenim MT" panose="02010502060101010101" pitchFamily="2" charset="-79"/>
                <a:cs typeface="Levenim MT" panose="02010502060101010101" pitchFamily="2" charset="-79"/>
              </a:rPr>
              <a:t>):</a:t>
            </a:r>
          </a:p>
          <a:p>
            <a:pPr algn="l"/>
            <a:r>
              <a:rPr lang="en-US" sz="2500" b="1" dirty="0" smtClean="0">
                <a:solidFill>
                  <a:schemeClr val="bg2">
                    <a:lumMod val="50000"/>
                  </a:schemeClr>
                </a:solidFill>
                <a:latin typeface="Levenim MT" panose="02010502060101010101" pitchFamily="2" charset="-79"/>
                <a:cs typeface="Levenim MT" panose="02010502060101010101" pitchFamily="2" charset="-79"/>
              </a:rPr>
              <a:t>Revocation of Sale </a:t>
            </a:r>
            <a:r>
              <a:rPr lang="ur-PK" sz="2500" b="1" dirty="0" smtClean="0">
                <a:solidFill>
                  <a:schemeClr val="bg2">
                    <a:lumMod val="50000"/>
                  </a:schemeClr>
                </a:solidFill>
                <a:latin typeface="Levenim MT" panose="02010502060101010101" pitchFamily="2" charset="-79"/>
                <a:cs typeface="Levenim MT" panose="02010502060101010101" pitchFamily="2" charset="-79"/>
              </a:rPr>
              <a:t>اقالہ)</a:t>
            </a:r>
            <a:r>
              <a:rPr lang="en-US" sz="2500" b="1" dirty="0" smtClean="0">
                <a:solidFill>
                  <a:schemeClr val="bg2">
                    <a:lumMod val="50000"/>
                  </a:schemeClr>
                </a:solidFill>
                <a:latin typeface="Levenim MT" panose="02010502060101010101" pitchFamily="2" charset="-79"/>
                <a:cs typeface="Levenim MT" panose="02010502060101010101" pitchFamily="2" charset="-79"/>
              </a:rPr>
              <a:t>) :</a:t>
            </a:r>
          </a:p>
          <a:p>
            <a:pPr marL="514350" indent="-514350" algn="l" eaLnBrk="1" hangingPunct="1">
              <a:buFont typeface="Wingdings" pitchFamily="2" charset="2"/>
              <a:buChar char="§"/>
            </a:pPr>
            <a:r>
              <a:rPr lang="en-US" sz="2400" b="1" dirty="0" smtClean="0">
                <a:solidFill>
                  <a:schemeClr val="tx1"/>
                </a:solidFill>
                <a:latin typeface="Baskerville Old Face" panose="02020602080505020303" pitchFamily="18" charset="0"/>
              </a:rPr>
              <a:t>The sale can be revoked by mutual consent of the parties.</a:t>
            </a:r>
          </a:p>
          <a:p>
            <a:pPr marL="514350" indent="-514350" algn="l" eaLnBrk="1" hangingPunct="1">
              <a:buFont typeface="Wingdings" pitchFamily="2" charset="2"/>
              <a:buChar char="§"/>
            </a:pPr>
            <a:r>
              <a:rPr lang="en-US" sz="2400" b="1" dirty="0" smtClean="0">
                <a:solidFill>
                  <a:schemeClr val="tx1"/>
                </a:solidFill>
                <a:latin typeface="Baskerville Old Face" panose="02020602080505020303" pitchFamily="18" charset="0"/>
              </a:rPr>
              <a:t>The seller shall return the exact price what he has taken from buyer.</a:t>
            </a:r>
          </a:p>
          <a:p>
            <a:pPr marL="514350" indent="-514350" algn="l" eaLnBrk="1" hangingPunct="1">
              <a:buFont typeface="Wingdings" pitchFamily="2" charset="2"/>
              <a:buChar char="§"/>
            </a:pPr>
            <a:r>
              <a:rPr lang="en-US" sz="2400" b="1" dirty="0" smtClean="0">
                <a:solidFill>
                  <a:schemeClr val="tx1"/>
                </a:solidFill>
                <a:latin typeface="Baskerville Old Face" panose="02020602080505020303" pitchFamily="18" charset="0"/>
              </a:rPr>
              <a:t>Revocation can not be made a way of engineering the products for providing the liquidity.</a:t>
            </a: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Permissible Modes of Property</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xmlns="" val="3870923800"/>
      </p:ext>
    </p:extLst>
  </p:cSld>
  <p:clrMapOvr>
    <a:masterClrMapping/>
  </p:clrMapOvr>
  <p:timing>
    <p:tnLst>
      <p:par>
        <p:cTn id="1" dur="indefinite" restart="never" nodeType="tmRoot"/>
      </p:par>
    </p:tnLst>
  </p:timing>
</p:sld>
</file>

<file path=ppt/slides/slide1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143000"/>
            <a:ext cx="3657600" cy="55626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Types of </a:t>
            </a:r>
            <a:r>
              <a:rPr lang="en-US" sz="2800" b="1" dirty="0">
                <a:solidFill>
                  <a:schemeClr val="accent6">
                    <a:lumMod val="75000"/>
                  </a:schemeClr>
                </a:solidFill>
                <a:latin typeface="Levenim MT" panose="02010502060101010101" pitchFamily="2" charset="-79"/>
                <a:cs typeface="Levenim MT" panose="02010502060101010101" pitchFamily="2" charset="-79"/>
              </a:rPr>
              <a:t>Sale (</a:t>
            </a:r>
            <a:r>
              <a:rPr lang="en-US" sz="2800" b="1" dirty="0" smtClean="0">
                <a:solidFill>
                  <a:schemeClr val="accent6">
                    <a:lumMod val="75000"/>
                  </a:schemeClr>
                </a:solidFill>
                <a:latin typeface="Levenim MT" panose="02010502060101010101" pitchFamily="2" charset="-79"/>
                <a:cs typeface="Levenim MT" panose="02010502060101010101" pitchFamily="2" charset="-79"/>
              </a:rPr>
              <a:t>VII</a:t>
            </a:r>
            <a:r>
              <a:rPr lang="en-US" sz="2800" b="1" dirty="0">
                <a:solidFill>
                  <a:schemeClr val="accent6">
                    <a:lumMod val="75000"/>
                  </a:schemeClr>
                </a:solidFill>
                <a:latin typeface="Levenim MT" panose="02010502060101010101" pitchFamily="2" charset="-79"/>
                <a:cs typeface="Levenim MT" panose="02010502060101010101" pitchFamily="2" charset="-79"/>
              </a:rPr>
              <a:t>):</a:t>
            </a:r>
          </a:p>
          <a:p>
            <a:pPr algn="l"/>
            <a:r>
              <a:rPr lang="en-US" sz="2500" b="1" dirty="0" smtClean="0">
                <a:solidFill>
                  <a:schemeClr val="bg2">
                    <a:lumMod val="50000"/>
                  </a:schemeClr>
                </a:solidFill>
                <a:latin typeface="Levenim MT" panose="02010502060101010101" pitchFamily="2" charset="-79"/>
                <a:cs typeface="Levenim MT" panose="02010502060101010101" pitchFamily="2" charset="-79"/>
              </a:rPr>
              <a:t>Revocation of Sale </a:t>
            </a:r>
            <a:r>
              <a:rPr lang="ur-PK" sz="2500" b="1" dirty="0" smtClean="0">
                <a:solidFill>
                  <a:schemeClr val="bg2">
                    <a:lumMod val="50000"/>
                  </a:schemeClr>
                </a:solidFill>
                <a:latin typeface="Levenim MT" panose="02010502060101010101" pitchFamily="2" charset="-79"/>
                <a:cs typeface="Levenim MT" panose="02010502060101010101" pitchFamily="2" charset="-79"/>
              </a:rPr>
              <a:t>اقالہ)</a:t>
            </a:r>
            <a:r>
              <a:rPr lang="en-US" sz="2500" b="1" dirty="0" smtClean="0">
                <a:solidFill>
                  <a:schemeClr val="bg2">
                    <a:lumMod val="50000"/>
                  </a:schemeClr>
                </a:solidFill>
                <a:latin typeface="Levenim MT" panose="02010502060101010101" pitchFamily="2" charset="-79"/>
                <a:cs typeface="Levenim MT" panose="02010502060101010101" pitchFamily="2" charset="-79"/>
              </a:rPr>
              <a:t>) :</a:t>
            </a:r>
          </a:p>
          <a:p>
            <a:pPr marL="514350" indent="-514350" algn="l" eaLnBrk="1" hangingPunct="1">
              <a:buFont typeface="Wingdings" pitchFamily="2" charset="2"/>
              <a:buChar char="§"/>
            </a:pPr>
            <a:r>
              <a:rPr lang="en-US" sz="2600" b="1" dirty="0" smtClean="0">
                <a:solidFill>
                  <a:schemeClr val="tx1"/>
                </a:solidFill>
                <a:latin typeface="Baskerville Old Face" pitchFamily="18" charset="0"/>
              </a:rPr>
              <a:t>Neither the buyer nor the seller has the sole right to rescind the contract after execution of a contract.</a:t>
            </a: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Permissible Modes of Property</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xmlns="" val="3870923800"/>
      </p:ext>
    </p:extLst>
  </p:cSld>
  <p:clrMapOvr>
    <a:masterClrMapping/>
  </p:clrMapOvr>
  <p:timing>
    <p:tnLst>
      <p:par>
        <p:cTn id="1" dur="indefinite" restart="never" nodeType="tmRoot"/>
      </p:par>
    </p:tnLst>
  </p:timing>
</p:sld>
</file>

<file path=ppt/slides/slide1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066800"/>
            <a:ext cx="3657600" cy="5638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Types of </a:t>
            </a:r>
            <a:r>
              <a:rPr lang="en-US" sz="2800" b="1" dirty="0">
                <a:solidFill>
                  <a:schemeClr val="accent6">
                    <a:lumMod val="75000"/>
                  </a:schemeClr>
                </a:solidFill>
                <a:latin typeface="Levenim MT" panose="02010502060101010101" pitchFamily="2" charset="-79"/>
                <a:cs typeface="Levenim MT" panose="02010502060101010101" pitchFamily="2" charset="-79"/>
              </a:rPr>
              <a:t>Sale (</a:t>
            </a:r>
            <a:r>
              <a:rPr lang="en-US" sz="2800" b="1" dirty="0" smtClean="0">
                <a:solidFill>
                  <a:schemeClr val="accent6">
                    <a:lumMod val="75000"/>
                  </a:schemeClr>
                </a:solidFill>
                <a:latin typeface="Levenim MT" panose="02010502060101010101" pitchFamily="2" charset="-79"/>
                <a:cs typeface="Levenim MT" panose="02010502060101010101" pitchFamily="2" charset="-79"/>
              </a:rPr>
              <a:t>VII</a:t>
            </a:r>
            <a:r>
              <a:rPr lang="en-US" sz="2800" b="1" dirty="0">
                <a:solidFill>
                  <a:schemeClr val="accent6">
                    <a:lumMod val="75000"/>
                  </a:schemeClr>
                </a:solidFill>
                <a:latin typeface="Levenim MT" panose="02010502060101010101" pitchFamily="2" charset="-79"/>
                <a:cs typeface="Levenim MT" panose="02010502060101010101" pitchFamily="2" charset="-79"/>
              </a:rPr>
              <a:t>):</a:t>
            </a:r>
          </a:p>
          <a:p>
            <a:pPr algn="l"/>
            <a:r>
              <a:rPr lang="en-US" sz="2500" b="1" dirty="0" smtClean="0">
                <a:solidFill>
                  <a:schemeClr val="bg2">
                    <a:lumMod val="50000"/>
                  </a:schemeClr>
                </a:solidFill>
                <a:latin typeface="Levenim MT" panose="02010502060101010101" pitchFamily="2" charset="-79"/>
                <a:cs typeface="Levenim MT" panose="02010502060101010101" pitchFamily="2" charset="-79"/>
              </a:rPr>
              <a:t>Revocation of Sale </a:t>
            </a:r>
            <a:r>
              <a:rPr lang="ur-PK" sz="2500" b="1" dirty="0" smtClean="0">
                <a:solidFill>
                  <a:schemeClr val="bg2">
                    <a:lumMod val="50000"/>
                  </a:schemeClr>
                </a:solidFill>
                <a:latin typeface="Levenim MT" panose="02010502060101010101" pitchFamily="2" charset="-79"/>
                <a:cs typeface="Levenim MT" panose="02010502060101010101" pitchFamily="2" charset="-79"/>
              </a:rPr>
              <a:t>اقالہ)</a:t>
            </a:r>
            <a:r>
              <a:rPr lang="en-US" sz="2500" b="1" dirty="0" smtClean="0">
                <a:solidFill>
                  <a:schemeClr val="bg2">
                    <a:lumMod val="50000"/>
                  </a:schemeClr>
                </a:solidFill>
                <a:latin typeface="Levenim MT" panose="02010502060101010101" pitchFamily="2" charset="-79"/>
                <a:cs typeface="Levenim MT" panose="02010502060101010101" pitchFamily="2" charset="-79"/>
              </a:rPr>
              <a:t>) :</a:t>
            </a:r>
          </a:p>
          <a:p>
            <a:pPr marL="514350" indent="-514350" algn="l" eaLnBrk="1" hangingPunct="1">
              <a:buFont typeface="Wingdings" pitchFamily="2" charset="2"/>
              <a:buChar char="§"/>
            </a:pPr>
            <a:r>
              <a:rPr lang="en-US" sz="2400" b="1" dirty="0" smtClean="0">
                <a:solidFill>
                  <a:schemeClr val="tx1"/>
                </a:solidFill>
                <a:latin typeface="Baskerville Old Face" pitchFamily="18" charset="0"/>
              </a:rPr>
              <a:t>Often the buyer wants to rescind the contract after buying goods. In this case, it is necessary that he gets the seller’s consent.</a:t>
            </a:r>
          </a:p>
          <a:p>
            <a:pPr marL="514350" indent="-514350" algn="l" eaLnBrk="1" hangingPunct="1">
              <a:buFont typeface="Wingdings" pitchFamily="2" charset="2"/>
              <a:buChar char="§"/>
            </a:pPr>
            <a:r>
              <a:rPr lang="en-US" sz="2400" b="1" dirty="0" smtClean="0">
                <a:solidFill>
                  <a:schemeClr val="tx1"/>
                </a:solidFill>
                <a:latin typeface="Baskerville Old Face" pitchFamily="18" charset="0"/>
              </a:rPr>
              <a:t>Therefore this mutual agreement between buyer and seller to rescind the contract is called “</a:t>
            </a:r>
            <a:r>
              <a:rPr lang="en-US" sz="2400" b="1" dirty="0" err="1" smtClean="0">
                <a:solidFill>
                  <a:schemeClr val="tx1"/>
                </a:solidFill>
                <a:latin typeface="Baskerville Old Face" pitchFamily="18" charset="0"/>
              </a:rPr>
              <a:t>Iqala</a:t>
            </a:r>
            <a:r>
              <a:rPr lang="en-US" sz="2400" b="1" dirty="0" smtClean="0">
                <a:solidFill>
                  <a:schemeClr val="tx1"/>
                </a:solidFill>
                <a:latin typeface="Baskerville Old Face" pitchFamily="18" charset="0"/>
              </a:rPr>
              <a:t>”</a:t>
            </a:r>
            <a:r>
              <a:rPr lang="en-US" sz="2400" dirty="0" smtClean="0"/>
              <a:t>.</a:t>
            </a:r>
            <a:endParaRPr lang="en-US" sz="2400" b="1" dirty="0" smtClean="0">
              <a:solidFill>
                <a:schemeClr val="tx1"/>
              </a:solidFill>
              <a:latin typeface="Baskerville Old Face" pitchFamily="18" charset="0"/>
            </a:endParaRP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Permissible Modes of Property</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xmlns="" val="3870923800"/>
      </p:ext>
    </p:extLst>
  </p:cSld>
  <p:clrMapOvr>
    <a:masterClrMapping/>
  </p:clrMapOvr>
  <p:timing>
    <p:tnLst>
      <p:par>
        <p:cTn id="1" dur="indefinite" restart="never" nodeType="tmRoot"/>
      </p:par>
    </p:tnLst>
  </p:timing>
</p:sld>
</file>

<file path=ppt/slides/slide1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066800"/>
            <a:ext cx="3657600" cy="5638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Types of </a:t>
            </a:r>
            <a:r>
              <a:rPr lang="en-US" sz="2800" b="1" dirty="0">
                <a:solidFill>
                  <a:schemeClr val="accent6">
                    <a:lumMod val="75000"/>
                  </a:schemeClr>
                </a:solidFill>
                <a:latin typeface="Levenim MT" panose="02010502060101010101" pitchFamily="2" charset="-79"/>
                <a:cs typeface="Levenim MT" panose="02010502060101010101" pitchFamily="2" charset="-79"/>
              </a:rPr>
              <a:t>Sale (</a:t>
            </a:r>
            <a:r>
              <a:rPr lang="en-US" sz="2800" b="1" dirty="0" smtClean="0">
                <a:solidFill>
                  <a:schemeClr val="accent6">
                    <a:lumMod val="75000"/>
                  </a:schemeClr>
                </a:solidFill>
                <a:latin typeface="Levenim MT" panose="02010502060101010101" pitchFamily="2" charset="-79"/>
                <a:cs typeface="Levenim MT" panose="02010502060101010101" pitchFamily="2" charset="-79"/>
              </a:rPr>
              <a:t>VII</a:t>
            </a:r>
            <a:r>
              <a:rPr lang="en-US" sz="2800" b="1" dirty="0">
                <a:solidFill>
                  <a:schemeClr val="accent6">
                    <a:lumMod val="75000"/>
                  </a:schemeClr>
                </a:solidFill>
                <a:latin typeface="Levenim MT" panose="02010502060101010101" pitchFamily="2" charset="-79"/>
                <a:cs typeface="Levenim MT" panose="02010502060101010101" pitchFamily="2" charset="-79"/>
              </a:rPr>
              <a:t>):</a:t>
            </a:r>
          </a:p>
          <a:p>
            <a:pPr algn="l"/>
            <a:r>
              <a:rPr lang="en-US" sz="2500" b="1" dirty="0" smtClean="0">
                <a:solidFill>
                  <a:schemeClr val="bg2">
                    <a:lumMod val="50000"/>
                  </a:schemeClr>
                </a:solidFill>
                <a:latin typeface="Levenim MT" panose="02010502060101010101" pitchFamily="2" charset="-79"/>
                <a:cs typeface="Levenim MT" panose="02010502060101010101" pitchFamily="2" charset="-79"/>
              </a:rPr>
              <a:t>Revocation of Sale </a:t>
            </a:r>
            <a:r>
              <a:rPr lang="ur-PK" sz="2500" b="1" dirty="0" smtClean="0">
                <a:solidFill>
                  <a:schemeClr val="bg2">
                    <a:lumMod val="50000"/>
                  </a:schemeClr>
                </a:solidFill>
                <a:latin typeface="Levenim MT" panose="02010502060101010101" pitchFamily="2" charset="-79"/>
                <a:cs typeface="Levenim MT" panose="02010502060101010101" pitchFamily="2" charset="-79"/>
              </a:rPr>
              <a:t>اقالہ)</a:t>
            </a:r>
            <a:r>
              <a:rPr lang="en-US" sz="2500" b="1" dirty="0" smtClean="0">
                <a:solidFill>
                  <a:schemeClr val="bg2">
                    <a:lumMod val="50000"/>
                  </a:schemeClr>
                </a:solidFill>
                <a:latin typeface="Levenim MT" panose="02010502060101010101" pitchFamily="2" charset="-79"/>
                <a:cs typeface="Levenim MT" panose="02010502060101010101" pitchFamily="2" charset="-79"/>
              </a:rPr>
              <a:t>) :</a:t>
            </a:r>
          </a:p>
          <a:p>
            <a:pPr marL="514350" indent="-514350" algn="l" eaLnBrk="1" hangingPunct="1">
              <a:buFont typeface="Wingdings" pitchFamily="2" charset="2"/>
              <a:buChar char="§"/>
            </a:pPr>
            <a:r>
              <a:rPr lang="en-US" sz="2600" b="1" dirty="0" smtClean="0">
                <a:solidFill>
                  <a:schemeClr val="tx1"/>
                </a:solidFill>
                <a:latin typeface="Baskerville Old Face" pitchFamily="18" charset="0"/>
              </a:rPr>
              <a:t>The Prophet (S.A.W) states “He who does the </a:t>
            </a:r>
            <a:r>
              <a:rPr lang="en-US" sz="2600" b="1" dirty="0" err="1" smtClean="0">
                <a:solidFill>
                  <a:schemeClr val="tx1"/>
                </a:solidFill>
                <a:latin typeface="Baskerville Old Face" pitchFamily="18" charset="0"/>
              </a:rPr>
              <a:t>Iqala</a:t>
            </a:r>
            <a:r>
              <a:rPr lang="en-US" sz="2600" b="1" dirty="0" smtClean="0">
                <a:solidFill>
                  <a:schemeClr val="tx1"/>
                </a:solidFill>
                <a:latin typeface="Baskerville Old Face" pitchFamily="18" charset="0"/>
              </a:rPr>
              <a:t> (rescinding of the contract) with a Muslim who is not happy with his transaction, Allah will forgive his sins on the Day of Judgment.”</a:t>
            </a: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Permissible Modes of Property</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xmlns="" val="3870923800"/>
      </p:ext>
    </p:extLst>
  </p:cSld>
  <p:clrMapOvr>
    <a:masterClrMapping/>
  </p:clrMapOvr>
  <p:timing>
    <p:tnLst>
      <p:par>
        <p:cTn id="1" dur="indefinite" restart="never" nodeType="tmRoot"/>
      </p:par>
    </p:tnLst>
  </p:timing>
</p:sld>
</file>

<file path=ppt/slides/slide1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066800"/>
            <a:ext cx="3657600" cy="5638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Types of </a:t>
            </a:r>
            <a:r>
              <a:rPr lang="en-US" sz="2800" b="1" dirty="0">
                <a:solidFill>
                  <a:schemeClr val="accent6">
                    <a:lumMod val="75000"/>
                  </a:schemeClr>
                </a:solidFill>
                <a:latin typeface="Levenim MT" panose="02010502060101010101" pitchFamily="2" charset="-79"/>
                <a:cs typeface="Levenim MT" panose="02010502060101010101" pitchFamily="2" charset="-79"/>
              </a:rPr>
              <a:t>Sale (</a:t>
            </a:r>
            <a:r>
              <a:rPr lang="en-US" sz="2800" b="1" dirty="0" smtClean="0">
                <a:solidFill>
                  <a:schemeClr val="accent6">
                    <a:lumMod val="75000"/>
                  </a:schemeClr>
                </a:solidFill>
                <a:latin typeface="Levenim MT" panose="02010502060101010101" pitchFamily="2" charset="-79"/>
                <a:cs typeface="Levenim MT" panose="02010502060101010101" pitchFamily="2" charset="-79"/>
              </a:rPr>
              <a:t>VII</a:t>
            </a:r>
            <a:r>
              <a:rPr lang="en-US" sz="2800" b="1" dirty="0">
                <a:solidFill>
                  <a:schemeClr val="accent6">
                    <a:lumMod val="75000"/>
                  </a:schemeClr>
                </a:solidFill>
                <a:latin typeface="Levenim MT" panose="02010502060101010101" pitchFamily="2" charset="-79"/>
                <a:cs typeface="Levenim MT" panose="02010502060101010101" pitchFamily="2" charset="-79"/>
              </a:rPr>
              <a:t>):</a:t>
            </a:r>
          </a:p>
          <a:p>
            <a:pPr algn="l"/>
            <a:r>
              <a:rPr lang="en-US" sz="2500" b="1" dirty="0" smtClean="0">
                <a:solidFill>
                  <a:schemeClr val="bg2">
                    <a:lumMod val="50000"/>
                  </a:schemeClr>
                </a:solidFill>
                <a:latin typeface="Levenim MT" panose="02010502060101010101" pitchFamily="2" charset="-79"/>
                <a:cs typeface="Levenim MT" panose="02010502060101010101" pitchFamily="2" charset="-79"/>
              </a:rPr>
              <a:t>Revocation of Sale </a:t>
            </a:r>
            <a:r>
              <a:rPr lang="ur-PK" sz="2500" b="1" dirty="0" smtClean="0">
                <a:solidFill>
                  <a:schemeClr val="bg2">
                    <a:lumMod val="50000"/>
                  </a:schemeClr>
                </a:solidFill>
                <a:latin typeface="Levenim MT" panose="02010502060101010101" pitchFamily="2" charset="-79"/>
                <a:cs typeface="Levenim MT" panose="02010502060101010101" pitchFamily="2" charset="-79"/>
              </a:rPr>
              <a:t>اقالہ)</a:t>
            </a:r>
            <a:r>
              <a:rPr lang="en-US" sz="2500" b="1" dirty="0" smtClean="0">
                <a:solidFill>
                  <a:schemeClr val="bg2">
                    <a:lumMod val="50000"/>
                  </a:schemeClr>
                </a:solidFill>
                <a:latin typeface="Levenim MT" panose="02010502060101010101" pitchFamily="2" charset="-79"/>
                <a:cs typeface="Levenim MT" panose="02010502060101010101" pitchFamily="2" charset="-79"/>
              </a:rPr>
              <a:t>) :</a:t>
            </a:r>
          </a:p>
          <a:p>
            <a:pPr marL="514350" indent="-514350" algn="l" eaLnBrk="1" hangingPunct="1">
              <a:buFont typeface="Wingdings" pitchFamily="2" charset="2"/>
              <a:buChar char="§"/>
            </a:pPr>
            <a:r>
              <a:rPr lang="en-US" sz="2400" b="1" dirty="0" smtClean="0">
                <a:solidFill>
                  <a:schemeClr val="tx1"/>
                </a:solidFill>
                <a:latin typeface="Baskerville Old Face" pitchFamily="18" charset="0"/>
              </a:rPr>
              <a:t>However, it may be noted that the price of the goods being returned under </a:t>
            </a:r>
            <a:r>
              <a:rPr lang="en-US" sz="2400" b="1" dirty="0" err="1" smtClean="0">
                <a:solidFill>
                  <a:schemeClr val="tx1"/>
                </a:solidFill>
                <a:latin typeface="Baskerville Old Face" pitchFamily="18" charset="0"/>
              </a:rPr>
              <a:t>Iqala</a:t>
            </a:r>
            <a:r>
              <a:rPr lang="en-US" sz="2400" b="1" dirty="0" smtClean="0">
                <a:solidFill>
                  <a:schemeClr val="tx1"/>
                </a:solidFill>
                <a:latin typeface="Baskerville Old Face" pitchFamily="18" charset="0"/>
              </a:rPr>
              <a:t> will remain unchanged.</a:t>
            </a:r>
          </a:p>
          <a:p>
            <a:pPr marL="514350" indent="-514350" algn="l" eaLnBrk="1" hangingPunct="1">
              <a:buFont typeface="Wingdings" pitchFamily="2" charset="2"/>
              <a:buChar char="§"/>
            </a:pPr>
            <a:r>
              <a:rPr lang="en-US" sz="2400" b="1" dirty="0" smtClean="0">
                <a:solidFill>
                  <a:schemeClr val="tx1"/>
                </a:solidFill>
                <a:latin typeface="Baskerville Old Face" pitchFamily="18" charset="0"/>
              </a:rPr>
              <a:t> ”</a:t>
            </a:r>
            <a:r>
              <a:rPr lang="en-US" sz="2400" b="1" dirty="0" err="1" smtClean="0">
                <a:solidFill>
                  <a:schemeClr val="tx1"/>
                </a:solidFill>
                <a:latin typeface="Baskerville Old Face" pitchFamily="18" charset="0"/>
              </a:rPr>
              <a:t>Iqala</a:t>
            </a:r>
            <a:r>
              <a:rPr lang="en-US" sz="2400" b="1" dirty="0" smtClean="0">
                <a:solidFill>
                  <a:schemeClr val="tx1"/>
                </a:solidFill>
                <a:latin typeface="Baskerville Old Face" pitchFamily="18" charset="0"/>
              </a:rPr>
              <a:t>” is treated as a new sale as if a new contract is entered into between the parties rescinding the original contract.</a:t>
            </a: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Permissible Modes of Property</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
        <p:nvSpPr>
          <p:cNvPr id="4" name="TextBox 3"/>
          <p:cNvSpPr txBox="1"/>
          <p:nvPr/>
        </p:nvSpPr>
        <p:spPr>
          <a:xfrm>
            <a:off x="2362200" y="3962400"/>
            <a:ext cx="723275" cy="461665"/>
          </a:xfrm>
          <a:prstGeom prst="rect">
            <a:avLst/>
          </a:prstGeom>
          <a:noFill/>
        </p:spPr>
        <p:txBody>
          <a:bodyPr wrap="none" rtlCol="0">
            <a:spAutoFit/>
          </a:bodyPr>
          <a:lstStyle/>
          <a:p>
            <a:r>
              <a:rPr lang="en-US" sz="2400" dirty="0" smtClean="0">
                <a:solidFill>
                  <a:srgbClr val="FF0000"/>
                </a:solidFill>
              </a:rPr>
              <a:t>END</a:t>
            </a:r>
            <a:endParaRPr lang="en-US" sz="2400" dirty="0">
              <a:solidFill>
                <a:srgbClr val="FF0000"/>
              </a:solidFill>
            </a:endParaRPr>
          </a:p>
        </p:txBody>
      </p:sp>
    </p:spTree>
    <p:extLst>
      <p:ext uri="{BB962C8B-B14F-4D97-AF65-F5344CB8AC3E}">
        <p14:creationId xmlns:p14="http://schemas.microsoft.com/office/powerpoint/2010/main" xmlns="" val="3870923800"/>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4177" y="990601"/>
            <a:ext cx="9144000" cy="5867400"/>
          </a:xfrm>
          <a:prstGeom prst="rect">
            <a:avLst/>
          </a:prstGeom>
          <a:solidFill>
            <a:schemeClr val="bg1"/>
          </a:solidFill>
          <a:ln>
            <a:solidFill>
              <a:schemeClr val="bg1"/>
            </a:solidFill>
          </a:ln>
        </p:spPr>
        <p:txBody>
          <a:bodyPr rtlCol="0" anchor="ctr">
            <a:spAutoFit/>
          </a:bodyPr>
          <a:lstStyle/>
          <a:p>
            <a:pPr algn="ctr"/>
            <a:endParaRPr lang="en-US" sz="2400" dirty="0" smtClean="0"/>
          </a:p>
        </p:txBody>
      </p:sp>
      <p:sp>
        <p:nvSpPr>
          <p:cNvPr id="5" name="Rectangle 3"/>
          <p:cNvSpPr txBox="1">
            <a:spLocks noChangeArrowheads="1"/>
          </p:cNvSpPr>
          <p:nvPr/>
        </p:nvSpPr>
        <p:spPr bwMode="auto">
          <a:xfrm>
            <a:off x="1143000" y="1524000"/>
            <a:ext cx="7086600" cy="4648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a:solidFill>
                  <a:schemeClr val="accent6">
                    <a:lumMod val="75000"/>
                  </a:schemeClr>
                </a:solidFill>
                <a:latin typeface="Levenim MT" panose="02010502060101010101" pitchFamily="2" charset="-79"/>
                <a:cs typeface="Levenim MT" panose="02010502060101010101" pitchFamily="2" charset="-79"/>
              </a:rPr>
              <a:t>Islamic Law of Contract (II):</a:t>
            </a:r>
          </a:p>
          <a:p>
            <a:pPr algn="l" eaLnBrk="1" hangingPunct="1"/>
            <a:r>
              <a:rPr lang="en-US" sz="2800" b="1" dirty="0" smtClean="0">
                <a:solidFill>
                  <a:schemeClr val="tx1"/>
                </a:solidFill>
                <a:latin typeface="Baskerville Old Face" pitchFamily="18" charset="0"/>
                <a:cs typeface="1 MUHAMMADI QURANIC" pitchFamily="66" charset="-78"/>
              </a:rPr>
              <a:t>The </a:t>
            </a:r>
            <a:r>
              <a:rPr lang="en-US" sz="2800" b="1" dirty="0">
                <a:solidFill>
                  <a:schemeClr val="tx1"/>
                </a:solidFill>
                <a:latin typeface="Baskerville Old Face" pitchFamily="18" charset="0"/>
                <a:cs typeface="1 MUHAMMADI QURANIC" pitchFamily="66" charset="-78"/>
              </a:rPr>
              <a:t>Quran Says</a:t>
            </a:r>
            <a:r>
              <a:rPr lang="en-US" sz="2800" b="1" dirty="0" smtClean="0">
                <a:solidFill>
                  <a:schemeClr val="tx1"/>
                </a:solidFill>
                <a:latin typeface="Baskerville Old Face" pitchFamily="18" charset="0"/>
                <a:cs typeface="1 MUHAMMADI QURANIC" pitchFamily="66" charset="-78"/>
              </a:rPr>
              <a:t>:</a:t>
            </a:r>
          </a:p>
          <a:p>
            <a:pPr algn="l" eaLnBrk="1" hangingPunct="1"/>
            <a:endParaRPr lang="en-US" sz="2800" b="1" dirty="0" smtClean="0">
              <a:solidFill>
                <a:schemeClr val="tx1"/>
              </a:solidFill>
              <a:latin typeface="Baskerville Old Face" pitchFamily="18" charset="0"/>
              <a:cs typeface="1 MUHAMMADI QURANIC" pitchFamily="66" charset="-78"/>
            </a:endParaRPr>
          </a:p>
          <a:p>
            <a:pPr rtl="1" eaLnBrk="1" hangingPunct="1"/>
            <a:r>
              <a:rPr lang="ur-PK" sz="2800" b="1" dirty="0">
                <a:solidFill>
                  <a:schemeClr val="tx1"/>
                </a:solidFill>
                <a:latin typeface="Baskerville Old Face" pitchFamily="18" charset="0"/>
                <a:cs typeface="1 MUHAMMADI QURANIC" pitchFamily="66" charset="-78"/>
              </a:rPr>
              <a:t>وَابْتَلُوا الْيَتَامٰى حَتّــٰٓى اِذَا بَلَغُوا النِّكَاحَۚ فَاِنْ اٰنَسْتُـمْ مِّنْـهُـمْ رُشْدًا فَادْفَـعُـوٓا اِلَيْـهِـمْ اَمْوَالَـهُـمْ ۖ وَلَا تَاْكُلُوْهَآ اِسْرَافًا وَّبِدَارًا اَنْ يَّكْـبَـرُوْا ۚ وَمَنْ كَانَ غَنِيًّا فَلْيَسْتَعْفِفْ ۖ وَمَنْ كَانَ فَقِيْـرًا فَلْيَاْكُلْ بِالْمَعْـرُوْفِ ۚ فَاِذَا دَفَعْتُـمْ اِلَيْـهِـمْ اَمْوَالَـهُـمْ فَاَشْهِدُوْا عَلَيْـهِـمْ ۚ وَكَفٰى بِاللّـٰهِ </a:t>
            </a:r>
            <a:r>
              <a:rPr lang="ur-PK" sz="2800" b="1" dirty="0" smtClean="0">
                <a:solidFill>
                  <a:schemeClr val="tx1"/>
                </a:solidFill>
                <a:latin typeface="Baskerville Old Face" pitchFamily="18" charset="0"/>
                <a:cs typeface="1 MUHAMMADI QURANIC" pitchFamily="66" charset="-78"/>
              </a:rPr>
              <a:t>حَسِيْبًا</a:t>
            </a:r>
            <a:endParaRPr lang="en-US" sz="2800" b="1" dirty="0" smtClean="0">
              <a:solidFill>
                <a:schemeClr val="tx1"/>
              </a:solidFill>
              <a:latin typeface="Baskerville Old Face" pitchFamily="18" charset="0"/>
              <a:cs typeface="1 MUHAMMADI QURANIC" pitchFamily="66" charset="-78"/>
            </a:endParaRPr>
          </a:p>
          <a:p>
            <a:pPr algn="l" eaLnBrk="1" hangingPunct="1"/>
            <a:r>
              <a:rPr lang="en-US" sz="2800" b="1" dirty="0">
                <a:solidFill>
                  <a:schemeClr val="tx1"/>
                </a:solidFill>
                <a:latin typeface="Baskerville Old Face" pitchFamily="18" charset="0"/>
                <a:cs typeface="1 MUHAMMADI QURANIC" pitchFamily="66" charset="-78"/>
              </a:rPr>
              <a:t>[Surah An </a:t>
            </a:r>
            <a:r>
              <a:rPr lang="en-US" sz="2800" b="1" dirty="0" err="1">
                <a:solidFill>
                  <a:schemeClr val="tx1"/>
                </a:solidFill>
                <a:latin typeface="Baskerville Old Face" pitchFamily="18" charset="0"/>
                <a:cs typeface="1 MUHAMMADI QURANIC" pitchFamily="66" charset="-78"/>
              </a:rPr>
              <a:t>Nisa</a:t>
            </a:r>
            <a:r>
              <a:rPr lang="en-US" sz="2800" b="1" dirty="0">
                <a:solidFill>
                  <a:schemeClr val="tx1"/>
                </a:solidFill>
                <a:latin typeface="Baskerville Old Face" pitchFamily="18" charset="0"/>
                <a:cs typeface="1 MUHAMMADI QURANIC" pitchFamily="66" charset="-78"/>
              </a:rPr>
              <a:t>, Verse 6]</a:t>
            </a:r>
            <a:endParaRPr lang="en-US" sz="2800" b="1" dirty="0" smtClean="0">
              <a:solidFill>
                <a:schemeClr val="tx1"/>
              </a:solidFill>
              <a:latin typeface="Baskerville Old Face" pitchFamily="18" charset="0"/>
              <a:cs typeface="1 MUHAMMADI QURANIC" pitchFamily="66" charset="-78"/>
            </a:endParaRPr>
          </a:p>
        </p:txBody>
      </p:sp>
      <p:sp>
        <p:nvSpPr>
          <p:cNvPr id="3" name="Rectangle 2"/>
          <p:cNvSpPr/>
          <p:nvPr/>
        </p:nvSpPr>
        <p:spPr>
          <a:xfrm>
            <a:off x="0" y="990600"/>
            <a:ext cx="9144000" cy="5867400"/>
          </a:xfrm>
          <a:prstGeom prst="rect">
            <a:avLst/>
          </a:prstGeom>
        </p:spPr>
        <p:txBody>
          <a:bodyPr rtlCol="0" anchor="ctr">
            <a:spAutoFit/>
          </a:bodyPr>
          <a:lstStyle/>
          <a:p>
            <a:pPr algn="ctr"/>
            <a:endParaRPr lang="en-US" sz="2400" dirty="0" smtClean="0"/>
          </a:p>
        </p:txBody>
      </p:sp>
      <p:sp>
        <p:nvSpPr>
          <p:cNvPr id="7" name="Title 1"/>
          <p:cNvSpPr txBox="1">
            <a:spLocks/>
          </p:cNvSpPr>
          <p:nvPr/>
        </p:nvSpPr>
        <p:spPr bwMode="auto">
          <a:xfrm>
            <a:off x="0" y="76200"/>
            <a:ext cx="9144000" cy="914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endParaRPr lang="en-US" sz="2400" b="1"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
        <p:nvSpPr>
          <p:cNvPr id="6" name="Title 1"/>
          <p:cNvSpPr>
            <a:spLocks noGrp="1"/>
          </p:cNvSpPr>
          <p:nvPr>
            <p:ph type="ctrTitle"/>
          </p:nvPr>
        </p:nvSpPr>
        <p:spPr>
          <a:xfrm>
            <a:off x="0" y="238539"/>
            <a:ext cx="9144000" cy="752061"/>
          </a:xfrm>
        </p:spPr>
        <p:txBody>
          <a:body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Permissible Modes of Property</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xmlns="" val="1415690777"/>
      </p:ext>
    </p:extLst>
  </p:cSld>
  <p:clrMapOvr>
    <a:masterClrMapping/>
  </p:clrMapOvr>
  <p:timing>
    <p:tnLst>
      <p:par>
        <p:cTn id="1" dur="indefinite" restart="never" nodeType="tmRoot"/>
      </p:par>
    </p:tnLst>
  </p:timing>
</p:sld>
</file>

<file path=ppt/slides/slide1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0" y="162339"/>
            <a:ext cx="9144000" cy="752061"/>
          </a:xfrm>
        </p:spPr>
        <p:txBody>
          <a:bodyPr/>
          <a:lstStyle/>
          <a:p>
            <a:r>
              <a:rPr lang="en-US" sz="35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Permissible Modes of Property</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
        <p:nvSpPr>
          <p:cNvPr id="7" name="Rectangle 3"/>
          <p:cNvSpPr txBox="1">
            <a:spLocks noChangeArrowheads="1"/>
          </p:cNvSpPr>
          <p:nvPr/>
        </p:nvSpPr>
        <p:spPr bwMode="auto">
          <a:xfrm>
            <a:off x="4731774" y="3200400"/>
            <a:ext cx="3657600" cy="1524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eaLnBrk="1" hangingPunct="1">
              <a:defRPr/>
            </a:pPr>
            <a:r>
              <a:rPr lang="en-US" b="1" dirty="0" smtClean="0">
                <a:solidFill>
                  <a:schemeClr val="tx2">
                    <a:lumMod val="60000"/>
                    <a:lumOff val="40000"/>
                  </a:schemeClr>
                </a:solidFill>
                <a:latin typeface="Baskerville Old Face" panose="02020602080505020303" pitchFamily="18" charset="0"/>
              </a:rPr>
              <a:t>Meaning of Gift (I)</a:t>
            </a:r>
            <a:endParaRPr lang="en-US" b="1" dirty="0" smtClean="0">
              <a:solidFill>
                <a:schemeClr val="tx2">
                  <a:lumMod val="60000"/>
                  <a:lumOff val="40000"/>
                </a:schemeClr>
              </a:solidFill>
              <a:latin typeface="Baskerville Old Face" panose="02020602080505020303" pitchFamily="18" charset="0"/>
              <a:cs typeface="Aharoni" panose="02010803020104030203" pitchFamily="2" charset="-79"/>
            </a:endParaRPr>
          </a:p>
        </p:txBody>
      </p:sp>
    </p:spTree>
    <p:extLst>
      <p:ext uri="{BB962C8B-B14F-4D97-AF65-F5344CB8AC3E}">
        <p14:creationId xmlns:p14="http://schemas.microsoft.com/office/powerpoint/2010/main" xmlns="" val="4086838071"/>
      </p:ext>
    </p:extLst>
  </p:cSld>
  <p:clrMapOvr>
    <a:masterClrMapping/>
  </p:clrMapOvr>
  <p:timing>
    <p:tnLst>
      <p:par>
        <p:cTn id="1" dur="indefinite" restart="never" nodeType="tmRoot"/>
      </p:par>
    </p:tnLst>
  </p:timing>
</p:sld>
</file>

<file path=ppt/slides/slide1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143000"/>
            <a:ext cx="3657600" cy="55626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Gift (</a:t>
            </a:r>
            <a:r>
              <a:rPr lang="en-US" sz="2800" b="1" dirty="0" err="1" smtClean="0">
                <a:solidFill>
                  <a:schemeClr val="accent6">
                    <a:lumMod val="75000"/>
                  </a:schemeClr>
                </a:solidFill>
                <a:latin typeface="Levenim MT" panose="02010502060101010101" pitchFamily="2" charset="-79"/>
                <a:cs typeface="Levenim MT" panose="02010502060101010101" pitchFamily="2" charset="-79"/>
              </a:rPr>
              <a:t>Hiba</a:t>
            </a:r>
            <a:r>
              <a:rPr lang="en-US" sz="2800" b="1" dirty="0" smtClean="0">
                <a:solidFill>
                  <a:schemeClr val="accent6">
                    <a:lumMod val="75000"/>
                  </a:schemeClr>
                </a:solidFill>
                <a:latin typeface="Levenim MT" panose="02010502060101010101" pitchFamily="2" charset="-79"/>
                <a:cs typeface="Levenim MT" panose="02010502060101010101" pitchFamily="2" charset="-79"/>
              </a:rPr>
              <a:t>):</a:t>
            </a:r>
            <a:endParaRPr lang="en-US" sz="2800" b="1" dirty="0">
              <a:solidFill>
                <a:schemeClr val="accent6">
                  <a:lumMod val="75000"/>
                </a:schemeClr>
              </a:solidFill>
              <a:latin typeface="Levenim MT" panose="02010502060101010101" pitchFamily="2" charset="-79"/>
              <a:cs typeface="Levenim MT" panose="02010502060101010101" pitchFamily="2" charset="-79"/>
            </a:endParaRPr>
          </a:p>
          <a:p>
            <a:pPr algn="l"/>
            <a:r>
              <a:rPr lang="en-US" sz="2500" b="1" dirty="0" smtClean="0">
                <a:solidFill>
                  <a:schemeClr val="bg2">
                    <a:lumMod val="50000"/>
                  </a:schemeClr>
                </a:solidFill>
                <a:latin typeface="Levenim MT" panose="02010502060101010101" pitchFamily="2" charset="-79"/>
                <a:cs typeface="Levenim MT" panose="02010502060101010101" pitchFamily="2" charset="-79"/>
              </a:rPr>
              <a:t>Meaning of Gift </a:t>
            </a:r>
            <a:r>
              <a:rPr lang="en-US" sz="2200" b="1" dirty="0" smtClean="0">
                <a:solidFill>
                  <a:schemeClr val="bg2">
                    <a:lumMod val="50000"/>
                  </a:schemeClr>
                </a:solidFill>
                <a:latin typeface="Levenim MT" panose="02010502060101010101" pitchFamily="2" charset="-79"/>
                <a:cs typeface="Levenim MT" panose="02010502060101010101" pitchFamily="2" charset="-79"/>
              </a:rPr>
              <a:t>(</a:t>
            </a:r>
            <a:r>
              <a:rPr lang="en-US" sz="2200" b="1" dirty="0" err="1" smtClean="0">
                <a:solidFill>
                  <a:schemeClr val="bg2">
                    <a:lumMod val="50000"/>
                  </a:schemeClr>
                </a:solidFill>
                <a:latin typeface="Levenim MT" panose="02010502060101010101" pitchFamily="2" charset="-79"/>
                <a:cs typeface="Levenim MT" panose="02010502060101010101" pitchFamily="2" charset="-79"/>
              </a:rPr>
              <a:t>Hiba</a:t>
            </a:r>
            <a:r>
              <a:rPr lang="en-US" sz="2200" b="1" dirty="0" smtClean="0">
                <a:solidFill>
                  <a:schemeClr val="bg2">
                    <a:lumMod val="50000"/>
                  </a:schemeClr>
                </a:solidFill>
                <a:latin typeface="Levenim MT" panose="02010502060101010101" pitchFamily="2" charset="-79"/>
                <a:cs typeface="Levenim MT" panose="02010502060101010101" pitchFamily="2" charset="-79"/>
              </a:rPr>
              <a:t>)</a:t>
            </a:r>
            <a:r>
              <a:rPr lang="en-US" sz="2500" b="1" dirty="0" smtClean="0">
                <a:solidFill>
                  <a:schemeClr val="bg2">
                    <a:lumMod val="50000"/>
                  </a:schemeClr>
                </a:solidFill>
                <a:latin typeface="Levenim MT" panose="02010502060101010101" pitchFamily="2" charset="-79"/>
                <a:cs typeface="Levenim MT" panose="02010502060101010101" pitchFamily="2" charset="-79"/>
              </a:rPr>
              <a:t>:</a:t>
            </a:r>
          </a:p>
          <a:p>
            <a:pPr marL="514350" indent="-514350" algn="l" eaLnBrk="1" hangingPunct="1">
              <a:buFont typeface="Wingdings" pitchFamily="2" charset="2"/>
              <a:buChar char="§"/>
            </a:pPr>
            <a:r>
              <a:rPr lang="en-US" sz="2600" b="1" dirty="0" err="1" smtClean="0">
                <a:solidFill>
                  <a:schemeClr val="tx1"/>
                </a:solidFill>
                <a:latin typeface="Baskerville Old Face" pitchFamily="18" charset="0"/>
              </a:rPr>
              <a:t>Hiba</a:t>
            </a:r>
            <a:r>
              <a:rPr lang="en-US" sz="2600" b="1" dirty="0" smtClean="0">
                <a:solidFill>
                  <a:schemeClr val="tx1"/>
                </a:solidFill>
                <a:latin typeface="Baskerville Old Face" pitchFamily="18" charset="0"/>
              </a:rPr>
              <a:t> (gift) means to transfer the ownership of thing to another person without receiving anything in return.</a:t>
            </a:r>
          </a:p>
          <a:p>
            <a:pPr marL="514350" indent="-514350" algn="l" eaLnBrk="1" hangingPunct="1">
              <a:buFont typeface="Wingdings" pitchFamily="2" charset="2"/>
              <a:buChar char="§"/>
            </a:pPr>
            <a:r>
              <a:rPr lang="en-US" sz="2600" b="1" dirty="0" smtClean="0">
                <a:solidFill>
                  <a:schemeClr val="tx1"/>
                </a:solidFill>
                <a:latin typeface="Baskerville Old Face" pitchFamily="18" charset="0"/>
              </a:rPr>
              <a:t>Generally </a:t>
            </a:r>
            <a:r>
              <a:rPr lang="en-US" sz="2600" b="1" dirty="0" err="1" smtClean="0">
                <a:solidFill>
                  <a:schemeClr val="tx1"/>
                </a:solidFill>
                <a:latin typeface="Baskerville Old Face" pitchFamily="18" charset="0"/>
              </a:rPr>
              <a:t>hiba</a:t>
            </a:r>
            <a:r>
              <a:rPr lang="en-US" sz="2600" b="1" dirty="0" smtClean="0">
                <a:solidFill>
                  <a:schemeClr val="tx1"/>
                </a:solidFill>
                <a:latin typeface="Baskerville Old Face" pitchFamily="18" charset="0"/>
              </a:rPr>
              <a:t> fulfills human needs and the needs of the society </a:t>
            </a: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Permissible Modes of Property</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xmlns="" val="3870923800"/>
      </p:ext>
    </p:extLst>
  </p:cSld>
  <p:clrMapOvr>
    <a:masterClrMapping/>
  </p:clrMapOvr>
  <p:timing>
    <p:tnLst>
      <p:par>
        <p:cTn id="1" dur="indefinite" restart="never" nodeType="tmRoot"/>
      </p:par>
    </p:tnLst>
  </p:timing>
</p:sld>
</file>

<file path=ppt/slides/slide1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143000"/>
            <a:ext cx="3657600" cy="55626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Gift (</a:t>
            </a:r>
            <a:r>
              <a:rPr lang="en-US" sz="2800" b="1" dirty="0" err="1" smtClean="0">
                <a:solidFill>
                  <a:schemeClr val="accent6">
                    <a:lumMod val="75000"/>
                  </a:schemeClr>
                </a:solidFill>
                <a:latin typeface="Levenim MT" panose="02010502060101010101" pitchFamily="2" charset="-79"/>
                <a:cs typeface="Levenim MT" panose="02010502060101010101" pitchFamily="2" charset="-79"/>
              </a:rPr>
              <a:t>Hiba</a:t>
            </a:r>
            <a:r>
              <a:rPr lang="en-US" sz="2800" b="1" dirty="0" smtClean="0">
                <a:solidFill>
                  <a:schemeClr val="accent6">
                    <a:lumMod val="75000"/>
                  </a:schemeClr>
                </a:solidFill>
                <a:latin typeface="Levenim MT" panose="02010502060101010101" pitchFamily="2" charset="-79"/>
                <a:cs typeface="Levenim MT" panose="02010502060101010101" pitchFamily="2" charset="-79"/>
              </a:rPr>
              <a:t>):</a:t>
            </a:r>
            <a:endParaRPr lang="en-US" sz="2800" b="1" dirty="0">
              <a:solidFill>
                <a:schemeClr val="accent6">
                  <a:lumMod val="75000"/>
                </a:schemeClr>
              </a:solidFill>
              <a:latin typeface="Levenim MT" panose="02010502060101010101" pitchFamily="2" charset="-79"/>
              <a:cs typeface="Levenim MT" panose="02010502060101010101" pitchFamily="2" charset="-79"/>
            </a:endParaRPr>
          </a:p>
          <a:p>
            <a:pPr algn="l"/>
            <a:r>
              <a:rPr lang="en-US" sz="2500" b="1" dirty="0" smtClean="0">
                <a:solidFill>
                  <a:schemeClr val="bg2">
                    <a:lumMod val="50000"/>
                  </a:schemeClr>
                </a:solidFill>
                <a:latin typeface="Levenim MT" panose="02010502060101010101" pitchFamily="2" charset="-79"/>
                <a:cs typeface="Levenim MT" panose="02010502060101010101" pitchFamily="2" charset="-79"/>
              </a:rPr>
              <a:t>Meaning of Gift </a:t>
            </a:r>
            <a:r>
              <a:rPr lang="en-US" sz="2200" b="1" dirty="0" smtClean="0">
                <a:solidFill>
                  <a:schemeClr val="bg2">
                    <a:lumMod val="50000"/>
                  </a:schemeClr>
                </a:solidFill>
                <a:latin typeface="Levenim MT" panose="02010502060101010101" pitchFamily="2" charset="-79"/>
                <a:cs typeface="Levenim MT" panose="02010502060101010101" pitchFamily="2" charset="-79"/>
              </a:rPr>
              <a:t>(</a:t>
            </a:r>
            <a:r>
              <a:rPr lang="en-US" sz="2200" b="1" dirty="0" err="1" smtClean="0">
                <a:solidFill>
                  <a:schemeClr val="bg2">
                    <a:lumMod val="50000"/>
                  </a:schemeClr>
                </a:solidFill>
                <a:latin typeface="Levenim MT" panose="02010502060101010101" pitchFamily="2" charset="-79"/>
                <a:cs typeface="Levenim MT" panose="02010502060101010101" pitchFamily="2" charset="-79"/>
              </a:rPr>
              <a:t>Hiba</a:t>
            </a:r>
            <a:r>
              <a:rPr lang="en-US" sz="2200" b="1" dirty="0" smtClean="0">
                <a:solidFill>
                  <a:schemeClr val="bg2">
                    <a:lumMod val="50000"/>
                  </a:schemeClr>
                </a:solidFill>
                <a:latin typeface="Levenim MT" panose="02010502060101010101" pitchFamily="2" charset="-79"/>
                <a:cs typeface="Levenim MT" panose="02010502060101010101" pitchFamily="2" charset="-79"/>
              </a:rPr>
              <a:t>)</a:t>
            </a:r>
            <a:r>
              <a:rPr lang="en-US" sz="2500" b="1" dirty="0" smtClean="0">
                <a:solidFill>
                  <a:schemeClr val="bg2">
                    <a:lumMod val="50000"/>
                  </a:schemeClr>
                </a:solidFill>
                <a:latin typeface="Levenim MT" panose="02010502060101010101" pitchFamily="2" charset="-79"/>
                <a:cs typeface="Levenim MT" panose="02010502060101010101" pitchFamily="2" charset="-79"/>
              </a:rPr>
              <a:t>:</a:t>
            </a:r>
          </a:p>
          <a:p>
            <a:pPr marL="514350" indent="-514350" algn="l" eaLnBrk="1" hangingPunct="1">
              <a:buFont typeface="Wingdings" pitchFamily="2" charset="2"/>
              <a:buChar char="§"/>
            </a:pPr>
            <a:r>
              <a:rPr lang="en-US" sz="2600" b="1" dirty="0" smtClean="0">
                <a:solidFill>
                  <a:schemeClr val="tx1"/>
                </a:solidFill>
                <a:latin typeface="Baskerville Old Face" pitchFamily="18" charset="0"/>
              </a:rPr>
              <a:t>In other words </a:t>
            </a:r>
            <a:r>
              <a:rPr lang="en-US" sz="2600" b="1" dirty="0" err="1" smtClean="0">
                <a:solidFill>
                  <a:schemeClr val="tx1"/>
                </a:solidFill>
                <a:latin typeface="Baskerville Old Face" pitchFamily="18" charset="0"/>
              </a:rPr>
              <a:t>Hiba</a:t>
            </a:r>
            <a:r>
              <a:rPr lang="en-US" sz="2600" b="1" dirty="0" smtClean="0">
                <a:solidFill>
                  <a:schemeClr val="tx1"/>
                </a:solidFill>
                <a:latin typeface="Baskerville Old Face" pitchFamily="18" charset="0"/>
              </a:rPr>
              <a:t> means that you gave an item to a person and he accepted it.</a:t>
            </a:r>
          </a:p>
          <a:p>
            <a:pPr marL="514350" indent="-514350" algn="l" eaLnBrk="1" hangingPunct="1">
              <a:buFont typeface="Wingdings" pitchFamily="2" charset="2"/>
              <a:buChar char="§"/>
            </a:pPr>
            <a:r>
              <a:rPr lang="en-US" sz="2600" b="1" dirty="0" smtClean="0">
                <a:solidFill>
                  <a:schemeClr val="tx1"/>
                </a:solidFill>
                <a:latin typeface="Baskerville Old Face" pitchFamily="18" charset="0"/>
              </a:rPr>
              <a:t>That item will now be his and it no longer belongs to you.</a:t>
            </a:r>
          </a:p>
          <a:p>
            <a:pPr marL="514350" indent="-514350" algn="l" eaLnBrk="1" hangingPunct="1">
              <a:buFont typeface="Wingdings" pitchFamily="2" charset="2"/>
              <a:buChar char="§"/>
            </a:pPr>
            <a:r>
              <a:rPr lang="en-US" sz="2600" b="1" dirty="0" smtClean="0">
                <a:solidFill>
                  <a:schemeClr val="tx1"/>
                </a:solidFill>
                <a:latin typeface="Baskerville Old Face" pitchFamily="18" charset="0"/>
              </a:rPr>
              <a:t>In </a:t>
            </a:r>
            <a:r>
              <a:rPr lang="en-US" sz="2600" b="1" dirty="0" err="1" smtClean="0">
                <a:solidFill>
                  <a:schemeClr val="tx1"/>
                </a:solidFill>
                <a:latin typeface="Baskerville Old Face" pitchFamily="18" charset="0"/>
              </a:rPr>
              <a:t>shariah</a:t>
            </a:r>
            <a:r>
              <a:rPr lang="en-US" sz="2600" b="1" dirty="0" smtClean="0">
                <a:solidFill>
                  <a:schemeClr val="tx1"/>
                </a:solidFill>
                <a:latin typeface="Baskerville Old Face" pitchFamily="18" charset="0"/>
              </a:rPr>
              <a:t> this is known as </a:t>
            </a:r>
            <a:r>
              <a:rPr lang="en-US" sz="2600" b="1" dirty="0" err="1" smtClean="0">
                <a:solidFill>
                  <a:schemeClr val="tx1"/>
                </a:solidFill>
                <a:latin typeface="Baskerville Old Face" pitchFamily="18" charset="0"/>
              </a:rPr>
              <a:t>Hiba</a:t>
            </a:r>
            <a:r>
              <a:rPr lang="en-US" sz="2600" b="1" dirty="0" smtClean="0">
                <a:solidFill>
                  <a:schemeClr val="tx1"/>
                </a:solidFill>
                <a:latin typeface="Baskerville Old Face" pitchFamily="18" charset="0"/>
              </a:rPr>
              <a:t> – a gift or present. </a:t>
            </a: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Permissible Modes of Property</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xmlns="" val="3870923800"/>
      </p:ext>
    </p:extLst>
  </p:cSld>
  <p:clrMapOvr>
    <a:masterClrMapping/>
  </p:clrMapOvr>
  <p:timing>
    <p:tnLst>
      <p:par>
        <p:cTn id="1" dur="indefinite" restart="never" nodeType="tmRoot"/>
      </p:par>
    </p:tnLst>
  </p:timing>
</p:sld>
</file>

<file path=ppt/slides/slide1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143000"/>
            <a:ext cx="3657600" cy="55626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Gift (</a:t>
            </a:r>
            <a:r>
              <a:rPr lang="en-US" sz="2800" b="1" dirty="0" err="1" smtClean="0">
                <a:solidFill>
                  <a:schemeClr val="accent6">
                    <a:lumMod val="75000"/>
                  </a:schemeClr>
                </a:solidFill>
                <a:latin typeface="Levenim MT" panose="02010502060101010101" pitchFamily="2" charset="-79"/>
                <a:cs typeface="Levenim MT" panose="02010502060101010101" pitchFamily="2" charset="-79"/>
              </a:rPr>
              <a:t>Hiba</a:t>
            </a:r>
            <a:r>
              <a:rPr lang="en-US" sz="2800" b="1" dirty="0" smtClean="0">
                <a:solidFill>
                  <a:schemeClr val="accent6">
                    <a:lumMod val="75000"/>
                  </a:schemeClr>
                </a:solidFill>
                <a:latin typeface="Levenim MT" panose="02010502060101010101" pitchFamily="2" charset="-79"/>
                <a:cs typeface="Levenim MT" panose="02010502060101010101" pitchFamily="2" charset="-79"/>
              </a:rPr>
              <a:t>):</a:t>
            </a:r>
            <a:endParaRPr lang="en-US" sz="2800" b="1" dirty="0">
              <a:solidFill>
                <a:schemeClr val="accent6">
                  <a:lumMod val="75000"/>
                </a:schemeClr>
              </a:solidFill>
              <a:latin typeface="Levenim MT" panose="02010502060101010101" pitchFamily="2" charset="-79"/>
              <a:cs typeface="Levenim MT" panose="02010502060101010101" pitchFamily="2" charset="-79"/>
            </a:endParaRPr>
          </a:p>
          <a:p>
            <a:pPr algn="l"/>
            <a:r>
              <a:rPr lang="en-US" sz="2500" b="1" dirty="0" smtClean="0">
                <a:solidFill>
                  <a:schemeClr val="bg2">
                    <a:lumMod val="50000"/>
                  </a:schemeClr>
                </a:solidFill>
                <a:latin typeface="Levenim MT" panose="02010502060101010101" pitchFamily="2" charset="-79"/>
                <a:cs typeface="Levenim MT" panose="02010502060101010101" pitchFamily="2" charset="-79"/>
              </a:rPr>
              <a:t>Meaning of Gift </a:t>
            </a:r>
            <a:r>
              <a:rPr lang="en-US" sz="2200" b="1" dirty="0" smtClean="0">
                <a:solidFill>
                  <a:schemeClr val="bg2">
                    <a:lumMod val="50000"/>
                  </a:schemeClr>
                </a:solidFill>
                <a:latin typeface="Levenim MT" panose="02010502060101010101" pitchFamily="2" charset="-79"/>
                <a:cs typeface="Levenim MT" panose="02010502060101010101" pitchFamily="2" charset="-79"/>
              </a:rPr>
              <a:t>(</a:t>
            </a:r>
            <a:r>
              <a:rPr lang="en-US" sz="2200" b="1" dirty="0" err="1" smtClean="0">
                <a:solidFill>
                  <a:schemeClr val="bg2">
                    <a:lumMod val="50000"/>
                  </a:schemeClr>
                </a:solidFill>
                <a:latin typeface="Levenim MT" panose="02010502060101010101" pitchFamily="2" charset="-79"/>
                <a:cs typeface="Levenim MT" panose="02010502060101010101" pitchFamily="2" charset="-79"/>
              </a:rPr>
              <a:t>Hiba</a:t>
            </a:r>
            <a:r>
              <a:rPr lang="en-US" sz="2200" b="1" dirty="0" smtClean="0">
                <a:solidFill>
                  <a:schemeClr val="bg2">
                    <a:lumMod val="50000"/>
                  </a:schemeClr>
                </a:solidFill>
                <a:latin typeface="Levenim MT" panose="02010502060101010101" pitchFamily="2" charset="-79"/>
                <a:cs typeface="Levenim MT" panose="02010502060101010101" pitchFamily="2" charset="-79"/>
              </a:rPr>
              <a:t>)</a:t>
            </a:r>
            <a:r>
              <a:rPr lang="en-US" sz="2500" b="1" dirty="0" smtClean="0">
                <a:solidFill>
                  <a:schemeClr val="bg2">
                    <a:lumMod val="50000"/>
                  </a:schemeClr>
                </a:solidFill>
                <a:latin typeface="Levenim MT" panose="02010502060101010101" pitchFamily="2" charset="-79"/>
                <a:cs typeface="Levenim MT" panose="02010502060101010101" pitchFamily="2" charset="-79"/>
              </a:rPr>
              <a:t>:</a:t>
            </a:r>
          </a:p>
          <a:p>
            <a:pPr marL="514350" indent="-514350" algn="l" eaLnBrk="1" hangingPunct="1">
              <a:buFont typeface="Wingdings" pitchFamily="2" charset="2"/>
              <a:buChar char="§"/>
            </a:pPr>
            <a:r>
              <a:rPr lang="en-US" sz="2600" b="1" dirty="0" smtClean="0">
                <a:solidFill>
                  <a:schemeClr val="tx1"/>
                </a:solidFill>
                <a:latin typeface="Baskerville Old Face" pitchFamily="18" charset="0"/>
              </a:rPr>
              <a:t>Islam encourages the practice of </a:t>
            </a:r>
            <a:r>
              <a:rPr lang="en-US" sz="2600" b="1" dirty="0" err="1" smtClean="0">
                <a:solidFill>
                  <a:schemeClr val="tx1"/>
                </a:solidFill>
                <a:latin typeface="Baskerville Old Face" pitchFamily="18" charset="0"/>
              </a:rPr>
              <a:t>Hiba</a:t>
            </a:r>
            <a:r>
              <a:rPr lang="en-US" sz="2600" b="1" dirty="0" smtClean="0">
                <a:solidFill>
                  <a:schemeClr val="tx1"/>
                </a:solidFill>
                <a:latin typeface="Baskerville Old Face" pitchFamily="18" charset="0"/>
              </a:rPr>
              <a:t> for helping the weak people and for fulfilling social purposes.</a:t>
            </a:r>
          </a:p>
          <a:p>
            <a:pPr marL="514350" indent="-514350" algn="l" eaLnBrk="1" hangingPunct="1">
              <a:buFont typeface="Wingdings" pitchFamily="2" charset="2"/>
              <a:buChar char="§"/>
            </a:pPr>
            <a:r>
              <a:rPr lang="en-US" sz="2600" b="1" dirty="0" smtClean="0">
                <a:solidFill>
                  <a:schemeClr val="tx1"/>
                </a:solidFill>
                <a:latin typeface="Baskerville Old Face" pitchFamily="18" charset="0"/>
              </a:rPr>
              <a:t>The owner can avail of the right of making </a:t>
            </a:r>
            <a:r>
              <a:rPr lang="en-US" sz="2600" b="1" dirty="0" err="1" smtClean="0">
                <a:solidFill>
                  <a:schemeClr val="tx1"/>
                </a:solidFill>
                <a:latin typeface="Baskerville Old Face" pitchFamily="18" charset="0"/>
              </a:rPr>
              <a:t>Hiba</a:t>
            </a:r>
            <a:r>
              <a:rPr lang="en-US" sz="2600" b="1" dirty="0" smtClean="0">
                <a:solidFill>
                  <a:schemeClr val="tx1"/>
                </a:solidFill>
                <a:latin typeface="Baskerville Old Face" pitchFamily="18" charset="0"/>
              </a:rPr>
              <a:t> of his property only before lying on his deathbed. </a:t>
            </a: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Permissible Modes of Property</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xmlns="" val="3870923800"/>
      </p:ext>
    </p:extLst>
  </p:cSld>
  <p:clrMapOvr>
    <a:masterClrMapping/>
  </p:clrMapOvr>
  <p:timing>
    <p:tnLst>
      <p:par>
        <p:cTn id="1" dur="indefinite" restart="never" nodeType="tmRoot"/>
      </p:par>
    </p:tnLst>
  </p:timing>
</p:sld>
</file>

<file path=ppt/slides/slide1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143000"/>
            <a:ext cx="3657600" cy="55626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Gift (</a:t>
            </a:r>
            <a:r>
              <a:rPr lang="en-US" sz="2800" b="1" dirty="0" err="1" smtClean="0">
                <a:solidFill>
                  <a:schemeClr val="accent6">
                    <a:lumMod val="75000"/>
                  </a:schemeClr>
                </a:solidFill>
                <a:latin typeface="Levenim MT" panose="02010502060101010101" pitchFamily="2" charset="-79"/>
                <a:cs typeface="Levenim MT" panose="02010502060101010101" pitchFamily="2" charset="-79"/>
              </a:rPr>
              <a:t>Hiba</a:t>
            </a:r>
            <a:r>
              <a:rPr lang="en-US" sz="2800" b="1" dirty="0" smtClean="0">
                <a:solidFill>
                  <a:schemeClr val="accent6">
                    <a:lumMod val="75000"/>
                  </a:schemeClr>
                </a:solidFill>
                <a:latin typeface="Levenim MT" panose="02010502060101010101" pitchFamily="2" charset="-79"/>
                <a:cs typeface="Levenim MT" panose="02010502060101010101" pitchFamily="2" charset="-79"/>
              </a:rPr>
              <a:t>):</a:t>
            </a:r>
            <a:endParaRPr lang="en-US" sz="2800" b="1" dirty="0">
              <a:solidFill>
                <a:schemeClr val="accent6">
                  <a:lumMod val="75000"/>
                </a:schemeClr>
              </a:solidFill>
              <a:latin typeface="Levenim MT" panose="02010502060101010101" pitchFamily="2" charset="-79"/>
              <a:cs typeface="Levenim MT" panose="02010502060101010101" pitchFamily="2" charset="-79"/>
            </a:endParaRPr>
          </a:p>
          <a:p>
            <a:pPr algn="l"/>
            <a:r>
              <a:rPr lang="en-US" sz="2500" b="1" dirty="0" smtClean="0">
                <a:solidFill>
                  <a:schemeClr val="bg2">
                    <a:lumMod val="50000"/>
                  </a:schemeClr>
                </a:solidFill>
                <a:latin typeface="Levenim MT" panose="02010502060101010101" pitchFamily="2" charset="-79"/>
                <a:cs typeface="Levenim MT" panose="02010502060101010101" pitchFamily="2" charset="-79"/>
              </a:rPr>
              <a:t>Meaning of Gift </a:t>
            </a:r>
            <a:r>
              <a:rPr lang="en-US" sz="2200" b="1" dirty="0" smtClean="0">
                <a:solidFill>
                  <a:schemeClr val="bg2">
                    <a:lumMod val="50000"/>
                  </a:schemeClr>
                </a:solidFill>
                <a:latin typeface="Levenim MT" panose="02010502060101010101" pitchFamily="2" charset="-79"/>
                <a:cs typeface="Levenim MT" panose="02010502060101010101" pitchFamily="2" charset="-79"/>
              </a:rPr>
              <a:t>(</a:t>
            </a:r>
            <a:r>
              <a:rPr lang="en-US" sz="2200" b="1" dirty="0" err="1" smtClean="0">
                <a:solidFill>
                  <a:schemeClr val="bg2">
                    <a:lumMod val="50000"/>
                  </a:schemeClr>
                </a:solidFill>
                <a:latin typeface="Levenim MT" panose="02010502060101010101" pitchFamily="2" charset="-79"/>
                <a:cs typeface="Levenim MT" panose="02010502060101010101" pitchFamily="2" charset="-79"/>
              </a:rPr>
              <a:t>Hiba</a:t>
            </a:r>
            <a:r>
              <a:rPr lang="en-US" sz="2200" b="1" dirty="0" smtClean="0">
                <a:solidFill>
                  <a:schemeClr val="bg2">
                    <a:lumMod val="50000"/>
                  </a:schemeClr>
                </a:solidFill>
                <a:latin typeface="Levenim MT" panose="02010502060101010101" pitchFamily="2" charset="-79"/>
                <a:cs typeface="Levenim MT" panose="02010502060101010101" pitchFamily="2" charset="-79"/>
              </a:rPr>
              <a:t>)</a:t>
            </a:r>
            <a:r>
              <a:rPr lang="en-US" sz="2500" b="1" dirty="0" smtClean="0">
                <a:solidFill>
                  <a:schemeClr val="bg2">
                    <a:lumMod val="50000"/>
                  </a:schemeClr>
                </a:solidFill>
                <a:latin typeface="Levenim MT" panose="02010502060101010101" pitchFamily="2" charset="-79"/>
                <a:cs typeface="Levenim MT" panose="02010502060101010101" pitchFamily="2" charset="-79"/>
              </a:rPr>
              <a:t>:</a:t>
            </a:r>
          </a:p>
          <a:p>
            <a:pPr marL="514350" indent="-514350" algn="l" eaLnBrk="1" hangingPunct="1">
              <a:buFont typeface="Wingdings" pitchFamily="2" charset="2"/>
              <a:buChar char="§"/>
            </a:pPr>
            <a:r>
              <a:rPr lang="en-US" sz="2600" b="1" dirty="0" smtClean="0">
                <a:solidFill>
                  <a:schemeClr val="tx1"/>
                </a:solidFill>
                <a:latin typeface="Baskerville Old Face" pitchFamily="18" charset="0"/>
              </a:rPr>
              <a:t>There are several conditions for </a:t>
            </a:r>
            <a:r>
              <a:rPr lang="en-US" sz="2600" b="1" dirty="0" err="1" smtClean="0">
                <a:solidFill>
                  <a:schemeClr val="tx1"/>
                </a:solidFill>
                <a:latin typeface="Baskerville Old Face" pitchFamily="18" charset="0"/>
              </a:rPr>
              <a:t>Hiba</a:t>
            </a:r>
            <a:r>
              <a:rPr lang="en-US" sz="2600" b="1" dirty="0" smtClean="0">
                <a:solidFill>
                  <a:schemeClr val="tx1"/>
                </a:solidFill>
                <a:latin typeface="Baskerville Old Face" pitchFamily="18" charset="0"/>
              </a:rPr>
              <a:t>.</a:t>
            </a:r>
          </a:p>
          <a:p>
            <a:pPr marL="514350" indent="-514350" algn="l" eaLnBrk="1" hangingPunct="1">
              <a:buFont typeface="Wingdings" pitchFamily="2" charset="2"/>
              <a:buChar char="§"/>
            </a:pPr>
            <a:r>
              <a:rPr lang="en-US" sz="2600" b="1" dirty="0" smtClean="0">
                <a:solidFill>
                  <a:schemeClr val="tx1"/>
                </a:solidFill>
                <a:latin typeface="Baskerville Old Face" pitchFamily="18" charset="0"/>
              </a:rPr>
              <a:t>One is that you have to hand over the item to the person and he has to take possession of it.</a:t>
            </a: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Permissible Modes of Property</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xmlns="" val="3870923800"/>
      </p:ext>
    </p:extLst>
  </p:cSld>
  <p:clrMapOvr>
    <a:masterClrMapping/>
  </p:clrMapOvr>
  <p:timing>
    <p:tnLst>
      <p:par>
        <p:cTn id="1" dur="indefinite" restart="never" nodeType="tmRoot"/>
      </p:par>
    </p:tnLst>
  </p:timing>
</p:sld>
</file>

<file path=ppt/slides/slide1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143000"/>
            <a:ext cx="3657600" cy="55626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Gift (</a:t>
            </a:r>
            <a:r>
              <a:rPr lang="en-US" sz="2800" b="1" dirty="0" err="1" smtClean="0">
                <a:solidFill>
                  <a:schemeClr val="accent6">
                    <a:lumMod val="75000"/>
                  </a:schemeClr>
                </a:solidFill>
                <a:latin typeface="Levenim MT" panose="02010502060101010101" pitchFamily="2" charset="-79"/>
                <a:cs typeface="Levenim MT" panose="02010502060101010101" pitchFamily="2" charset="-79"/>
              </a:rPr>
              <a:t>Hiba</a:t>
            </a:r>
            <a:r>
              <a:rPr lang="en-US" sz="2800" b="1" dirty="0" smtClean="0">
                <a:solidFill>
                  <a:schemeClr val="accent6">
                    <a:lumMod val="75000"/>
                  </a:schemeClr>
                </a:solidFill>
                <a:latin typeface="Levenim MT" panose="02010502060101010101" pitchFamily="2" charset="-79"/>
                <a:cs typeface="Levenim MT" panose="02010502060101010101" pitchFamily="2" charset="-79"/>
              </a:rPr>
              <a:t>):</a:t>
            </a:r>
            <a:endParaRPr lang="en-US" sz="2800" b="1" dirty="0">
              <a:solidFill>
                <a:schemeClr val="accent6">
                  <a:lumMod val="75000"/>
                </a:schemeClr>
              </a:solidFill>
              <a:latin typeface="Levenim MT" panose="02010502060101010101" pitchFamily="2" charset="-79"/>
              <a:cs typeface="Levenim MT" panose="02010502060101010101" pitchFamily="2" charset="-79"/>
            </a:endParaRPr>
          </a:p>
          <a:p>
            <a:pPr algn="l"/>
            <a:r>
              <a:rPr lang="en-US" sz="2500" b="1" dirty="0" smtClean="0">
                <a:solidFill>
                  <a:schemeClr val="bg2">
                    <a:lumMod val="50000"/>
                  </a:schemeClr>
                </a:solidFill>
                <a:latin typeface="Levenim MT" panose="02010502060101010101" pitchFamily="2" charset="-79"/>
                <a:cs typeface="Levenim MT" panose="02010502060101010101" pitchFamily="2" charset="-79"/>
              </a:rPr>
              <a:t>Meaning of Gift </a:t>
            </a:r>
            <a:r>
              <a:rPr lang="en-US" sz="2200" b="1" dirty="0" smtClean="0">
                <a:solidFill>
                  <a:schemeClr val="bg2">
                    <a:lumMod val="50000"/>
                  </a:schemeClr>
                </a:solidFill>
                <a:latin typeface="Levenim MT" panose="02010502060101010101" pitchFamily="2" charset="-79"/>
                <a:cs typeface="Levenim MT" panose="02010502060101010101" pitchFamily="2" charset="-79"/>
              </a:rPr>
              <a:t>(</a:t>
            </a:r>
            <a:r>
              <a:rPr lang="en-US" sz="2200" b="1" dirty="0" err="1" smtClean="0">
                <a:solidFill>
                  <a:schemeClr val="bg2">
                    <a:lumMod val="50000"/>
                  </a:schemeClr>
                </a:solidFill>
                <a:latin typeface="Levenim MT" panose="02010502060101010101" pitchFamily="2" charset="-79"/>
                <a:cs typeface="Levenim MT" panose="02010502060101010101" pitchFamily="2" charset="-79"/>
              </a:rPr>
              <a:t>Hiba</a:t>
            </a:r>
            <a:r>
              <a:rPr lang="en-US" sz="2200" b="1" dirty="0" smtClean="0">
                <a:solidFill>
                  <a:schemeClr val="bg2">
                    <a:lumMod val="50000"/>
                  </a:schemeClr>
                </a:solidFill>
                <a:latin typeface="Levenim MT" panose="02010502060101010101" pitchFamily="2" charset="-79"/>
                <a:cs typeface="Levenim MT" panose="02010502060101010101" pitchFamily="2" charset="-79"/>
              </a:rPr>
              <a:t>)</a:t>
            </a:r>
            <a:r>
              <a:rPr lang="en-US" sz="2500" b="1" dirty="0" smtClean="0">
                <a:solidFill>
                  <a:schemeClr val="bg2">
                    <a:lumMod val="50000"/>
                  </a:schemeClr>
                </a:solidFill>
                <a:latin typeface="Levenim MT" panose="02010502060101010101" pitchFamily="2" charset="-79"/>
                <a:cs typeface="Levenim MT" panose="02010502060101010101" pitchFamily="2" charset="-79"/>
              </a:rPr>
              <a:t>:</a:t>
            </a:r>
          </a:p>
          <a:p>
            <a:pPr marL="514350" indent="-514350" algn="l" eaLnBrk="1" hangingPunct="1">
              <a:buFont typeface="Wingdings" pitchFamily="2" charset="2"/>
              <a:buChar char="§"/>
            </a:pPr>
            <a:r>
              <a:rPr lang="en-US" sz="2600" b="1" dirty="0" smtClean="0">
                <a:solidFill>
                  <a:schemeClr val="tx1"/>
                </a:solidFill>
                <a:latin typeface="Baskerville Old Face" pitchFamily="18" charset="0"/>
              </a:rPr>
              <a:t>If you tell him that you are giving him this item and he says that he is accepting it but you have not handed it over to him as yet, then this giving of yours is not correct according to </a:t>
            </a:r>
            <a:r>
              <a:rPr lang="en-US" sz="2600" b="1" dirty="0" err="1" smtClean="0">
                <a:solidFill>
                  <a:schemeClr val="tx1"/>
                </a:solidFill>
                <a:latin typeface="Baskerville Old Face" pitchFamily="18" charset="0"/>
              </a:rPr>
              <a:t>shariah</a:t>
            </a:r>
            <a:r>
              <a:rPr lang="en-US" sz="2600" b="1" dirty="0" smtClean="0">
                <a:solidFill>
                  <a:schemeClr val="tx1"/>
                </a:solidFill>
                <a:latin typeface="Baskerville Old Face" pitchFamily="18" charset="0"/>
              </a:rPr>
              <a:t> rules of </a:t>
            </a:r>
            <a:r>
              <a:rPr lang="en-US" sz="2600" b="1" dirty="0" err="1" smtClean="0">
                <a:solidFill>
                  <a:schemeClr val="tx1"/>
                </a:solidFill>
                <a:latin typeface="Baskerville Old Face" pitchFamily="18" charset="0"/>
              </a:rPr>
              <a:t>Hiba</a:t>
            </a:r>
            <a:r>
              <a:rPr lang="en-US" sz="2600" b="1" dirty="0" smtClean="0">
                <a:solidFill>
                  <a:schemeClr val="tx1"/>
                </a:solidFill>
                <a:latin typeface="Baskerville Old Face" pitchFamily="18" charset="0"/>
              </a:rPr>
              <a:t>.</a:t>
            </a: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Permissible Modes of Property</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xmlns="" val="3870923800"/>
      </p:ext>
    </p:extLst>
  </p:cSld>
  <p:clrMapOvr>
    <a:masterClrMapping/>
  </p:clrMapOvr>
  <p:timing>
    <p:tnLst>
      <p:par>
        <p:cTn id="1" dur="indefinite" restart="never" nodeType="tmRoot"/>
      </p:par>
    </p:tnLst>
  </p:timing>
</p:sld>
</file>

<file path=ppt/slides/slide1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143000"/>
            <a:ext cx="3657600" cy="55626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Gift (</a:t>
            </a:r>
            <a:r>
              <a:rPr lang="en-US" sz="2800" b="1" dirty="0" err="1" smtClean="0">
                <a:solidFill>
                  <a:schemeClr val="accent6">
                    <a:lumMod val="75000"/>
                  </a:schemeClr>
                </a:solidFill>
                <a:latin typeface="Levenim MT" panose="02010502060101010101" pitchFamily="2" charset="-79"/>
                <a:cs typeface="Levenim MT" panose="02010502060101010101" pitchFamily="2" charset="-79"/>
              </a:rPr>
              <a:t>Hiba</a:t>
            </a:r>
            <a:r>
              <a:rPr lang="en-US" sz="2800" b="1" dirty="0" smtClean="0">
                <a:solidFill>
                  <a:schemeClr val="accent6">
                    <a:lumMod val="75000"/>
                  </a:schemeClr>
                </a:solidFill>
                <a:latin typeface="Levenim MT" panose="02010502060101010101" pitchFamily="2" charset="-79"/>
                <a:cs typeface="Levenim MT" panose="02010502060101010101" pitchFamily="2" charset="-79"/>
              </a:rPr>
              <a:t>):</a:t>
            </a:r>
            <a:endParaRPr lang="en-US" sz="2800" b="1" dirty="0">
              <a:solidFill>
                <a:schemeClr val="accent6">
                  <a:lumMod val="75000"/>
                </a:schemeClr>
              </a:solidFill>
              <a:latin typeface="Levenim MT" panose="02010502060101010101" pitchFamily="2" charset="-79"/>
              <a:cs typeface="Levenim MT" panose="02010502060101010101" pitchFamily="2" charset="-79"/>
            </a:endParaRPr>
          </a:p>
          <a:p>
            <a:pPr algn="l"/>
            <a:r>
              <a:rPr lang="en-US" sz="2500" b="1" dirty="0" smtClean="0">
                <a:solidFill>
                  <a:schemeClr val="bg2">
                    <a:lumMod val="50000"/>
                  </a:schemeClr>
                </a:solidFill>
                <a:latin typeface="Levenim MT" panose="02010502060101010101" pitchFamily="2" charset="-79"/>
                <a:cs typeface="Levenim MT" panose="02010502060101010101" pitchFamily="2" charset="-79"/>
              </a:rPr>
              <a:t>Meaning of Gift </a:t>
            </a:r>
            <a:r>
              <a:rPr lang="en-US" sz="2200" b="1" dirty="0" smtClean="0">
                <a:solidFill>
                  <a:schemeClr val="bg2">
                    <a:lumMod val="50000"/>
                  </a:schemeClr>
                </a:solidFill>
                <a:latin typeface="Levenim MT" panose="02010502060101010101" pitchFamily="2" charset="-79"/>
                <a:cs typeface="Levenim MT" panose="02010502060101010101" pitchFamily="2" charset="-79"/>
              </a:rPr>
              <a:t>(</a:t>
            </a:r>
            <a:r>
              <a:rPr lang="en-US" sz="2200" b="1" dirty="0" err="1" smtClean="0">
                <a:solidFill>
                  <a:schemeClr val="bg2">
                    <a:lumMod val="50000"/>
                  </a:schemeClr>
                </a:solidFill>
                <a:latin typeface="Levenim MT" panose="02010502060101010101" pitchFamily="2" charset="-79"/>
                <a:cs typeface="Levenim MT" panose="02010502060101010101" pitchFamily="2" charset="-79"/>
              </a:rPr>
              <a:t>Hiba</a:t>
            </a:r>
            <a:r>
              <a:rPr lang="en-US" sz="2200" b="1" dirty="0" smtClean="0">
                <a:solidFill>
                  <a:schemeClr val="bg2">
                    <a:lumMod val="50000"/>
                  </a:schemeClr>
                </a:solidFill>
                <a:latin typeface="Levenim MT" panose="02010502060101010101" pitchFamily="2" charset="-79"/>
                <a:cs typeface="Levenim MT" panose="02010502060101010101" pitchFamily="2" charset="-79"/>
              </a:rPr>
              <a:t>)</a:t>
            </a:r>
            <a:r>
              <a:rPr lang="en-US" sz="2500" b="1" dirty="0" smtClean="0">
                <a:solidFill>
                  <a:schemeClr val="bg2">
                    <a:lumMod val="50000"/>
                  </a:schemeClr>
                </a:solidFill>
                <a:latin typeface="Levenim MT" panose="02010502060101010101" pitchFamily="2" charset="-79"/>
                <a:cs typeface="Levenim MT" panose="02010502060101010101" pitchFamily="2" charset="-79"/>
              </a:rPr>
              <a:t>:</a:t>
            </a:r>
          </a:p>
          <a:p>
            <a:pPr marL="514350" indent="-514350" algn="l" eaLnBrk="1" hangingPunct="1">
              <a:buFont typeface="Wingdings" pitchFamily="2" charset="2"/>
              <a:buChar char="§"/>
            </a:pPr>
            <a:r>
              <a:rPr lang="en-US" sz="2600" b="1" dirty="0" smtClean="0">
                <a:solidFill>
                  <a:schemeClr val="tx1"/>
                </a:solidFill>
                <a:latin typeface="Baskerville Old Face" pitchFamily="18" charset="0"/>
              </a:rPr>
              <a:t>In verbal giving the item will still be considered to be under you ownership. However,  if he takes possession of it he will become its owner.</a:t>
            </a:r>
          </a:p>
          <a:p>
            <a:pPr marL="514350" indent="-514350" algn="l" eaLnBrk="1" hangingPunct="1">
              <a:buFont typeface="Wingdings" pitchFamily="2" charset="2"/>
              <a:buChar char="§"/>
            </a:pPr>
            <a:r>
              <a:rPr lang="en-US" sz="2600" b="1" dirty="0" smtClean="0">
                <a:solidFill>
                  <a:schemeClr val="tx1"/>
                </a:solidFill>
                <a:latin typeface="Baskerville Old Face" pitchFamily="18" charset="0"/>
              </a:rPr>
              <a:t>The </a:t>
            </a:r>
            <a:r>
              <a:rPr lang="en-US" sz="2600" b="1" dirty="0" smtClean="0">
                <a:solidFill>
                  <a:schemeClr val="tx1"/>
                </a:solidFill>
                <a:latin typeface="Baskerville Old Face" pitchFamily="18" charset="0"/>
              </a:rPr>
              <a:t>nature of the possession in </a:t>
            </a:r>
            <a:r>
              <a:rPr lang="en-US" sz="2600" b="1" dirty="0" err="1" smtClean="0">
                <a:solidFill>
                  <a:schemeClr val="tx1"/>
                </a:solidFill>
                <a:latin typeface="Baskerville Old Face" pitchFamily="18" charset="0"/>
              </a:rPr>
              <a:t>Hiba</a:t>
            </a:r>
            <a:r>
              <a:rPr lang="en-US" sz="2600" b="1" dirty="0" smtClean="0">
                <a:solidFill>
                  <a:schemeClr val="tx1"/>
                </a:solidFill>
                <a:latin typeface="Baskerville Old Face" pitchFamily="18" charset="0"/>
              </a:rPr>
              <a:t> </a:t>
            </a:r>
            <a:r>
              <a:rPr lang="en-US" sz="2600" b="1" dirty="0" smtClean="0">
                <a:solidFill>
                  <a:schemeClr val="tx1"/>
                </a:solidFill>
                <a:latin typeface="Baskerville Old Face" pitchFamily="18" charset="0"/>
              </a:rPr>
              <a:t>will be discussed in the coming topics.</a:t>
            </a: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Permissible Modes of Property</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
        <p:nvSpPr>
          <p:cNvPr id="4" name="TextBox 3"/>
          <p:cNvSpPr txBox="1"/>
          <p:nvPr/>
        </p:nvSpPr>
        <p:spPr>
          <a:xfrm>
            <a:off x="2362200" y="3962400"/>
            <a:ext cx="723275" cy="461665"/>
          </a:xfrm>
          <a:prstGeom prst="rect">
            <a:avLst/>
          </a:prstGeom>
          <a:noFill/>
        </p:spPr>
        <p:txBody>
          <a:bodyPr wrap="none" rtlCol="0">
            <a:spAutoFit/>
          </a:bodyPr>
          <a:lstStyle/>
          <a:p>
            <a:r>
              <a:rPr lang="en-US" sz="2400" dirty="0" smtClean="0">
                <a:solidFill>
                  <a:srgbClr val="FF0000"/>
                </a:solidFill>
              </a:rPr>
              <a:t>END</a:t>
            </a:r>
            <a:endParaRPr lang="en-US" sz="2400" dirty="0">
              <a:solidFill>
                <a:srgbClr val="FF0000"/>
              </a:solidFill>
            </a:endParaRPr>
          </a:p>
        </p:txBody>
      </p:sp>
    </p:spTree>
    <p:extLst>
      <p:ext uri="{BB962C8B-B14F-4D97-AF65-F5344CB8AC3E}">
        <p14:creationId xmlns:p14="http://schemas.microsoft.com/office/powerpoint/2010/main" xmlns="" val="3870923800"/>
      </p:ext>
    </p:extLst>
  </p:cSld>
  <p:clrMapOvr>
    <a:masterClrMapping/>
  </p:clrMapOvr>
  <p:timing>
    <p:tnLst>
      <p:par>
        <p:cTn id="1" dur="indefinite" restart="never" nodeType="tmRoot"/>
      </p:par>
    </p:tnLst>
  </p:timing>
</p:sld>
</file>

<file path=ppt/slides/slide1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0" y="162339"/>
            <a:ext cx="9144000" cy="752061"/>
          </a:xfrm>
        </p:spPr>
        <p:txBody>
          <a:bodyPr/>
          <a:lstStyle/>
          <a:p>
            <a:r>
              <a:rPr lang="en-US" sz="35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Permissible Modes of Property</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
        <p:nvSpPr>
          <p:cNvPr id="7" name="Rectangle 3"/>
          <p:cNvSpPr txBox="1">
            <a:spLocks noChangeArrowheads="1"/>
          </p:cNvSpPr>
          <p:nvPr/>
        </p:nvSpPr>
        <p:spPr bwMode="auto">
          <a:xfrm>
            <a:off x="4731774" y="3200400"/>
            <a:ext cx="3657600" cy="1524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eaLnBrk="1" hangingPunct="1">
              <a:defRPr/>
            </a:pPr>
            <a:r>
              <a:rPr lang="en-US" b="1" dirty="0" smtClean="0">
                <a:solidFill>
                  <a:schemeClr val="tx2">
                    <a:lumMod val="60000"/>
                    <a:lumOff val="40000"/>
                  </a:schemeClr>
                </a:solidFill>
                <a:latin typeface="Baskerville Old Face" panose="02020602080505020303" pitchFamily="18" charset="0"/>
              </a:rPr>
              <a:t>Nature of the Possession in Gift (I)</a:t>
            </a:r>
            <a:endParaRPr lang="en-US" b="1" dirty="0" smtClean="0">
              <a:solidFill>
                <a:schemeClr val="tx2">
                  <a:lumMod val="60000"/>
                  <a:lumOff val="40000"/>
                </a:schemeClr>
              </a:solidFill>
              <a:latin typeface="Baskerville Old Face" panose="02020602080505020303" pitchFamily="18" charset="0"/>
              <a:cs typeface="Aharoni" panose="02010803020104030203" pitchFamily="2" charset="-79"/>
            </a:endParaRPr>
          </a:p>
        </p:txBody>
      </p:sp>
    </p:spTree>
    <p:extLst>
      <p:ext uri="{BB962C8B-B14F-4D97-AF65-F5344CB8AC3E}">
        <p14:creationId xmlns:p14="http://schemas.microsoft.com/office/powerpoint/2010/main" xmlns="" val="4086838071"/>
      </p:ext>
    </p:extLst>
  </p:cSld>
  <p:clrMapOvr>
    <a:masterClrMapping/>
  </p:clrMapOvr>
  <p:timing>
    <p:tnLst>
      <p:par>
        <p:cTn id="1" dur="indefinite" restart="never" nodeType="tmRoot"/>
      </p:par>
    </p:tnLst>
  </p:timing>
</p:sld>
</file>

<file path=ppt/slides/slide1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143000"/>
            <a:ext cx="3657600" cy="55626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Nature of the Possession in Gift </a:t>
            </a:r>
            <a:r>
              <a:rPr lang="en-US" sz="2400" b="1" dirty="0" smtClean="0">
                <a:solidFill>
                  <a:schemeClr val="accent6">
                    <a:lumMod val="75000"/>
                  </a:schemeClr>
                </a:solidFill>
                <a:latin typeface="Levenim MT" panose="02010502060101010101" pitchFamily="2" charset="-79"/>
                <a:cs typeface="Levenim MT" panose="02010502060101010101" pitchFamily="2" charset="-79"/>
              </a:rPr>
              <a:t>(I)</a:t>
            </a:r>
            <a:r>
              <a:rPr lang="en-US" sz="2800" b="1" dirty="0" smtClean="0">
                <a:solidFill>
                  <a:schemeClr val="accent6">
                    <a:lumMod val="75000"/>
                  </a:schemeClr>
                </a:solidFill>
                <a:latin typeface="Levenim MT" panose="02010502060101010101" pitchFamily="2" charset="-79"/>
                <a:cs typeface="Levenim MT" panose="02010502060101010101" pitchFamily="2" charset="-79"/>
              </a:rPr>
              <a:t>:</a:t>
            </a:r>
            <a:endParaRPr lang="en-US" sz="2500" b="1" dirty="0" smtClean="0">
              <a:solidFill>
                <a:schemeClr val="bg2">
                  <a:lumMod val="50000"/>
                </a:schemeClr>
              </a:solidFill>
              <a:latin typeface="Levenim MT" panose="02010502060101010101" pitchFamily="2" charset="-79"/>
              <a:cs typeface="Levenim MT" panose="02010502060101010101" pitchFamily="2" charset="-79"/>
            </a:endParaRPr>
          </a:p>
          <a:p>
            <a:pPr marL="514350" indent="-514350" algn="l" eaLnBrk="1" hangingPunct="1"/>
            <a:r>
              <a:rPr lang="en-US" sz="2500" b="1" dirty="0" smtClean="0">
                <a:solidFill>
                  <a:schemeClr val="bg2">
                    <a:lumMod val="50000"/>
                  </a:schemeClr>
                </a:solidFill>
                <a:latin typeface="Levenim MT" panose="02010502060101010101" pitchFamily="2" charset="-79"/>
                <a:cs typeface="Levenim MT" panose="02010502060101010101" pitchFamily="2" charset="-79"/>
              </a:rPr>
              <a:t>Offering Style in </a:t>
            </a:r>
            <a:r>
              <a:rPr lang="en-US" sz="2500" b="1" dirty="0" err="1" smtClean="0">
                <a:solidFill>
                  <a:schemeClr val="bg2">
                    <a:lumMod val="50000"/>
                  </a:schemeClr>
                </a:solidFill>
                <a:latin typeface="Levenim MT" panose="02010502060101010101" pitchFamily="2" charset="-79"/>
                <a:cs typeface="Levenim MT" panose="02010502060101010101" pitchFamily="2" charset="-79"/>
              </a:rPr>
              <a:t>Hiba</a:t>
            </a:r>
            <a:r>
              <a:rPr lang="en-US" sz="2500" b="1" dirty="0" smtClean="0">
                <a:solidFill>
                  <a:schemeClr val="bg2">
                    <a:lumMod val="50000"/>
                  </a:schemeClr>
                </a:solidFill>
                <a:latin typeface="Levenim MT" panose="02010502060101010101" pitchFamily="2" charset="-79"/>
                <a:cs typeface="Levenim MT" panose="02010502060101010101" pitchFamily="2" charset="-79"/>
              </a:rPr>
              <a:t>:</a:t>
            </a:r>
            <a:endParaRPr lang="en-US" sz="2500" b="1" dirty="0" smtClean="0">
              <a:solidFill>
                <a:schemeClr val="bg2">
                  <a:lumMod val="50000"/>
                </a:schemeClr>
              </a:solidFill>
              <a:latin typeface="Levenim MT" panose="02010502060101010101" pitchFamily="2" charset="-79"/>
              <a:cs typeface="Levenim MT" panose="02010502060101010101" pitchFamily="2" charset="-79"/>
            </a:endParaRPr>
          </a:p>
          <a:p>
            <a:pPr marL="514350" indent="-514350" algn="l" eaLnBrk="1" hangingPunct="1">
              <a:buFont typeface="Wingdings" pitchFamily="2" charset="2"/>
              <a:buChar char="Ø"/>
            </a:pPr>
            <a:r>
              <a:rPr lang="en-US" sz="2300" b="1" dirty="0" smtClean="0">
                <a:solidFill>
                  <a:schemeClr val="tx1"/>
                </a:solidFill>
                <a:latin typeface="Baskerville Old Face" pitchFamily="18" charset="0"/>
              </a:rPr>
              <a:t>You </a:t>
            </a:r>
            <a:r>
              <a:rPr lang="en-US" sz="2300" b="1" dirty="0" smtClean="0">
                <a:solidFill>
                  <a:schemeClr val="tx1"/>
                </a:solidFill>
                <a:latin typeface="Baskerville Old Face" pitchFamily="18" charset="0"/>
              </a:rPr>
              <a:t>placed the item in front of him in such a manner that if he wishes he can take it, and you say to him: “Here, take this.” By placing the item in such a way, he will also become its owner. It will be regarded as if he picked it up and took possession of it.</a:t>
            </a: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Permissible Modes of Property</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xmlns="" val="3870923800"/>
      </p:ext>
    </p:extLst>
  </p:cSld>
  <p:clrMapOvr>
    <a:masterClrMapping/>
  </p:clrMapOvr>
  <p:timing>
    <p:tnLst>
      <p:par>
        <p:cTn id="1" dur="indefinite" restart="never" nodeType="tmRoot"/>
      </p:par>
    </p:tnLst>
  </p:timing>
</p:sld>
</file>

<file path=ppt/slides/slide1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143000"/>
            <a:ext cx="3657600" cy="55626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Nature of the Possession in Gift </a:t>
            </a:r>
            <a:r>
              <a:rPr lang="en-US" sz="2400" b="1" dirty="0" smtClean="0">
                <a:solidFill>
                  <a:schemeClr val="accent6">
                    <a:lumMod val="75000"/>
                  </a:schemeClr>
                </a:solidFill>
                <a:latin typeface="Levenim MT" panose="02010502060101010101" pitchFamily="2" charset="-79"/>
                <a:cs typeface="Levenim MT" panose="02010502060101010101" pitchFamily="2" charset="-79"/>
              </a:rPr>
              <a:t>(I)</a:t>
            </a:r>
            <a:r>
              <a:rPr lang="en-US" sz="2800" b="1" dirty="0" smtClean="0">
                <a:solidFill>
                  <a:schemeClr val="accent6">
                    <a:lumMod val="75000"/>
                  </a:schemeClr>
                </a:solidFill>
                <a:latin typeface="Levenim MT" panose="02010502060101010101" pitchFamily="2" charset="-79"/>
                <a:cs typeface="Levenim MT" panose="02010502060101010101" pitchFamily="2" charset="-79"/>
              </a:rPr>
              <a:t>:</a:t>
            </a:r>
            <a:endParaRPr lang="en-US" sz="2500" b="1" dirty="0" smtClean="0">
              <a:solidFill>
                <a:schemeClr val="bg2">
                  <a:lumMod val="50000"/>
                </a:schemeClr>
              </a:solidFill>
              <a:latin typeface="Levenim MT" panose="02010502060101010101" pitchFamily="2" charset="-79"/>
              <a:cs typeface="Levenim MT" panose="02010502060101010101" pitchFamily="2" charset="-79"/>
            </a:endParaRPr>
          </a:p>
          <a:p>
            <a:pPr marL="514350" indent="-514350" algn="l" eaLnBrk="1" hangingPunct="1"/>
            <a:r>
              <a:rPr lang="en-US" sz="2400" b="1" dirty="0" smtClean="0">
                <a:solidFill>
                  <a:schemeClr val="bg2">
                    <a:lumMod val="50000"/>
                  </a:schemeClr>
                </a:solidFill>
                <a:latin typeface="Levenim MT" panose="02010502060101010101" pitchFamily="2" charset="-79"/>
                <a:cs typeface="Levenim MT" panose="02010502060101010101" pitchFamily="2" charset="-79"/>
              </a:rPr>
              <a:t>Offering Style in </a:t>
            </a:r>
            <a:r>
              <a:rPr lang="en-US" sz="2400" b="1" dirty="0" err="1" smtClean="0">
                <a:solidFill>
                  <a:schemeClr val="bg2">
                    <a:lumMod val="50000"/>
                  </a:schemeClr>
                </a:solidFill>
                <a:latin typeface="Levenim MT" panose="02010502060101010101" pitchFamily="2" charset="-79"/>
                <a:cs typeface="Levenim MT" panose="02010502060101010101" pitchFamily="2" charset="-79"/>
              </a:rPr>
              <a:t>Hiba</a:t>
            </a:r>
            <a:r>
              <a:rPr lang="en-US" sz="2400" b="1" dirty="0" smtClean="0">
                <a:solidFill>
                  <a:schemeClr val="bg2">
                    <a:lumMod val="50000"/>
                  </a:schemeClr>
                </a:solidFill>
                <a:latin typeface="Levenim MT" panose="02010502060101010101" pitchFamily="2" charset="-79"/>
                <a:cs typeface="Levenim MT" panose="02010502060101010101" pitchFamily="2" charset="-79"/>
              </a:rPr>
              <a:t>:</a:t>
            </a:r>
          </a:p>
          <a:p>
            <a:pPr marL="514350" indent="-514350" algn="l" eaLnBrk="1" hangingPunct="1">
              <a:buFont typeface="Wingdings" pitchFamily="2" charset="2"/>
              <a:buChar char="Ø"/>
            </a:pPr>
            <a:r>
              <a:rPr lang="en-US" sz="2300" b="1" dirty="0" smtClean="0">
                <a:solidFill>
                  <a:schemeClr val="tx1"/>
                </a:solidFill>
                <a:latin typeface="Baskerville Old Face" pitchFamily="18" charset="0"/>
              </a:rPr>
              <a:t>You </a:t>
            </a:r>
            <a:r>
              <a:rPr lang="en-US" sz="2300" b="1" dirty="0" smtClean="0">
                <a:solidFill>
                  <a:schemeClr val="tx1"/>
                </a:solidFill>
                <a:latin typeface="Baskerville Old Face" pitchFamily="18" charset="0"/>
              </a:rPr>
              <a:t>gave a person clothing that is kept in a locked trunk but did not give him the keys to the trunk. This will not be regarded as taking possession. Once you hand over the keys, possession will take place and he will become the owner of the clothing.</a:t>
            </a: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Permissible Modes of Property</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xmlns="" val="3870923800"/>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219200"/>
            <a:ext cx="3657600" cy="5257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a:solidFill>
                  <a:schemeClr val="accent6">
                    <a:lumMod val="75000"/>
                  </a:schemeClr>
                </a:solidFill>
                <a:latin typeface="Levenim MT" panose="02010502060101010101" pitchFamily="2" charset="-79"/>
                <a:cs typeface="Levenim MT" panose="02010502060101010101" pitchFamily="2" charset="-79"/>
              </a:rPr>
              <a:t>Islamic Law of Contract (II):</a:t>
            </a:r>
          </a:p>
          <a:p>
            <a:pPr algn="l"/>
            <a:r>
              <a:rPr lang="en-US" sz="2800" b="1" dirty="0" smtClean="0">
                <a:solidFill>
                  <a:schemeClr val="bg2">
                    <a:lumMod val="50000"/>
                  </a:schemeClr>
                </a:solidFill>
                <a:latin typeface="Levenim MT" panose="02010502060101010101" pitchFamily="2" charset="-79"/>
                <a:cs typeface="Levenim MT" panose="02010502060101010101" pitchFamily="2" charset="-79"/>
              </a:rPr>
              <a:t>Subject Matter-Goods / Commodities / Services:</a:t>
            </a:r>
          </a:p>
          <a:p>
            <a:pPr marL="457200" indent="-457200" algn="l" eaLnBrk="1" hangingPunct="1">
              <a:buFont typeface="Arial" panose="020B0604020202020204" pitchFamily="34" charset="0"/>
              <a:buChar char="•"/>
            </a:pPr>
            <a:r>
              <a:rPr lang="en-US" sz="2600" b="1" dirty="0" smtClean="0">
                <a:solidFill>
                  <a:schemeClr val="tx1"/>
                </a:solidFill>
                <a:latin typeface="Baskerville Old Face" panose="02020602080505020303" pitchFamily="18" charset="0"/>
              </a:rPr>
              <a:t>Islamic law stress about the subject matter of a contract in the following matters</a:t>
            </a: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Permissible Modes of Property</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xmlns="" val="2746982065"/>
      </p:ext>
    </p:extLst>
  </p:cSld>
  <p:clrMapOvr>
    <a:masterClrMapping/>
  </p:clrMapOvr>
  <p:timing>
    <p:tnLst>
      <p:par>
        <p:cTn id="1" dur="indefinite" restart="never" nodeType="tmRoot"/>
      </p:par>
    </p:tnLst>
  </p:timing>
</p:sld>
</file>

<file path=ppt/slides/slide1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066800"/>
            <a:ext cx="3657600" cy="5715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Nature of the Possession in Gift </a:t>
            </a:r>
            <a:r>
              <a:rPr lang="en-US" sz="2400" b="1" dirty="0" smtClean="0">
                <a:solidFill>
                  <a:schemeClr val="accent6">
                    <a:lumMod val="75000"/>
                  </a:schemeClr>
                </a:solidFill>
                <a:latin typeface="Levenim MT" panose="02010502060101010101" pitchFamily="2" charset="-79"/>
                <a:cs typeface="Levenim MT" panose="02010502060101010101" pitchFamily="2" charset="-79"/>
              </a:rPr>
              <a:t>(I)</a:t>
            </a:r>
            <a:r>
              <a:rPr lang="en-US" sz="2800" b="1" dirty="0" smtClean="0">
                <a:solidFill>
                  <a:schemeClr val="accent6">
                    <a:lumMod val="75000"/>
                  </a:schemeClr>
                </a:solidFill>
                <a:latin typeface="Levenim MT" panose="02010502060101010101" pitchFamily="2" charset="-79"/>
                <a:cs typeface="Levenim MT" panose="02010502060101010101" pitchFamily="2" charset="-79"/>
              </a:rPr>
              <a:t>:</a:t>
            </a:r>
            <a:endParaRPr lang="en-US" sz="2500" b="1" dirty="0" smtClean="0">
              <a:solidFill>
                <a:schemeClr val="bg2">
                  <a:lumMod val="50000"/>
                </a:schemeClr>
              </a:solidFill>
              <a:latin typeface="Levenim MT" panose="02010502060101010101" pitchFamily="2" charset="-79"/>
              <a:cs typeface="Levenim MT" panose="02010502060101010101" pitchFamily="2" charset="-79"/>
            </a:endParaRPr>
          </a:p>
          <a:p>
            <a:pPr marL="514350" indent="-514350" algn="l" eaLnBrk="1" hangingPunct="1"/>
            <a:r>
              <a:rPr lang="en-US" sz="2000" b="1" dirty="0" err="1" smtClean="0">
                <a:solidFill>
                  <a:schemeClr val="bg2">
                    <a:lumMod val="50000"/>
                  </a:schemeClr>
                </a:solidFill>
                <a:latin typeface="Levenim MT" panose="02010502060101010101" pitchFamily="2" charset="-79"/>
                <a:cs typeface="Levenim MT" panose="02010502060101010101" pitchFamily="2" charset="-79"/>
              </a:rPr>
              <a:t>Hiba</a:t>
            </a:r>
            <a:r>
              <a:rPr lang="en-US" sz="2000" b="1" dirty="0" smtClean="0">
                <a:solidFill>
                  <a:schemeClr val="bg2">
                    <a:lumMod val="50000"/>
                  </a:schemeClr>
                </a:solidFill>
                <a:latin typeface="Levenim MT" panose="02010502060101010101" pitchFamily="2" charset="-79"/>
                <a:cs typeface="Levenim MT" panose="02010502060101010101" pitchFamily="2" charset="-79"/>
              </a:rPr>
              <a:t> in Non divisible Items:</a:t>
            </a:r>
            <a:endParaRPr lang="en-US" sz="2000" b="1" dirty="0" smtClean="0">
              <a:solidFill>
                <a:schemeClr val="bg2">
                  <a:lumMod val="50000"/>
                </a:schemeClr>
              </a:solidFill>
              <a:latin typeface="Levenim MT" panose="02010502060101010101" pitchFamily="2" charset="-79"/>
              <a:cs typeface="Levenim MT" panose="02010502060101010101" pitchFamily="2" charset="-79"/>
            </a:endParaRPr>
          </a:p>
          <a:p>
            <a:pPr marL="514350" indent="-514350" algn="l" eaLnBrk="1" hangingPunct="1">
              <a:buFont typeface="Wingdings" pitchFamily="2" charset="2"/>
              <a:buChar char="Ø"/>
            </a:pPr>
            <a:r>
              <a:rPr lang="en-US" sz="2200" b="1" dirty="0" smtClean="0">
                <a:solidFill>
                  <a:schemeClr val="tx1"/>
                </a:solidFill>
                <a:latin typeface="Baskerville Old Face" pitchFamily="18" charset="0"/>
              </a:rPr>
              <a:t>If </a:t>
            </a:r>
            <a:r>
              <a:rPr lang="en-US" sz="2200" b="1" dirty="0" smtClean="0">
                <a:solidFill>
                  <a:schemeClr val="tx1"/>
                </a:solidFill>
                <a:latin typeface="Baskerville Old Face" pitchFamily="18" charset="0"/>
              </a:rPr>
              <a:t>you give a person a portion of a certain item which can not be divided like bowl, glass or an animal so once a person takes possession of such items he will become owner of that portion which you have given to him and the whole item will come under a partnership between both of you .</a:t>
            </a: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Permissible Modes of Property</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xmlns="" val="3870923800"/>
      </p:ext>
    </p:extLst>
  </p:cSld>
  <p:clrMapOvr>
    <a:masterClrMapping/>
  </p:clrMapOvr>
  <p:timing>
    <p:tnLst>
      <p:par>
        <p:cTn id="1" dur="indefinite" restart="never" nodeType="tmRoot"/>
      </p:par>
    </p:tnLst>
  </p:timing>
</p:sld>
</file>

<file path=ppt/slides/slide1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066800"/>
            <a:ext cx="3657600" cy="5715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Nature of the Possession in Gift </a:t>
            </a:r>
            <a:r>
              <a:rPr lang="en-US" sz="2400" b="1" dirty="0" smtClean="0">
                <a:solidFill>
                  <a:schemeClr val="accent6">
                    <a:lumMod val="75000"/>
                  </a:schemeClr>
                </a:solidFill>
                <a:latin typeface="Levenim MT" panose="02010502060101010101" pitchFamily="2" charset="-79"/>
                <a:cs typeface="Levenim MT" panose="02010502060101010101" pitchFamily="2" charset="-79"/>
              </a:rPr>
              <a:t>(I)</a:t>
            </a:r>
            <a:r>
              <a:rPr lang="en-US" sz="2800" b="1" dirty="0" smtClean="0">
                <a:solidFill>
                  <a:schemeClr val="accent6">
                    <a:lumMod val="75000"/>
                  </a:schemeClr>
                </a:solidFill>
                <a:latin typeface="Levenim MT" panose="02010502060101010101" pitchFamily="2" charset="-79"/>
                <a:cs typeface="Levenim MT" panose="02010502060101010101" pitchFamily="2" charset="-79"/>
              </a:rPr>
              <a:t>:</a:t>
            </a:r>
            <a:endParaRPr lang="en-US" sz="2500" b="1" dirty="0" smtClean="0">
              <a:solidFill>
                <a:schemeClr val="bg2">
                  <a:lumMod val="50000"/>
                </a:schemeClr>
              </a:solidFill>
              <a:latin typeface="Levenim MT" panose="02010502060101010101" pitchFamily="2" charset="-79"/>
              <a:cs typeface="Levenim MT" panose="02010502060101010101" pitchFamily="2" charset="-79"/>
            </a:endParaRPr>
          </a:p>
          <a:p>
            <a:pPr marL="514350" indent="-514350" algn="l" eaLnBrk="1" hangingPunct="1"/>
            <a:r>
              <a:rPr lang="en-US" sz="2000" b="1" dirty="0" err="1" smtClean="0">
                <a:solidFill>
                  <a:schemeClr val="bg2">
                    <a:lumMod val="50000"/>
                  </a:schemeClr>
                </a:solidFill>
                <a:latin typeface="Levenim MT" panose="02010502060101010101" pitchFamily="2" charset="-79"/>
                <a:cs typeface="Levenim MT" panose="02010502060101010101" pitchFamily="2" charset="-79"/>
              </a:rPr>
              <a:t>Hiba</a:t>
            </a:r>
            <a:r>
              <a:rPr lang="en-US" sz="2000" b="1" dirty="0" smtClean="0">
                <a:solidFill>
                  <a:schemeClr val="bg2">
                    <a:lumMod val="50000"/>
                  </a:schemeClr>
                </a:solidFill>
                <a:latin typeface="Levenim MT" panose="02010502060101010101" pitchFamily="2" charset="-79"/>
                <a:cs typeface="Levenim MT" panose="02010502060101010101" pitchFamily="2" charset="-79"/>
              </a:rPr>
              <a:t> in Non divisible Items:</a:t>
            </a:r>
          </a:p>
          <a:p>
            <a:pPr marL="514350" indent="-514350" algn="l" eaLnBrk="1" hangingPunct="1">
              <a:buFont typeface="Wingdings" pitchFamily="2" charset="2"/>
              <a:buChar char="Ø"/>
            </a:pPr>
            <a:r>
              <a:rPr lang="en-US" sz="2400" b="1" dirty="0" smtClean="0">
                <a:solidFill>
                  <a:schemeClr val="tx1"/>
                </a:solidFill>
                <a:latin typeface="Baskerville Old Face" pitchFamily="18" charset="0"/>
              </a:rPr>
              <a:t>If </a:t>
            </a:r>
            <a:r>
              <a:rPr lang="en-US" sz="2400" b="1" dirty="0" smtClean="0">
                <a:solidFill>
                  <a:schemeClr val="tx1"/>
                </a:solidFill>
                <a:latin typeface="Baskerville Old Face" pitchFamily="18" charset="0"/>
              </a:rPr>
              <a:t>you give a person a person a an item which can be divided like land, car or house then it is not permissible to give it without dividing it.</a:t>
            </a: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Permissible Modes of Property</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xmlns="" val="3870923800"/>
      </p:ext>
    </p:extLst>
  </p:cSld>
  <p:clrMapOvr>
    <a:masterClrMapping/>
  </p:clrMapOvr>
  <p:timing>
    <p:tnLst>
      <p:par>
        <p:cTn id="1" dur="indefinite" restart="never" nodeType="tmRoot"/>
      </p:par>
    </p:tnLst>
  </p:timing>
</p:sld>
</file>

<file path=ppt/slides/slide1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066800"/>
            <a:ext cx="3657600" cy="5715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Nature of the Possession in Gift </a:t>
            </a:r>
            <a:r>
              <a:rPr lang="en-US" sz="2400" b="1" dirty="0" smtClean="0">
                <a:solidFill>
                  <a:schemeClr val="accent6">
                    <a:lumMod val="75000"/>
                  </a:schemeClr>
                </a:solidFill>
                <a:latin typeface="Levenim MT" panose="02010502060101010101" pitchFamily="2" charset="-79"/>
                <a:cs typeface="Levenim MT" panose="02010502060101010101" pitchFamily="2" charset="-79"/>
              </a:rPr>
              <a:t>(I)</a:t>
            </a:r>
            <a:r>
              <a:rPr lang="en-US" sz="2800" b="1" dirty="0" smtClean="0">
                <a:solidFill>
                  <a:schemeClr val="accent6">
                    <a:lumMod val="75000"/>
                  </a:schemeClr>
                </a:solidFill>
                <a:latin typeface="Levenim MT" panose="02010502060101010101" pitchFamily="2" charset="-79"/>
                <a:cs typeface="Levenim MT" panose="02010502060101010101" pitchFamily="2" charset="-79"/>
              </a:rPr>
              <a:t>:</a:t>
            </a:r>
            <a:endParaRPr lang="en-US" sz="2500" b="1" dirty="0" smtClean="0">
              <a:solidFill>
                <a:schemeClr val="bg2">
                  <a:lumMod val="50000"/>
                </a:schemeClr>
              </a:solidFill>
              <a:latin typeface="Levenim MT" panose="02010502060101010101" pitchFamily="2" charset="-79"/>
              <a:cs typeface="Levenim MT" panose="02010502060101010101" pitchFamily="2" charset="-79"/>
            </a:endParaRPr>
          </a:p>
          <a:p>
            <a:pPr marL="514350" indent="-514350" algn="l" eaLnBrk="1" hangingPunct="1"/>
            <a:r>
              <a:rPr lang="en-US" sz="2400" b="1" dirty="0" err="1" smtClean="0">
                <a:solidFill>
                  <a:schemeClr val="bg2">
                    <a:lumMod val="50000"/>
                  </a:schemeClr>
                </a:solidFill>
                <a:latin typeface="Levenim MT" panose="02010502060101010101" pitchFamily="2" charset="-79"/>
                <a:cs typeface="Levenim MT" panose="02010502060101010101" pitchFamily="2" charset="-79"/>
              </a:rPr>
              <a:t>Hiba</a:t>
            </a:r>
            <a:r>
              <a:rPr lang="en-US" sz="2400" b="1" dirty="0" smtClean="0">
                <a:solidFill>
                  <a:schemeClr val="bg2">
                    <a:lumMod val="50000"/>
                  </a:schemeClr>
                </a:solidFill>
                <a:latin typeface="Levenim MT" panose="02010502060101010101" pitchFamily="2" charset="-79"/>
                <a:cs typeface="Levenim MT" panose="02010502060101010101" pitchFamily="2" charset="-79"/>
              </a:rPr>
              <a:t> </a:t>
            </a:r>
            <a:r>
              <a:rPr lang="en-US" sz="2400" b="1" dirty="0" smtClean="0">
                <a:solidFill>
                  <a:schemeClr val="bg2">
                    <a:lumMod val="50000"/>
                  </a:schemeClr>
                </a:solidFill>
                <a:latin typeface="Levenim MT" panose="02010502060101010101" pitchFamily="2" charset="-79"/>
                <a:cs typeface="Levenim MT" panose="02010502060101010101" pitchFamily="2" charset="-79"/>
              </a:rPr>
              <a:t>in the partnership based Items</a:t>
            </a:r>
            <a:r>
              <a:rPr lang="en-US" sz="2400" b="1" dirty="0" smtClean="0">
                <a:solidFill>
                  <a:schemeClr val="bg2">
                    <a:lumMod val="50000"/>
                  </a:schemeClr>
                </a:solidFill>
                <a:latin typeface="Levenim MT" panose="02010502060101010101" pitchFamily="2" charset="-79"/>
                <a:cs typeface="Levenim MT" panose="02010502060101010101" pitchFamily="2" charset="-79"/>
              </a:rPr>
              <a:t>:</a:t>
            </a:r>
          </a:p>
          <a:p>
            <a:pPr marL="514350" indent="-514350" algn="l" eaLnBrk="1" hangingPunct="1">
              <a:buFont typeface="Wingdings" pitchFamily="2" charset="2"/>
              <a:buChar char="Ø"/>
            </a:pPr>
            <a:r>
              <a:rPr lang="en-US" sz="2400" b="1" dirty="0" smtClean="0">
                <a:solidFill>
                  <a:schemeClr val="tx1"/>
                </a:solidFill>
                <a:latin typeface="Baskerville Old Face" pitchFamily="18" charset="0"/>
              </a:rPr>
              <a:t>Two </a:t>
            </a:r>
            <a:r>
              <a:rPr lang="en-US" sz="2400" b="1" dirty="0" smtClean="0">
                <a:solidFill>
                  <a:schemeClr val="tx1"/>
                </a:solidFill>
                <a:latin typeface="Baskerville Old Face" pitchFamily="18" charset="0"/>
              </a:rPr>
              <a:t>persons purchased a length of material, a house or a farm and each one paid half the money for it. As long as they do not divide it, it is not permissible for any one of them to give his share away to anyone.</a:t>
            </a: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Permissible Modes of Property</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xmlns="" val="3870923800"/>
      </p:ext>
    </p:extLst>
  </p:cSld>
  <p:clrMapOvr>
    <a:masterClrMapping/>
  </p:clrMapOvr>
  <p:timing>
    <p:tnLst>
      <p:par>
        <p:cTn id="1" dur="indefinite" restart="never" nodeType="tmRoot"/>
      </p:par>
    </p:tnLst>
  </p:timing>
</p:sld>
</file>

<file path=ppt/slides/slide1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066800"/>
            <a:ext cx="3657600" cy="5715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Nature of the Possession in Gift </a:t>
            </a:r>
            <a:r>
              <a:rPr lang="en-US" sz="2400" b="1" dirty="0" smtClean="0">
                <a:solidFill>
                  <a:schemeClr val="accent6">
                    <a:lumMod val="75000"/>
                  </a:schemeClr>
                </a:solidFill>
                <a:latin typeface="Levenim MT" panose="02010502060101010101" pitchFamily="2" charset="-79"/>
                <a:cs typeface="Levenim MT" panose="02010502060101010101" pitchFamily="2" charset="-79"/>
              </a:rPr>
              <a:t>(I)</a:t>
            </a:r>
            <a:r>
              <a:rPr lang="en-US" sz="2800" b="1" dirty="0" smtClean="0">
                <a:solidFill>
                  <a:schemeClr val="accent6">
                    <a:lumMod val="75000"/>
                  </a:schemeClr>
                </a:solidFill>
                <a:latin typeface="Levenim MT" panose="02010502060101010101" pitchFamily="2" charset="-79"/>
                <a:cs typeface="Levenim MT" panose="02010502060101010101" pitchFamily="2" charset="-79"/>
              </a:rPr>
              <a:t>:</a:t>
            </a:r>
            <a:endParaRPr lang="en-US" sz="2500" b="1" dirty="0" smtClean="0">
              <a:solidFill>
                <a:schemeClr val="bg2">
                  <a:lumMod val="50000"/>
                </a:schemeClr>
              </a:solidFill>
              <a:latin typeface="Levenim MT" panose="02010502060101010101" pitchFamily="2" charset="-79"/>
              <a:cs typeface="Levenim MT" panose="02010502060101010101" pitchFamily="2" charset="-79"/>
            </a:endParaRPr>
          </a:p>
          <a:p>
            <a:pPr marL="514350" indent="-514350" algn="l" eaLnBrk="1" hangingPunct="1"/>
            <a:r>
              <a:rPr lang="en-US" sz="2400" b="1" dirty="0" smtClean="0">
                <a:solidFill>
                  <a:schemeClr val="bg2">
                    <a:lumMod val="50000"/>
                  </a:schemeClr>
                </a:solidFill>
                <a:latin typeface="Levenim MT" pitchFamily="2" charset="-79"/>
                <a:cs typeface="Levenim MT" pitchFamily="2" charset="-79"/>
              </a:rPr>
              <a:t>     </a:t>
            </a:r>
            <a:r>
              <a:rPr lang="en-US" sz="2400" b="1" dirty="0" err="1" smtClean="0">
                <a:solidFill>
                  <a:schemeClr val="bg2">
                    <a:lumMod val="50000"/>
                  </a:schemeClr>
                </a:solidFill>
                <a:latin typeface="Levenim MT" pitchFamily="2" charset="-79"/>
                <a:cs typeface="Levenim MT" pitchFamily="2" charset="-79"/>
              </a:rPr>
              <a:t>Hiba</a:t>
            </a:r>
            <a:r>
              <a:rPr lang="en-US" sz="2400" b="1" dirty="0" smtClean="0">
                <a:solidFill>
                  <a:schemeClr val="bg2">
                    <a:lumMod val="50000"/>
                  </a:schemeClr>
                </a:solidFill>
                <a:latin typeface="Levenim MT" pitchFamily="2" charset="-79"/>
                <a:cs typeface="Levenim MT" pitchFamily="2" charset="-79"/>
              </a:rPr>
              <a:t> in the things which is already in the custody:</a:t>
            </a:r>
            <a:endParaRPr lang="en-US" sz="2400" b="1" dirty="0" smtClean="0">
              <a:solidFill>
                <a:schemeClr val="tx1"/>
              </a:solidFill>
              <a:latin typeface="Levenim MT" pitchFamily="2" charset="-79"/>
              <a:cs typeface="Levenim MT" pitchFamily="2" charset="-79"/>
            </a:endParaRPr>
          </a:p>
          <a:p>
            <a:pPr marL="514350" indent="-514350" algn="l" eaLnBrk="1" hangingPunct="1">
              <a:buFont typeface="Wingdings" pitchFamily="2" charset="2"/>
              <a:buChar char="Ø"/>
            </a:pPr>
            <a:r>
              <a:rPr lang="en-US" sz="2400" b="1" dirty="0" smtClean="0">
                <a:solidFill>
                  <a:schemeClr val="tx1"/>
                </a:solidFill>
                <a:latin typeface="Baskerville Old Face" pitchFamily="18" charset="0"/>
              </a:rPr>
              <a:t>A </a:t>
            </a:r>
            <a:r>
              <a:rPr lang="en-US" sz="2400" b="1" dirty="0" smtClean="0">
                <a:solidFill>
                  <a:schemeClr val="tx1"/>
                </a:solidFill>
                <a:latin typeface="Baskerville Old Face" pitchFamily="18" charset="0"/>
              </a:rPr>
              <a:t>person who is keeping the item as “</a:t>
            </a:r>
            <a:r>
              <a:rPr lang="en-US" sz="2400" b="1" dirty="0" err="1" smtClean="0">
                <a:solidFill>
                  <a:schemeClr val="tx1"/>
                </a:solidFill>
                <a:latin typeface="Baskerville Old Face" pitchFamily="18" charset="0"/>
              </a:rPr>
              <a:t>Amanah</a:t>
            </a:r>
            <a:r>
              <a:rPr lang="en-US" sz="2400" b="1" dirty="0" smtClean="0">
                <a:solidFill>
                  <a:schemeClr val="tx1"/>
                </a:solidFill>
                <a:latin typeface="Baskerville Old Face" pitchFamily="18" charset="0"/>
              </a:rPr>
              <a:t>” can receive the same as a gift from the owner.</a:t>
            </a:r>
          </a:p>
          <a:p>
            <a:pPr marL="514350" indent="-514350" algn="l" eaLnBrk="1" hangingPunct="1">
              <a:buFont typeface="Wingdings" pitchFamily="2" charset="2"/>
              <a:buChar char="Ø"/>
            </a:pPr>
            <a:r>
              <a:rPr lang="en-US" sz="2400" b="1" dirty="0" smtClean="0">
                <a:solidFill>
                  <a:schemeClr val="tx1"/>
                </a:solidFill>
                <a:latin typeface="Baskerville Old Face" pitchFamily="18" charset="0"/>
              </a:rPr>
              <a:t>There is no need for the owner to take the possession of that item again and give it back to the same person.</a:t>
            </a: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Permissible Modes of Property</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
        <p:nvSpPr>
          <p:cNvPr id="4" name="TextBox 3"/>
          <p:cNvSpPr txBox="1"/>
          <p:nvPr/>
        </p:nvSpPr>
        <p:spPr>
          <a:xfrm>
            <a:off x="2362200" y="3962400"/>
            <a:ext cx="723275" cy="461665"/>
          </a:xfrm>
          <a:prstGeom prst="rect">
            <a:avLst/>
          </a:prstGeom>
          <a:noFill/>
        </p:spPr>
        <p:txBody>
          <a:bodyPr wrap="none" rtlCol="0">
            <a:spAutoFit/>
          </a:bodyPr>
          <a:lstStyle/>
          <a:p>
            <a:r>
              <a:rPr lang="en-US" sz="2400" dirty="0" smtClean="0">
                <a:solidFill>
                  <a:srgbClr val="FF0000"/>
                </a:solidFill>
              </a:rPr>
              <a:t>END</a:t>
            </a:r>
            <a:endParaRPr lang="en-US" sz="2400" dirty="0">
              <a:solidFill>
                <a:srgbClr val="FF0000"/>
              </a:solidFill>
            </a:endParaRPr>
          </a:p>
        </p:txBody>
      </p:sp>
    </p:spTree>
    <p:extLst>
      <p:ext uri="{BB962C8B-B14F-4D97-AF65-F5344CB8AC3E}">
        <p14:creationId xmlns:p14="http://schemas.microsoft.com/office/powerpoint/2010/main" xmlns="" val="3870923800"/>
      </p:ext>
    </p:extLst>
  </p:cSld>
  <p:clrMapOvr>
    <a:masterClrMapping/>
  </p:clrMapOvr>
  <p:timing>
    <p:tnLst>
      <p:par>
        <p:cTn id="1" dur="indefinite" restart="never" nodeType="tmRoot"/>
      </p:par>
    </p:tnLst>
  </p:timing>
</p:sld>
</file>

<file path=ppt/slides/slide1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0" y="162339"/>
            <a:ext cx="9144000" cy="752061"/>
          </a:xfrm>
        </p:spPr>
        <p:txBody>
          <a:bodyPr/>
          <a:lstStyle/>
          <a:p>
            <a:r>
              <a:rPr lang="en-US" sz="35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Permissible Modes of Property</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
        <p:nvSpPr>
          <p:cNvPr id="7" name="Rectangle 3"/>
          <p:cNvSpPr txBox="1">
            <a:spLocks noChangeArrowheads="1"/>
          </p:cNvSpPr>
          <p:nvPr/>
        </p:nvSpPr>
        <p:spPr bwMode="auto">
          <a:xfrm>
            <a:off x="4731774" y="3200400"/>
            <a:ext cx="3657600" cy="1524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eaLnBrk="1" hangingPunct="1">
              <a:defRPr/>
            </a:pPr>
            <a:r>
              <a:rPr lang="en-US" b="1" dirty="0" smtClean="0">
                <a:solidFill>
                  <a:schemeClr val="tx2">
                    <a:lumMod val="60000"/>
                    <a:lumOff val="40000"/>
                  </a:schemeClr>
                </a:solidFill>
                <a:latin typeface="Baskerville Old Face" panose="02020602080505020303" pitchFamily="18" charset="0"/>
              </a:rPr>
              <a:t>Nature of Possession in Gift (II)</a:t>
            </a:r>
            <a:endParaRPr lang="en-US" b="1" dirty="0" smtClean="0">
              <a:solidFill>
                <a:schemeClr val="tx2">
                  <a:lumMod val="60000"/>
                  <a:lumOff val="40000"/>
                </a:schemeClr>
              </a:solidFill>
              <a:latin typeface="Baskerville Old Face" panose="02020602080505020303" pitchFamily="18" charset="0"/>
              <a:cs typeface="Aharoni" panose="02010803020104030203" pitchFamily="2" charset="-79"/>
            </a:endParaRPr>
          </a:p>
        </p:txBody>
      </p:sp>
    </p:spTree>
    <p:extLst>
      <p:ext uri="{BB962C8B-B14F-4D97-AF65-F5344CB8AC3E}">
        <p14:creationId xmlns:p14="http://schemas.microsoft.com/office/powerpoint/2010/main" xmlns="" val="2651014076"/>
      </p:ext>
    </p:extLst>
  </p:cSld>
  <p:clrMapOvr>
    <a:masterClrMapping/>
  </p:clrMapOvr>
  <p:timing>
    <p:tnLst>
      <p:par>
        <p:cTn id="1" dur="indefinite" restart="never" nodeType="tmRoot"/>
      </p:par>
    </p:tnLst>
  </p:timing>
</p:sld>
</file>

<file path=ppt/slides/slide1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143000"/>
            <a:ext cx="3657600" cy="55626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Nature of Possession in Gift </a:t>
            </a:r>
            <a:r>
              <a:rPr lang="en-US" sz="2000" b="1" dirty="0" smtClean="0">
                <a:solidFill>
                  <a:schemeClr val="accent6">
                    <a:lumMod val="75000"/>
                  </a:schemeClr>
                </a:solidFill>
                <a:latin typeface="Levenim MT" panose="02010502060101010101" pitchFamily="2" charset="-79"/>
                <a:cs typeface="Levenim MT" panose="02010502060101010101" pitchFamily="2" charset="-79"/>
              </a:rPr>
              <a:t>(II):</a:t>
            </a:r>
            <a:endParaRPr lang="en-US" sz="2800" b="1" dirty="0">
              <a:solidFill>
                <a:schemeClr val="accent6">
                  <a:lumMod val="75000"/>
                </a:schemeClr>
              </a:solidFill>
              <a:latin typeface="Levenim MT" panose="02010502060101010101" pitchFamily="2" charset="-79"/>
              <a:cs typeface="Levenim MT" panose="02010502060101010101" pitchFamily="2" charset="-79"/>
            </a:endParaRPr>
          </a:p>
          <a:p>
            <a:pPr algn="l"/>
            <a:r>
              <a:rPr lang="en-US" sz="2500" b="1" dirty="0" smtClean="0">
                <a:solidFill>
                  <a:schemeClr val="bg2">
                    <a:lumMod val="50000"/>
                  </a:schemeClr>
                </a:solidFill>
                <a:latin typeface="Levenim MT" panose="02010502060101010101" pitchFamily="2" charset="-79"/>
                <a:cs typeface="Levenim MT" panose="02010502060101010101" pitchFamily="2" charset="-79"/>
              </a:rPr>
              <a:t>Giving to Children:</a:t>
            </a:r>
          </a:p>
          <a:p>
            <a:pPr marL="514350" indent="-514350" algn="l" eaLnBrk="1" hangingPunct="1">
              <a:buFont typeface="Wingdings" pitchFamily="2" charset="2"/>
              <a:buChar char="Ø"/>
            </a:pPr>
            <a:r>
              <a:rPr lang="en-US" sz="2600" b="1" dirty="0" smtClean="0">
                <a:solidFill>
                  <a:schemeClr val="tx1"/>
                </a:solidFill>
                <a:latin typeface="Baskerville Old Face" pitchFamily="18" charset="0"/>
              </a:rPr>
              <a:t>When anything is given to a child on any occasion, the purpose and object is not to give the child but to his parents.</a:t>
            </a:r>
          </a:p>
          <a:p>
            <a:pPr marL="514350" indent="-514350" algn="l" eaLnBrk="1" hangingPunct="1">
              <a:buFont typeface="Wingdings" pitchFamily="2" charset="2"/>
              <a:buChar char="Ø"/>
            </a:pPr>
            <a:r>
              <a:rPr lang="en-US" sz="2600" b="1" dirty="0" smtClean="0">
                <a:solidFill>
                  <a:schemeClr val="tx1"/>
                </a:solidFill>
                <a:latin typeface="Baskerville Old Face" pitchFamily="18" charset="0"/>
              </a:rPr>
              <a:t>All those gifts are therefore not the possession of the child. </a:t>
            </a: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Permissible Modes of Property</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xmlns="" val="3870923800"/>
      </p:ext>
    </p:extLst>
  </p:cSld>
  <p:clrMapOvr>
    <a:masterClrMapping/>
  </p:clrMapOvr>
  <p:timing>
    <p:tnLst>
      <p:par>
        <p:cTn id="1" dur="indefinite" restart="never" nodeType="tmRoot"/>
      </p:par>
    </p:tnLst>
  </p:timing>
</p:sld>
</file>

<file path=ppt/slides/slide1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143000"/>
            <a:ext cx="3657600" cy="55626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Nature of Possession in Gift </a:t>
            </a:r>
            <a:r>
              <a:rPr lang="en-US" sz="2000" b="1" dirty="0" smtClean="0">
                <a:solidFill>
                  <a:schemeClr val="accent6">
                    <a:lumMod val="75000"/>
                  </a:schemeClr>
                </a:solidFill>
                <a:latin typeface="Levenim MT" panose="02010502060101010101" pitchFamily="2" charset="-79"/>
                <a:cs typeface="Levenim MT" panose="02010502060101010101" pitchFamily="2" charset="-79"/>
              </a:rPr>
              <a:t>(II):</a:t>
            </a:r>
            <a:endParaRPr lang="en-US" sz="2800" b="1" dirty="0">
              <a:solidFill>
                <a:schemeClr val="accent6">
                  <a:lumMod val="75000"/>
                </a:schemeClr>
              </a:solidFill>
              <a:latin typeface="Levenim MT" panose="02010502060101010101" pitchFamily="2" charset="-79"/>
              <a:cs typeface="Levenim MT" panose="02010502060101010101" pitchFamily="2" charset="-79"/>
            </a:endParaRPr>
          </a:p>
          <a:p>
            <a:pPr algn="l"/>
            <a:r>
              <a:rPr lang="en-US" sz="2500" b="1" dirty="0" smtClean="0">
                <a:solidFill>
                  <a:schemeClr val="bg2">
                    <a:lumMod val="50000"/>
                  </a:schemeClr>
                </a:solidFill>
                <a:latin typeface="Levenim MT" panose="02010502060101010101" pitchFamily="2" charset="-79"/>
                <a:cs typeface="Levenim MT" panose="02010502060101010101" pitchFamily="2" charset="-79"/>
              </a:rPr>
              <a:t>Giving to Children:</a:t>
            </a:r>
          </a:p>
          <a:p>
            <a:pPr marL="514350" indent="-514350" algn="l" eaLnBrk="1" hangingPunct="1">
              <a:buFont typeface="Wingdings" pitchFamily="2" charset="2"/>
              <a:buChar char="Ø"/>
            </a:pPr>
            <a:r>
              <a:rPr lang="en-US" sz="2600" b="1" dirty="0" smtClean="0">
                <a:solidFill>
                  <a:schemeClr val="tx1"/>
                </a:solidFill>
                <a:latin typeface="Baskerville Old Face" pitchFamily="18" charset="0"/>
              </a:rPr>
              <a:t>The parents are its owners and they can do whatever they wish with those gifts.</a:t>
            </a:r>
          </a:p>
          <a:p>
            <a:pPr marL="514350" indent="-514350" algn="l" eaLnBrk="1" hangingPunct="1">
              <a:buFont typeface="Wingdings" pitchFamily="2" charset="2"/>
              <a:buChar char="Ø"/>
            </a:pPr>
            <a:r>
              <a:rPr lang="en-US" sz="2600" b="1" dirty="0" smtClean="0">
                <a:solidFill>
                  <a:schemeClr val="tx1"/>
                </a:solidFill>
                <a:latin typeface="Baskerville Old Face" pitchFamily="18" charset="0"/>
              </a:rPr>
              <a:t>However, if a person gives an item specifically for the child, he will be its owner. </a:t>
            </a: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Permissible Modes of Property</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xmlns="" val="3870923800"/>
      </p:ext>
    </p:extLst>
  </p:cSld>
  <p:clrMapOvr>
    <a:masterClrMapping/>
  </p:clrMapOvr>
  <p:timing>
    <p:tnLst>
      <p:par>
        <p:cTn id="1" dur="indefinite" restart="never" nodeType="tmRoot"/>
      </p:par>
    </p:tnLst>
  </p:timing>
</p:sld>
</file>

<file path=ppt/slides/slide1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143000"/>
            <a:ext cx="3657600" cy="55626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Nature of Possession in Gift </a:t>
            </a:r>
            <a:r>
              <a:rPr lang="en-US" sz="2000" b="1" dirty="0" smtClean="0">
                <a:solidFill>
                  <a:schemeClr val="accent6">
                    <a:lumMod val="75000"/>
                  </a:schemeClr>
                </a:solidFill>
                <a:latin typeface="Levenim MT" panose="02010502060101010101" pitchFamily="2" charset="-79"/>
                <a:cs typeface="Levenim MT" panose="02010502060101010101" pitchFamily="2" charset="-79"/>
              </a:rPr>
              <a:t>(II):</a:t>
            </a:r>
            <a:endParaRPr lang="en-US" sz="2800" b="1" dirty="0">
              <a:solidFill>
                <a:schemeClr val="accent6">
                  <a:lumMod val="75000"/>
                </a:schemeClr>
              </a:solidFill>
              <a:latin typeface="Levenim MT" panose="02010502060101010101" pitchFamily="2" charset="-79"/>
              <a:cs typeface="Levenim MT" panose="02010502060101010101" pitchFamily="2" charset="-79"/>
            </a:endParaRPr>
          </a:p>
          <a:p>
            <a:pPr algn="l"/>
            <a:r>
              <a:rPr lang="en-US" sz="2500" b="1" dirty="0" smtClean="0">
                <a:solidFill>
                  <a:schemeClr val="bg2">
                    <a:lumMod val="50000"/>
                  </a:schemeClr>
                </a:solidFill>
                <a:latin typeface="Levenim MT" panose="02010502060101010101" pitchFamily="2" charset="-79"/>
                <a:cs typeface="Levenim MT" panose="02010502060101010101" pitchFamily="2" charset="-79"/>
              </a:rPr>
              <a:t>Giving to Children:</a:t>
            </a:r>
          </a:p>
          <a:p>
            <a:pPr marL="514350" indent="-514350" algn="l" eaLnBrk="1" hangingPunct="1">
              <a:buFont typeface="Wingdings" pitchFamily="2" charset="2"/>
              <a:buChar char="Ø"/>
            </a:pPr>
            <a:r>
              <a:rPr lang="en-US" sz="2600" b="1" dirty="0" smtClean="0">
                <a:solidFill>
                  <a:schemeClr val="tx1"/>
                </a:solidFill>
                <a:latin typeface="Baskerville Old Face" pitchFamily="18" charset="0"/>
              </a:rPr>
              <a:t>If the child has reached an age of understanding, it is sufficient for him to take possession of the item himself.</a:t>
            </a:r>
          </a:p>
          <a:p>
            <a:pPr marL="514350" indent="-514350" algn="l" eaLnBrk="1" hangingPunct="1">
              <a:buFont typeface="Wingdings" pitchFamily="2" charset="2"/>
              <a:buChar char="Ø"/>
            </a:pPr>
            <a:r>
              <a:rPr lang="en-US" sz="2600" b="1" dirty="0" smtClean="0">
                <a:solidFill>
                  <a:schemeClr val="tx1"/>
                </a:solidFill>
                <a:latin typeface="Baskerville Old Face" pitchFamily="18" charset="0"/>
              </a:rPr>
              <a:t>Once he takes possession of it, he will be its owner. </a:t>
            </a: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Permissible Modes of Property</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xmlns="" val="3870923800"/>
      </p:ext>
    </p:extLst>
  </p:cSld>
  <p:clrMapOvr>
    <a:masterClrMapping/>
  </p:clrMapOvr>
  <p:timing>
    <p:tnLst>
      <p:par>
        <p:cTn id="1" dur="indefinite" restart="never" nodeType="tmRoot"/>
      </p:par>
    </p:tnLst>
  </p:timing>
</p:sld>
</file>

<file path=ppt/slides/slide1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143000"/>
            <a:ext cx="3657600" cy="55626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Nature of Possession in Gift </a:t>
            </a:r>
            <a:r>
              <a:rPr lang="en-US" sz="2000" b="1" dirty="0" smtClean="0">
                <a:solidFill>
                  <a:schemeClr val="accent6">
                    <a:lumMod val="75000"/>
                  </a:schemeClr>
                </a:solidFill>
                <a:latin typeface="Levenim MT" panose="02010502060101010101" pitchFamily="2" charset="-79"/>
                <a:cs typeface="Levenim MT" panose="02010502060101010101" pitchFamily="2" charset="-79"/>
              </a:rPr>
              <a:t>(II):</a:t>
            </a:r>
            <a:endParaRPr lang="en-US" sz="2800" b="1" dirty="0">
              <a:solidFill>
                <a:schemeClr val="accent6">
                  <a:lumMod val="75000"/>
                </a:schemeClr>
              </a:solidFill>
              <a:latin typeface="Levenim MT" panose="02010502060101010101" pitchFamily="2" charset="-79"/>
              <a:cs typeface="Levenim MT" panose="02010502060101010101" pitchFamily="2" charset="-79"/>
            </a:endParaRPr>
          </a:p>
          <a:p>
            <a:pPr algn="l"/>
            <a:r>
              <a:rPr lang="en-US" sz="2500" b="1" dirty="0" smtClean="0">
                <a:solidFill>
                  <a:schemeClr val="bg2">
                    <a:lumMod val="50000"/>
                  </a:schemeClr>
                </a:solidFill>
                <a:latin typeface="Levenim MT" panose="02010502060101010101" pitchFamily="2" charset="-79"/>
                <a:cs typeface="Levenim MT" panose="02010502060101010101" pitchFamily="2" charset="-79"/>
              </a:rPr>
              <a:t>Giving to Children:</a:t>
            </a:r>
          </a:p>
          <a:p>
            <a:pPr marL="514350" indent="-514350" algn="l" eaLnBrk="1" hangingPunct="1">
              <a:buFont typeface="Wingdings" pitchFamily="2" charset="2"/>
              <a:buChar char="Ø"/>
            </a:pPr>
            <a:r>
              <a:rPr lang="en-US" sz="2600" b="1" dirty="0" smtClean="0">
                <a:solidFill>
                  <a:schemeClr val="tx1"/>
                </a:solidFill>
                <a:latin typeface="Baskerville Old Face" pitchFamily="18" charset="0"/>
              </a:rPr>
              <a:t>If the child does not take possession of it or is incapable of doing so, then by the father taking possession of it, the child will become its owner. </a:t>
            </a:r>
          </a:p>
          <a:p>
            <a:pPr marL="514350" indent="-514350" algn="l" eaLnBrk="1" hangingPunct="1"/>
            <a:endParaRPr lang="en-US" sz="2600" b="1" dirty="0" smtClean="0">
              <a:solidFill>
                <a:schemeClr val="tx1"/>
              </a:solidFill>
              <a:latin typeface="Baskerville Old Face" pitchFamily="18" charset="0"/>
            </a:endParaRP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Permissible Modes of Property</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xmlns="" val="3870923800"/>
      </p:ext>
    </p:extLst>
  </p:cSld>
  <p:clrMapOvr>
    <a:masterClrMapping/>
  </p:clrMapOvr>
  <p:timing>
    <p:tnLst>
      <p:par>
        <p:cTn id="1" dur="indefinite" restart="never" nodeType="tmRoot"/>
      </p:par>
    </p:tnLst>
  </p:timing>
</p:sld>
</file>

<file path=ppt/slides/slide1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143000"/>
            <a:ext cx="3657600" cy="55626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Nature of Possession in Gift </a:t>
            </a:r>
            <a:r>
              <a:rPr lang="en-US" sz="2000" b="1" dirty="0" smtClean="0">
                <a:solidFill>
                  <a:schemeClr val="accent6">
                    <a:lumMod val="75000"/>
                  </a:schemeClr>
                </a:solidFill>
                <a:latin typeface="Levenim MT" panose="02010502060101010101" pitchFamily="2" charset="-79"/>
                <a:cs typeface="Levenim MT" panose="02010502060101010101" pitchFamily="2" charset="-79"/>
              </a:rPr>
              <a:t>(II):</a:t>
            </a:r>
            <a:endParaRPr lang="en-US" sz="2800" b="1" dirty="0">
              <a:solidFill>
                <a:schemeClr val="accent6">
                  <a:lumMod val="75000"/>
                </a:schemeClr>
              </a:solidFill>
              <a:latin typeface="Levenim MT" panose="02010502060101010101" pitchFamily="2" charset="-79"/>
              <a:cs typeface="Levenim MT" panose="02010502060101010101" pitchFamily="2" charset="-79"/>
            </a:endParaRPr>
          </a:p>
          <a:p>
            <a:pPr algn="l"/>
            <a:r>
              <a:rPr lang="en-US" sz="2500" b="1" dirty="0" smtClean="0">
                <a:solidFill>
                  <a:schemeClr val="bg2">
                    <a:lumMod val="50000"/>
                  </a:schemeClr>
                </a:solidFill>
                <a:latin typeface="Levenim MT" panose="02010502060101010101" pitchFamily="2" charset="-79"/>
                <a:cs typeface="Levenim MT" panose="02010502060101010101" pitchFamily="2" charset="-79"/>
              </a:rPr>
              <a:t>Giving to Children:</a:t>
            </a:r>
          </a:p>
          <a:p>
            <a:pPr marL="514350" indent="-514350" algn="l" eaLnBrk="1" hangingPunct="1">
              <a:buFont typeface="Wingdings" pitchFamily="2" charset="2"/>
              <a:buChar char="Ø"/>
            </a:pPr>
            <a:r>
              <a:rPr lang="en-US" sz="2600" b="1" dirty="0" smtClean="0">
                <a:solidFill>
                  <a:schemeClr val="tx1"/>
                </a:solidFill>
                <a:latin typeface="Baskerville Old Face" pitchFamily="18" charset="0"/>
              </a:rPr>
              <a:t>If the father is not present, the child will become its owner by the grandfather taking possession of it. </a:t>
            </a:r>
          </a:p>
          <a:p>
            <a:pPr marL="514350" indent="-514350" algn="l" eaLnBrk="1" hangingPunct="1">
              <a:buFont typeface="Wingdings" pitchFamily="2" charset="2"/>
              <a:buChar char="Ø"/>
            </a:pPr>
            <a:r>
              <a:rPr lang="en-US" sz="2600" b="1" dirty="0" smtClean="0">
                <a:solidFill>
                  <a:schemeClr val="tx1"/>
                </a:solidFill>
                <a:latin typeface="Baskerville Old Face" pitchFamily="18" charset="0"/>
              </a:rPr>
              <a:t>In the absence of father and grand father the guardian of the child should take possession of it.</a:t>
            </a:r>
          </a:p>
          <a:p>
            <a:pPr marL="514350" indent="-514350" algn="l" eaLnBrk="1" hangingPunct="1"/>
            <a:endParaRPr lang="en-US" sz="2600" b="1" dirty="0" smtClean="0">
              <a:solidFill>
                <a:schemeClr val="tx1"/>
              </a:solidFill>
              <a:latin typeface="Baskerville Old Face" pitchFamily="18" charset="0"/>
            </a:endParaRP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Permissible Modes of Property</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xmlns="" val="387092380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0" y="162339"/>
            <a:ext cx="9144000" cy="752061"/>
          </a:xfrm>
        </p:spPr>
        <p:txBody>
          <a:bodyPr/>
          <a:lstStyle/>
          <a:p>
            <a:r>
              <a:rPr lang="en-US" sz="35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Permissible Modes of Property</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
        <p:nvSpPr>
          <p:cNvPr id="7" name="Rectangle 3"/>
          <p:cNvSpPr txBox="1">
            <a:spLocks noChangeArrowheads="1"/>
          </p:cNvSpPr>
          <p:nvPr/>
        </p:nvSpPr>
        <p:spPr bwMode="auto">
          <a:xfrm>
            <a:off x="4731774" y="3200400"/>
            <a:ext cx="3657600" cy="1524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eaLnBrk="1" hangingPunct="1">
              <a:defRPr/>
            </a:pPr>
            <a:r>
              <a:rPr lang="en-US" b="1" dirty="0" smtClean="0">
                <a:solidFill>
                  <a:schemeClr val="tx2">
                    <a:lumMod val="60000"/>
                    <a:lumOff val="40000"/>
                  </a:schemeClr>
                </a:solidFill>
                <a:latin typeface="Baskerville Old Face" panose="02020602080505020303" pitchFamily="18" charset="0"/>
              </a:rPr>
              <a:t>Islamic Law of Contracts (I)</a:t>
            </a:r>
            <a:endParaRPr lang="en-US" b="1" dirty="0" smtClean="0">
              <a:solidFill>
                <a:schemeClr val="tx2">
                  <a:lumMod val="60000"/>
                  <a:lumOff val="40000"/>
                </a:schemeClr>
              </a:solidFill>
              <a:latin typeface="Baskerville Old Face" panose="02020602080505020303" pitchFamily="18" charset="0"/>
              <a:cs typeface="Aharoni" panose="02010803020104030203" pitchFamily="2" charset="-79"/>
            </a:endParaRPr>
          </a:p>
        </p:txBody>
      </p:sp>
    </p:spTree>
    <p:extLst>
      <p:ext uri="{BB962C8B-B14F-4D97-AF65-F5344CB8AC3E}">
        <p14:creationId xmlns:p14="http://schemas.microsoft.com/office/powerpoint/2010/main" xmlns="" val="475909672"/>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219200"/>
            <a:ext cx="3657600" cy="5257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a:solidFill>
                  <a:schemeClr val="accent6">
                    <a:lumMod val="75000"/>
                  </a:schemeClr>
                </a:solidFill>
                <a:latin typeface="Levenim MT" panose="02010502060101010101" pitchFamily="2" charset="-79"/>
                <a:cs typeface="Levenim MT" panose="02010502060101010101" pitchFamily="2" charset="-79"/>
              </a:rPr>
              <a:t>Islamic Law of Contract (II):</a:t>
            </a:r>
          </a:p>
          <a:p>
            <a:pPr algn="l"/>
            <a:r>
              <a:rPr lang="en-US" sz="2800" b="1" dirty="0" smtClean="0">
                <a:solidFill>
                  <a:schemeClr val="bg2">
                    <a:lumMod val="50000"/>
                  </a:schemeClr>
                </a:solidFill>
                <a:latin typeface="Levenim MT" panose="02010502060101010101" pitchFamily="2" charset="-79"/>
                <a:cs typeface="Levenim MT" panose="02010502060101010101" pitchFamily="2" charset="-79"/>
              </a:rPr>
              <a:t>Subject Matter-Goods / Commodities / Services:</a:t>
            </a:r>
          </a:p>
          <a:p>
            <a:pPr marL="514350" indent="-514350" algn="l" eaLnBrk="1" hangingPunct="1">
              <a:buFont typeface="+mj-lt"/>
              <a:buAutoNum type="arabicPeriod"/>
            </a:pPr>
            <a:r>
              <a:rPr lang="en-US" sz="2600" b="1" dirty="0" smtClean="0">
                <a:solidFill>
                  <a:schemeClr val="tx1"/>
                </a:solidFill>
                <a:latin typeface="Baskerville Old Face" panose="02020602080505020303" pitchFamily="18" charset="0"/>
              </a:rPr>
              <a:t>Ability to Deliver</a:t>
            </a:r>
          </a:p>
          <a:p>
            <a:pPr marL="514350" indent="-514350" algn="l" eaLnBrk="1" hangingPunct="1">
              <a:buFont typeface="+mj-lt"/>
              <a:buAutoNum type="arabicPeriod"/>
            </a:pPr>
            <a:r>
              <a:rPr lang="en-US" sz="2600" b="1" dirty="0" smtClean="0">
                <a:solidFill>
                  <a:schemeClr val="tx1"/>
                </a:solidFill>
                <a:latin typeface="Baskerville Old Face" panose="02020602080505020303" pitchFamily="18" charset="0"/>
              </a:rPr>
              <a:t>Lawfulness</a:t>
            </a:r>
          </a:p>
          <a:p>
            <a:pPr marL="514350" indent="-514350" algn="l" eaLnBrk="1" hangingPunct="1">
              <a:buFont typeface="+mj-lt"/>
              <a:buAutoNum type="arabicPeriod"/>
            </a:pPr>
            <a:r>
              <a:rPr lang="en-US" sz="2600" b="1" dirty="0" smtClean="0">
                <a:solidFill>
                  <a:schemeClr val="tx1"/>
                </a:solidFill>
                <a:latin typeface="Baskerville Old Face" panose="02020602080505020303" pitchFamily="18" charset="0"/>
              </a:rPr>
              <a:t>Existence</a:t>
            </a: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Permissible Modes of Property</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
        <p:nvSpPr>
          <p:cNvPr id="4" name="TextBox 3"/>
          <p:cNvSpPr txBox="1"/>
          <p:nvPr/>
        </p:nvSpPr>
        <p:spPr>
          <a:xfrm>
            <a:off x="2362200" y="3962400"/>
            <a:ext cx="723275" cy="461665"/>
          </a:xfrm>
          <a:prstGeom prst="rect">
            <a:avLst/>
          </a:prstGeom>
          <a:noFill/>
        </p:spPr>
        <p:txBody>
          <a:bodyPr wrap="none" rtlCol="0">
            <a:spAutoFit/>
          </a:bodyPr>
          <a:lstStyle/>
          <a:p>
            <a:r>
              <a:rPr lang="en-US" sz="2400" dirty="0" smtClean="0">
                <a:solidFill>
                  <a:srgbClr val="FF0000"/>
                </a:solidFill>
              </a:rPr>
              <a:t>END</a:t>
            </a:r>
            <a:endParaRPr lang="en-US" sz="2400" dirty="0">
              <a:solidFill>
                <a:srgbClr val="FF0000"/>
              </a:solidFill>
            </a:endParaRPr>
          </a:p>
        </p:txBody>
      </p:sp>
    </p:spTree>
    <p:extLst>
      <p:ext uri="{BB962C8B-B14F-4D97-AF65-F5344CB8AC3E}">
        <p14:creationId xmlns:p14="http://schemas.microsoft.com/office/powerpoint/2010/main" xmlns="" val="4210786992"/>
      </p:ext>
    </p:extLst>
  </p:cSld>
  <p:clrMapOvr>
    <a:masterClrMapping/>
  </p:clrMapOvr>
  <p:timing>
    <p:tnLst>
      <p:par>
        <p:cTn id="1" dur="indefinite" restart="never" nodeType="tmRoot"/>
      </p:par>
    </p:tnLst>
  </p:timing>
</p:sld>
</file>

<file path=ppt/slides/slide2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143000"/>
            <a:ext cx="3657600" cy="55626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Nature of Possession in Gift </a:t>
            </a:r>
            <a:r>
              <a:rPr lang="en-US" sz="2000" b="1" dirty="0" smtClean="0">
                <a:solidFill>
                  <a:schemeClr val="accent6">
                    <a:lumMod val="75000"/>
                  </a:schemeClr>
                </a:solidFill>
                <a:latin typeface="Levenim MT" panose="02010502060101010101" pitchFamily="2" charset="-79"/>
                <a:cs typeface="Levenim MT" panose="02010502060101010101" pitchFamily="2" charset="-79"/>
              </a:rPr>
              <a:t>(II):</a:t>
            </a:r>
            <a:endParaRPr lang="en-US" sz="2800" b="1" dirty="0">
              <a:solidFill>
                <a:schemeClr val="accent6">
                  <a:lumMod val="75000"/>
                </a:schemeClr>
              </a:solidFill>
              <a:latin typeface="Levenim MT" panose="02010502060101010101" pitchFamily="2" charset="-79"/>
              <a:cs typeface="Levenim MT" panose="02010502060101010101" pitchFamily="2" charset="-79"/>
            </a:endParaRPr>
          </a:p>
          <a:p>
            <a:pPr algn="l"/>
            <a:r>
              <a:rPr lang="en-US" sz="2500" b="1" dirty="0" smtClean="0">
                <a:solidFill>
                  <a:schemeClr val="bg2">
                    <a:lumMod val="50000"/>
                  </a:schemeClr>
                </a:solidFill>
                <a:latin typeface="Levenim MT" panose="02010502060101010101" pitchFamily="2" charset="-79"/>
                <a:cs typeface="Levenim MT" panose="02010502060101010101" pitchFamily="2" charset="-79"/>
              </a:rPr>
              <a:t>Giving to Children:</a:t>
            </a:r>
          </a:p>
          <a:p>
            <a:pPr marL="514350" indent="-514350" algn="l" eaLnBrk="1" hangingPunct="1">
              <a:buFont typeface="Wingdings" pitchFamily="2" charset="2"/>
              <a:buChar char="Ø"/>
            </a:pPr>
            <a:r>
              <a:rPr lang="en-US" sz="2600" b="1" dirty="0" smtClean="0">
                <a:solidFill>
                  <a:schemeClr val="tx1"/>
                </a:solidFill>
                <a:latin typeface="Baskerville Old Face" pitchFamily="18" charset="0"/>
              </a:rPr>
              <a:t>If the mother or grandmother take possession of the item despite the father or grandfather being present, it will not be considered.</a:t>
            </a:r>
          </a:p>
          <a:p>
            <a:pPr marL="514350" indent="-514350" algn="l" eaLnBrk="1" hangingPunct="1"/>
            <a:endParaRPr lang="en-US" sz="2600" b="1" dirty="0" smtClean="0">
              <a:solidFill>
                <a:schemeClr val="tx1"/>
              </a:solidFill>
              <a:latin typeface="Baskerville Old Face" pitchFamily="18" charset="0"/>
            </a:endParaRP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Permissible Modes of Property</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xmlns="" val="3870923800"/>
      </p:ext>
    </p:extLst>
  </p:cSld>
  <p:clrMapOvr>
    <a:masterClrMapping/>
  </p:clrMapOvr>
  <p:timing>
    <p:tnLst>
      <p:par>
        <p:cTn id="1" dur="indefinite" restart="never" nodeType="tmRoot"/>
      </p:par>
    </p:tnLst>
  </p:timing>
</p:sld>
</file>

<file path=ppt/slides/slide2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143000"/>
            <a:ext cx="3657600" cy="55626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Nature of Possession in Gift </a:t>
            </a:r>
            <a:r>
              <a:rPr lang="en-US" sz="2000" b="1" dirty="0" smtClean="0">
                <a:solidFill>
                  <a:schemeClr val="accent6">
                    <a:lumMod val="75000"/>
                  </a:schemeClr>
                </a:solidFill>
                <a:latin typeface="Levenim MT" panose="02010502060101010101" pitchFamily="2" charset="-79"/>
                <a:cs typeface="Levenim MT" panose="02010502060101010101" pitchFamily="2" charset="-79"/>
              </a:rPr>
              <a:t>(II):</a:t>
            </a:r>
            <a:endParaRPr lang="en-US" sz="2800" b="1" dirty="0">
              <a:solidFill>
                <a:schemeClr val="accent6">
                  <a:lumMod val="75000"/>
                </a:schemeClr>
              </a:solidFill>
              <a:latin typeface="Levenim MT" panose="02010502060101010101" pitchFamily="2" charset="-79"/>
              <a:cs typeface="Levenim MT" panose="02010502060101010101" pitchFamily="2" charset="-79"/>
            </a:endParaRPr>
          </a:p>
          <a:p>
            <a:pPr algn="l"/>
            <a:r>
              <a:rPr lang="en-US" sz="2500" b="1" dirty="0" smtClean="0">
                <a:solidFill>
                  <a:schemeClr val="bg2">
                    <a:lumMod val="50000"/>
                  </a:schemeClr>
                </a:solidFill>
                <a:latin typeface="Levenim MT" panose="02010502060101010101" pitchFamily="2" charset="-79"/>
                <a:cs typeface="Levenim MT" panose="02010502060101010101" pitchFamily="2" charset="-79"/>
              </a:rPr>
              <a:t>Giving to Children:</a:t>
            </a:r>
          </a:p>
          <a:p>
            <a:pPr marL="514350" indent="-514350" algn="l" eaLnBrk="1" hangingPunct="1">
              <a:buFont typeface="Wingdings" pitchFamily="2" charset="2"/>
              <a:buChar char="Ø"/>
            </a:pPr>
            <a:r>
              <a:rPr lang="en-US" sz="2600" b="1" dirty="0" smtClean="0">
                <a:solidFill>
                  <a:schemeClr val="tx1"/>
                </a:solidFill>
                <a:latin typeface="Baskerville Old Face" pitchFamily="18" charset="0"/>
              </a:rPr>
              <a:t>If the father or the grandfather (in the absence of the father) wish to give the child or grand child a gift, it is sufficient for them to say: “I have given this to the child.”</a:t>
            </a:r>
          </a:p>
          <a:p>
            <a:pPr marL="514350" indent="-514350" algn="l" eaLnBrk="1" hangingPunct="1"/>
            <a:endParaRPr lang="en-US" sz="2600" b="1" dirty="0" smtClean="0">
              <a:solidFill>
                <a:schemeClr val="tx1"/>
              </a:solidFill>
              <a:latin typeface="Baskerville Old Face" pitchFamily="18" charset="0"/>
            </a:endParaRP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Permissible Modes of Property</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xmlns="" val="3870923800"/>
      </p:ext>
    </p:extLst>
  </p:cSld>
  <p:clrMapOvr>
    <a:masterClrMapping/>
  </p:clrMapOvr>
  <p:timing>
    <p:tnLst>
      <p:par>
        <p:cTn id="1" dur="indefinite" restart="never" nodeType="tmRoot"/>
      </p:par>
    </p:tnLst>
  </p:timing>
</p:sld>
</file>

<file path=ppt/slides/slide2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143000"/>
            <a:ext cx="3657600" cy="55626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Nature of Possession in Gift </a:t>
            </a:r>
            <a:r>
              <a:rPr lang="en-US" sz="2000" b="1" dirty="0" smtClean="0">
                <a:solidFill>
                  <a:schemeClr val="accent6">
                    <a:lumMod val="75000"/>
                  </a:schemeClr>
                </a:solidFill>
                <a:latin typeface="Levenim MT" panose="02010502060101010101" pitchFamily="2" charset="-79"/>
                <a:cs typeface="Levenim MT" panose="02010502060101010101" pitchFamily="2" charset="-79"/>
              </a:rPr>
              <a:t>(II):</a:t>
            </a:r>
            <a:endParaRPr lang="en-US" sz="2800" b="1" dirty="0">
              <a:solidFill>
                <a:schemeClr val="accent6">
                  <a:lumMod val="75000"/>
                </a:schemeClr>
              </a:solidFill>
              <a:latin typeface="Levenim MT" panose="02010502060101010101" pitchFamily="2" charset="-79"/>
              <a:cs typeface="Levenim MT" panose="02010502060101010101" pitchFamily="2" charset="-79"/>
            </a:endParaRPr>
          </a:p>
          <a:p>
            <a:pPr algn="l"/>
            <a:r>
              <a:rPr lang="en-US" sz="2500" b="1" dirty="0" smtClean="0">
                <a:solidFill>
                  <a:schemeClr val="bg2">
                    <a:lumMod val="50000"/>
                  </a:schemeClr>
                </a:solidFill>
                <a:latin typeface="Levenim MT" panose="02010502060101010101" pitchFamily="2" charset="-79"/>
                <a:cs typeface="Levenim MT" panose="02010502060101010101" pitchFamily="2" charset="-79"/>
              </a:rPr>
              <a:t>Giving to Children:</a:t>
            </a:r>
          </a:p>
          <a:p>
            <a:pPr marL="514350" indent="-514350" algn="l" eaLnBrk="1" hangingPunct="1">
              <a:buFont typeface="Wingdings" pitchFamily="2" charset="2"/>
              <a:buChar char="Ø"/>
            </a:pPr>
            <a:r>
              <a:rPr lang="en-US" sz="2400" b="1" dirty="0" smtClean="0">
                <a:solidFill>
                  <a:schemeClr val="tx1"/>
                </a:solidFill>
                <a:latin typeface="Baskerville Old Face" pitchFamily="18" charset="0"/>
              </a:rPr>
              <a:t>If the mother or brother wish to give a gift to the child and this child is also under their care, then by their saying the above words, the child will become its owner. </a:t>
            </a:r>
          </a:p>
          <a:p>
            <a:pPr marL="514350" indent="-514350" algn="l" eaLnBrk="1" hangingPunct="1">
              <a:buFont typeface="Wingdings" pitchFamily="2" charset="2"/>
              <a:buChar char="Ø"/>
            </a:pPr>
            <a:r>
              <a:rPr lang="en-US" sz="2400" b="1" dirty="0" smtClean="0">
                <a:solidFill>
                  <a:schemeClr val="tx1"/>
                </a:solidFill>
                <a:latin typeface="Baskerville Old Face" pitchFamily="18" charset="0"/>
              </a:rPr>
              <a:t>It is not necessary for anyone to take possession of the item.</a:t>
            </a:r>
          </a:p>
          <a:p>
            <a:pPr marL="514350" indent="-514350" algn="l" eaLnBrk="1" hangingPunct="1"/>
            <a:endParaRPr lang="en-US" sz="2600" b="1" dirty="0" smtClean="0">
              <a:solidFill>
                <a:schemeClr val="tx1"/>
              </a:solidFill>
              <a:latin typeface="Baskerville Old Face" pitchFamily="18" charset="0"/>
            </a:endParaRP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Permissible Modes of Property</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xmlns="" val="3870923800"/>
      </p:ext>
    </p:extLst>
  </p:cSld>
  <p:clrMapOvr>
    <a:masterClrMapping/>
  </p:clrMapOvr>
  <p:timing>
    <p:tnLst>
      <p:par>
        <p:cTn id="1" dur="indefinite" restart="never" nodeType="tmRoot"/>
      </p:par>
    </p:tnLst>
  </p:timing>
</p:sld>
</file>

<file path=ppt/slides/slide2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143000"/>
            <a:ext cx="3657600" cy="55626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Nature of Possession in Gift </a:t>
            </a:r>
            <a:r>
              <a:rPr lang="en-US" sz="2000" b="1" dirty="0" smtClean="0">
                <a:solidFill>
                  <a:schemeClr val="accent6">
                    <a:lumMod val="75000"/>
                  </a:schemeClr>
                </a:solidFill>
                <a:latin typeface="Levenim MT" panose="02010502060101010101" pitchFamily="2" charset="-79"/>
                <a:cs typeface="Levenim MT" panose="02010502060101010101" pitchFamily="2" charset="-79"/>
              </a:rPr>
              <a:t>(II):</a:t>
            </a:r>
            <a:endParaRPr lang="en-US" sz="2800" b="1" dirty="0">
              <a:solidFill>
                <a:schemeClr val="accent6">
                  <a:lumMod val="75000"/>
                </a:schemeClr>
              </a:solidFill>
              <a:latin typeface="Levenim MT" panose="02010502060101010101" pitchFamily="2" charset="-79"/>
              <a:cs typeface="Levenim MT" panose="02010502060101010101" pitchFamily="2" charset="-79"/>
            </a:endParaRPr>
          </a:p>
          <a:p>
            <a:pPr algn="l"/>
            <a:r>
              <a:rPr lang="en-US" sz="2500" b="1" dirty="0" smtClean="0">
                <a:solidFill>
                  <a:schemeClr val="bg2">
                    <a:lumMod val="50000"/>
                  </a:schemeClr>
                </a:solidFill>
                <a:latin typeface="Levenim MT" panose="02010502060101010101" pitchFamily="2" charset="-79"/>
                <a:cs typeface="Levenim MT" panose="02010502060101010101" pitchFamily="2" charset="-79"/>
              </a:rPr>
              <a:t>Giving to Children:</a:t>
            </a:r>
          </a:p>
          <a:p>
            <a:pPr marL="514350" indent="-514350" algn="l" eaLnBrk="1" hangingPunct="1">
              <a:buFont typeface="Wingdings" pitchFamily="2" charset="2"/>
              <a:buChar char="Ø"/>
            </a:pPr>
            <a:r>
              <a:rPr lang="en-US" sz="2600" b="1" dirty="0" smtClean="0">
                <a:solidFill>
                  <a:schemeClr val="tx1"/>
                </a:solidFill>
                <a:latin typeface="Baskerville Old Face" pitchFamily="18" charset="0"/>
              </a:rPr>
              <a:t>When wishing to give anything to your children, ensure that you give it equally among your children.</a:t>
            </a:r>
          </a:p>
          <a:p>
            <a:pPr marL="514350" indent="-514350" algn="l" eaLnBrk="1" hangingPunct="1">
              <a:buFont typeface="Wingdings" pitchFamily="2" charset="2"/>
              <a:buChar char="Ø"/>
            </a:pPr>
            <a:r>
              <a:rPr lang="en-US" sz="2600" b="1" dirty="0" smtClean="0">
                <a:solidFill>
                  <a:schemeClr val="tx1"/>
                </a:solidFill>
                <a:latin typeface="Baskerville Old Face" pitchFamily="18" charset="0"/>
              </a:rPr>
              <a:t>The son and the daughter should be given equally.</a:t>
            </a:r>
            <a:endParaRPr lang="en-US" sz="2400" b="1" dirty="0" smtClean="0">
              <a:solidFill>
                <a:schemeClr val="tx1"/>
              </a:solidFill>
              <a:latin typeface="Baskerville Old Face" pitchFamily="18" charset="0"/>
            </a:endParaRPr>
          </a:p>
          <a:p>
            <a:pPr marL="514350" indent="-514350" algn="l" eaLnBrk="1" hangingPunct="1"/>
            <a:endParaRPr lang="en-US" sz="2600" b="1" dirty="0" smtClean="0">
              <a:solidFill>
                <a:schemeClr val="tx1"/>
              </a:solidFill>
              <a:latin typeface="Baskerville Old Face" pitchFamily="18" charset="0"/>
            </a:endParaRP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Permissible Modes of Property</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xmlns="" val="3870923800"/>
      </p:ext>
    </p:extLst>
  </p:cSld>
  <p:clrMapOvr>
    <a:masterClrMapping/>
  </p:clrMapOvr>
  <p:timing>
    <p:tnLst>
      <p:par>
        <p:cTn id="1" dur="indefinite" restart="never" nodeType="tmRoot"/>
      </p:par>
    </p:tnLst>
  </p:timing>
</p:sld>
</file>

<file path=ppt/slides/slide2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143000"/>
            <a:ext cx="3657600" cy="55626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Nature of Possession in Gift </a:t>
            </a:r>
            <a:r>
              <a:rPr lang="en-US" sz="2000" b="1" dirty="0" smtClean="0">
                <a:solidFill>
                  <a:schemeClr val="accent6">
                    <a:lumMod val="75000"/>
                  </a:schemeClr>
                </a:solidFill>
                <a:latin typeface="Levenim MT" panose="02010502060101010101" pitchFamily="2" charset="-79"/>
                <a:cs typeface="Levenim MT" panose="02010502060101010101" pitchFamily="2" charset="-79"/>
              </a:rPr>
              <a:t>(II):</a:t>
            </a:r>
            <a:endParaRPr lang="en-US" sz="2800" b="1" dirty="0">
              <a:solidFill>
                <a:schemeClr val="accent6">
                  <a:lumMod val="75000"/>
                </a:schemeClr>
              </a:solidFill>
              <a:latin typeface="Levenim MT" panose="02010502060101010101" pitchFamily="2" charset="-79"/>
              <a:cs typeface="Levenim MT" panose="02010502060101010101" pitchFamily="2" charset="-79"/>
            </a:endParaRPr>
          </a:p>
          <a:p>
            <a:pPr algn="l"/>
            <a:r>
              <a:rPr lang="en-US" sz="2500" b="1" dirty="0" smtClean="0">
                <a:solidFill>
                  <a:schemeClr val="bg2">
                    <a:lumMod val="50000"/>
                  </a:schemeClr>
                </a:solidFill>
                <a:latin typeface="Levenim MT" panose="02010502060101010101" pitchFamily="2" charset="-79"/>
                <a:cs typeface="Levenim MT" panose="02010502060101010101" pitchFamily="2" charset="-79"/>
              </a:rPr>
              <a:t>Giving to Children:</a:t>
            </a:r>
          </a:p>
          <a:p>
            <a:pPr marL="514350" indent="-514350" algn="l" eaLnBrk="1" hangingPunct="1">
              <a:buFont typeface="Wingdings" pitchFamily="2" charset="2"/>
              <a:buChar char="Ø"/>
            </a:pPr>
            <a:r>
              <a:rPr lang="en-US" sz="2600" b="1" dirty="0" smtClean="0">
                <a:solidFill>
                  <a:schemeClr val="tx1"/>
                </a:solidFill>
                <a:latin typeface="Baskerville Old Face" pitchFamily="18" charset="0"/>
              </a:rPr>
              <a:t>If you give one of your children more than the others, there is no harm in this.</a:t>
            </a:r>
          </a:p>
          <a:p>
            <a:pPr marL="514350" indent="-514350" algn="l" eaLnBrk="1" hangingPunct="1">
              <a:buFont typeface="Wingdings" pitchFamily="2" charset="2"/>
              <a:buChar char="Ø"/>
            </a:pPr>
            <a:r>
              <a:rPr lang="en-US" sz="2600" b="1" dirty="0" smtClean="0">
                <a:solidFill>
                  <a:schemeClr val="tx1"/>
                </a:solidFill>
                <a:latin typeface="Baskerville Old Face" pitchFamily="18" charset="0"/>
              </a:rPr>
              <a:t>However, you should not have the intention of causing harm to the one whom you gave less.</a:t>
            </a:r>
            <a:endParaRPr lang="en-US" sz="2400" b="1" dirty="0" smtClean="0">
              <a:solidFill>
                <a:schemeClr val="tx1"/>
              </a:solidFill>
              <a:latin typeface="Baskerville Old Face" pitchFamily="18" charset="0"/>
            </a:endParaRPr>
          </a:p>
          <a:p>
            <a:pPr marL="514350" indent="-514350" algn="l" eaLnBrk="1" hangingPunct="1"/>
            <a:endParaRPr lang="en-US" sz="2600" b="1" dirty="0" smtClean="0">
              <a:solidFill>
                <a:schemeClr val="tx1"/>
              </a:solidFill>
              <a:latin typeface="Baskerville Old Face" pitchFamily="18" charset="0"/>
            </a:endParaRP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Permissible Modes of Property</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xmlns="" val="3870923800"/>
      </p:ext>
    </p:extLst>
  </p:cSld>
  <p:clrMapOvr>
    <a:masterClrMapping/>
  </p:clrMapOvr>
  <p:timing>
    <p:tnLst>
      <p:par>
        <p:cTn id="1" dur="indefinite" restart="never" nodeType="tmRoot"/>
      </p:par>
    </p:tnLst>
  </p:timing>
</p:sld>
</file>

<file path=ppt/slides/slide2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143000"/>
            <a:ext cx="3657600" cy="55626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Nature of Possession in Gift </a:t>
            </a:r>
            <a:r>
              <a:rPr lang="en-US" sz="2000" b="1" dirty="0" smtClean="0">
                <a:solidFill>
                  <a:schemeClr val="accent6">
                    <a:lumMod val="75000"/>
                  </a:schemeClr>
                </a:solidFill>
                <a:latin typeface="Levenim MT" panose="02010502060101010101" pitchFamily="2" charset="-79"/>
                <a:cs typeface="Levenim MT" panose="02010502060101010101" pitchFamily="2" charset="-79"/>
              </a:rPr>
              <a:t>(II):</a:t>
            </a:r>
            <a:endParaRPr lang="en-US" sz="2800" b="1" dirty="0">
              <a:solidFill>
                <a:schemeClr val="accent6">
                  <a:lumMod val="75000"/>
                </a:schemeClr>
              </a:solidFill>
              <a:latin typeface="Levenim MT" panose="02010502060101010101" pitchFamily="2" charset="-79"/>
              <a:cs typeface="Levenim MT" panose="02010502060101010101" pitchFamily="2" charset="-79"/>
            </a:endParaRPr>
          </a:p>
          <a:p>
            <a:pPr algn="l"/>
            <a:r>
              <a:rPr lang="en-US" sz="2500" b="1" dirty="0" smtClean="0">
                <a:solidFill>
                  <a:schemeClr val="bg2">
                    <a:lumMod val="50000"/>
                  </a:schemeClr>
                </a:solidFill>
                <a:latin typeface="Levenim MT" panose="02010502060101010101" pitchFamily="2" charset="-79"/>
                <a:cs typeface="Levenim MT" panose="02010502060101010101" pitchFamily="2" charset="-79"/>
              </a:rPr>
              <a:t>Giving to Children:</a:t>
            </a:r>
          </a:p>
          <a:p>
            <a:pPr marL="514350" indent="-514350" algn="l" eaLnBrk="1" hangingPunct="1">
              <a:buFont typeface="Wingdings" pitchFamily="2" charset="2"/>
              <a:buChar char="Ø"/>
            </a:pPr>
            <a:r>
              <a:rPr lang="en-US" sz="2600" b="1" dirty="0" smtClean="0">
                <a:solidFill>
                  <a:schemeClr val="tx1"/>
                </a:solidFill>
                <a:latin typeface="Baskerville Old Face" pitchFamily="18" charset="0"/>
              </a:rPr>
              <a:t>Anything that belongs to an immature child should only be utilized for him.</a:t>
            </a:r>
          </a:p>
          <a:p>
            <a:pPr marL="514350" indent="-514350" algn="l" eaLnBrk="1" hangingPunct="1">
              <a:buFont typeface="Wingdings" pitchFamily="2" charset="2"/>
              <a:buChar char="Ø"/>
            </a:pPr>
            <a:r>
              <a:rPr lang="en-US" sz="2600" b="1" dirty="0" smtClean="0">
                <a:solidFill>
                  <a:schemeClr val="tx1"/>
                </a:solidFill>
                <a:latin typeface="Baskerville Old Face" pitchFamily="18" charset="0"/>
              </a:rPr>
              <a:t>It is not permissible for anyone to utilize it for their personal purposes.</a:t>
            </a:r>
            <a:endParaRPr lang="en-US" sz="2400" b="1" dirty="0" smtClean="0">
              <a:solidFill>
                <a:schemeClr val="tx1"/>
              </a:solidFill>
              <a:latin typeface="Baskerville Old Face" pitchFamily="18" charset="0"/>
            </a:endParaRPr>
          </a:p>
          <a:p>
            <a:pPr marL="514350" indent="-514350" algn="l" eaLnBrk="1" hangingPunct="1"/>
            <a:endParaRPr lang="en-US" sz="2600" b="1" dirty="0" smtClean="0">
              <a:solidFill>
                <a:schemeClr val="tx1"/>
              </a:solidFill>
              <a:latin typeface="Baskerville Old Face" pitchFamily="18" charset="0"/>
            </a:endParaRP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Permissible Modes of Property</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xmlns="" val="3870923800"/>
      </p:ext>
    </p:extLst>
  </p:cSld>
  <p:clrMapOvr>
    <a:masterClrMapping/>
  </p:clrMapOvr>
  <p:timing>
    <p:tnLst>
      <p:par>
        <p:cTn id="1" dur="indefinite" restart="never" nodeType="tmRoot"/>
      </p:par>
    </p:tnLst>
  </p:timing>
</p:sld>
</file>

<file path=ppt/slides/slide2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143000"/>
            <a:ext cx="3657600" cy="55626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Nature of Possession in Gift </a:t>
            </a:r>
            <a:r>
              <a:rPr lang="en-US" sz="2000" b="1" dirty="0" smtClean="0">
                <a:solidFill>
                  <a:schemeClr val="accent6">
                    <a:lumMod val="75000"/>
                  </a:schemeClr>
                </a:solidFill>
                <a:latin typeface="Levenim MT" panose="02010502060101010101" pitchFamily="2" charset="-79"/>
                <a:cs typeface="Levenim MT" panose="02010502060101010101" pitchFamily="2" charset="-79"/>
              </a:rPr>
              <a:t>(II):</a:t>
            </a:r>
            <a:endParaRPr lang="en-US" sz="2800" b="1" dirty="0">
              <a:solidFill>
                <a:schemeClr val="accent6">
                  <a:lumMod val="75000"/>
                </a:schemeClr>
              </a:solidFill>
              <a:latin typeface="Levenim MT" panose="02010502060101010101" pitchFamily="2" charset="-79"/>
              <a:cs typeface="Levenim MT" panose="02010502060101010101" pitchFamily="2" charset="-79"/>
            </a:endParaRPr>
          </a:p>
          <a:p>
            <a:pPr algn="l"/>
            <a:r>
              <a:rPr lang="en-US" sz="2500" b="1" dirty="0" smtClean="0">
                <a:solidFill>
                  <a:schemeClr val="bg2">
                    <a:lumMod val="50000"/>
                  </a:schemeClr>
                </a:solidFill>
                <a:latin typeface="Levenim MT" panose="02010502060101010101" pitchFamily="2" charset="-79"/>
                <a:cs typeface="Levenim MT" panose="02010502060101010101" pitchFamily="2" charset="-79"/>
              </a:rPr>
              <a:t>Giving to Children:</a:t>
            </a:r>
          </a:p>
          <a:p>
            <a:pPr marL="514350" indent="-514350" algn="l" eaLnBrk="1" hangingPunct="1">
              <a:buFont typeface="Wingdings" pitchFamily="2" charset="2"/>
              <a:buChar char="Ø"/>
            </a:pPr>
            <a:r>
              <a:rPr lang="en-US" sz="2600" b="1" dirty="0" smtClean="0">
                <a:solidFill>
                  <a:schemeClr val="tx1"/>
                </a:solidFill>
                <a:latin typeface="Baskerville Old Face" pitchFamily="18" charset="0"/>
              </a:rPr>
              <a:t>Even the parents should not utilize it for their personal purposes nor for any of the other children.</a:t>
            </a: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Permissible Modes of Property</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xmlns="" val="3870923800"/>
      </p:ext>
    </p:extLst>
  </p:cSld>
  <p:clrMapOvr>
    <a:masterClrMapping/>
  </p:clrMapOvr>
  <p:timing>
    <p:tnLst>
      <p:par>
        <p:cTn id="1" dur="indefinite" restart="never" nodeType="tmRoot"/>
      </p:par>
    </p:tnLst>
  </p:timing>
</p:sld>
</file>

<file path=ppt/slides/slide2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143000"/>
            <a:ext cx="3657600" cy="55626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Nature of Possession in Gift </a:t>
            </a:r>
            <a:r>
              <a:rPr lang="en-US" sz="2000" b="1" dirty="0" smtClean="0">
                <a:solidFill>
                  <a:schemeClr val="accent6">
                    <a:lumMod val="75000"/>
                  </a:schemeClr>
                </a:solidFill>
                <a:latin typeface="Levenim MT" panose="02010502060101010101" pitchFamily="2" charset="-79"/>
                <a:cs typeface="Levenim MT" panose="02010502060101010101" pitchFamily="2" charset="-79"/>
              </a:rPr>
              <a:t>(II):</a:t>
            </a:r>
            <a:endParaRPr lang="en-US" sz="2800" b="1" dirty="0">
              <a:solidFill>
                <a:schemeClr val="accent6">
                  <a:lumMod val="75000"/>
                </a:schemeClr>
              </a:solidFill>
              <a:latin typeface="Levenim MT" panose="02010502060101010101" pitchFamily="2" charset="-79"/>
              <a:cs typeface="Levenim MT" panose="02010502060101010101" pitchFamily="2" charset="-79"/>
            </a:endParaRPr>
          </a:p>
          <a:p>
            <a:pPr algn="l"/>
            <a:r>
              <a:rPr lang="en-US" sz="2500" b="1" dirty="0" smtClean="0">
                <a:solidFill>
                  <a:schemeClr val="bg2">
                    <a:lumMod val="50000"/>
                  </a:schemeClr>
                </a:solidFill>
                <a:latin typeface="Levenim MT" panose="02010502060101010101" pitchFamily="2" charset="-79"/>
                <a:cs typeface="Levenim MT" panose="02010502060101010101" pitchFamily="2" charset="-79"/>
              </a:rPr>
              <a:t>Giving to Children:</a:t>
            </a:r>
          </a:p>
          <a:p>
            <a:pPr marL="514350" indent="-514350" algn="l" eaLnBrk="1" hangingPunct="1">
              <a:buFont typeface="Wingdings" pitchFamily="2" charset="2"/>
              <a:buChar char="Ø"/>
            </a:pPr>
            <a:r>
              <a:rPr lang="en-US" sz="2600" b="1" dirty="0" smtClean="0">
                <a:solidFill>
                  <a:schemeClr val="tx1"/>
                </a:solidFill>
                <a:latin typeface="Baskerville Old Face" pitchFamily="18" charset="0"/>
              </a:rPr>
              <a:t>If an item is given to the child but the actual purpose was to give it to the parents, then </a:t>
            </a:r>
            <a:r>
              <a:rPr lang="en-US" sz="2600" b="1" dirty="0" smtClean="0">
                <a:solidFill>
                  <a:schemeClr val="tx1"/>
                </a:solidFill>
                <a:latin typeface="Baskerville Old Face" pitchFamily="18" charset="0"/>
              </a:rPr>
              <a:t>the </a:t>
            </a:r>
            <a:r>
              <a:rPr lang="en-US" sz="2600" b="1" dirty="0" smtClean="0">
                <a:solidFill>
                  <a:schemeClr val="tx1"/>
                </a:solidFill>
                <a:latin typeface="Baskerville Old Face" pitchFamily="18" charset="0"/>
              </a:rPr>
              <a:t>item will be considered to be under the ownership of the parents and they can use it.</a:t>
            </a: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Permissible Modes of Property</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xmlns="" val="3870923800"/>
      </p:ext>
    </p:extLst>
  </p:cSld>
  <p:clrMapOvr>
    <a:masterClrMapping/>
  </p:clrMapOvr>
  <p:timing>
    <p:tnLst>
      <p:par>
        <p:cTn id="1" dur="indefinite" restart="never" nodeType="tmRoot"/>
      </p:par>
    </p:tnLst>
  </p:timing>
</p:sld>
</file>

<file path=ppt/slides/slide2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143000"/>
            <a:ext cx="3657600" cy="55626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Nature of Possession in Gift </a:t>
            </a:r>
            <a:r>
              <a:rPr lang="en-US" sz="2000" b="1" dirty="0" smtClean="0">
                <a:solidFill>
                  <a:schemeClr val="accent6">
                    <a:lumMod val="75000"/>
                  </a:schemeClr>
                </a:solidFill>
                <a:latin typeface="Levenim MT" panose="02010502060101010101" pitchFamily="2" charset="-79"/>
                <a:cs typeface="Levenim MT" panose="02010502060101010101" pitchFamily="2" charset="-79"/>
              </a:rPr>
              <a:t>(II):</a:t>
            </a:r>
            <a:endParaRPr lang="en-US" sz="2800" b="1" dirty="0">
              <a:solidFill>
                <a:schemeClr val="accent6">
                  <a:lumMod val="75000"/>
                </a:schemeClr>
              </a:solidFill>
              <a:latin typeface="Levenim MT" panose="02010502060101010101" pitchFamily="2" charset="-79"/>
              <a:cs typeface="Levenim MT" panose="02010502060101010101" pitchFamily="2" charset="-79"/>
            </a:endParaRPr>
          </a:p>
          <a:p>
            <a:pPr algn="l"/>
            <a:r>
              <a:rPr lang="en-US" sz="2500" b="1" dirty="0" smtClean="0">
                <a:solidFill>
                  <a:schemeClr val="bg2">
                    <a:lumMod val="50000"/>
                  </a:schemeClr>
                </a:solidFill>
                <a:latin typeface="Levenim MT" panose="02010502060101010101" pitchFamily="2" charset="-79"/>
                <a:cs typeface="Levenim MT" panose="02010502060101010101" pitchFamily="2" charset="-79"/>
              </a:rPr>
              <a:t>Giving to Children:</a:t>
            </a:r>
          </a:p>
          <a:p>
            <a:pPr marL="514350" indent="-514350" algn="l" eaLnBrk="1" hangingPunct="1">
              <a:buFont typeface="Wingdings" pitchFamily="2" charset="2"/>
              <a:buChar char="Ø"/>
            </a:pPr>
            <a:r>
              <a:rPr lang="en-US" sz="2600" b="1" dirty="0" smtClean="0">
                <a:solidFill>
                  <a:schemeClr val="tx1"/>
                </a:solidFill>
                <a:latin typeface="Baskerville Old Face" pitchFamily="18" charset="0"/>
              </a:rPr>
              <a:t>If the parents have a severe need for it on account of poverty and can not obtain it from anywhere else, then at such time of need it will be permissible for them to take an item that belongs to the child.</a:t>
            </a: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Permissible Modes of Property</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
        <p:nvSpPr>
          <p:cNvPr id="4" name="TextBox 3"/>
          <p:cNvSpPr txBox="1"/>
          <p:nvPr/>
        </p:nvSpPr>
        <p:spPr>
          <a:xfrm>
            <a:off x="2362200" y="3962400"/>
            <a:ext cx="723275" cy="461665"/>
          </a:xfrm>
          <a:prstGeom prst="rect">
            <a:avLst/>
          </a:prstGeom>
          <a:noFill/>
        </p:spPr>
        <p:txBody>
          <a:bodyPr wrap="none" rtlCol="0">
            <a:spAutoFit/>
          </a:bodyPr>
          <a:lstStyle/>
          <a:p>
            <a:r>
              <a:rPr lang="en-US" sz="2400" dirty="0" smtClean="0">
                <a:solidFill>
                  <a:srgbClr val="FF0000"/>
                </a:solidFill>
              </a:rPr>
              <a:t>END</a:t>
            </a:r>
            <a:endParaRPr lang="en-US" sz="2400" dirty="0">
              <a:solidFill>
                <a:srgbClr val="FF0000"/>
              </a:solidFill>
            </a:endParaRPr>
          </a:p>
        </p:txBody>
      </p:sp>
    </p:spTree>
    <p:extLst>
      <p:ext uri="{BB962C8B-B14F-4D97-AF65-F5344CB8AC3E}">
        <p14:creationId xmlns:p14="http://schemas.microsoft.com/office/powerpoint/2010/main" xmlns="" val="3870923800"/>
      </p:ext>
    </p:extLst>
  </p:cSld>
  <p:clrMapOvr>
    <a:masterClrMapping/>
  </p:clrMapOvr>
  <p:timing>
    <p:tnLst>
      <p:par>
        <p:cTn id="1" dur="indefinite" restart="never" nodeType="tmRoot"/>
      </p:par>
    </p:tnLst>
  </p:timing>
</p:sld>
</file>

<file path=ppt/slides/slide2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0" y="162339"/>
            <a:ext cx="9144000" cy="752061"/>
          </a:xfrm>
        </p:spPr>
        <p:txBody>
          <a:bodyPr/>
          <a:lstStyle/>
          <a:p>
            <a:r>
              <a:rPr lang="en-US" sz="35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Permissible Modes of Property</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
        <p:nvSpPr>
          <p:cNvPr id="7" name="Rectangle 3"/>
          <p:cNvSpPr txBox="1">
            <a:spLocks noChangeArrowheads="1"/>
          </p:cNvSpPr>
          <p:nvPr/>
        </p:nvSpPr>
        <p:spPr bwMode="auto">
          <a:xfrm>
            <a:off x="4731774" y="3200400"/>
            <a:ext cx="3657600" cy="1524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eaLnBrk="1" hangingPunct="1">
              <a:defRPr/>
            </a:pPr>
            <a:r>
              <a:rPr lang="en-US" b="1" dirty="0" smtClean="0">
                <a:solidFill>
                  <a:schemeClr val="tx2">
                    <a:lumMod val="60000"/>
                    <a:lumOff val="40000"/>
                  </a:schemeClr>
                </a:solidFill>
                <a:latin typeface="Baskerville Old Face" panose="02020602080505020303" pitchFamily="18" charset="0"/>
              </a:rPr>
              <a:t>Nature of Possession in Gift (III)</a:t>
            </a:r>
            <a:endParaRPr lang="en-US" b="1" dirty="0" smtClean="0">
              <a:solidFill>
                <a:schemeClr val="tx2">
                  <a:lumMod val="60000"/>
                  <a:lumOff val="40000"/>
                </a:schemeClr>
              </a:solidFill>
              <a:latin typeface="Baskerville Old Face" panose="02020602080505020303" pitchFamily="18" charset="0"/>
              <a:cs typeface="Aharoni" panose="02010803020104030203" pitchFamily="2" charset="-79"/>
            </a:endParaRPr>
          </a:p>
        </p:txBody>
      </p:sp>
    </p:spTree>
    <p:extLst>
      <p:ext uri="{BB962C8B-B14F-4D97-AF65-F5344CB8AC3E}">
        <p14:creationId xmlns:p14="http://schemas.microsoft.com/office/powerpoint/2010/main" xmlns="" val="2651014076"/>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0" y="162339"/>
            <a:ext cx="9144000" cy="752061"/>
          </a:xfrm>
        </p:spPr>
        <p:txBody>
          <a:bodyPr/>
          <a:lstStyle/>
          <a:p>
            <a:r>
              <a:rPr lang="en-US" sz="35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Permissible Modes of Property</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
        <p:nvSpPr>
          <p:cNvPr id="7" name="Rectangle 3"/>
          <p:cNvSpPr txBox="1">
            <a:spLocks noChangeArrowheads="1"/>
          </p:cNvSpPr>
          <p:nvPr/>
        </p:nvSpPr>
        <p:spPr bwMode="auto">
          <a:xfrm>
            <a:off x="4731774" y="3200400"/>
            <a:ext cx="3657600" cy="1524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eaLnBrk="1" hangingPunct="1">
              <a:defRPr/>
            </a:pPr>
            <a:r>
              <a:rPr lang="en-US" b="1" dirty="0" smtClean="0">
                <a:solidFill>
                  <a:schemeClr val="tx2">
                    <a:lumMod val="60000"/>
                    <a:lumOff val="40000"/>
                  </a:schemeClr>
                </a:solidFill>
                <a:latin typeface="Baskerville Old Face" panose="02020602080505020303" pitchFamily="18" charset="0"/>
              </a:rPr>
              <a:t>Islamic Law of Contracts (III)</a:t>
            </a:r>
            <a:endParaRPr lang="en-US" b="1" dirty="0" smtClean="0">
              <a:solidFill>
                <a:schemeClr val="tx2">
                  <a:lumMod val="60000"/>
                  <a:lumOff val="40000"/>
                </a:schemeClr>
              </a:solidFill>
              <a:latin typeface="Baskerville Old Face" panose="02020602080505020303" pitchFamily="18" charset="0"/>
              <a:cs typeface="Aharoni" panose="02010803020104030203" pitchFamily="2" charset="-79"/>
            </a:endParaRPr>
          </a:p>
        </p:txBody>
      </p:sp>
    </p:spTree>
    <p:extLst>
      <p:ext uri="{BB962C8B-B14F-4D97-AF65-F5344CB8AC3E}">
        <p14:creationId xmlns:p14="http://schemas.microsoft.com/office/powerpoint/2010/main" xmlns="" val="378996575"/>
      </p:ext>
    </p:extLst>
  </p:cSld>
  <p:clrMapOvr>
    <a:masterClrMapping/>
  </p:clrMapOvr>
  <p:timing>
    <p:tnLst>
      <p:par>
        <p:cTn id="1" dur="indefinite" restart="never" nodeType="tmRoot"/>
      </p:par>
    </p:tnLst>
  </p:timing>
</p:sld>
</file>

<file path=ppt/slides/slide2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143000"/>
            <a:ext cx="3657600" cy="55626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Nature of Possession in Gift </a:t>
            </a:r>
            <a:r>
              <a:rPr lang="en-US" sz="1600" b="1" dirty="0" smtClean="0">
                <a:solidFill>
                  <a:schemeClr val="accent6">
                    <a:lumMod val="75000"/>
                  </a:schemeClr>
                </a:solidFill>
                <a:latin typeface="Levenim MT" panose="02010502060101010101" pitchFamily="2" charset="-79"/>
                <a:cs typeface="Levenim MT" panose="02010502060101010101" pitchFamily="2" charset="-79"/>
              </a:rPr>
              <a:t>(III):</a:t>
            </a:r>
            <a:endParaRPr lang="en-US" sz="2800" b="1" dirty="0">
              <a:solidFill>
                <a:schemeClr val="accent6">
                  <a:lumMod val="75000"/>
                </a:schemeClr>
              </a:solidFill>
              <a:latin typeface="Levenim MT" panose="02010502060101010101" pitchFamily="2" charset="-79"/>
              <a:cs typeface="Levenim MT" panose="02010502060101010101" pitchFamily="2" charset="-79"/>
            </a:endParaRPr>
          </a:p>
          <a:p>
            <a:pPr algn="l"/>
            <a:r>
              <a:rPr lang="en-US" sz="2300" b="1" dirty="0" smtClean="0">
                <a:solidFill>
                  <a:schemeClr val="bg2">
                    <a:lumMod val="50000"/>
                  </a:schemeClr>
                </a:solidFill>
                <a:latin typeface="Levenim MT" panose="02010502060101010101" pitchFamily="2" charset="-79"/>
                <a:cs typeface="Levenim MT" panose="02010502060101010101" pitchFamily="2" charset="-79"/>
              </a:rPr>
              <a:t>Taking back something that has been given</a:t>
            </a:r>
            <a:r>
              <a:rPr lang="en-US" sz="2500" b="1" dirty="0" smtClean="0">
                <a:solidFill>
                  <a:schemeClr val="bg2">
                    <a:lumMod val="50000"/>
                  </a:schemeClr>
                </a:solidFill>
                <a:latin typeface="Levenim MT" panose="02010502060101010101" pitchFamily="2" charset="-79"/>
                <a:cs typeface="Levenim MT" panose="02010502060101010101" pitchFamily="2" charset="-79"/>
              </a:rPr>
              <a:t>:</a:t>
            </a:r>
          </a:p>
          <a:p>
            <a:pPr marL="514350" indent="-514350" algn="l" eaLnBrk="1" hangingPunct="1">
              <a:buFont typeface="Wingdings" pitchFamily="2" charset="2"/>
              <a:buChar char="Ø"/>
            </a:pPr>
            <a:r>
              <a:rPr lang="en-US" sz="2600" b="1" dirty="0" smtClean="0">
                <a:solidFill>
                  <a:schemeClr val="tx1"/>
                </a:solidFill>
                <a:latin typeface="Baskerville Old Face" pitchFamily="18" charset="0"/>
              </a:rPr>
              <a:t>It is a major sin to take back something that you have given.</a:t>
            </a:r>
          </a:p>
          <a:p>
            <a:pPr marL="514350" indent="-514350" algn="l" eaLnBrk="1" hangingPunct="1">
              <a:buFont typeface="Wingdings" pitchFamily="2" charset="2"/>
              <a:buChar char="Ø"/>
            </a:pPr>
            <a:r>
              <a:rPr lang="en-US" sz="2600" b="1" dirty="0" smtClean="0">
                <a:solidFill>
                  <a:schemeClr val="tx1"/>
                </a:solidFill>
                <a:latin typeface="Baskerville Old Face" pitchFamily="18" charset="0"/>
              </a:rPr>
              <a:t>After taking back something the person who had originally given the item will once again become its owner.</a:t>
            </a: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Permissible Modes of Property</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xmlns="" val="3870923800"/>
      </p:ext>
    </p:extLst>
  </p:cSld>
  <p:clrMapOvr>
    <a:masterClrMapping/>
  </p:clrMapOvr>
  <p:timing>
    <p:tnLst>
      <p:par>
        <p:cTn id="1" dur="indefinite" restart="never" nodeType="tmRoot"/>
      </p:par>
    </p:tnLst>
  </p:timing>
</p:sld>
</file>

<file path=ppt/slides/slide2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143000"/>
            <a:ext cx="3657600" cy="55626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Nature of Possession in Gift </a:t>
            </a:r>
            <a:r>
              <a:rPr lang="en-US" sz="1600" b="1" dirty="0" smtClean="0">
                <a:solidFill>
                  <a:schemeClr val="accent6">
                    <a:lumMod val="75000"/>
                  </a:schemeClr>
                </a:solidFill>
                <a:latin typeface="Levenim MT" panose="02010502060101010101" pitchFamily="2" charset="-79"/>
                <a:cs typeface="Levenim MT" panose="02010502060101010101" pitchFamily="2" charset="-79"/>
              </a:rPr>
              <a:t>(III):</a:t>
            </a:r>
            <a:endParaRPr lang="en-US" sz="2800" b="1" dirty="0">
              <a:solidFill>
                <a:schemeClr val="accent6">
                  <a:lumMod val="75000"/>
                </a:schemeClr>
              </a:solidFill>
              <a:latin typeface="Levenim MT" panose="02010502060101010101" pitchFamily="2" charset="-79"/>
              <a:cs typeface="Levenim MT" panose="02010502060101010101" pitchFamily="2" charset="-79"/>
            </a:endParaRPr>
          </a:p>
          <a:p>
            <a:pPr algn="l"/>
            <a:r>
              <a:rPr lang="en-US" sz="2300" b="1" dirty="0" smtClean="0">
                <a:solidFill>
                  <a:schemeClr val="bg2">
                    <a:lumMod val="50000"/>
                  </a:schemeClr>
                </a:solidFill>
                <a:latin typeface="Levenim MT" panose="02010502060101010101" pitchFamily="2" charset="-79"/>
                <a:cs typeface="Levenim MT" panose="02010502060101010101" pitchFamily="2" charset="-79"/>
              </a:rPr>
              <a:t>Taking back something that has been given</a:t>
            </a:r>
            <a:r>
              <a:rPr lang="en-US" sz="2500" b="1" dirty="0" smtClean="0">
                <a:solidFill>
                  <a:schemeClr val="bg2">
                    <a:lumMod val="50000"/>
                  </a:schemeClr>
                </a:solidFill>
                <a:latin typeface="Levenim MT" panose="02010502060101010101" pitchFamily="2" charset="-79"/>
                <a:cs typeface="Levenim MT" panose="02010502060101010101" pitchFamily="2" charset="-79"/>
              </a:rPr>
              <a:t>:</a:t>
            </a:r>
          </a:p>
          <a:p>
            <a:pPr marL="514350" indent="-514350" algn="l" eaLnBrk="1" hangingPunct="1">
              <a:buFont typeface="Wingdings" pitchFamily="2" charset="2"/>
              <a:buChar char="Ø"/>
            </a:pPr>
            <a:r>
              <a:rPr lang="en-US" sz="2600" b="1" dirty="0" smtClean="0">
                <a:solidFill>
                  <a:schemeClr val="tx1"/>
                </a:solidFill>
                <a:latin typeface="Baskerville Old Face" pitchFamily="18" charset="0"/>
              </a:rPr>
              <a:t>There are some certain things which the person has no right to take back like an animal which is fed or plot which is built.</a:t>
            </a: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Permissible Modes of Property</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xmlns="" val="3870923800"/>
      </p:ext>
    </p:extLst>
  </p:cSld>
  <p:clrMapOvr>
    <a:masterClrMapping/>
  </p:clrMapOvr>
  <p:timing>
    <p:tnLst>
      <p:par>
        <p:cTn id="1" dur="indefinite" restart="never" nodeType="tmRoot"/>
      </p:par>
    </p:tnLst>
  </p:timing>
</p:sld>
</file>

<file path=ppt/slides/slide2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143000"/>
            <a:ext cx="3657600" cy="55626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Nature of Possession in Gift </a:t>
            </a:r>
            <a:r>
              <a:rPr lang="en-US" sz="1800" b="1" dirty="0" smtClean="0">
                <a:solidFill>
                  <a:schemeClr val="accent6">
                    <a:lumMod val="75000"/>
                  </a:schemeClr>
                </a:solidFill>
                <a:latin typeface="Levenim MT" panose="02010502060101010101" pitchFamily="2" charset="-79"/>
                <a:cs typeface="Levenim MT" panose="02010502060101010101" pitchFamily="2" charset="-79"/>
              </a:rPr>
              <a:t>(III):</a:t>
            </a:r>
            <a:endParaRPr lang="en-US" sz="2800" b="1" dirty="0">
              <a:solidFill>
                <a:schemeClr val="accent6">
                  <a:lumMod val="75000"/>
                </a:schemeClr>
              </a:solidFill>
              <a:latin typeface="Levenim MT" panose="02010502060101010101" pitchFamily="2" charset="-79"/>
              <a:cs typeface="Levenim MT" panose="02010502060101010101" pitchFamily="2" charset="-79"/>
            </a:endParaRPr>
          </a:p>
          <a:p>
            <a:pPr algn="l"/>
            <a:r>
              <a:rPr lang="en-US" sz="2300" b="1" dirty="0" smtClean="0">
                <a:solidFill>
                  <a:schemeClr val="bg2">
                    <a:lumMod val="50000"/>
                  </a:schemeClr>
                </a:solidFill>
                <a:latin typeface="Levenim MT" panose="02010502060101010101" pitchFamily="2" charset="-79"/>
                <a:cs typeface="Levenim MT" panose="02010502060101010101" pitchFamily="2" charset="-79"/>
              </a:rPr>
              <a:t>Taking back something that has been given</a:t>
            </a:r>
            <a:r>
              <a:rPr lang="en-US" sz="2500" b="1" dirty="0" smtClean="0">
                <a:solidFill>
                  <a:schemeClr val="bg2">
                    <a:lumMod val="50000"/>
                  </a:schemeClr>
                </a:solidFill>
                <a:latin typeface="Levenim MT" panose="02010502060101010101" pitchFamily="2" charset="-79"/>
                <a:cs typeface="Levenim MT" panose="02010502060101010101" pitchFamily="2" charset="-79"/>
              </a:rPr>
              <a:t>:</a:t>
            </a:r>
          </a:p>
          <a:p>
            <a:pPr marL="514350" indent="-514350" algn="l" eaLnBrk="1" hangingPunct="1">
              <a:buFont typeface="Wingdings" pitchFamily="2" charset="2"/>
              <a:buChar char="Ø"/>
            </a:pPr>
            <a:r>
              <a:rPr lang="en-US" sz="2600" b="1" dirty="0" smtClean="0">
                <a:solidFill>
                  <a:schemeClr val="tx1"/>
                </a:solidFill>
                <a:latin typeface="Baskerville Old Face" pitchFamily="18" charset="0"/>
              </a:rPr>
              <a:t>You gave a goat to a person. After some time it gave birth to kids. You can take the goat back but you do not have the right to take the kids.</a:t>
            </a: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Permissible Modes of Property</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xmlns="" val="3870923800"/>
      </p:ext>
    </p:extLst>
  </p:cSld>
  <p:clrMapOvr>
    <a:masterClrMapping/>
  </p:clrMapOvr>
  <p:timing>
    <p:tnLst>
      <p:par>
        <p:cTn id="1" dur="indefinite" restart="never" nodeType="tmRoot"/>
      </p:par>
    </p:tnLst>
  </p:timing>
</p:sld>
</file>

<file path=ppt/slides/slide2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143000"/>
            <a:ext cx="3657600" cy="55626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Nature of Possession in Gift </a:t>
            </a:r>
            <a:r>
              <a:rPr lang="en-US" sz="1800" b="1" dirty="0" smtClean="0">
                <a:solidFill>
                  <a:schemeClr val="accent6">
                    <a:lumMod val="75000"/>
                  </a:schemeClr>
                </a:solidFill>
                <a:latin typeface="Levenim MT" panose="02010502060101010101" pitchFamily="2" charset="-79"/>
                <a:cs typeface="Levenim MT" panose="02010502060101010101" pitchFamily="2" charset="-79"/>
              </a:rPr>
              <a:t>(III):</a:t>
            </a:r>
            <a:endParaRPr lang="en-US" sz="2800" b="1" dirty="0">
              <a:solidFill>
                <a:schemeClr val="accent6">
                  <a:lumMod val="75000"/>
                </a:schemeClr>
              </a:solidFill>
              <a:latin typeface="Levenim MT" panose="02010502060101010101" pitchFamily="2" charset="-79"/>
              <a:cs typeface="Levenim MT" panose="02010502060101010101" pitchFamily="2" charset="-79"/>
            </a:endParaRPr>
          </a:p>
          <a:p>
            <a:pPr algn="l"/>
            <a:r>
              <a:rPr lang="en-US" sz="2300" b="1" dirty="0" smtClean="0">
                <a:solidFill>
                  <a:schemeClr val="bg2">
                    <a:lumMod val="50000"/>
                  </a:schemeClr>
                </a:solidFill>
                <a:latin typeface="Levenim MT" panose="02010502060101010101" pitchFamily="2" charset="-79"/>
                <a:cs typeface="Levenim MT" panose="02010502060101010101" pitchFamily="2" charset="-79"/>
              </a:rPr>
              <a:t>Taking back something that has been given</a:t>
            </a:r>
            <a:r>
              <a:rPr lang="en-US" sz="2500" b="1" dirty="0" smtClean="0">
                <a:solidFill>
                  <a:schemeClr val="bg2">
                    <a:lumMod val="50000"/>
                  </a:schemeClr>
                </a:solidFill>
                <a:latin typeface="Levenim MT" panose="02010502060101010101" pitchFamily="2" charset="-79"/>
                <a:cs typeface="Levenim MT" panose="02010502060101010101" pitchFamily="2" charset="-79"/>
              </a:rPr>
              <a:t>:</a:t>
            </a:r>
          </a:p>
          <a:p>
            <a:pPr marL="514350" indent="-514350" algn="l" eaLnBrk="1" hangingPunct="1">
              <a:buFont typeface="Wingdings" pitchFamily="2" charset="2"/>
              <a:buChar char="Ø"/>
            </a:pPr>
            <a:r>
              <a:rPr lang="en-US" sz="2600" b="1" dirty="0" smtClean="0">
                <a:solidFill>
                  <a:schemeClr val="tx1"/>
                </a:solidFill>
                <a:latin typeface="Baskerville Old Face" pitchFamily="18" charset="0"/>
              </a:rPr>
              <a:t>After receiving a gift if the person dies then the right to take it back no longer remains.</a:t>
            </a: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Permissible Modes of Property</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xmlns="" val="3870923800"/>
      </p:ext>
    </p:extLst>
  </p:cSld>
  <p:clrMapOvr>
    <a:masterClrMapping/>
  </p:clrMapOvr>
  <p:timing>
    <p:tnLst>
      <p:par>
        <p:cTn id="1" dur="indefinite" restart="never" nodeType="tmRoot"/>
      </p:par>
    </p:tnLst>
  </p:timing>
</p:sld>
</file>

<file path=ppt/slides/slide2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143000"/>
            <a:ext cx="3657600" cy="55626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Nature of Possession in Gift </a:t>
            </a:r>
            <a:r>
              <a:rPr lang="en-US" sz="1600" b="1" dirty="0" smtClean="0">
                <a:solidFill>
                  <a:schemeClr val="accent6">
                    <a:lumMod val="75000"/>
                  </a:schemeClr>
                </a:solidFill>
                <a:latin typeface="Levenim MT" panose="02010502060101010101" pitchFamily="2" charset="-79"/>
                <a:cs typeface="Levenim MT" panose="02010502060101010101" pitchFamily="2" charset="-79"/>
              </a:rPr>
              <a:t>(III):</a:t>
            </a:r>
            <a:endParaRPr lang="en-US" sz="2800" b="1" dirty="0">
              <a:solidFill>
                <a:schemeClr val="accent6">
                  <a:lumMod val="75000"/>
                </a:schemeClr>
              </a:solidFill>
              <a:latin typeface="Levenim MT" panose="02010502060101010101" pitchFamily="2" charset="-79"/>
              <a:cs typeface="Levenim MT" panose="02010502060101010101" pitchFamily="2" charset="-79"/>
            </a:endParaRPr>
          </a:p>
          <a:p>
            <a:pPr algn="l"/>
            <a:r>
              <a:rPr lang="en-US" sz="2300" b="1" dirty="0" smtClean="0">
                <a:solidFill>
                  <a:schemeClr val="bg2">
                    <a:lumMod val="50000"/>
                  </a:schemeClr>
                </a:solidFill>
                <a:latin typeface="Levenim MT" panose="02010502060101010101" pitchFamily="2" charset="-79"/>
                <a:cs typeface="Levenim MT" panose="02010502060101010101" pitchFamily="2" charset="-79"/>
              </a:rPr>
              <a:t>Taking back something that has been given</a:t>
            </a:r>
            <a:r>
              <a:rPr lang="en-US" sz="2500" b="1" dirty="0" smtClean="0">
                <a:solidFill>
                  <a:schemeClr val="bg2">
                    <a:lumMod val="50000"/>
                  </a:schemeClr>
                </a:solidFill>
                <a:latin typeface="Levenim MT" panose="02010502060101010101" pitchFamily="2" charset="-79"/>
                <a:cs typeface="Levenim MT" panose="02010502060101010101" pitchFamily="2" charset="-79"/>
              </a:rPr>
              <a:t>:</a:t>
            </a:r>
          </a:p>
          <a:p>
            <a:pPr marL="514350" indent="-514350" algn="l" eaLnBrk="1" hangingPunct="1">
              <a:buFont typeface="Wingdings" pitchFamily="2" charset="2"/>
              <a:buChar char="Ø"/>
            </a:pPr>
            <a:r>
              <a:rPr lang="en-US" sz="2400" b="1" dirty="0" smtClean="0">
                <a:solidFill>
                  <a:schemeClr val="tx1"/>
                </a:solidFill>
                <a:latin typeface="Baskerville Old Face" pitchFamily="18" charset="0"/>
              </a:rPr>
              <a:t>In case of the exchange of gifts from both sides (when the words of return are mentioned) it is not permissible to take it back again.</a:t>
            </a:r>
          </a:p>
          <a:p>
            <a:pPr marL="514350" indent="-514350" algn="l" eaLnBrk="1" hangingPunct="1">
              <a:buFont typeface="Wingdings" pitchFamily="2" charset="2"/>
              <a:buChar char="Ø"/>
            </a:pPr>
            <a:r>
              <a:rPr lang="en-US" sz="2400" b="1" dirty="0" smtClean="0">
                <a:solidFill>
                  <a:schemeClr val="tx1"/>
                </a:solidFill>
                <a:latin typeface="Baskerville Old Face" pitchFamily="18" charset="0"/>
              </a:rPr>
              <a:t>If the words are not mentioned then it is permissible to take it back.</a:t>
            </a: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Permissible Modes of Property</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
        <p:nvSpPr>
          <p:cNvPr id="4" name="TextBox 3"/>
          <p:cNvSpPr txBox="1"/>
          <p:nvPr/>
        </p:nvSpPr>
        <p:spPr>
          <a:xfrm>
            <a:off x="2362200" y="3962400"/>
            <a:ext cx="723275" cy="461665"/>
          </a:xfrm>
          <a:prstGeom prst="rect">
            <a:avLst/>
          </a:prstGeom>
          <a:noFill/>
        </p:spPr>
        <p:txBody>
          <a:bodyPr wrap="none" rtlCol="0">
            <a:spAutoFit/>
          </a:bodyPr>
          <a:lstStyle/>
          <a:p>
            <a:r>
              <a:rPr lang="en-US" sz="2400" dirty="0" smtClean="0">
                <a:solidFill>
                  <a:srgbClr val="FF0000"/>
                </a:solidFill>
              </a:rPr>
              <a:t>END</a:t>
            </a:r>
            <a:endParaRPr lang="en-US" sz="2400" dirty="0">
              <a:solidFill>
                <a:srgbClr val="FF0000"/>
              </a:solidFill>
            </a:endParaRPr>
          </a:p>
        </p:txBody>
      </p:sp>
    </p:spTree>
    <p:extLst>
      <p:ext uri="{BB962C8B-B14F-4D97-AF65-F5344CB8AC3E}">
        <p14:creationId xmlns:p14="http://schemas.microsoft.com/office/powerpoint/2010/main" xmlns="" val="3870923800"/>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219200"/>
            <a:ext cx="3657600" cy="5486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a:solidFill>
                  <a:schemeClr val="accent6">
                    <a:lumMod val="75000"/>
                  </a:schemeClr>
                </a:solidFill>
                <a:latin typeface="Levenim MT" panose="02010502060101010101" pitchFamily="2" charset="-79"/>
                <a:cs typeface="Levenim MT" panose="02010502060101010101" pitchFamily="2" charset="-79"/>
              </a:rPr>
              <a:t>Islamic Law of Contract (</a:t>
            </a:r>
            <a:r>
              <a:rPr lang="en-US" sz="2800" b="1" dirty="0" smtClean="0">
                <a:solidFill>
                  <a:schemeClr val="accent6">
                    <a:lumMod val="75000"/>
                  </a:schemeClr>
                </a:solidFill>
                <a:latin typeface="Levenim MT" panose="02010502060101010101" pitchFamily="2" charset="-79"/>
                <a:cs typeface="Levenim MT" panose="02010502060101010101" pitchFamily="2" charset="-79"/>
              </a:rPr>
              <a:t>III):</a:t>
            </a:r>
            <a:endParaRPr lang="en-US" sz="2800" b="1" dirty="0">
              <a:solidFill>
                <a:schemeClr val="accent6">
                  <a:lumMod val="75000"/>
                </a:schemeClr>
              </a:solidFill>
              <a:latin typeface="Levenim MT" panose="02010502060101010101" pitchFamily="2" charset="-79"/>
              <a:cs typeface="Levenim MT" panose="02010502060101010101" pitchFamily="2" charset="-79"/>
            </a:endParaRPr>
          </a:p>
          <a:p>
            <a:pPr algn="l"/>
            <a:r>
              <a:rPr lang="en-US" sz="2800" b="1" dirty="0" smtClean="0">
                <a:solidFill>
                  <a:schemeClr val="bg2">
                    <a:lumMod val="50000"/>
                  </a:schemeClr>
                </a:solidFill>
                <a:latin typeface="Levenim MT" panose="02010502060101010101" pitchFamily="2" charset="-79"/>
                <a:cs typeface="Levenim MT" panose="02010502060101010101" pitchFamily="2" charset="-79"/>
              </a:rPr>
              <a:t>Subject Matter </a:t>
            </a:r>
            <a:r>
              <a:rPr lang="en-US" sz="2400" b="1" dirty="0" smtClean="0">
                <a:solidFill>
                  <a:schemeClr val="bg2">
                    <a:lumMod val="50000"/>
                  </a:schemeClr>
                </a:solidFill>
                <a:latin typeface="Levenim MT" panose="02010502060101010101" pitchFamily="2" charset="-79"/>
                <a:cs typeface="Levenim MT" panose="02010502060101010101" pitchFamily="2" charset="-79"/>
              </a:rPr>
              <a:t>(Ability to Deliver)</a:t>
            </a:r>
          </a:p>
          <a:p>
            <a:pPr marL="457200" indent="-457200" algn="l" eaLnBrk="1" hangingPunct="1">
              <a:buFont typeface="Arial" pitchFamily="34" charset="0"/>
              <a:buChar char="•"/>
            </a:pPr>
            <a:r>
              <a:rPr lang="en-US" sz="2600" b="1" dirty="0" smtClean="0">
                <a:solidFill>
                  <a:schemeClr val="tx1"/>
                </a:solidFill>
                <a:latin typeface="Baskerville Old Face" panose="02020602080505020303" pitchFamily="18" charset="0"/>
              </a:rPr>
              <a:t>Delivery, on the other hand, indicates that the object must be capable of certain delivery.</a:t>
            </a:r>
          </a:p>
          <a:p>
            <a:pPr marL="457200" indent="-457200" algn="l" eaLnBrk="1" hangingPunct="1">
              <a:buFont typeface="Arial" pitchFamily="34" charset="0"/>
              <a:buChar char="•"/>
            </a:pPr>
            <a:r>
              <a:rPr lang="en-US" sz="2600" b="1" dirty="0" smtClean="0">
                <a:solidFill>
                  <a:schemeClr val="tx1"/>
                </a:solidFill>
                <a:latin typeface="Baskerville Old Face" panose="02020602080505020303" pitchFamily="18" charset="0"/>
              </a:rPr>
              <a:t>The classical jurists therefore prohibited the sale of things which can not be handed over.</a:t>
            </a: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Permissible Modes of Property</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xmlns="" val="1532217233"/>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219200"/>
            <a:ext cx="3657600" cy="5486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a:solidFill>
                  <a:schemeClr val="accent6">
                    <a:lumMod val="75000"/>
                  </a:schemeClr>
                </a:solidFill>
                <a:latin typeface="Levenim MT" panose="02010502060101010101" pitchFamily="2" charset="-79"/>
                <a:cs typeface="Levenim MT" panose="02010502060101010101" pitchFamily="2" charset="-79"/>
              </a:rPr>
              <a:t>Islamic Law of Contract (III):</a:t>
            </a:r>
          </a:p>
          <a:p>
            <a:pPr algn="l"/>
            <a:r>
              <a:rPr lang="en-US" sz="2800" b="1" dirty="0" smtClean="0">
                <a:solidFill>
                  <a:schemeClr val="bg2">
                    <a:lumMod val="50000"/>
                  </a:schemeClr>
                </a:solidFill>
                <a:latin typeface="Levenim MT" panose="02010502060101010101" pitchFamily="2" charset="-79"/>
                <a:cs typeface="Levenim MT" panose="02010502060101010101" pitchFamily="2" charset="-79"/>
              </a:rPr>
              <a:t>Subject Matter </a:t>
            </a:r>
            <a:r>
              <a:rPr lang="en-US" sz="2400" b="1" dirty="0" smtClean="0">
                <a:solidFill>
                  <a:schemeClr val="bg2">
                    <a:lumMod val="50000"/>
                  </a:schemeClr>
                </a:solidFill>
                <a:latin typeface="Levenim MT" panose="02010502060101010101" pitchFamily="2" charset="-79"/>
                <a:cs typeface="Levenim MT" panose="02010502060101010101" pitchFamily="2" charset="-79"/>
              </a:rPr>
              <a:t>(Ability to Deliver)</a:t>
            </a:r>
          </a:p>
          <a:p>
            <a:pPr marL="457200" indent="-457200" algn="l" eaLnBrk="1" hangingPunct="1">
              <a:buFont typeface="Arial" pitchFamily="34" charset="0"/>
              <a:buChar char="•"/>
            </a:pPr>
            <a:r>
              <a:rPr lang="en-US" sz="2600" b="1" dirty="0" smtClean="0">
                <a:solidFill>
                  <a:schemeClr val="tx1"/>
                </a:solidFill>
                <a:latin typeface="Baskerville Old Face" panose="02020602080505020303" pitchFamily="18" charset="0"/>
              </a:rPr>
              <a:t>Similarly things which leads us towards conflicts are strictly prohibited in Islam.</a:t>
            </a:r>
          </a:p>
          <a:p>
            <a:pPr marL="457200" indent="-457200" algn="l" eaLnBrk="1" hangingPunct="1">
              <a:buFont typeface="Arial" pitchFamily="34" charset="0"/>
              <a:buChar char="•"/>
            </a:pPr>
            <a:r>
              <a:rPr lang="en-US" sz="2600" b="1" dirty="0" smtClean="0">
                <a:solidFill>
                  <a:schemeClr val="tx1"/>
                </a:solidFill>
                <a:latin typeface="Baskerville Old Face" panose="02020602080505020303" pitchFamily="18" charset="0"/>
              </a:rPr>
              <a:t>The example is a bird in the air or a </a:t>
            </a:r>
            <a:r>
              <a:rPr lang="en-US" sz="2600" b="1" dirty="0">
                <a:solidFill>
                  <a:schemeClr val="tx1"/>
                </a:solidFill>
                <a:latin typeface="Baskerville Old Face" panose="02020602080505020303" pitchFamily="18" charset="0"/>
              </a:rPr>
              <a:t>f</a:t>
            </a:r>
            <a:r>
              <a:rPr lang="en-US" sz="2600" b="1" dirty="0" smtClean="0">
                <a:solidFill>
                  <a:schemeClr val="tx1"/>
                </a:solidFill>
                <a:latin typeface="Baskerville Old Face" panose="02020602080505020303" pitchFamily="18" charset="0"/>
              </a:rPr>
              <a:t>ish in water.</a:t>
            </a: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Permissible Modes of Property</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xmlns="" val="339289435"/>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219200"/>
            <a:ext cx="3657600" cy="5486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a:solidFill>
                  <a:schemeClr val="accent6">
                    <a:lumMod val="75000"/>
                  </a:schemeClr>
                </a:solidFill>
                <a:latin typeface="Levenim MT" panose="02010502060101010101" pitchFamily="2" charset="-79"/>
                <a:cs typeface="Levenim MT" panose="02010502060101010101" pitchFamily="2" charset="-79"/>
              </a:rPr>
              <a:t>Islamic Law of Contract (III):</a:t>
            </a:r>
          </a:p>
          <a:p>
            <a:pPr algn="l"/>
            <a:r>
              <a:rPr lang="en-US" sz="2800" b="1" dirty="0" smtClean="0">
                <a:solidFill>
                  <a:schemeClr val="bg2">
                    <a:lumMod val="50000"/>
                  </a:schemeClr>
                </a:solidFill>
                <a:latin typeface="Levenim MT" panose="02010502060101010101" pitchFamily="2" charset="-79"/>
                <a:cs typeface="Levenim MT" panose="02010502060101010101" pitchFamily="2" charset="-79"/>
              </a:rPr>
              <a:t>Subject Matter </a:t>
            </a:r>
            <a:r>
              <a:rPr lang="en-US" sz="2400" b="1" dirty="0" smtClean="0">
                <a:solidFill>
                  <a:schemeClr val="bg2">
                    <a:lumMod val="50000"/>
                  </a:schemeClr>
                </a:solidFill>
                <a:latin typeface="Levenim MT" panose="02010502060101010101" pitchFamily="2" charset="-79"/>
                <a:cs typeface="Levenim MT" panose="02010502060101010101" pitchFamily="2" charset="-79"/>
              </a:rPr>
              <a:t>(Ability to Deliver)</a:t>
            </a:r>
          </a:p>
          <a:p>
            <a:pPr marL="457200" indent="-457200" algn="l" eaLnBrk="1" hangingPunct="1">
              <a:buFont typeface="Arial" pitchFamily="34" charset="0"/>
              <a:buChar char="•"/>
            </a:pPr>
            <a:r>
              <a:rPr lang="en-US" sz="2600" b="1" dirty="0" smtClean="0">
                <a:solidFill>
                  <a:schemeClr val="tx1"/>
                </a:solidFill>
                <a:latin typeface="Baskerville Old Face" panose="02020602080505020303" pitchFamily="18" charset="0"/>
              </a:rPr>
              <a:t>The trade in trained birds like Eagle which can be handed over to the others are allowed because its neither leads us towards conflict nor the contractor is unable to handover.</a:t>
            </a: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Permissible Modes of Property</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xmlns="" val="1093677693"/>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219200"/>
            <a:ext cx="3657600" cy="5486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a:solidFill>
                  <a:schemeClr val="accent6">
                    <a:lumMod val="75000"/>
                  </a:schemeClr>
                </a:solidFill>
                <a:latin typeface="Levenim MT" panose="02010502060101010101" pitchFamily="2" charset="-79"/>
                <a:cs typeface="Levenim MT" panose="02010502060101010101" pitchFamily="2" charset="-79"/>
              </a:rPr>
              <a:t>Islamic Law of Contract (III):</a:t>
            </a:r>
          </a:p>
          <a:p>
            <a:pPr algn="l"/>
            <a:r>
              <a:rPr lang="en-US" sz="2800" b="1" dirty="0" smtClean="0">
                <a:solidFill>
                  <a:schemeClr val="bg2">
                    <a:lumMod val="50000"/>
                  </a:schemeClr>
                </a:solidFill>
                <a:latin typeface="Levenim MT" panose="02010502060101010101" pitchFamily="2" charset="-79"/>
                <a:cs typeface="Levenim MT" panose="02010502060101010101" pitchFamily="2" charset="-79"/>
              </a:rPr>
              <a:t>Subject Matter </a:t>
            </a:r>
            <a:r>
              <a:rPr lang="en-US" sz="2400" b="1" dirty="0" smtClean="0">
                <a:solidFill>
                  <a:schemeClr val="bg2">
                    <a:lumMod val="50000"/>
                  </a:schemeClr>
                </a:solidFill>
                <a:latin typeface="Levenim MT" panose="02010502060101010101" pitchFamily="2" charset="-79"/>
                <a:cs typeface="Levenim MT" panose="02010502060101010101" pitchFamily="2" charset="-79"/>
              </a:rPr>
              <a:t>(Ability to Deliver)</a:t>
            </a:r>
          </a:p>
          <a:p>
            <a:pPr marL="457200" indent="-457200" algn="l" eaLnBrk="1" hangingPunct="1">
              <a:buFont typeface="Arial" pitchFamily="34" charset="0"/>
              <a:buChar char="•"/>
            </a:pPr>
            <a:r>
              <a:rPr lang="en-US" sz="2600" b="1" dirty="0" smtClean="0">
                <a:solidFill>
                  <a:schemeClr val="tx1"/>
                </a:solidFill>
                <a:latin typeface="Baskerville Old Face" panose="02020602080505020303" pitchFamily="18" charset="0"/>
              </a:rPr>
              <a:t>There are two kinds of Delivery:</a:t>
            </a:r>
          </a:p>
          <a:p>
            <a:pPr marL="514350" indent="-514350" algn="l" eaLnBrk="1" hangingPunct="1">
              <a:buFont typeface="+mj-lt"/>
              <a:buAutoNum type="arabicPeriod"/>
            </a:pPr>
            <a:r>
              <a:rPr lang="en-US" sz="2600" b="1" dirty="0" smtClean="0">
                <a:solidFill>
                  <a:schemeClr val="tx1"/>
                </a:solidFill>
                <a:latin typeface="Baskerville Old Face" panose="02020602080505020303" pitchFamily="18" charset="0"/>
              </a:rPr>
              <a:t>Physical Delivery / Physical Possession</a:t>
            </a:r>
          </a:p>
          <a:p>
            <a:pPr marL="514350" indent="-514350" algn="l" eaLnBrk="1" hangingPunct="1">
              <a:buFont typeface="+mj-lt"/>
              <a:buAutoNum type="arabicPeriod"/>
            </a:pPr>
            <a:r>
              <a:rPr lang="en-US" sz="2600" b="1" dirty="0" smtClean="0">
                <a:solidFill>
                  <a:schemeClr val="tx1"/>
                </a:solidFill>
                <a:latin typeface="Baskerville Old Face" panose="02020602080505020303" pitchFamily="18" charset="0"/>
              </a:rPr>
              <a:t>Constructive Possession</a:t>
            </a: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Permissible Modes of Property</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xmlns="" val="56616724"/>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219200"/>
            <a:ext cx="3657600" cy="5486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a:solidFill>
                  <a:schemeClr val="accent6">
                    <a:lumMod val="75000"/>
                  </a:schemeClr>
                </a:solidFill>
                <a:latin typeface="Levenim MT" panose="02010502060101010101" pitchFamily="2" charset="-79"/>
                <a:cs typeface="Levenim MT" panose="02010502060101010101" pitchFamily="2" charset="-79"/>
              </a:rPr>
              <a:t>Islamic Law of Contract (III):</a:t>
            </a:r>
          </a:p>
          <a:p>
            <a:pPr algn="l"/>
            <a:r>
              <a:rPr lang="en-US" sz="2800" b="1" dirty="0" smtClean="0">
                <a:solidFill>
                  <a:schemeClr val="bg2">
                    <a:lumMod val="50000"/>
                  </a:schemeClr>
                </a:solidFill>
                <a:latin typeface="Levenim MT" panose="02010502060101010101" pitchFamily="2" charset="-79"/>
                <a:cs typeface="Levenim MT" panose="02010502060101010101" pitchFamily="2" charset="-79"/>
              </a:rPr>
              <a:t>Subject Matter </a:t>
            </a:r>
            <a:r>
              <a:rPr lang="en-US" sz="2400" b="1" dirty="0" smtClean="0">
                <a:solidFill>
                  <a:schemeClr val="bg2">
                    <a:lumMod val="50000"/>
                  </a:schemeClr>
                </a:solidFill>
                <a:latin typeface="Levenim MT" panose="02010502060101010101" pitchFamily="2" charset="-79"/>
                <a:cs typeface="Levenim MT" panose="02010502060101010101" pitchFamily="2" charset="-79"/>
              </a:rPr>
              <a:t>(Ability to Deliver)</a:t>
            </a:r>
            <a:r>
              <a:rPr lang="en-US" sz="2600" b="1" dirty="0">
                <a:solidFill>
                  <a:schemeClr val="tx1"/>
                </a:solidFill>
                <a:latin typeface="Baskerville Old Face" panose="02020602080505020303" pitchFamily="18" charset="0"/>
              </a:rPr>
              <a:t> </a:t>
            </a:r>
          </a:p>
          <a:p>
            <a:pPr algn="l"/>
            <a:r>
              <a:rPr lang="en-US" sz="2600" b="1" dirty="0" smtClean="0">
                <a:solidFill>
                  <a:schemeClr val="tx1"/>
                </a:solidFill>
                <a:latin typeface="Baskerville Old Face" panose="02020602080505020303" pitchFamily="18" charset="0"/>
                <a:cs typeface="Levenim MT" panose="02010502060101010101" pitchFamily="2" charset="-79"/>
              </a:rPr>
              <a:t>Physical Possession:</a:t>
            </a:r>
          </a:p>
          <a:p>
            <a:pPr marL="342900" indent="-342900" algn="l">
              <a:buFont typeface="Arial" pitchFamily="34" charset="0"/>
              <a:buChar char="•"/>
            </a:pPr>
            <a:r>
              <a:rPr lang="en-US" sz="2600" b="1" dirty="0" smtClean="0">
                <a:solidFill>
                  <a:schemeClr val="tx1"/>
                </a:solidFill>
                <a:latin typeface="Baskerville Old Face" panose="02020602080505020303" pitchFamily="18" charset="0"/>
                <a:cs typeface="Levenim MT" panose="02010502060101010101" pitchFamily="2" charset="-79"/>
              </a:rPr>
              <a:t>Physical delivery a thing means giving it to other party by hand to that he has the asset with him physically.</a:t>
            </a:r>
            <a:endParaRPr lang="en-US" sz="2400" b="1" dirty="0" smtClean="0">
              <a:solidFill>
                <a:schemeClr val="bg2">
                  <a:lumMod val="50000"/>
                </a:schemeClr>
              </a:solidFill>
              <a:latin typeface="Levenim MT" panose="02010502060101010101" pitchFamily="2" charset="-79"/>
              <a:cs typeface="Levenim MT" panose="02010502060101010101" pitchFamily="2" charset="-79"/>
            </a:endParaRP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Permissible Modes of Property</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xmlns="" val="1055080008"/>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219200"/>
            <a:ext cx="3657600" cy="5486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a:solidFill>
                  <a:schemeClr val="accent6">
                    <a:lumMod val="75000"/>
                  </a:schemeClr>
                </a:solidFill>
                <a:latin typeface="Levenim MT" panose="02010502060101010101" pitchFamily="2" charset="-79"/>
                <a:cs typeface="Levenim MT" panose="02010502060101010101" pitchFamily="2" charset="-79"/>
              </a:rPr>
              <a:t>Islamic Law of Contract (III):</a:t>
            </a:r>
          </a:p>
          <a:p>
            <a:pPr algn="l"/>
            <a:r>
              <a:rPr lang="en-US" sz="2800" b="1" dirty="0" smtClean="0">
                <a:solidFill>
                  <a:schemeClr val="bg2">
                    <a:lumMod val="50000"/>
                  </a:schemeClr>
                </a:solidFill>
                <a:latin typeface="Levenim MT" panose="02010502060101010101" pitchFamily="2" charset="-79"/>
                <a:cs typeface="Levenim MT" panose="02010502060101010101" pitchFamily="2" charset="-79"/>
              </a:rPr>
              <a:t>Subject Matter </a:t>
            </a:r>
            <a:r>
              <a:rPr lang="en-US" sz="2400" b="1" dirty="0" smtClean="0">
                <a:solidFill>
                  <a:schemeClr val="bg2">
                    <a:lumMod val="50000"/>
                  </a:schemeClr>
                </a:solidFill>
                <a:latin typeface="Levenim MT" panose="02010502060101010101" pitchFamily="2" charset="-79"/>
                <a:cs typeface="Levenim MT" panose="02010502060101010101" pitchFamily="2" charset="-79"/>
              </a:rPr>
              <a:t>(Ability to Deliver)</a:t>
            </a:r>
            <a:r>
              <a:rPr lang="en-US" sz="2600" b="1" dirty="0">
                <a:solidFill>
                  <a:schemeClr val="tx1"/>
                </a:solidFill>
                <a:latin typeface="Baskerville Old Face" panose="02020602080505020303" pitchFamily="18" charset="0"/>
              </a:rPr>
              <a:t> </a:t>
            </a:r>
          </a:p>
          <a:p>
            <a:pPr algn="l"/>
            <a:r>
              <a:rPr lang="en-US" sz="2600" b="1" dirty="0" smtClean="0">
                <a:solidFill>
                  <a:schemeClr val="tx1"/>
                </a:solidFill>
                <a:latin typeface="Baskerville Old Face" panose="02020602080505020303" pitchFamily="18" charset="0"/>
                <a:cs typeface="Levenim MT" panose="02010502060101010101" pitchFamily="2" charset="-79"/>
              </a:rPr>
              <a:t>Constructive Possession:</a:t>
            </a:r>
          </a:p>
          <a:p>
            <a:pPr algn="l"/>
            <a:r>
              <a:rPr lang="en-US" sz="2600" b="1" dirty="0" smtClean="0">
                <a:solidFill>
                  <a:schemeClr val="tx1"/>
                </a:solidFill>
                <a:latin typeface="Baskerville Old Face" panose="02020602080505020303" pitchFamily="18" charset="0"/>
                <a:cs typeface="Levenim MT" panose="02010502060101010101" pitchFamily="2" charset="-79"/>
              </a:rPr>
              <a:t>Delivery of goods in a manner where other party takes no physical delivery of the commodity.</a:t>
            </a:r>
            <a:endParaRPr lang="en-US" sz="2400" b="1" dirty="0" smtClean="0">
              <a:solidFill>
                <a:schemeClr val="bg2">
                  <a:lumMod val="50000"/>
                </a:schemeClr>
              </a:solidFill>
              <a:latin typeface="Levenim MT" panose="02010502060101010101" pitchFamily="2" charset="-79"/>
              <a:cs typeface="Levenim MT" panose="02010502060101010101" pitchFamily="2" charset="-79"/>
            </a:endParaRP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Permissible Modes of Property</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xmlns="" val="1055139090"/>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219200"/>
            <a:ext cx="3657600" cy="5486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a:solidFill>
                  <a:schemeClr val="accent6">
                    <a:lumMod val="75000"/>
                  </a:schemeClr>
                </a:solidFill>
                <a:latin typeface="Levenim MT" panose="02010502060101010101" pitchFamily="2" charset="-79"/>
                <a:cs typeface="Levenim MT" panose="02010502060101010101" pitchFamily="2" charset="-79"/>
              </a:rPr>
              <a:t>Islamic Law of Contract (III):</a:t>
            </a:r>
          </a:p>
          <a:p>
            <a:pPr algn="l"/>
            <a:r>
              <a:rPr lang="en-US" sz="2800" b="1" dirty="0" smtClean="0">
                <a:solidFill>
                  <a:schemeClr val="bg2">
                    <a:lumMod val="50000"/>
                  </a:schemeClr>
                </a:solidFill>
                <a:latin typeface="Levenim MT" panose="02010502060101010101" pitchFamily="2" charset="-79"/>
                <a:cs typeface="Levenim MT" panose="02010502060101010101" pitchFamily="2" charset="-79"/>
              </a:rPr>
              <a:t>Subject Matter </a:t>
            </a:r>
            <a:r>
              <a:rPr lang="en-US" sz="2400" b="1" dirty="0" smtClean="0">
                <a:solidFill>
                  <a:schemeClr val="bg2">
                    <a:lumMod val="50000"/>
                  </a:schemeClr>
                </a:solidFill>
                <a:latin typeface="Levenim MT" panose="02010502060101010101" pitchFamily="2" charset="-79"/>
                <a:cs typeface="Levenim MT" panose="02010502060101010101" pitchFamily="2" charset="-79"/>
              </a:rPr>
              <a:t>(Ability to Deliver)</a:t>
            </a:r>
            <a:r>
              <a:rPr lang="en-US" sz="2600" b="1" dirty="0">
                <a:solidFill>
                  <a:schemeClr val="tx1"/>
                </a:solidFill>
                <a:latin typeface="Baskerville Old Face" panose="02020602080505020303" pitchFamily="18" charset="0"/>
              </a:rPr>
              <a:t> </a:t>
            </a:r>
          </a:p>
          <a:p>
            <a:pPr algn="l"/>
            <a:r>
              <a:rPr lang="en-US" sz="2600" b="1" dirty="0" smtClean="0">
                <a:solidFill>
                  <a:schemeClr val="tx1"/>
                </a:solidFill>
                <a:latin typeface="Baskerville Old Face" panose="02020602080505020303" pitchFamily="18" charset="0"/>
                <a:cs typeface="Levenim MT" panose="02010502060101010101" pitchFamily="2" charset="-79"/>
              </a:rPr>
              <a:t>Constructive Possession:</a:t>
            </a:r>
          </a:p>
          <a:p>
            <a:pPr marL="457200" indent="-457200" algn="l">
              <a:buFont typeface="Arial" pitchFamily="34" charset="0"/>
              <a:buChar char="•"/>
            </a:pPr>
            <a:r>
              <a:rPr lang="en-US" sz="2600" b="1" dirty="0" smtClean="0">
                <a:solidFill>
                  <a:schemeClr val="tx1"/>
                </a:solidFill>
                <a:latin typeface="Baskerville Old Face" panose="02020602080505020303" pitchFamily="18" charset="0"/>
                <a:cs typeface="Levenim MT" panose="02010502060101010101" pitchFamily="2" charset="-79"/>
              </a:rPr>
              <a:t>The commodity has come into his control and all the rights and liabilities of the commodity are passed on to him including the risk of its destruction.</a:t>
            </a:r>
            <a:endParaRPr lang="en-US" sz="2400" b="1" dirty="0" smtClean="0">
              <a:solidFill>
                <a:schemeClr val="bg2">
                  <a:lumMod val="50000"/>
                </a:schemeClr>
              </a:solidFill>
              <a:latin typeface="Levenim MT" panose="02010502060101010101" pitchFamily="2" charset="-79"/>
              <a:cs typeface="Levenim MT" panose="02010502060101010101" pitchFamily="2" charset="-79"/>
            </a:endParaRP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Permissible Modes of Property</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
        <p:nvSpPr>
          <p:cNvPr id="4" name="TextBox 3"/>
          <p:cNvSpPr txBox="1"/>
          <p:nvPr/>
        </p:nvSpPr>
        <p:spPr>
          <a:xfrm>
            <a:off x="2362200" y="3962400"/>
            <a:ext cx="723275" cy="461665"/>
          </a:xfrm>
          <a:prstGeom prst="rect">
            <a:avLst/>
          </a:prstGeom>
          <a:noFill/>
        </p:spPr>
        <p:txBody>
          <a:bodyPr wrap="none" rtlCol="0">
            <a:spAutoFit/>
          </a:bodyPr>
          <a:lstStyle/>
          <a:p>
            <a:r>
              <a:rPr lang="en-US" sz="2400" dirty="0" smtClean="0">
                <a:solidFill>
                  <a:srgbClr val="FF0000"/>
                </a:solidFill>
              </a:rPr>
              <a:t>END</a:t>
            </a:r>
            <a:endParaRPr lang="en-US" sz="2400" dirty="0">
              <a:solidFill>
                <a:srgbClr val="FF0000"/>
              </a:solidFill>
            </a:endParaRPr>
          </a:p>
        </p:txBody>
      </p:sp>
    </p:spTree>
    <p:extLst>
      <p:ext uri="{BB962C8B-B14F-4D97-AF65-F5344CB8AC3E}">
        <p14:creationId xmlns:p14="http://schemas.microsoft.com/office/powerpoint/2010/main" xmlns="" val="1939352162"/>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0" y="162339"/>
            <a:ext cx="9144000" cy="752061"/>
          </a:xfrm>
        </p:spPr>
        <p:txBody>
          <a:bodyPr/>
          <a:lstStyle/>
          <a:p>
            <a:r>
              <a:rPr lang="en-US" sz="35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Permissible Modes of Property</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
        <p:nvSpPr>
          <p:cNvPr id="7" name="Rectangle 3"/>
          <p:cNvSpPr txBox="1">
            <a:spLocks noChangeArrowheads="1"/>
          </p:cNvSpPr>
          <p:nvPr/>
        </p:nvSpPr>
        <p:spPr bwMode="auto">
          <a:xfrm>
            <a:off x="4731774" y="3200400"/>
            <a:ext cx="3657600" cy="1524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eaLnBrk="1" hangingPunct="1">
              <a:defRPr/>
            </a:pPr>
            <a:r>
              <a:rPr lang="en-US" b="1" dirty="0" smtClean="0">
                <a:solidFill>
                  <a:schemeClr val="tx2">
                    <a:lumMod val="60000"/>
                    <a:lumOff val="40000"/>
                  </a:schemeClr>
                </a:solidFill>
                <a:latin typeface="Baskerville Old Face" panose="02020602080505020303" pitchFamily="18" charset="0"/>
              </a:rPr>
              <a:t>Islamic Law of Contracts (IV)</a:t>
            </a:r>
            <a:endParaRPr lang="en-US" b="1" dirty="0" smtClean="0">
              <a:solidFill>
                <a:schemeClr val="tx2">
                  <a:lumMod val="60000"/>
                  <a:lumOff val="40000"/>
                </a:schemeClr>
              </a:solidFill>
              <a:latin typeface="Baskerville Old Face" panose="02020602080505020303" pitchFamily="18" charset="0"/>
              <a:cs typeface="Aharoni" panose="02010803020104030203" pitchFamily="2" charset="-79"/>
            </a:endParaRPr>
          </a:p>
        </p:txBody>
      </p:sp>
    </p:spTree>
    <p:extLst>
      <p:ext uri="{BB962C8B-B14F-4D97-AF65-F5344CB8AC3E}">
        <p14:creationId xmlns:p14="http://schemas.microsoft.com/office/powerpoint/2010/main" xmlns="" val="37899657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219200"/>
            <a:ext cx="3657600" cy="5257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Islamic Law of Contracts (I):</a:t>
            </a:r>
            <a:endParaRPr lang="en-US" sz="2800" b="1" dirty="0" smtClean="0">
              <a:solidFill>
                <a:schemeClr val="bg2">
                  <a:lumMod val="50000"/>
                </a:schemeClr>
              </a:solidFill>
              <a:latin typeface="Levenim MT" panose="02010502060101010101" pitchFamily="2" charset="-79"/>
              <a:cs typeface="Levenim MT" panose="02010502060101010101" pitchFamily="2" charset="-79"/>
            </a:endParaRPr>
          </a:p>
          <a:p>
            <a:pPr marL="457200" indent="-457200" algn="l" eaLnBrk="1" hangingPunct="1">
              <a:buFont typeface="Arial" panose="020B0604020202020204" pitchFamily="34" charset="0"/>
              <a:buChar char="•"/>
            </a:pPr>
            <a:r>
              <a:rPr lang="en-US" sz="2600" b="1" dirty="0" smtClean="0">
                <a:solidFill>
                  <a:schemeClr val="tx1"/>
                </a:solidFill>
                <a:latin typeface="Baskerville Old Face" panose="02020602080505020303" pitchFamily="18" charset="0"/>
              </a:rPr>
              <a:t>Islamic Financial law, known as </a:t>
            </a:r>
            <a:r>
              <a:rPr lang="en-US" sz="2600" b="1" dirty="0" err="1" smtClean="0">
                <a:solidFill>
                  <a:schemeClr val="tx1"/>
                </a:solidFill>
                <a:latin typeface="Baskerville Old Face" panose="02020602080505020303" pitchFamily="18" charset="0"/>
              </a:rPr>
              <a:t>Fiqh</a:t>
            </a:r>
            <a:r>
              <a:rPr lang="en-US" sz="2600" b="1" dirty="0" smtClean="0">
                <a:solidFill>
                  <a:schemeClr val="tx1"/>
                </a:solidFill>
                <a:latin typeface="Baskerville Old Face" panose="02020602080505020303" pitchFamily="18" charset="0"/>
              </a:rPr>
              <a:t> –</a:t>
            </a:r>
            <a:r>
              <a:rPr lang="en-US" sz="2600" b="1" dirty="0" err="1" smtClean="0">
                <a:solidFill>
                  <a:schemeClr val="tx1"/>
                </a:solidFill>
                <a:latin typeface="Baskerville Old Face" panose="02020602080505020303" pitchFamily="18" charset="0"/>
              </a:rPr>
              <a:t>ul-Muammalat</a:t>
            </a:r>
            <a:r>
              <a:rPr lang="en-US" sz="2600" b="1" dirty="0" smtClean="0">
                <a:solidFill>
                  <a:schemeClr val="tx1"/>
                </a:solidFill>
                <a:latin typeface="Baskerville Old Face" panose="02020602080505020303" pitchFamily="18" charset="0"/>
              </a:rPr>
              <a:t>.</a:t>
            </a:r>
          </a:p>
          <a:p>
            <a:pPr marL="457200" indent="-457200" algn="l" eaLnBrk="1" hangingPunct="1">
              <a:buFont typeface="Arial" panose="020B0604020202020204" pitchFamily="34" charset="0"/>
              <a:buChar char="•"/>
            </a:pPr>
            <a:r>
              <a:rPr lang="en-US" sz="2600" b="1" dirty="0" smtClean="0">
                <a:solidFill>
                  <a:schemeClr val="tx1"/>
                </a:solidFill>
                <a:latin typeface="Baskerville Old Face" panose="02020602080505020303" pitchFamily="18" charset="0"/>
              </a:rPr>
              <a:t>Islamic laws for contracts are very important.</a:t>
            </a:r>
          </a:p>
          <a:p>
            <a:pPr marL="457200" indent="-457200" algn="l" eaLnBrk="1" hangingPunct="1">
              <a:buFont typeface="Arial" panose="020B0604020202020204" pitchFamily="34" charset="0"/>
              <a:buChar char="•"/>
            </a:pPr>
            <a:r>
              <a:rPr lang="en-US" sz="2600" b="1" dirty="0" smtClean="0">
                <a:solidFill>
                  <a:schemeClr val="tx1"/>
                </a:solidFill>
                <a:latin typeface="Baskerville Old Face" panose="02020602080505020303" pitchFamily="18" charset="0"/>
              </a:rPr>
              <a:t>Because it defines rights and duties and constructs legal effects</a:t>
            </a:r>
            <a:endParaRPr lang="en-US" sz="2600" b="1" dirty="0">
              <a:solidFill>
                <a:schemeClr val="tx1"/>
              </a:solidFill>
              <a:latin typeface="Baskerville Old Face" panose="02020602080505020303" pitchFamily="18" charset="0"/>
            </a:endParaRPr>
          </a:p>
        </p:txBody>
      </p:sp>
      <p:sp>
        <p:nvSpPr>
          <p:cNvPr id="4" name="Title 1"/>
          <p:cNvSpPr>
            <a:spLocks noGrp="1"/>
          </p:cNvSpPr>
          <p:nvPr>
            <p:ph type="ctrTitle"/>
          </p:nvPr>
        </p:nvSpPr>
        <p:spPr>
          <a:xfrm>
            <a:off x="0" y="238539"/>
            <a:ext cx="9144000" cy="752061"/>
          </a:xfrm>
        </p:spPr>
        <p:txBody>
          <a:body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Permissible Modes of Property</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xmlns="" val="1616721696"/>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219200"/>
            <a:ext cx="3657600" cy="5486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a:solidFill>
                  <a:schemeClr val="accent6">
                    <a:lumMod val="75000"/>
                  </a:schemeClr>
                </a:solidFill>
                <a:latin typeface="Levenim MT" panose="02010502060101010101" pitchFamily="2" charset="-79"/>
                <a:cs typeface="Levenim MT" panose="02010502060101010101" pitchFamily="2" charset="-79"/>
              </a:rPr>
              <a:t>Islamic Law of Contract (</a:t>
            </a:r>
            <a:r>
              <a:rPr lang="en-US" sz="2800" b="1" dirty="0" smtClean="0">
                <a:solidFill>
                  <a:schemeClr val="accent6">
                    <a:lumMod val="75000"/>
                  </a:schemeClr>
                </a:solidFill>
                <a:latin typeface="Levenim MT" panose="02010502060101010101" pitchFamily="2" charset="-79"/>
                <a:cs typeface="Levenim MT" panose="02010502060101010101" pitchFamily="2" charset="-79"/>
              </a:rPr>
              <a:t>IV):</a:t>
            </a:r>
            <a:endParaRPr lang="en-US" sz="2800" b="1" dirty="0">
              <a:solidFill>
                <a:schemeClr val="accent6">
                  <a:lumMod val="75000"/>
                </a:schemeClr>
              </a:solidFill>
              <a:latin typeface="Levenim MT" panose="02010502060101010101" pitchFamily="2" charset="-79"/>
              <a:cs typeface="Levenim MT" panose="02010502060101010101" pitchFamily="2" charset="-79"/>
            </a:endParaRPr>
          </a:p>
          <a:p>
            <a:pPr algn="l"/>
            <a:r>
              <a:rPr lang="en-US" sz="2800" b="1" dirty="0" smtClean="0">
                <a:solidFill>
                  <a:schemeClr val="bg2">
                    <a:lumMod val="50000"/>
                  </a:schemeClr>
                </a:solidFill>
                <a:latin typeface="Levenim MT" panose="02010502060101010101" pitchFamily="2" charset="-79"/>
                <a:cs typeface="Levenim MT" panose="02010502060101010101" pitchFamily="2" charset="-79"/>
              </a:rPr>
              <a:t>Lawfulness:</a:t>
            </a:r>
            <a:r>
              <a:rPr lang="en-US" sz="2600" b="1" dirty="0" smtClean="0">
                <a:solidFill>
                  <a:schemeClr val="tx1"/>
                </a:solidFill>
                <a:latin typeface="Baskerville Old Face" panose="02020602080505020303" pitchFamily="18" charset="0"/>
              </a:rPr>
              <a:t> </a:t>
            </a:r>
            <a:endParaRPr lang="en-US" sz="2600" b="1" dirty="0">
              <a:solidFill>
                <a:schemeClr val="tx1"/>
              </a:solidFill>
              <a:latin typeface="Baskerville Old Face" panose="02020602080505020303" pitchFamily="18" charset="0"/>
            </a:endParaRPr>
          </a:p>
          <a:p>
            <a:pPr marL="342900" indent="-342900" algn="l">
              <a:buFont typeface="Arial" pitchFamily="34" charset="0"/>
              <a:buChar char="•"/>
            </a:pPr>
            <a:r>
              <a:rPr lang="en-US" sz="2600" b="1" dirty="0" smtClean="0">
                <a:solidFill>
                  <a:schemeClr val="tx1"/>
                </a:solidFill>
                <a:latin typeface="Baskerville Old Face" panose="02020602080505020303" pitchFamily="18" charset="0"/>
                <a:cs typeface="Levenim MT" panose="02010502060101010101" pitchFamily="2" charset="-79"/>
              </a:rPr>
              <a:t>Lawfulness requires that the object should be lawful, that is something which is legally permissible to traded in or in other words which covers the definition of wealth</a:t>
            </a:r>
            <a:endParaRPr lang="en-US" sz="2400" b="1" dirty="0" smtClean="0">
              <a:solidFill>
                <a:schemeClr val="bg2">
                  <a:lumMod val="50000"/>
                </a:schemeClr>
              </a:solidFill>
              <a:latin typeface="Levenim MT" panose="02010502060101010101" pitchFamily="2" charset="-79"/>
              <a:cs typeface="Levenim MT" panose="02010502060101010101" pitchFamily="2" charset="-79"/>
            </a:endParaRP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Permissible Modes of Property</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xmlns="" val="3343504903"/>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219200"/>
            <a:ext cx="3657600" cy="5486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a:solidFill>
                  <a:schemeClr val="accent6">
                    <a:lumMod val="75000"/>
                  </a:schemeClr>
                </a:solidFill>
                <a:latin typeface="Levenim MT" panose="02010502060101010101" pitchFamily="2" charset="-79"/>
                <a:cs typeface="Levenim MT" panose="02010502060101010101" pitchFamily="2" charset="-79"/>
              </a:rPr>
              <a:t>Islamic Law of Contract (IV):</a:t>
            </a:r>
          </a:p>
          <a:p>
            <a:pPr algn="l"/>
            <a:endParaRPr lang="en-US" sz="2800" b="1" dirty="0" smtClean="0">
              <a:solidFill>
                <a:schemeClr val="accent6">
                  <a:lumMod val="75000"/>
                </a:schemeClr>
              </a:solidFill>
              <a:latin typeface="Levenim MT" panose="02010502060101010101" pitchFamily="2" charset="-79"/>
              <a:cs typeface="Levenim MT" panose="02010502060101010101" pitchFamily="2" charset="-79"/>
            </a:endParaRPr>
          </a:p>
          <a:p>
            <a:pPr algn="l"/>
            <a:r>
              <a:rPr lang="en-US" sz="2800" b="1" dirty="0" smtClean="0">
                <a:solidFill>
                  <a:schemeClr val="bg2">
                    <a:lumMod val="50000"/>
                  </a:schemeClr>
                </a:solidFill>
                <a:latin typeface="Levenim MT" panose="02010502060101010101" pitchFamily="2" charset="-79"/>
                <a:cs typeface="Levenim MT" panose="02010502060101010101" pitchFamily="2" charset="-79"/>
              </a:rPr>
              <a:t>Lawfulness:</a:t>
            </a:r>
            <a:r>
              <a:rPr lang="en-US" sz="2600" b="1" dirty="0" smtClean="0">
                <a:solidFill>
                  <a:schemeClr val="tx1"/>
                </a:solidFill>
                <a:latin typeface="Baskerville Old Face" panose="02020602080505020303" pitchFamily="18" charset="0"/>
              </a:rPr>
              <a:t> </a:t>
            </a:r>
            <a:endParaRPr lang="en-US" sz="2600" b="1" dirty="0">
              <a:solidFill>
                <a:schemeClr val="tx1"/>
              </a:solidFill>
              <a:latin typeface="Baskerville Old Face" panose="02020602080505020303" pitchFamily="18" charset="0"/>
            </a:endParaRPr>
          </a:p>
          <a:p>
            <a:pPr marL="342900" indent="-342900" algn="l">
              <a:buFont typeface="Arial" pitchFamily="34" charset="0"/>
              <a:buChar char="•"/>
            </a:pPr>
            <a:r>
              <a:rPr lang="en-US" sz="2600" b="1" dirty="0" smtClean="0">
                <a:solidFill>
                  <a:schemeClr val="tx1"/>
                </a:solidFill>
                <a:latin typeface="Baskerville Old Face" panose="02020602080505020303" pitchFamily="18" charset="0"/>
                <a:cs typeface="Levenim MT" panose="02010502060101010101" pitchFamily="2" charset="-79"/>
              </a:rPr>
              <a:t>Also inherent in the lawfulness of the object should be legally owned by the parties to a contract</a:t>
            </a:r>
            <a:endParaRPr lang="en-US" sz="2400" b="1" dirty="0" smtClean="0">
              <a:solidFill>
                <a:schemeClr val="bg2">
                  <a:lumMod val="50000"/>
                </a:schemeClr>
              </a:solidFill>
              <a:latin typeface="Levenim MT" panose="02010502060101010101" pitchFamily="2" charset="-79"/>
              <a:cs typeface="Levenim MT" panose="02010502060101010101" pitchFamily="2" charset="-79"/>
            </a:endParaRP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Permissible Modes of Property</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xmlns="" val="65380431"/>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219200"/>
            <a:ext cx="3657600" cy="5486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a:solidFill>
                  <a:schemeClr val="accent6">
                    <a:lumMod val="75000"/>
                  </a:schemeClr>
                </a:solidFill>
                <a:latin typeface="Levenim MT" panose="02010502060101010101" pitchFamily="2" charset="-79"/>
                <a:cs typeface="Levenim MT" panose="02010502060101010101" pitchFamily="2" charset="-79"/>
              </a:rPr>
              <a:t>Islamic Law of Contract (IV):</a:t>
            </a:r>
          </a:p>
          <a:p>
            <a:pPr algn="l"/>
            <a:r>
              <a:rPr lang="en-US" sz="2800" b="1" dirty="0" smtClean="0">
                <a:solidFill>
                  <a:schemeClr val="bg2">
                    <a:lumMod val="50000"/>
                  </a:schemeClr>
                </a:solidFill>
                <a:latin typeface="Levenim MT" panose="02010502060101010101" pitchFamily="2" charset="-79"/>
                <a:cs typeface="Levenim MT" panose="02010502060101010101" pitchFamily="2" charset="-79"/>
              </a:rPr>
              <a:t>Existence:</a:t>
            </a:r>
            <a:r>
              <a:rPr lang="en-US" sz="2600" b="1" dirty="0" smtClean="0">
                <a:solidFill>
                  <a:schemeClr val="tx1"/>
                </a:solidFill>
                <a:latin typeface="Baskerville Old Face" panose="02020602080505020303" pitchFamily="18" charset="0"/>
              </a:rPr>
              <a:t> </a:t>
            </a:r>
            <a:endParaRPr lang="en-US" sz="2600" b="1" dirty="0">
              <a:solidFill>
                <a:schemeClr val="tx1"/>
              </a:solidFill>
              <a:latin typeface="Baskerville Old Face" panose="02020602080505020303" pitchFamily="18" charset="0"/>
            </a:endParaRPr>
          </a:p>
          <a:p>
            <a:pPr marL="342900" indent="-342900" algn="l">
              <a:buFont typeface="Arial" pitchFamily="34" charset="0"/>
              <a:buChar char="•"/>
            </a:pPr>
            <a:r>
              <a:rPr lang="en-US" sz="2600" b="1" dirty="0" smtClean="0">
                <a:solidFill>
                  <a:schemeClr val="tx1"/>
                </a:solidFill>
                <a:latin typeface="Baskerville Old Face" panose="02020602080505020303" pitchFamily="18" charset="0"/>
                <a:cs typeface="Levenim MT" panose="02010502060101010101" pitchFamily="2" charset="-79"/>
              </a:rPr>
              <a:t>The issues of the existence pre-supposes that the object of a contract should  in existence at the time of contract.</a:t>
            </a:r>
          </a:p>
          <a:p>
            <a:pPr marL="342900" indent="-342900" algn="l">
              <a:buFont typeface="Arial" pitchFamily="34" charset="0"/>
              <a:buChar char="•"/>
            </a:pPr>
            <a:r>
              <a:rPr lang="en-US" sz="2600" b="1" dirty="0" smtClean="0">
                <a:solidFill>
                  <a:schemeClr val="tx1"/>
                </a:solidFill>
                <a:latin typeface="Baskerville Old Face" panose="02020602080505020303" pitchFamily="18" charset="0"/>
                <a:cs typeface="Levenim MT" panose="02010502060101010101" pitchFamily="2" charset="-79"/>
              </a:rPr>
              <a:t>Thus, it is illegal, to sell something else that does not exist</a:t>
            </a:r>
            <a:endParaRPr lang="en-US" sz="2400" b="1" dirty="0" smtClean="0">
              <a:solidFill>
                <a:schemeClr val="bg2">
                  <a:lumMod val="50000"/>
                </a:schemeClr>
              </a:solidFill>
              <a:latin typeface="Levenim MT" panose="02010502060101010101" pitchFamily="2" charset="-79"/>
              <a:cs typeface="Levenim MT" panose="02010502060101010101" pitchFamily="2" charset="-79"/>
            </a:endParaRP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Permissible Modes of Property</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xmlns="" val="1764975984"/>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219200"/>
            <a:ext cx="3657600" cy="5334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a:solidFill>
                  <a:schemeClr val="accent6">
                    <a:lumMod val="75000"/>
                  </a:schemeClr>
                </a:solidFill>
                <a:latin typeface="Levenim MT" panose="02010502060101010101" pitchFamily="2" charset="-79"/>
                <a:cs typeface="Levenim MT" panose="02010502060101010101" pitchFamily="2" charset="-79"/>
              </a:rPr>
              <a:t>Islamic Law of Contract (IV):</a:t>
            </a:r>
          </a:p>
          <a:p>
            <a:pPr algn="l"/>
            <a:r>
              <a:rPr lang="en-US" sz="2800" b="1" dirty="0" smtClean="0">
                <a:solidFill>
                  <a:schemeClr val="bg2">
                    <a:lumMod val="50000"/>
                  </a:schemeClr>
                </a:solidFill>
                <a:latin typeface="Levenim MT" panose="02010502060101010101" pitchFamily="2" charset="-79"/>
                <a:cs typeface="Levenim MT" panose="02010502060101010101" pitchFamily="2" charset="-79"/>
              </a:rPr>
              <a:t>Consideration:</a:t>
            </a:r>
            <a:r>
              <a:rPr lang="en-US" sz="2600" b="1" dirty="0" smtClean="0">
                <a:solidFill>
                  <a:schemeClr val="tx1"/>
                </a:solidFill>
                <a:latin typeface="Baskerville Old Face" panose="02020602080505020303" pitchFamily="18" charset="0"/>
              </a:rPr>
              <a:t> </a:t>
            </a:r>
            <a:endParaRPr lang="en-US" sz="2600" b="1" dirty="0">
              <a:solidFill>
                <a:schemeClr val="tx1"/>
              </a:solidFill>
              <a:latin typeface="Baskerville Old Face" panose="02020602080505020303" pitchFamily="18" charset="0"/>
            </a:endParaRPr>
          </a:p>
          <a:p>
            <a:pPr marL="342900" indent="-342900" algn="l">
              <a:buFont typeface="Arial" pitchFamily="34" charset="0"/>
              <a:buChar char="•"/>
            </a:pPr>
            <a:r>
              <a:rPr lang="en-US" sz="2600" b="1" dirty="0" smtClean="0">
                <a:solidFill>
                  <a:schemeClr val="tx1"/>
                </a:solidFill>
                <a:latin typeface="Baskerville Old Face" panose="02020602080505020303" pitchFamily="18" charset="0"/>
                <a:cs typeface="Levenim MT" panose="02010502060101010101" pitchFamily="2" charset="-79"/>
              </a:rPr>
              <a:t>As for as consideration is concerned, we mean price / Rent / Fare or any other compensation given in exchange of something.</a:t>
            </a:r>
            <a:endParaRPr lang="en-US" sz="2400" b="1" dirty="0" smtClean="0">
              <a:solidFill>
                <a:schemeClr val="bg2">
                  <a:lumMod val="50000"/>
                </a:schemeClr>
              </a:solidFill>
              <a:latin typeface="Levenim MT" panose="02010502060101010101" pitchFamily="2" charset="-79"/>
              <a:cs typeface="Levenim MT" panose="02010502060101010101" pitchFamily="2" charset="-79"/>
            </a:endParaRP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Permissible Modes of Property</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xmlns="" val="4078528054"/>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219200"/>
            <a:ext cx="3657600" cy="5334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a:solidFill>
                  <a:schemeClr val="accent6">
                    <a:lumMod val="75000"/>
                  </a:schemeClr>
                </a:solidFill>
                <a:latin typeface="Levenim MT" panose="02010502060101010101" pitchFamily="2" charset="-79"/>
                <a:cs typeface="Levenim MT" panose="02010502060101010101" pitchFamily="2" charset="-79"/>
              </a:rPr>
              <a:t>Islamic Law of Contract (IV):</a:t>
            </a:r>
          </a:p>
          <a:p>
            <a:pPr algn="l"/>
            <a:r>
              <a:rPr lang="en-US" sz="2800" b="1" dirty="0" smtClean="0">
                <a:solidFill>
                  <a:schemeClr val="bg2">
                    <a:lumMod val="50000"/>
                  </a:schemeClr>
                </a:solidFill>
                <a:latin typeface="Levenim MT" panose="02010502060101010101" pitchFamily="2" charset="-79"/>
                <a:cs typeface="Levenim MT" panose="02010502060101010101" pitchFamily="2" charset="-79"/>
              </a:rPr>
              <a:t>Consideration:</a:t>
            </a:r>
            <a:r>
              <a:rPr lang="en-US" sz="2600" b="1" dirty="0" smtClean="0">
                <a:solidFill>
                  <a:schemeClr val="tx1"/>
                </a:solidFill>
                <a:latin typeface="Baskerville Old Face" panose="02020602080505020303" pitchFamily="18" charset="0"/>
              </a:rPr>
              <a:t> </a:t>
            </a:r>
            <a:endParaRPr lang="en-US" sz="2600" b="1" dirty="0">
              <a:solidFill>
                <a:schemeClr val="tx1"/>
              </a:solidFill>
              <a:latin typeface="Baskerville Old Face" panose="02020602080505020303" pitchFamily="18" charset="0"/>
            </a:endParaRPr>
          </a:p>
          <a:p>
            <a:pPr marL="342900" indent="-342900" algn="l">
              <a:buFont typeface="Arial" pitchFamily="34" charset="0"/>
              <a:buChar char="•"/>
            </a:pPr>
            <a:r>
              <a:rPr lang="en-US" sz="2600" b="1" dirty="0" smtClean="0">
                <a:solidFill>
                  <a:schemeClr val="tx1"/>
                </a:solidFill>
                <a:latin typeface="Baskerville Old Face" panose="02020602080505020303" pitchFamily="18" charset="0"/>
                <a:cs typeface="Levenim MT" panose="02010502060101010101" pitchFamily="2" charset="-79"/>
              </a:rPr>
              <a:t>Islamic law allows it to be a monetary price as well as non-monetary exchange. </a:t>
            </a:r>
          </a:p>
          <a:p>
            <a:pPr marL="342900" indent="-342900" algn="l">
              <a:buFont typeface="Arial" pitchFamily="34" charset="0"/>
              <a:buChar char="•"/>
            </a:pPr>
            <a:r>
              <a:rPr lang="en-US" sz="2600" b="1" dirty="0" smtClean="0">
                <a:solidFill>
                  <a:schemeClr val="tx1"/>
                </a:solidFill>
                <a:latin typeface="Baskerville Old Face" panose="02020602080505020303" pitchFamily="18" charset="0"/>
                <a:cs typeface="Levenim MT" panose="02010502060101010101" pitchFamily="2" charset="-79"/>
              </a:rPr>
              <a:t>Non-monetary would mean that it could be a commodity given in exchange like in the barter system.</a:t>
            </a:r>
            <a:endParaRPr lang="en-US" sz="2400" b="1" dirty="0" smtClean="0">
              <a:solidFill>
                <a:schemeClr val="bg2">
                  <a:lumMod val="50000"/>
                </a:schemeClr>
              </a:solidFill>
              <a:latin typeface="Levenim MT" panose="02010502060101010101" pitchFamily="2" charset="-79"/>
              <a:cs typeface="Levenim MT" panose="02010502060101010101" pitchFamily="2" charset="-79"/>
            </a:endParaRP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Permissible Modes of Property</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xmlns="" val="611706172"/>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219200"/>
            <a:ext cx="3657600" cy="5334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a:solidFill>
                  <a:schemeClr val="accent6">
                    <a:lumMod val="75000"/>
                  </a:schemeClr>
                </a:solidFill>
                <a:latin typeface="Levenim MT" panose="02010502060101010101" pitchFamily="2" charset="-79"/>
                <a:cs typeface="Levenim MT" panose="02010502060101010101" pitchFamily="2" charset="-79"/>
              </a:rPr>
              <a:t>Islamic Law of Contract (IV):</a:t>
            </a:r>
          </a:p>
          <a:p>
            <a:pPr algn="l"/>
            <a:r>
              <a:rPr lang="en-US" sz="2800" b="1" dirty="0" smtClean="0">
                <a:solidFill>
                  <a:schemeClr val="bg2">
                    <a:lumMod val="50000"/>
                  </a:schemeClr>
                </a:solidFill>
                <a:latin typeface="Levenim MT" panose="02010502060101010101" pitchFamily="2" charset="-79"/>
                <a:cs typeface="Levenim MT" panose="02010502060101010101" pitchFamily="2" charset="-79"/>
              </a:rPr>
              <a:t>Consideration:</a:t>
            </a:r>
            <a:r>
              <a:rPr lang="en-US" sz="2600" b="1" dirty="0" smtClean="0">
                <a:solidFill>
                  <a:schemeClr val="tx1"/>
                </a:solidFill>
                <a:latin typeface="Baskerville Old Face" panose="02020602080505020303" pitchFamily="18" charset="0"/>
              </a:rPr>
              <a:t> </a:t>
            </a:r>
            <a:endParaRPr lang="en-US" sz="2600" b="1" dirty="0">
              <a:solidFill>
                <a:schemeClr val="tx1"/>
              </a:solidFill>
              <a:latin typeface="Baskerville Old Face" panose="02020602080505020303" pitchFamily="18" charset="0"/>
            </a:endParaRPr>
          </a:p>
          <a:p>
            <a:pPr marL="342900" indent="-342900" algn="l">
              <a:buFont typeface="Arial" pitchFamily="34" charset="0"/>
              <a:buChar char="•"/>
            </a:pPr>
            <a:r>
              <a:rPr lang="en-US" sz="2600" b="1" dirty="0" smtClean="0">
                <a:solidFill>
                  <a:schemeClr val="tx1"/>
                </a:solidFill>
                <a:latin typeface="Baskerville Old Face" panose="02020602080505020303" pitchFamily="18" charset="0"/>
                <a:cs typeface="Levenim MT" panose="02010502060101010101" pitchFamily="2" charset="-79"/>
              </a:rPr>
              <a:t>Islamic prohibition against uncertainty requires that the consideration should be in existence and determined at the time of the contract.</a:t>
            </a:r>
            <a:endParaRPr lang="en-US" sz="2400" b="1" dirty="0" smtClean="0">
              <a:solidFill>
                <a:schemeClr val="bg2">
                  <a:lumMod val="50000"/>
                </a:schemeClr>
              </a:solidFill>
              <a:latin typeface="Levenim MT" panose="02010502060101010101" pitchFamily="2" charset="-79"/>
              <a:cs typeface="Levenim MT" panose="02010502060101010101" pitchFamily="2" charset="-79"/>
            </a:endParaRP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Permissible Modes of Property</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xmlns="" val="2156462662"/>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219200"/>
            <a:ext cx="3657600" cy="5334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a:solidFill>
                  <a:schemeClr val="accent6">
                    <a:lumMod val="75000"/>
                  </a:schemeClr>
                </a:solidFill>
                <a:latin typeface="Levenim MT" panose="02010502060101010101" pitchFamily="2" charset="-79"/>
                <a:cs typeface="Levenim MT" panose="02010502060101010101" pitchFamily="2" charset="-79"/>
              </a:rPr>
              <a:t>Islamic Law of Contract (IV):</a:t>
            </a:r>
          </a:p>
          <a:p>
            <a:pPr algn="l"/>
            <a:r>
              <a:rPr lang="en-US" sz="2800" b="1" dirty="0" smtClean="0">
                <a:solidFill>
                  <a:schemeClr val="bg2">
                    <a:lumMod val="50000"/>
                  </a:schemeClr>
                </a:solidFill>
                <a:latin typeface="Levenim MT" panose="02010502060101010101" pitchFamily="2" charset="-79"/>
                <a:cs typeface="Levenim MT" panose="02010502060101010101" pitchFamily="2" charset="-79"/>
              </a:rPr>
              <a:t>Consideration:</a:t>
            </a:r>
            <a:r>
              <a:rPr lang="en-US" sz="2600" b="1" dirty="0" smtClean="0">
                <a:solidFill>
                  <a:schemeClr val="tx1"/>
                </a:solidFill>
                <a:latin typeface="Baskerville Old Face" panose="02020602080505020303" pitchFamily="18" charset="0"/>
              </a:rPr>
              <a:t> </a:t>
            </a:r>
            <a:endParaRPr lang="en-US" sz="2600" b="1" dirty="0">
              <a:solidFill>
                <a:schemeClr val="tx1"/>
              </a:solidFill>
              <a:latin typeface="Baskerville Old Face" panose="02020602080505020303" pitchFamily="18" charset="0"/>
            </a:endParaRPr>
          </a:p>
          <a:p>
            <a:pPr marL="342900" indent="-342900" algn="l">
              <a:buFont typeface="Arial" pitchFamily="34" charset="0"/>
              <a:buChar char="•"/>
            </a:pPr>
            <a:r>
              <a:rPr lang="en-US" sz="2600" b="1" dirty="0" smtClean="0">
                <a:solidFill>
                  <a:schemeClr val="tx1"/>
                </a:solidFill>
                <a:latin typeface="Baskerville Old Face" panose="02020602080505020303" pitchFamily="18" charset="0"/>
                <a:cs typeface="Levenim MT" panose="02010502060101010101" pitchFamily="2" charset="-79"/>
              </a:rPr>
              <a:t>Consideration can not be left to be determined on a later nor can it be lift subject to the determination by a third party.</a:t>
            </a:r>
          </a:p>
          <a:p>
            <a:pPr algn="l"/>
            <a:endParaRPr lang="en-US" sz="2400" b="1" dirty="0" smtClean="0">
              <a:solidFill>
                <a:schemeClr val="bg2">
                  <a:lumMod val="50000"/>
                </a:schemeClr>
              </a:solidFill>
              <a:latin typeface="Levenim MT" panose="02010502060101010101" pitchFamily="2" charset="-79"/>
              <a:cs typeface="Levenim MT" panose="02010502060101010101" pitchFamily="2" charset="-79"/>
            </a:endParaRP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Permissible Modes of Property</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xmlns="" val="165719082"/>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219200"/>
            <a:ext cx="3657600" cy="5334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a:solidFill>
                  <a:schemeClr val="accent6">
                    <a:lumMod val="75000"/>
                  </a:schemeClr>
                </a:solidFill>
                <a:latin typeface="Levenim MT" panose="02010502060101010101" pitchFamily="2" charset="-79"/>
                <a:cs typeface="Levenim MT" panose="02010502060101010101" pitchFamily="2" charset="-79"/>
              </a:rPr>
              <a:t>Islamic Law of Contract (IV):</a:t>
            </a:r>
          </a:p>
          <a:p>
            <a:pPr algn="l"/>
            <a:r>
              <a:rPr lang="en-US" sz="2800" b="1" dirty="0" smtClean="0">
                <a:solidFill>
                  <a:schemeClr val="bg2">
                    <a:lumMod val="50000"/>
                  </a:schemeClr>
                </a:solidFill>
                <a:latin typeface="Levenim MT" panose="02010502060101010101" pitchFamily="2" charset="-79"/>
                <a:cs typeface="Levenim MT" panose="02010502060101010101" pitchFamily="2" charset="-79"/>
              </a:rPr>
              <a:t>Consideration:</a:t>
            </a:r>
            <a:r>
              <a:rPr lang="en-US" sz="2600" b="1" dirty="0" smtClean="0">
                <a:solidFill>
                  <a:schemeClr val="tx1"/>
                </a:solidFill>
                <a:latin typeface="Baskerville Old Face" panose="02020602080505020303" pitchFamily="18" charset="0"/>
              </a:rPr>
              <a:t> </a:t>
            </a:r>
            <a:endParaRPr lang="en-US" sz="2600" b="1" dirty="0">
              <a:solidFill>
                <a:schemeClr val="tx1"/>
              </a:solidFill>
              <a:latin typeface="Baskerville Old Face" panose="02020602080505020303" pitchFamily="18" charset="0"/>
            </a:endParaRPr>
          </a:p>
          <a:p>
            <a:pPr marL="342900" indent="-342900" algn="l">
              <a:buFont typeface="Arial" pitchFamily="34" charset="0"/>
              <a:buChar char="•"/>
            </a:pPr>
            <a:r>
              <a:rPr lang="en-US" sz="2600" b="1" dirty="0" smtClean="0">
                <a:solidFill>
                  <a:schemeClr val="tx1"/>
                </a:solidFill>
                <a:latin typeface="Baskerville Old Face" panose="02020602080505020303" pitchFamily="18" charset="0"/>
                <a:cs typeface="Levenim MT" panose="02010502060101010101" pitchFamily="2" charset="-79"/>
              </a:rPr>
              <a:t>About consideration we can say conclusively that clarity in terms of Specifications, Quantification and Ability to deliver</a:t>
            </a:r>
            <a:endParaRPr lang="en-US" sz="2400" b="1" dirty="0" smtClean="0">
              <a:solidFill>
                <a:schemeClr val="bg2">
                  <a:lumMod val="50000"/>
                </a:schemeClr>
              </a:solidFill>
              <a:latin typeface="Levenim MT" panose="02010502060101010101" pitchFamily="2" charset="-79"/>
              <a:cs typeface="Levenim MT" panose="02010502060101010101" pitchFamily="2" charset="-79"/>
            </a:endParaRP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Permissible Modes of Property</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
        <p:nvSpPr>
          <p:cNvPr id="4" name="TextBox 3"/>
          <p:cNvSpPr txBox="1"/>
          <p:nvPr/>
        </p:nvSpPr>
        <p:spPr>
          <a:xfrm>
            <a:off x="2362200" y="3962400"/>
            <a:ext cx="723275" cy="461665"/>
          </a:xfrm>
          <a:prstGeom prst="rect">
            <a:avLst/>
          </a:prstGeom>
          <a:noFill/>
        </p:spPr>
        <p:txBody>
          <a:bodyPr wrap="none" rtlCol="0">
            <a:spAutoFit/>
          </a:bodyPr>
          <a:lstStyle/>
          <a:p>
            <a:r>
              <a:rPr lang="en-US" sz="2400" dirty="0" smtClean="0">
                <a:solidFill>
                  <a:srgbClr val="FF0000"/>
                </a:solidFill>
              </a:rPr>
              <a:t>END</a:t>
            </a:r>
            <a:endParaRPr lang="en-US" sz="2400" dirty="0">
              <a:solidFill>
                <a:srgbClr val="FF0000"/>
              </a:solidFill>
            </a:endParaRPr>
          </a:p>
        </p:txBody>
      </p:sp>
    </p:spTree>
    <p:extLst>
      <p:ext uri="{BB962C8B-B14F-4D97-AF65-F5344CB8AC3E}">
        <p14:creationId xmlns:p14="http://schemas.microsoft.com/office/powerpoint/2010/main" xmlns="" val="3065978243"/>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0" y="162339"/>
            <a:ext cx="9144000" cy="752061"/>
          </a:xfrm>
        </p:spPr>
        <p:txBody>
          <a:bodyPr/>
          <a:lstStyle/>
          <a:p>
            <a:r>
              <a:rPr lang="en-US" sz="35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Permissible Modes of Property</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
        <p:nvSpPr>
          <p:cNvPr id="7" name="Rectangle 3"/>
          <p:cNvSpPr txBox="1">
            <a:spLocks noChangeArrowheads="1"/>
          </p:cNvSpPr>
          <p:nvPr/>
        </p:nvSpPr>
        <p:spPr bwMode="auto">
          <a:xfrm>
            <a:off x="4731774" y="3200400"/>
            <a:ext cx="3657600" cy="1524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eaLnBrk="1" hangingPunct="1">
              <a:defRPr/>
            </a:pPr>
            <a:r>
              <a:rPr lang="en-US" b="1" dirty="0" smtClean="0">
                <a:solidFill>
                  <a:schemeClr val="tx2">
                    <a:lumMod val="60000"/>
                    <a:lumOff val="40000"/>
                  </a:schemeClr>
                </a:solidFill>
                <a:latin typeface="Baskerville Old Face" panose="02020602080505020303" pitchFamily="18" charset="0"/>
              </a:rPr>
              <a:t>Islamic Law of Contracts (</a:t>
            </a:r>
            <a:r>
              <a:rPr lang="en-US" b="1" dirty="0">
                <a:solidFill>
                  <a:schemeClr val="tx2">
                    <a:lumMod val="60000"/>
                    <a:lumOff val="40000"/>
                  </a:schemeClr>
                </a:solidFill>
                <a:latin typeface="Baskerville Old Face" panose="02020602080505020303" pitchFamily="18" charset="0"/>
              </a:rPr>
              <a:t>V</a:t>
            </a:r>
            <a:r>
              <a:rPr lang="en-US" b="1" dirty="0" smtClean="0">
                <a:solidFill>
                  <a:schemeClr val="tx2">
                    <a:lumMod val="60000"/>
                    <a:lumOff val="40000"/>
                  </a:schemeClr>
                </a:solidFill>
                <a:latin typeface="Baskerville Old Face" panose="02020602080505020303" pitchFamily="18" charset="0"/>
              </a:rPr>
              <a:t>)</a:t>
            </a:r>
            <a:endParaRPr lang="en-US" b="1" dirty="0" smtClean="0">
              <a:solidFill>
                <a:schemeClr val="tx2">
                  <a:lumMod val="60000"/>
                  <a:lumOff val="40000"/>
                </a:schemeClr>
              </a:solidFill>
              <a:latin typeface="Baskerville Old Face" panose="02020602080505020303" pitchFamily="18" charset="0"/>
              <a:cs typeface="Aharoni" panose="02010803020104030203" pitchFamily="2" charset="-79"/>
            </a:endParaRPr>
          </a:p>
        </p:txBody>
      </p:sp>
    </p:spTree>
    <p:extLst>
      <p:ext uri="{BB962C8B-B14F-4D97-AF65-F5344CB8AC3E}">
        <p14:creationId xmlns:p14="http://schemas.microsoft.com/office/powerpoint/2010/main" xmlns="" val="378996575"/>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219200"/>
            <a:ext cx="3657600" cy="5334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a:solidFill>
                  <a:schemeClr val="accent6">
                    <a:lumMod val="75000"/>
                  </a:schemeClr>
                </a:solidFill>
                <a:latin typeface="Levenim MT" panose="02010502060101010101" pitchFamily="2" charset="-79"/>
                <a:cs typeface="Levenim MT" panose="02010502060101010101" pitchFamily="2" charset="-79"/>
              </a:rPr>
              <a:t>Islamic Law of Contract </a:t>
            </a:r>
            <a:r>
              <a:rPr lang="en-US" sz="2800" b="1" dirty="0" smtClean="0">
                <a:solidFill>
                  <a:schemeClr val="accent6">
                    <a:lumMod val="75000"/>
                  </a:schemeClr>
                </a:solidFill>
                <a:latin typeface="Levenim MT" panose="02010502060101010101" pitchFamily="2" charset="-79"/>
                <a:cs typeface="Levenim MT" panose="02010502060101010101" pitchFamily="2" charset="-79"/>
              </a:rPr>
              <a:t>(V</a:t>
            </a:r>
            <a:r>
              <a:rPr lang="en-US" sz="2800" b="1" dirty="0">
                <a:solidFill>
                  <a:schemeClr val="accent6">
                    <a:lumMod val="75000"/>
                  </a:schemeClr>
                </a:solidFill>
                <a:latin typeface="Levenim MT" panose="02010502060101010101" pitchFamily="2" charset="-79"/>
                <a:cs typeface="Levenim MT" panose="02010502060101010101" pitchFamily="2" charset="-79"/>
              </a:rPr>
              <a:t>):</a:t>
            </a:r>
          </a:p>
          <a:p>
            <a:pPr algn="l"/>
            <a:r>
              <a:rPr lang="en-US" sz="2800" b="1" dirty="0" smtClean="0">
                <a:solidFill>
                  <a:schemeClr val="bg2">
                    <a:lumMod val="50000"/>
                  </a:schemeClr>
                </a:solidFill>
                <a:latin typeface="Levenim MT" panose="02010502060101010101" pitchFamily="2" charset="-79"/>
                <a:cs typeface="Levenim MT" panose="02010502060101010101" pitchFamily="2" charset="-79"/>
              </a:rPr>
              <a:t>Consideration </a:t>
            </a:r>
            <a:r>
              <a:rPr lang="en-US" sz="2000" b="1" dirty="0" smtClean="0">
                <a:solidFill>
                  <a:schemeClr val="bg2">
                    <a:lumMod val="50000"/>
                  </a:schemeClr>
                </a:solidFill>
                <a:latin typeface="Levenim MT" panose="02010502060101010101" pitchFamily="2" charset="-79"/>
                <a:cs typeface="Levenim MT" panose="02010502060101010101" pitchFamily="2" charset="-79"/>
              </a:rPr>
              <a:t>(Specifications)</a:t>
            </a:r>
            <a:r>
              <a:rPr lang="en-US" sz="2800" b="1" dirty="0" smtClean="0">
                <a:solidFill>
                  <a:schemeClr val="bg2">
                    <a:lumMod val="50000"/>
                  </a:schemeClr>
                </a:solidFill>
                <a:latin typeface="Levenim MT" panose="02010502060101010101" pitchFamily="2" charset="-79"/>
                <a:cs typeface="Levenim MT" panose="02010502060101010101" pitchFamily="2" charset="-79"/>
              </a:rPr>
              <a:t>:</a:t>
            </a:r>
            <a:r>
              <a:rPr lang="en-US" sz="2600" b="1" dirty="0" smtClean="0">
                <a:solidFill>
                  <a:schemeClr val="tx1"/>
                </a:solidFill>
                <a:latin typeface="Baskerville Old Face" panose="02020602080505020303" pitchFamily="18" charset="0"/>
              </a:rPr>
              <a:t> </a:t>
            </a:r>
            <a:endParaRPr lang="en-US" sz="2600" b="1" dirty="0">
              <a:solidFill>
                <a:schemeClr val="tx1"/>
              </a:solidFill>
              <a:latin typeface="Baskerville Old Face" panose="02020602080505020303" pitchFamily="18" charset="0"/>
            </a:endParaRPr>
          </a:p>
          <a:p>
            <a:pPr marL="342900" indent="-342900" algn="l">
              <a:buFont typeface="Arial" pitchFamily="34" charset="0"/>
              <a:buChar char="•"/>
            </a:pPr>
            <a:r>
              <a:rPr lang="en-US" sz="2600" b="1" dirty="0" smtClean="0">
                <a:solidFill>
                  <a:schemeClr val="tx1"/>
                </a:solidFill>
                <a:latin typeface="Baskerville Old Face" panose="02020602080505020303" pitchFamily="18" charset="0"/>
                <a:cs typeface="Levenim MT" panose="02010502060101010101" pitchFamily="2" charset="-79"/>
              </a:rPr>
              <a:t>It means that the consideration should be very specifically defined in term of </a:t>
            </a:r>
            <a:r>
              <a:rPr lang="en-US" sz="2600" b="1" u="sng" dirty="0" smtClean="0">
                <a:solidFill>
                  <a:schemeClr val="tx1"/>
                </a:solidFill>
                <a:latin typeface="Baskerville Old Face" panose="02020602080505020303" pitchFamily="18" charset="0"/>
                <a:cs typeface="Levenim MT" panose="02010502060101010101" pitchFamily="2" charset="-79"/>
              </a:rPr>
              <a:t>medium</a:t>
            </a:r>
            <a:r>
              <a:rPr lang="en-US" sz="2600" b="1" dirty="0" smtClean="0">
                <a:solidFill>
                  <a:schemeClr val="tx1"/>
                </a:solidFill>
                <a:latin typeface="Baskerville Old Face" panose="02020602080505020303" pitchFamily="18" charset="0"/>
                <a:cs typeface="Levenim MT" panose="02010502060101010101" pitchFamily="2" charset="-79"/>
              </a:rPr>
              <a:t> and </a:t>
            </a:r>
            <a:r>
              <a:rPr lang="en-US" sz="2600" b="1" u="sng" dirty="0" smtClean="0">
                <a:solidFill>
                  <a:schemeClr val="tx1"/>
                </a:solidFill>
                <a:latin typeface="Baskerville Old Face" panose="02020602080505020303" pitchFamily="18" charset="0"/>
                <a:cs typeface="Levenim MT" panose="02010502060101010101" pitchFamily="2" charset="-79"/>
              </a:rPr>
              <a:t>currency</a:t>
            </a:r>
            <a:endParaRPr lang="en-US" sz="2400" b="1" u="sng" dirty="0" smtClean="0">
              <a:solidFill>
                <a:schemeClr val="bg2">
                  <a:lumMod val="50000"/>
                </a:schemeClr>
              </a:solidFill>
              <a:latin typeface="Levenim MT" panose="02010502060101010101" pitchFamily="2" charset="-79"/>
              <a:cs typeface="Levenim MT" panose="02010502060101010101" pitchFamily="2" charset="-79"/>
            </a:endParaRP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Permissible Modes of Property</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xmlns="" val="184134881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219200"/>
            <a:ext cx="3657600" cy="5257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Islamic Law of </a:t>
            </a:r>
            <a:r>
              <a:rPr lang="en-US" sz="2800" b="1" dirty="0">
                <a:solidFill>
                  <a:schemeClr val="accent6">
                    <a:lumMod val="75000"/>
                  </a:schemeClr>
                </a:solidFill>
                <a:latin typeface="Levenim MT" panose="02010502060101010101" pitchFamily="2" charset="-79"/>
                <a:cs typeface="Levenim MT" panose="02010502060101010101" pitchFamily="2" charset="-79"/>
              </a:rPr>
              <a:t>Contracts (I):</a:t>
            </a:r>
            <a:endParaRPr lang="en-US" sz="2800" b="1" dirty="0" smtClean="0">
              <a:solidFill>
                <a:schemeClr val="bg2">
                  <a:lumMod val="50000"/>
                </a:schemeClr>
              </a:solidFill>
              <a:latin typeface="Levenim MT" panose="02010502060101010101" pitchFamily="2" charset="-79"/>
              <a:cs typeface="Levenim MT" panose="02010502060101010101" pitchFamily="2" charset="-79"/>
            </a:endParaRPr>
          </a:p>
          <a:p>
            <a:pPr marL="457200" indent="-457200" algn="l" eaLnBrk="1" hangingPunct="1">
              <a:buFont typeface="Arial" panose="020B0604020202020204" pitchFamily="34" charset="0"/>
              <a:buChar char="•"/>
            </a:pPr>
            <a:r>
              <a:rPr lang="en-US" sz="2600" b="1" dirty="0" smtClean="0">
                <a:solidFill>
                  <a:schemeClr val="tx1"/>
                </a:solidFill>
                <a:latin typeface="Baskerville Old Face" panose="02020602080505020303" pitchFamily="18" charset="0"/>
              </a:rPr>
              <a:t>To live in the world every person has different demands and needs which requires its fulfillment in the legal way as described by </a:t>
            </a:r>
            <a:r>
              <a:rPr lang="en-US" sz="2600" b="1" dirty="0" err="1" smtClean="0">
                <a:solidFill>
                  <a:schemeClr val="tx1"/>
                </a:solidFill>
                <a:latin typeface="Baskerville Old Face" panose="02020602080505020303" pitchFamily="18" charset="0"/>
              </a:rPr>
              <a:t>shariah</a:t>
            </a:r>
            <a:r>
              <a:rPr lang="en-US" sz="2600" b="1" dirty="0" smtClean="0">
                <a:solidFill>
                  <a:schemeClr val="tx1"/>
                </a:solidFill>
                <a:latin typeface="Baskerville Old Face" panose="02020602080505020303" pitchFamily="18" charset="0"/>
              </a:rPr>
              <a:t> which is very important for the smooth functioning of the society</a:t>
            </a:r>
            <a:endParaRPr lang="en-US" sz="2600" b="1" dirty="0">
              <a:solidFill>
                <a:schemeClr val="tx1"/>
              </a:solidFill>
              <a:latin typeface="Baskerville Old Face" panose="02020602080505020303" pitchFamily="18" charset="0"/>
            </a:endParaRPr>
          </a:p>
        </p:txBody>
      </p:sp>
      <p:sp>
        <p:nvSpPr>
          <p:cNvPr id="4" name="Title 1"/>
          <p:cNvSpPr>
            <a:spLocks noGrp="1"/>
          </p:cNvSpPr>
          <p:nvPr>
            <p:ph type="ctrTitle"/>
          </p:nvPr>
        </p:nvSpPr>
        <p:spPr>
          <a:xfrm>
            <a:off x="0" y="238539"/>
            <a:ext cx="9144000" cy="752061"/>
          </a:xfrm>
        </p:spPr>
        <p:txBody>
          <a:body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Permissible Modes of Property</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xmlns="" val="286853603"/>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219200"/>
            <a:ext cx="3657600" cy="5334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a:solidFill>
                  <a:schemeClr val="accent6">
                    <a:lumMod val="75000"/>
                  </a:schemeClr>
                </a:solidFill>
                <a:latin typeface="Levenim MT" panose="02010502060101010101" pitchFamily="2" charset="-79"/>
                <a:cs typeface="Levenim MT" panose="02010502060101010101" pitchFamily="2" charset="-79"/>
              </a:rPr>
              <a:t>Islamic Law of Contract (V):</a:t>
            </a:r>
          </a:p>
          <a:p>
            <a:pPr algn="l"/>
            <a:r>
              <a:rPr lang="en-US" sz="2800" b="1" dirty="0" smtClean="0">
                <a:solidFill>
                  <a:schemeClr val="bg2">
                    <a:lumMod val="50000"/>
                  </a:schemeClr>
                </a:solidFill>
                <a:latin typeface="Levenim MT" panose="02010502060101010101" pitchFamily="2" charset="-79"/>
                <a:cs typeface="Levenim MT" panose="02010502060101010101" pitchFamily="2" charset="-79"/>
              </a:rPr>
              <a:t>Consideration </a:t>
            </a:r>
            <a:r>
              <a:rPr lang="en-US" sz="2000" b="1" dirty="0" smtClean="0">
                <a:solidFill>
                  <a:schemeClr val="bg2">
                    <a:lumMod val="50000"/>
                  </a:schemeClr>
                </a:solidFill>
                <a:latin typeface="Levenim MT" panose="02010502060101010101" pitchFamily="2" charset="-79"/>
                <a:cs typeface="Levenim MT" panose="02010502060101010101" pitchFamily="2" charset="-79"/>
              </a:rPr>
              <a:t>(Quantification)</a:t>
            </a:r>
            <a:r>
              <a:rPr lang="en-US" sz="2800" b="1" dirty="0" smtClean="0">
                <a:solidFill>
                  <a:schemeClr val="bg2">
                    <a:lumMod val="50000"/>
                  </a:schemeClr>
                </a:solidFill>
                <a:latin typeface="Levenim MT" panose="02010502060101010101" pitchFamily="2" charset="-79"/>
                <a:cs typeface="Levenim MT" panose="02010502060101010101" pitchFamily="2" charset="-79"/>
              </a:rPr>
              <a:t>:</a:t>
            </a:r>
            <a:r>
              <a:rPr lang="en-US" sz="2600" b="1" dirty="0" smtClean="0">
                <a:solidFill>
                  <a:schemeClr val="tx1"/>
                </a:solidFill>
                <a:latin typeface="Baskerville Old Face" panose="02020602080505020303" pitchFamily="18" charset="0"/>
              </a:rPr>
              <a:t> </a:t>
            </a:r>
            <a:endParaRPr lang="en-US" sz="2600" b="1" dirty="0">
              <a:solidFill>
                <a:schemeClr val="tx1"/>
              </a:solidFill>
              <a:latin typeface="Baskerville Old Face" panose="02020602080505020303" pitchFamily="18" charset="0"/>
            </a:endParaRPr>
          </a:p>
          <a:p>
            <a:pPr marL="342900" indent="-342900" algn="l">
              <a:buFont typeface="Arial" pitchFamily="34" charset="0"/>
              <a:buChar char="•"/>
            </a:pPr>
            <a:r>
              <a:rPr lang="en-US" sz="2600" b="1" dirty="0" smtClean="0">
                <a:solidFill>
                  <a:schemeClr val="tx1"/>
                </a:solidFill>
                <a:latin typeface="Baskerville Old Face" panose="02020602080505020303" pitchFamily="18" charset="0"/>
                <a:cs typeface="Levenim MT" panose="02010502060101010101" pitchFamily="2" charset="-79"/>
              </a:rPr>
              <a:t>It means that the consideration should also be very specifically defined in term of quantity and detail</a:t>
            </a:r>
            <a:endParaRPr lang="en-US" sz="2400" b="1" u="sng" dirty="0" smtClean="0">
              <a:solidFill>
                <a:schemeClr val="bg2">
                  <a:lumMod val="50000"/>
                </a:schemeClr>
              </a:solidFill>
              <a:latin typeface="Levenim MT" panose="02010502060101010101" pitchFamily="2" charset="-79"/>
              <a:cs typeface="Levenim MT" panose="02010502060101010101" pitchFamily="2" charset="-79"/>
            </a:endParaRP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Permissible Modes of Property</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xmlns="" val="3026893749"/>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219200"/>
            <a:ext cx="3657600" cy="5334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a:solidFill>
                  <a:schemeClr val="accent6">
                    <a:lumMod val="75000"/>
                  </a:schemeClr>
                </a:solidFill>
                <a:latin typeface="Levenim MT" panose="02010502060101010101" pitchFamily="2" charset="-79"/>
                <a:cs typeface="Levenim MT" panose="02010502060101010101" pitchFamily="2" charset="-79"/>
              </a:rPr>
              <a:t>Islamic Law of Contract (V):</a:t>
            </a:r>
          </a:p>
          <a:p>
            <a:pPr algn="l"/>
            <a:r>
              <a:rPr lang="en-US" sz="2800" b="1" dirty="0" smtClean="0">
                <a:solidFill>
                  <a:schemeClr val="bg2">
                    <a:lumMod val="50000"/>
                  </a:schemeClr>
                </a:solidFill>
                <a:latin typeface="Levenim MT" panose="02010502060101010101" pitchFamily="2" charset="-79"/>
                <a:cs typeface="Levenim MT" panose="02010502060101010101" pitchFamily="2" charset="-79"/>
              </a:rPr>
              <a:t>Consideration </a:t>
            </a:r>
            <a:r>
              <a:rPr lang="en-US" sz="2000" b="1" dirty="0" smtClean="0">
                <a:solidFill>
                  <a:schemeClr val="bg2">
                    <a:lumMod val="50000"/>
                  </a:schemeClr>
                </a:solidFill>
                <a:latin typeface="Levenim MT" panose="02010502060101010101" pitchFamily="2" charset="-79"/>
                <a:cs typeface="Levenim MT" panose="02010502060101010101" pitchFamily="2" charset="-79"/>
              </a:rPr>
              <a:t>(Ability to deliver)</a:t>
            </a:r>
            <a:r>
              <a:rPr lang="en-US" sz="2800" b="1" dirty="0" smtClean="0">
                <a:solidFill>
                  <a:schemeClr val="bg2">
                    <a:lumMod val="50000"/>
                  </a:schemeClr>
                </a:solidFill>
                <a:latin typeface="Levenim MT" panose="02010502060101010101" pitchFamily="2" charset="-79"/>
                <a:cs typeface="Levenim MT" panose="02010502060101010101" pitchFamily="2" charset="-79"/>
              </a:rPr>
              <a:t>:</a:t>
            </a:r>
            <a:r>
              <a:rPr lang="en-US" sz="2600" b="1" dirty="0" smtClean="0">
                <a:solidFill>
                  <a:schemeClr val="tx1"/>
                </a:solidFill>
                <a:latin typeface="Baskerville Old Face" panose="02020602080505020303" pitchFamily="18" charset="0"/>
              </a:rPr>
              <a:t> </a:t>
            </a:r>
            <a:endParaRPr lang="en-US" sz="2600" b="1" dirty="0">
              <a:solidFill>
                <a:schemeClr val="tx1"/>
              </a:solidFill>
              <a:latin typeface="Baskerville Old Face" panose="02020602080505020303" pitchFamily="18" charset="0"/>
            </a:endParaRPr>
          </a:p>
          <a:p>
            <a:pPr marL="342900" indent="-342900" algn="l">
              <a:buFont typeface="Arial" pitchFamily="34" charset="0"/>
              <a:buChar char="•"/>
            </a:pPr>
            <a:r>
              <a:rPr lang="en-US" sz="2600" b="1" dirty="0" smtClean="0">
                <a:solidFill>
                  <a:schemeClr val="tx1"/>
                </a:solidFill>
                <a:latin typeface="Baskerville Old Face" panose="02020602080505020303" pitchFamily="18" charset="0"/>
                <a:cs typeface="Levenim MT" panose="02010502060101010101" pitchFamily="2" charset="-79"/>
              </a:rPr>
              <a:t>It means that the object should be capable of certain delivery.</a:t>
            </a:r>
          </a:p>
          <a:p>
            <a:pPr marL="342900" indent="-342900" algn="l">
              <a:buFont typeface="Arial" pitchFamily="34" charset="0"/>
              <a:buChar char="•"/>
            </a:pPr>
            <a:r>
              <a:rPr lang="en-US" sz="2600" b="1" dirty="0" smtClean="0">
                <a:solidFill>
                  <a:schemeClr val="tx1"/>
                </a:solidFill>
                <a:latin typeface="Baskerville Old Face" panose="02020602080505020303" pitchFamily="18" charset="0"/>
                <a:cs typeface="Levenim MT" panose="02010502060101010101" pitchFamily="2" charset="-79"/>
              </a:rPr>
              <a:t>For example selling against a currency that is not used in the market is not acceptable agreed.</a:t>
            </a:r>
            <a:endParaRPr lang="en-US" sz="2400" b="1" dirty="0" smtClean="0">
              <a:solidFill>
                <a:schemeClr val="bg2">
                  <a:lumMod val="50000"/>
                </a:schemeClr>
              </a:solidFill>
              <a:latin typeface="Levenim MT" panose="02010502060101010101" pitchFamily="2" charset="-79"/>
              <a:cs typeface="Levenim MT" panose="02010502060101010101" pitchFamily="2" charset="-79"/>
            </a:endParaRP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Permissible Modes of Property</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xmlns="" val="3147697393"/>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066800"/>
            <a:ext cx="3657600" cy="5638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a:solidFill>
                  <a:schemeClr val="accent6">
                    <a:lumMod val="75000"/>
                  </a:schemeClr>
                </a:solidFill>
                <a:latin typeface="Levenim MT" panose="02010502060101010101" pitchFamily="2" charset="-79"/>
                <a:cs typeface="Levenim MT" panose="02010502060101010101" pitchFamily="2" charset="-79"/>
              </a:rPr>
              <a:t>Islamic Law of Contract (V):</a:t>
            </a:r>
          </a:p>
          <a:p>
            <a:pPr algn="l"/>
            <a:r>
              <a:rPr lang="en-US" sz="2800" b="1" dirty="0" smtClean="0">
                <a:solidFill>
                  <a:schemeClr val="bg2">
                    <a:lumMod val="50000"/>
                  </a:schemeClr>
                </a:solidFill>
                <a:latin typeface="Levenim MT" panose="02010502060101010101" pitchFamily="2" charset="-79"/>
                <a:cs typeface="Levenim MT" panose="02010502060101010101" pitchFamily="2" charset="-79"/>
              </a:rPr>
              <a:t>Wording of Contract-</a:t>
            </a:r>
            <a:r>
              <a:rPr lang="en-US" sz="2000" b="1" dirty="0" smtClean="0">
                <a:solidFill>
                  <a:schemeClr val="bg2">
                    <a:lumMod val="50000"/>
                  </a:schemeClr>
                </a:solidFill>
                <a:latin typeface="Levenim MT" panose="02010502060101010101" pitchFamily="2" charset="-79"/>
                <a:cs typeface="Levenim MT" panose="02010502060101010101" pitchFamily="2" charset="-79"/>
              </a:rPr>
              <a:t>offer &amp; acceptance</a:t>
            </a:r>
            <a:r>
              <a:rPr lang="en-US" sz="2800" b="1" dirty="0" smtClean="0">
                <a:solidFill>
                  <a:schemeClr val="bg2">
                    <a:lumMod val="50000"/>
                  </a:schemeClr>
                </a:solidFill>
                <a:latin typeface="Levenim MT" panose="02010502060101010101" pitchFamily="2" charset="-79"/>
                <a:cs typeface="Levenim MT" panose="02010502060101010101" pitchFamily="2" charset="-79"/>
              </a:rPr>
              <a:t>:</a:t>
            </a:r>
            <a:r>
              <a:rPr lang="en-US" sz="2600" b="1" dirty="0" smtClean="0">
                <a:solidFill>
                  <a:schemeClr val="tx1"/>
                </a:solidFill>
                <a:latin typeface="Baskerville Old Face" panose="02020602080505020303" pitchFamily="18" charset="0"/>
              </a:rPr>
              <a:t> </a:t>
            </a:r>
            <a:endParaRPr lang="en-US" sz="2600" b="1" dirty="0">
              <a:solidFill>
                <a:schemeClr val="tx1"/>
              </a:solidFill>
              <a:latin typeface="Baskerville Old Face" panose="02020602080505020303" pitchFamily="18" charset="0"/>
            </a:endParaRPr>
          </a:p>
          <a:p>
            <a:pPr marL="342900" indent="-342900" algn="l">
              <a:buFont typeface="Arial" pitchFamily="34" charset="0"/>
              <a:buChar char="•"/>
            </a:pPr>
            <a:r>
              <a:rPr lang="en-US" sz="2600" b="1" dirty="0" smtClean="0">
                <a:solidFill>
                  <a:schemeClr val="tx1"/>
                </a:solidFill>
                <a:latin typeface="Baskerville Old Face" panose="02020602080505020303" pitchFamily="18" charset="0"/>
                <a:cs typeface="Levenim MT" panose="02010502060101010101" pitchFamily="2" charset="-79"/>
              </a:rPr>
              <a:t>A contract is completed when offer from one party and acceptance from other match.</a:t>
            </a:r>
          </a:p>
          <a:p>
            <a:pPr marL="342900" indent="-342900" algn="l">
              <a:buFont typeface="Arial" pitchFamily="34" charset="0"/>
              <a:buChar char="•"/>
            </a:pPr>
            <a:r>
              <a:rPr lang="en-US" sz="2600" b="1" dirty="0" smtClean="0">
                <a:solidFill>
                  <a:schemeClr val="tx1"/>
                </a:solidFill>
                <a:latin typeface="Baskerville Old Face" panose="02020602080505020303" pitchFamily="18" charset="0"/>
                <a:cs typeface="Levenim MT" panose="02010502060101010101" pitchFamily="2" charset="-79"/>
              </a:rPr>
              <a:t>Expression of both offer and acceptance could be verbal or implied</a:t>
            </a: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Permissible Modes of Property</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xmlns="" val="2446783215"/>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219200"/>
            <a:ext cx="3657600" cy="5410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a:solidFill>
                  <a:schemeClr val="accent6">
                    <a:lumMod val="75000"/>
                  </a:schemeClr>
                </a:solidFill>
                <a:latin typeface="Levenim MT" panose="02010502060101010101" pitchFamily="2" charset="-79"/>
                <a:cs typeface="Levenim MT" panose="02010502060101010101" pitchFamily="2" charset="-79"/>
              </a:rPr>
              <a:t>Islamic Law of Contract (V):</a:t>
            </a:r>
          </a:p>
          <a:p>
            <a:pPr algn="l"/>
            <a:r>
              <a:rPr lang="en-US" sz="2800" b="1" dirty="0" smtClean="0">
                <a:solidFill>
                  <a:schemeClr val="bg2">
                    <a:lumMod val="50000"/>
                  </a:schemeClr>
                </a:solidFill>
                <a:latin typeface="Levenim MT" panose="02010502060101010101" pitchFamily="2" charset="-79"/>
                <a:cs typeface="Levenim MT" panose="02010502060101010101" pitchFamily="2" charset="-79"/>
              </a:rPr>
              <a:t>Wording of Contract-</a:t>
            </a:r>
            <a:r>
              <a:rPr lang="en-US" sz="2000" b="1" dirty="0" smtClean="0">
                <a:solidFill>
                  <a:schemeClr val="bg2">
                    <a:lumMod val="50000"/>
                  </a:schemeClr>
                </a:solidFill>
                <a:latin typeface="Levenim MT" panose="02010502060101010101" pitchFamily="2" charset="-79"/>
                <a:cs typeface="Levenim MT" panose="02010502060101010101" pitchFamily="2" charset="-79"/>
              </a:rPr>
              <a:t>offer &amp; acceptance</a:t>
            </a:r>
            <a:r>
              <a:rPr lang="en-US" sz="2800" b="1" dirty="0" smtClean="0">
                <a:solidFill>
                  <a:schemeClr val="bg2">
                    <a:lumMod val="50000"/>
                  </a:schemeClr>
                </a:solidFill>
                <a:latin typeface="Levenim MT" panose="02010502060101010101" pitchFamily="2" charset="-79"/>
                <a:cs typeface="Levenim MT" panose="02010502060101010101" pitchFamily="2" charset="-79"/>
              </a:rPr>
              <a:t>:</a:t>
            </a:r>
            <a:r>
              <a:rPr lang="en-US" sz="2600" b="1" dirty="0" smtClean="0">
                <a:solidFill>
                  <a:schemeClr val="tx1"/>
                </a:solidFill>
                <a:latin typeface="Baskerville Old Face" panose="02020602080505020303" pitchFamily="18" charset="0"/>
              </a:rPr>
              <a:t> </a:t>
            </a:r>
            <a:endParaRPr lang="en-US" sz="2600" b="1" dirty="0">
              <a:solidFill>
                <a:schemeClr val="tx1"/>
              </a:solidFill>
              <a:latin typeface="Baskerville Old Face" panose="02020602080505020303" pitchFamily="18" charset="0"/>
            </a:endParaRPr>
          </a:p>
          <a:p>
            <a:pPr marL="342900" indent="-342900" algn="l">
              <a:buFont typeface="Arial" pitchFamily="34" charset="0"/>
              <a:buChar char="•"/>
            </a:pPr>
            <a:r>
              <a:rPr lang="en-US" sz="2600" b="1" dirty="0" smtClean="0">
                <a:solidFill>
                  <a:schemeClr val="tx1"/>
                </a:solidFill>
                <a:latin typeface="Baskerville Old Face" panose="02020602080505020303" pitchFamily="18" charset="0"/>
                <a:cs typeface="Levenim MT" panose="02010502060101010101" pitchFamily="2" charset="-79"/>
              </a:rPr>
              <a:t>Islamic law of contract requires that the offer and acceptance should be jointly connected with no unnatural gap between offer and acceptance.</a:t>
            </a: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Permissible Modes of Property</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xmlns="" val="1121963282"/>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219200"/>
            <a:ext cx="3657600" cy="5410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a:solidFill>
                  <a:schemeClr val="accent6">
                    <a:lumMod val="75000"/>
                  </a:schemeClr>
                </a:solidFill>
                <a:latin typeface="Levenim MT" panose="02010502060101010101" pitchFamily="2" charset="-79"/>
                <a:cs typeface="Levenim MT" panose="02010502060101010101" pitchFamily="2" charset="-79"/>
              </a:rPr>
              <a:t>Islamic Law of Contract (V):</a:t>
            </a:r>
          </a:p>
          <a:p>
            <a:pPr algn="l"/>
            <a:r>
              <a:rPr lang="en-US" sz="2800" b="1" dirty="0" smtClean="0">
                <a:solidFill>
                  <a:schemeClr val="bg2">
                    <a:lumMod val="50000"/>
                  </a:schemeClr>
                </a:solidFill>
                <a:latin typeface="Levenim MT" panose="02010502060101010101" pitchFamily="2" charset="-79"/>
                <a:cs typeface="Levenim MT" panose="02010502060101010101" pitchFamily="2" charset="-79"/>
              </a:rPr>
              <a:t>Wording of Contract-</a:t>
            </a:r>
            <a:r>
              <a:rPr lang="en-US" sz="2000" b="1" dirty="0" smtClean="0">
                <a:solidFill>
                  <a:schemeClr val="bg2">
                    <a:lumMod val="50000"/>
                  </a:schemeClr>
                </a:solidFill>
                <a:latin typeface="Levenim MT" panose="02010502060101010101" pitchFamily="2" charset="-79"/>
                <a:cs typeface="Levenim MT" panose="02010502060101010101" pitchFamily="2" charset="-79"/>
              </a:rPr>
              <a:t>offer &amp; acceptance</a:t>
            </a:r>
            <a:r>
              <a:rPr lang="en-US" sz="2800" b="1" dirty="0" smtClean="0">
                <a:solidFill>
                  <a:schemeClr val="bg2">
                    <a:lumMod val="50000"/>
                  </a:schemeClr>
                </a:solidFill>
                <a:latin typeface="Levenim MT" panose="02010502060101010101" pitchFamily="2" charset="-79"/>
                <a:cs typeface="Levenim MT" panose="02010502060101010101" pitchFamily="2" charset="-79"/>
              </a:rPr>
              <a:t>:</a:t>
            </a:r>
            <a:r>
              <a:rPr lang="en-US" sz="2600" b="1" dirty="0" smtClean="0">
                <a:solidFill>
                  <a:schemeClr val="tx1"/>
                </a:solidFill>
                <a:latin typeface="Baskerville Old Face" panose="02020602080505020303" pitchFamily="18" charset="0"/>
              </a:rPr>
              <a:t> </a:t>
            </a:r>
            <a:endParaRPr lang="en-US" sz="2600" b="1" dirty="0">
              <a:solidFill>
                <a:schemeClr val="tx1"/>
              </a:solidFill>
              <a:latin typeface="Baskerville Old Face" panose="02020602080505020303" pitchFamily="18" charset="0"/>
            </a:endParaRPr>
          </a:p>
          <a:p>
            <a:pPr marL="342900" indent="-342900" algn="l">
              <a:buFont typeface="Arial" pitchFamily="34" charset="0"/>
              <a:buChar char="•"/>
            </a:pPr>
            <a:r>
              <a:rPr lang="en-US" sz="2600" b="1" dirty="0" smtClean="0">
                <a:solidFill>
                  <a:schemeClr val="tx1"/>
                </a:solidFill>
                <a:latin typeface="Baskerville Old Face" panose="02020602080505020303" pitchFamily="18" charset="0"/>
                <a:cs typeface="Levenim MT" panose="02010502060101010101" pitchFamily="2" charset="-79"/>
              </a:rPr>
              <a:t>Unnatural gap means that any delay does not usually occur between offer and acceptance in such types of transactions.</a:t>
            </a: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Permissible Modes of Property</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xmlns="" val="4227308662"/>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219200"/>
            <a:ext cx="3657600" cy="5410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a:solidFill>
                  <a:schemeClr val="accent6">
                    <a:lumMod val="75000"/>
                  </a:schemeClr>
                </a:solidFill>
                <a:latin typeface="Levenim MT" panose="02010502060101010101" pitchFamily="2" charset="-79"/>
                <a:cs typeface="Levenim MT" panose="02010502060101010101" pitchFamily="2" charset="-79"/>
              </a:rPr>
              <a:t>Islamic Law of Contract (V):</a:t>
            </a:r>
          </a:p>
          <a:p>
            <a:pPr algn="l"/>
            <a:r>
              <a:rPr lang="en-US" sz="2800" b="1" dirty="0" smtClean="0">
                <a:solidFill>
                  <a:schemeClr val="bg2">
                    <a:lumMod val="50000"/>
                  </a:schemeClr>
                </a:solidFill>
                <a:latin typeface="Levenim MT" panose="02010502060101010101" pitchFamily="2" charset="-79"/>
                <a:cs typeface="Levenim MT" panose="02010502060101010101" pitchFamily="2" charset="-79"/>
              </a:rPr>
              <a:t>Wording of Contract-</a:t>
            </a:r>
            <a:r>
              <a:rPr lang="en-US" sz="2000" b="1" dirty="0" smtClean="0">
                <a:solidFill>
                  <a:schemeClr val="bg2">
                    <a:lumMod val="50000"/>
                  </a:schemeClr>
                </a:solidFill>
                <a:latin typeface="Levenim MT" panose="02010502060101010101" pitchFamily="2" charset="-79"/>
                <a:cs typeface="Levenim MT" panose="02010502060101010101" pitchFamily="2" charset="-79"/>
              </a:rPr>
              <a:t>offer &amp; acceptance</a:t>
            </a:r>
            <a:r>
              <a:rPr lang="en-US" sz="2800" b="1" dirty="0" smtClean="0">
                <a:solidFill>
                  <a:schemeClr val="bg2">
                    <a:lumMod val="50000"/>
                  </a:schemeClr>
                </a:solidFill>
                <a:latin typeface="Levenim MT" panose="02010502060101010101" pitchFamily="2" charset="-79"/>
                <a:cs typeface="Levenim MT" panose="02010502060101010101" pitchFamily="2" charset="-79"/>
              </a:rPr>
              <a:t>:</a:t>
            </a:r>
            <a:r>
              <a:rPr lang="en-US" sz="2600" b="1" dirty="0" smtClean="0">
                <a:solidFill>
                  <a:schemeClr val="tx1"/>
                </a:solidFill>
                <a:latin typeface="Baskerville Old Face" panose="02020602080505020303" pitchFamily="18" charset="0"/>
              </a:rPr>
              <a:t> </a:t>
            </a:r>
            <a:endParaRPr lang="en-US" sz="2600" b="1" dirty="0">
              <a:solidFill>
                <a:schemeClr val="tx1"/>
              </a:solidFill>
              <a:latin typeface="Baskerville Old Face" panose="02020602080505020303" pitchFamily="18" charset="0"/>
            </a:endParaRPr>
          </a:p>
          <a:p>
            <a:pPr marL="342900" indent="-342900" algn="l">
              <a:buFont typeface="Arial" pitchFamily="34" charset="0"/>
              <a:buChar char="•"/>
            </a:pPr>
            <a:r>
              <a:rPr lang="en-US" sz="2600" b="1" dirty="0" smtClean="0">
                <a:solidFill>
                  <a:schemeClr val="tx1"/>
                </a:solidFill>
                <a:latin typeface="Baskerville Old Face" panose="02020602080505020303" pitchFamily="18" charset="0"/>
                <a:cs typeface="Levenim MT" panose="02010502060101010101" pitchFamily="2" charset="-79"/>
              </a:rPr>
              <a:t>The session in which offer and acceptance takes place is called </a:t>
            </a:r>
            <a:r>
              <a:rPr lang="en-US" sz="2600" b="1" dirty="0" err="1" smtClean="0">
                <a:solidFill>
                  <a:schemeClr val="tx1"/>
                </a:solidFill>
                <a:latin typeface="Baskerville Old Face" panose="02020602080505020303" pitchFamily="18" charset="0"/>
                <a:cs typeface="Levenim MT" panose="02010502060101010101" pitchFamily="2" charset="-79"/>
              </a:rPr>
              <a:t>Majlis</a:t>
            </a:r>
            <a:r>
              <a:rPr lang="en-US" sz="2600" b="1" dirty="0" smtClean="0">
                <a:solidFill>
                  <a:schemeClr val="tx1"/>
                </a:solidFill>
                <a:latin typeface="Baskerville Old Face" panose="02020602080505020303" pitchFamily="18" charset="0"/>
                <a:cs typeface="Levenim MT" panose="02010502060101010101" pitchFamily="2" charset="-79"/>
              </a:rPr>
              <a:t> Al-</a:t>
            </a:r>
            <a:r>
              <a:rPr lang="en-US" sz="2600" b="1" dirty="0" err="1" smtClean="0">
                <a:solidFill>
                  <a:schemeClr val="tx1"/>
                </a:solidFill>
                <a:latin typeface="Baskerville Old Face" panose="02020602080505020303" pitchFamily="18" charset="0"/>
                <a:cs typeface="Levenim MT" panose="02010502060101010101" pitchFamily="2" charset="-79"/>
              </a:rPr>
              <a:t>Aqd</a:t>
            </a:r>
            <a:r>
              <a:rPr lang="en-US" sz="2600" b="1" dirty="0" smtClean="0">
                <a:solidFill>
                  <a:schemeClr val="tx1"/>
                </a:solidFill>
                <a:latin typeface="Baskerville Old Face" panose="02020602080505020303" pitchFamily="18" charset="0"/>
                <a:cs typeface="Levenim MT" panose="02010502060101010101" pitchFamily="2" charset="-79"/>
              </a:rPr>
              <a:t> in Islamic law.</a:t>
            </a: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Permissible Modes of Property</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xmlns="" val="3638788966"/>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219200"/>
            <a:ext cx="3657600" cy="5410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a:solidFill>
                  <a:schemeClr val="accent6">
                    <a:lumMod val="75000"/>
                  </a:schemeClr>
                </a:solidFill>
                <a:latin typeface="Levenim MT" panose="02010502060101010101" pitchFamily="2" charset="-79"/>
                <a:cs typeface="Levenim MT" panose="02010502060101010101" pitchFamily="2" charset="-79"/>
              </a:rPr>
              <a:t>Islamic Law of Contract (V):</a:t>
            </a:r>
          </a:p>
          <a:p>
            <a:pPr algn="l"/>
            <a:r>
              <a:rPr lang="en-US" sz="2800" b="1" dirty="0" smtClean="0">
                <a:solidFill>
                  <a:schemeClr val="bg2">
                    <a:lumMod val="50000"/>
                  </a:schemeClr>
                </a:solidFill>
                <a:latin typeface="Levenim MT" panose="02010502060101010101" pitchFamily="2" charset="-79"/>
                <a:cs typeface="Levenim MT" panose="02010502060101010101" pitchFamily="2" charset="-79"/>
              </a:rPr>
              <a:t>Wording of Contract-</a:t>
            </a:r>
            <a:r>
              <a:rPr lang="en-US" sz="2000" b="1" dirty="0" smtClean="0">
                <a:solidFill>
                  <a:schemeClr val="bg2">
                    <a:lumMod val="50000"/>
                  </a:schemeClr>
                </a:solidFill>
                <a:latin typeface="Levenim MT" panose="02010502060101010101" pitchFamily="2" charset="-79"/>
                <a:cs typeface="Levenim MT" panose="02010502060101010101" pitchFamily="2" charset="-79"/>
              </a:rPr>
              <a:t>offer &amp; acceptance</a:t>
            </a:r>
            <a:r>
              <a:rPr lang="en-US" sz="2800" b="1" dirty="0" smtClean="0">
                <a:solidFill>
                  <a:schemeClr val="bg2">
                    <a:lumMod val="50000"/>
                  </a:schemeClr>
                </a:solidFill>
                <a:latin typeface="Levenim MT" panose="02010502060101010101" pitchFamily="2" charset="-79"/>
                <a:cs typeface="Levenim MT" panose="02010502060101010101" pitchFamily="2" charset="-79"/>
              </a:rPr>
              <a:t>:</a:t>
            </a:r>
            <a:r>
              <a:rPr lang="en-US" sz="2600" b="1" dirty="0" smtClean="0">
                <a:solidFill>
                  <a:schemeClr val="tx1"/>
                </a:solidFill>
                <a:latin typeface="Baskerville Old Face" panose="02020602080505020303" pitchFamily="18" charset="0"/>
              </a:rPr>
              <a:t> </a:t>
            </a:r>
            <a:endParaRPr lang="en-US" sz="2600" b="1" dirty="0">
              <a:solidFill>
                <a:schemeClr val="tx1"/>
              </a:solidFill>
              <a:latin typeface="Baskerville Old Face" panose="02020602080505020303" pitchFamily="18" charset="0"/>
            </a:endParaRPr>
          </a:p>
          <a:p>
            <a:pPr marL="342900" indent="-342900" algn="l">
              <a:buFont typeface="Arial" pitchFamily="34" charset="0"/>
              <a:buChar char="•"/>
            </a:pPr>
            <a:r>
              <a:rPr lang="en-US" sz="2600" b="1" dirty="0" smtClean="0">
                <a:solidFill>
                  <a:schemeClr val="tx1"/>
                </a:solidFill>
                <a:latin typeface="Baskerville Old Face" panose="02020602080505020303" pitchFamily="18" charset="0"/>
                <a:cs typeface="Levenim MT" panose="02010502060101010101" pitchFamily="2" charset="-79"/>
              </a:rPr>
              <a:t>In contracts use of tense is very important because the words should reflect a contract that is being contracted in present not in future.</a:t>
            </a: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Permissible Modes of Property</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xmlns="" val="3704455676"/>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219200"/>
            <a:ext cx="3657600" cy="5410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a:solidFill>
                  <a:schemeClr val="accent6">
                    <a:lumMod val="75000"/>
                  </a:schemeClr>
                </a:solidFill>
                <a:latin typeface="Levenim MT" panose="02010502060101010101" pitchFamily="2" charset="-79"/>
                <a:cs typeface="Levenim MT" panose="02010502060101010101" pitchFamily="2" charset="-79"/>
              </a:rPr>
              <a:t>Islamic Law of Contract (V):</a:t>
            </a:r>
          </a:p>
          <a:p>
            <a:pPr algn="l"/>
            <a:r>
              <a:rPr lang="en-US" sz="2800" b="1" dirty="0" smtClean="0">
                <a:solidFill>
                  <a:schemeClr val="bg2">
                    <a:lumMod val="50000"/>
                  </a:schemeClr>
                </a:solidFill>
                <a:latin typeface="Levenim MT" panose="02010502060101010101" pitchFamily="2" charset="-79"/>
                <a:cs typeface="Levenim MT" panose="02010502060101010101" pitchFamily="2" charset="-79"/>
              </a:rPr>
              <a:t>Wording of Contract-</a:t>
            </a:r>
            <a:r>
              <a:rPr lang="en-US" sz="2000" b="1" dirty="0" smtClean="0">
                <a:solidFill>
                  <a:schemeClr val="bg2">
                    <a:lumMod val="50000"/>
                  </a:schemeClr>
                </a:solidFill>
                <a:latin typeface="Levenim MT" panose="02010502060101010101" pitchFamily="2" charset="-79"/>
                <a:cs typeface="Levenim MT" panose="02010502060101010101" pitchFamily="2" charset="-79"/>
              </a:rPr>
              <a:t>offer &amp; acceptance</a:t>
            </a:r>
            <a:r>
              <a:rPr lang="en-US" sz="2800" b="1" dirty="0" smtClean="0">
                <a:solidFill>
                  <a:schemeClr val="bg2">
                    <a:lumMod val="50000"/>
                  </a:schemeClr>
                </a:solidFill>
                <a:latin typeface="Levenim MT" panose="02010502060101010101" pitchFamily="2" charset="-79"/>
                <a:cs typeface="Levenim MT" panose="02010502060101010101" pitchFamily="2" charset="-79"/>
              </a:rPr>
              <a:t>:</a:t>
            </a:r>
            <a:r>
              <a:rPr lang="en-US" sz="2600" b="1" dirty="0" smtClean="0">
                <a:solidFill>
                  <a:schemeClr val="tx1"/>
                </a:solidFill>
                <a:latin typeface="Baskerville Old Face" panose="02020602080505020303" pitchFamily="18" charset="0"/>
              </a:rPr>
              <a:t> </a:t>
            </a:r>
            <a:endParaRPr lang="en-US" sz="2600" b="1" dirty="0">
              <a:solidFill>
                <a:schemeClr val="tx1"/>
              </a:solidFill>
              <a:latin typeface="Baskerville Old Face" panose="02020602080505020303" pitchFamily="18" charset="0"/>
            </a:endParaRPr>
          </a:p>
          <a:p>
            <a:pPr marL="342900" indent="-342900" algn="l">
              <a:buFont typeface="Arial" pitchFamily="34" charset="0"/>
              <a:buChar char="•"/>
            </a:pPr>
            <a:r>
              <a:rPr lang="en-US" sz="2600" b="1" dirty="0" smtClean="0">
                <a:solidFill>
                  <a:schemeClr val="tx1"/>
                </a:solidFill>
                <a:latin typeface="Baskerville Old Face" panose="02020602080505020303" pitchFamily="18" charset="0"/>
                <a:cs typeface="Levenim MT" panose="02010502060101010101" pitchFamily="2" charset="-79"/>
              </a:rPr>
              <a:t>The contract should not be contingent upon any event in future. </a:t>
            </a:r>
          </a:p>
          <a:p>
            <a:pPr marL="342900" indent="-342900" algn="l">
              <a:buFont typeface="Arial" pitchFamily="34" charset="0"/>
              <a:buChar char="•"/>
            </a:pPr>
            <a:r>
              <a:rPr lang="en-US" sz="2600" b="1" dirty="0" smtClean="0">
                <a:solidFill>
                  <a:schemeClr val="tx1"/>
                </a:solidFill>
                <a:latin typeface="Baskerville Old Face" panose="02020602080505020303" pitchFamily="18" charset="0"/>
                <a:cs typeface="Levenim MT" panose="02010502060101010101" pitchFamily="2" charset="-79"/>
              </a:rPr>
              <a:t>The example is made to illustrate the concept further;</a:t>
            </a: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Permissible Modes of Property</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xmlns="" val="1632285896"/>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4177" y="990601"/>
            <a:ext cx="9144000" cy="5867400"/>
          </a:xfrm>
          <a:prstGeom prst="rect">
            <a:avLst/>
          </a:prstGeom>
          <a:solidFill>
            <a:schemeClr val="bg1"/>
          </a:solidFill>
          <a:ln>
            <a:solidFill>
              <a:schemeClr val="bg1"/>
            </a:solidFill>
          </a:ln>
        </p:spPr>
        <p:txBody>
          <a:bodyPr rtlCol="0" anchor="ctr">
            <a:spAutoFit/>
          </a:bodyPr>
          <a:lstStyle/>
          <a:p>
            <a:pPr algn="ctr"/>
            <a:endParaRPr lang="en-US" sz="2400" dirty="0" smtClean="0"/>
          </a:p>
        </p:txBody>
      </p:sp>
      <p:sp>
        <p:nvSpPr>
          <p:cNvPr id="5" name="Rectangle 3"/>
          <p:cNvSpPr txBox="1">
            <a:spLocks noChangeArrowheads="1"/>
          </p:cNvSpPr>
          <p:nvPr/>
        </p:nvSpPr>
        <p:spPr bwMode="auto">
          <a:xfrm>
            <a:off x="1143000" y="1524000"/>
            <a:ext cx="7086600" cy="4648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a:solidFill>
                  <a:schemeClr val="accent6">
                    <a:lumMod val="75000"/>
                  </a:schemeClr>
                </a:solidFill>
                <a:latin typeface="Levenim MT" panose="02010502060101010101" pitchFamily="2" charset="-79"/>
                <a:cs typeface="Levenim MT" panose="02010502060101010101" pitchFamily="2" charset="-79"/>
              </a:rPr>
              <a:t>Islamic Law of Contract (V):</a:t>
            </a:r>
          </a:p>
          <a:p>
            <a:pPr algn="l" eaLnBrk="1" hangingPunct="1"/>
            <a:r>
              <a:rPr lang="en-US" sz="2800" b="1" dirty="0" smtClean="0">
                <a:solidFill>
                  <a:schemeClr val="bg2">
                    <a:lumMod val="50000"/>
                  </a:schemeClr>
                </a:solidFill>
                <a:latin typeface="Levenim MT" panose="02010502060101010101" pitchFamily="2" charset="-79"/>
                <a:cs typeface="Levenim MT" panose="02010502060101010101" pitchFamily="2" charset="-79"/>
              </a:rPr>
              <a:t>Wording </a:t>
            </a:r>
            <a:r>
              <a:rPr lang="en-US" sz="2800" b="1" dirty="0">
                <a:solidFill>
                  <a:schemeClr val="bg2">
                    <a:lumMod val="50000"/>
                  </a:schemeClr>
                </a:solidFill>
                <a:latin typeface="Levenim MT" panose="02010502060101010101" pitchFamily="2" charset="-79"/>
                <a:cs typeface="Levenim MT" panose="02010502060101010101" pitchFamily="2" charset="-79"/>
              </a:rPr>
              <a:t>of Contract-</a:t>
            </a:r>
            <a:r>
              <a:rPr lang="en-US" sz="2000" b="1" dirty="0">
                <a:solidFill>
                  <a:schemeClr val="bg2">
                    <a:lumMod val="50000"/>
                  </a:schemeClr>
                </a:solidFill>
                <a:latin typeface="Levenim MT" panose="02010502060101010101" pitchFamily="2" charset="-79"/>
                <a:cs typeface="Levenim MT" panose="02010502060101010101" pitchFamily="2" charset="-79"/>
              </a:rPr>
              <a:t>offer &amp; acceptance</a:t>
            </a:r>
            <a:r>
              <a:rPr lang="en-US" sz="2800" b="1" dirty="0">
                <a:solidFill>
                  <a:schemeClr val="bg2">
                    <a:lumMod val="50000"/>
                  </a:schemeClr>
                </a:solidFill>
                <a:latin typeface="Levenim MT" panose="02010502060101010101" pitchFamily="2" charset="-79"/>
                <a:cs typeface="Levenim MT" panose="02010502060101010101" pitchFamily="2" charset="-79"/>
              </a:rPr>
              <a:t>:</a:t>
            </a:r>
            <a:endParaRPr lang="en-US" sz="2800" b="1" dirty="0" smtClean="0">
              <a:solidFill>
                <a:schemeClr val="tx1"/>
              </a:solidFill>
              <a:latin typeface="Baskerville Old Face" pitchFamily="18" charset="0"/>
              <a:cs typeface="1 MUHAMMADI QURANIC" pitchFamily="66" charset="-78"/>
            </a:endParaRPr>
          </a:p>
          <a:p>
            <a:pPr algn="l" eaLnBrk="1" hangingPunct="1"/>
            <a:r>
              <a:rPr lang="en-US" sz="2800" b="1" dirty="0" smtClean="0">
                <a:solidFill>
                  <a:schemeClr val="tx1"/>
                </a:solidFill>
                <a:latin typeface="Baskerville Old Face" pitchFamily="18" charset="0"/>
                <a:cs typeface="1 MUHAMMADI QURANIC" pitchFamily="66" charset="-78"/>
              </a:rPr>
              <a:t>On 10</a:t>
            </a:r>
            <a:r>
              <a:rPr lang="en-US" sz="2800" b="1" baseline="30000" dirty="0" smtClean="0">
                <a:solidFill>
                  <a:schemeClr val="tx1"/>
                </a:solidFill>
                <a:latin typeface="Baskerville Old Face" pitchFamily="18" charset="0"/>
                <a:cs typeface="1 MUHAMMADI QURANIC" pitchFamily="66" charset="-78"/>
              </a:rPr>
              <a:t>th</a:t>
            </a:r>
            <a:r>
              <a:rPr lang="en-US" sz="2800" b="1" dirty="0" smtClean="0">
                <a:solidFill>
                  <a:schemeClr val="tx1"/>
                </a:solidFill>
                <a:latin typeface="Baskerville Old Face" pitchFamily="18" charset="0"/>
                <a:cs typeface="1 MUHAMMADI QURANIC" pitchFamily="66" charset="-78"/>
              </a:rPr>
              <a:t> January Khalid (seller) sells a PC to </a:t>
            </a:r>
            <a:r>
              <a:rPr lang="en-US" sz="2800" b="1" dirty="0" err="1" smtClean="0">
                <a:solidFill>
                  <a:schemeClr val="tx1"/>
                </a:solidFill>
                <a:latin typeface="Baskerville Old Face" pitchFamily="18" charset="0"/>
                <a:cs typeface="1 MUHAMMADI QURANIC" pitchFamily="66" charset="-78"/>
              </a:rPr>
              <a:t>Hammad</a:t>
            </a:r>
            <a:r>
              <a:rPr lang="en-US" sz="2800" b="1" dirty="0" smtClean="0">
                <a:solidFill>
                  <a:schemeClr val="tx1"/>
                </a:solidFill>
                <a:latin typeface="Baskerville Old Face" pitchFamily="18" charset="0"/>
                <a:cs typeface="1 MUHAMMADI QURANIC" pitchFamily="66" charset="-78"/>
              </a:rPr>
              <a:t> (buyer) with the condition that the sale would be completed if the (Khalid) wins the tennis match on 15</a:t>
            </a:r>
            <a:r>
              <a:rPr lang="en-US" sz="2800" b="1" baseline="30000" dirty="0" smtClean="0">
                <a:solidFill>
                  <a:schemeClr val="tx1"/>
                </a:solidFill>
                <a:latin typeface="Baskerville Old Face" pitchFamily="18" charset="0"/>
                <a:cs typeface="1 MUHAMMADI QURANIC" pitchFamily="66" charset="-78"/>
              </a:rPr>
              <a:t>th</a:t>
            </a:r>
            <a:r>
              <a:rPr lang="en-US" sz="2800" b="1" dirty="0" smtClean="0">
                <a:solidFill>
                  <a:schemeClr val="tx1"/>
                </a:solidFill>
                <a:latin typeface="Baskerville Old Face" pitchFamily="18" charset="0"/>
                <a:cs typeface="1 MUHAMMADI QURANIC" pitchFamily="66" charset="-78"/>
              </a:rPr>
              <a:t> January. As sale has been attributed to an event in future it would not be allowed.</a:t>
            </a:r>
            <a:endParaRPr lang="en-US" sz="2800" b="1" dirty="0">
              <a:solidFill>
                <a:schemeClr val="tx1"/>
              </a:solidFill>
              <a:latin typeface="Baskerville Old Face" pitchFamily="18" charset="0"/>
              <a:cs typeface="1 MUHAMMADI QURANIC" pitchFamily="66" charset="-78"/>
            </a:endParaRPr>
          </a:p>
        </p:txBody>
      </p:sp>
      <p:sp>
        <p:nvSpPr>
          <p:cNvPr id="3" name="Rectangle 2"/>
          <p:cNvSpPr/>
          <p:nvPr/>
        </p:nvSpPr>
        <p:spPr>
          <a:xfrm>
            <a:off x="0" y="990600"/>
            <a:ext cx="9144000" cy="5867400"/>
          </a:xfrm>
          <a:prstGeom prst="rect">
            <a:avLst/>
          </a:prstGeom>
        </p:spPr>
        <p:txBody>
          <a:bodyPr rtlCol="0" anchor="ctr">
            <a:spAutoFit/>
          </a:bodyPr>
          <a:lstStyle/>
          <a:p>
            <a:pPr algn="ctr"/>
            <a:endParaRPr lang="en-US" sz="2400" dirty="0" smtClean="0"/>
          </a:p>
        </p:txBody>
      </p:sp>
      <p:sp>
        <p:nvSpPr>
          <p:cNvPr id="7" name="Title 1"/>
          <p:cNvSpPr txBox="1">
            <a:spLocks/>
          </p:cNvSpPr>
          <p:nvPr/>
        </p:nvSpPr>
        <p:spPr bwMode="auto">
          <a:xfrm>
            <a:off x="0" y="76200"/>
            <a:ext cx="9144000" cy="914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endParaRPr lang="en-US" sz="2400" b="1"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
        <p:nvSpPr>
          <p:cNvPr id="6" name="Title 1"/>
          <p:cNvSpPr>
            <a:spLocks noGrp="1"/>
          </p:cNvSpPr>
          <p:nvPr>
            <p:ph type="ctrTitle"/>
          </p:nvPr>
        </p:nvSpPr>
        <p:spPr>
          <a:xfrm>
            <a:off x="0" y="238539"/>
            <a:ext cx="9144000" cy="752061"/>
          </a:xfrm>
        </p:spPr>
        <p:txBody>
          <a:body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Permissible Modes of Property</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xmlns="" val="679051804"/>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219200"/>
            <a:ext cx="3657600" cy="5486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a:solidFill>
                  <a:schemeClr val="accent6">
                    <a:lumMod val="75000"/>
                  </a:schemeClr>
                </a:solidFill>
                <a:latin typeface="Levenim MT" panose="02010502060101010101" pitchFamily="2" charset="-79"/>
                <a:cs typeface="Levenim MT" panose="02010502060101010101" pitchFamily="2" charset="-79"/>
              </a:rPr>
              <a:t>Islamic Law of Contract (V):</a:t>
            </a:r>
          </a:p>
          <a:p>
            <a:pPr algn="l"/>
            <a:r>
              <a:rPr lang="en-US" sz="2800" b="1" dirty="0" smtClean="0">
                <a:solidFill>
                  <a:schemeClr val="bg2">
                    <a:lumMod val="50000"/>
                  </a:schemeClr>
                </a:solidFill>
                <a:latin typeface="Levenim MT" panose="02010502060101010101" pitchFamily="2" charset="-79"/>
                <a:cs typeface="Levenim MT" panose="02010502060101010101" pitchFamily="2" charset="-79"/>
              </a:rPr>
              <a:t>Wording of Contract-</a:t>
            </a:r>
            <a:r>
              <a:rPr lang="en-US" sz="2000" b="1" dirty="0" smtClean="0">
                <a:solidFill>
                  <a:schemeClr val="bg2">
                    <a:lumMod val="50000"/>
                  </a:schemeClr>
                </a:solidFill>
                <a:latin typeface="Levenim MT" panose="02010502060101010101" pitchFamily="2" charset="-79"/>
                <a:cs typeface="Levenim MT" panose="02010502060101010101" pitchFamily="2" charset="-79"/>
              </a:rPr>
              <a:t>offer &amp; acceptance</a:t>
            </a:r>
            <a:r>
              <a:rPr lang="en-US" sz="2800" b="1" dirty="0" smtClean="0">
                <a:solidFill>
                  <a:schemeClr val="bg2">
                    <a:lumMod val="50000"/>
                  </a:schemeClr>
                </a:solidFill>
                <a:latin typeface="Levenim MT" panose="02010502060101010101" pitchFamily="2" charset="-79"/>
                <a:cs typeface="Levenim MT" panose="02010502060101010101" pitchFamily="2" charset="-79"/>
              </a:rPr>
              <a:t>:</a:t>
            </a:r>
            <a:r>
              <a:rPr lang="en-US" sz="2600" b="1" dirty="0" smtClean="0">
                <a:solidFill>
                  <a:schemeClr val="tx1"/>
                </a:solidFill>
                <a:latin typeface="Baskerville Old Face" panose="02020602080505020303" pitchFamily="18" charset="0"/>
              </a:rPr>
              <a:t> </a:t>
            </a:r>
            <a:endParaRPr lang="en-US" sz="2600" b="1" dirty="0">
              <a:solidFill>
                <a:schemeClr val="tx1"/>
              </a:solidFill>
              <a:latin typeface="Baskerville Old Face" panose="02020602080505020303" pitchFamily="18" charset="0"/>
            </a:endParaRPr>
          </a:p>
          <a:p>
            <a:pPr marL="342900" indent="-342900" algn="l">
              <a:buFont typeface="Arial" pitchFamily="34" charset="0"/>
              <a:buChar char="•"/>
            </a:pPr>
            <a:r>
              <a:rPr lang="en-US" sz="2500" b="1" dirty="0" smtClean="0">
                <a:solidFill>
                  <a:schemeClr val="tx1"/>
                </a:solidFill>
                <a:latin typeface="Baskerville Old Face" panose="02020602080505020303" pitchFamily="18" charset="0"/>
                <a:cs typeface="Levenim MT" panose="02010502060101010101" pitchFamily="2" charset="-79"/>
              </a:rPr>
              <a:t>Similarly a contract should not be conditional.</a:t>
            </a:r>
          </a:p>
          <a:p>
            <a:pPr marL="342900" indent="-342900" algn="l">
              <a:buFont typeface="Arial" pitchFamily="34" charset="0"/>
              <a:buChar char="•"/>
            </a:pPr>
            <a:r>
              <a:rPr lang="en-US" sz="2500" b="1" dirty="0" smtClean="0">
                <a:solidFill>
                  <a:schemeClr val="tx1"/>
                </a:solidFill>
                <a:latin typeface="Baskerville Old Face" panose="02020602080505020303" pitchFamily="18" charset="0"/>
                <a:cs typeface="Levenim MT" panose="02010502060101010101" pitchFamily="2" charset="-79"/>
              </a:rPr>
              <a:t>This condition is introduced in the Islamic law of contract to avoid any conflict between two parties.</a:t>
            </a: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Permissible Modes of Property</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
        <p:nvSpPr>
          <p:cNvPr id="4" name="TextBox 3"/>
          <p:cNvSpPr txBox="1"/>
          <p:nvPr/>
        </p:nvSpPr>
        <p:spPr>
          <a:xfrm>
            <a:off x="2362200" y="3962400"/>
            <a:ext cx="723275" cy="461665"/>
          </a:xfrm>
          <a:prstGeom prst="rect">
            <a:avLst/>
          </a:prstGeom>
          <a:noFill/>
        </p:spPr>
        <p:txBody>
          <a:bodyPr wrap="none" rtlCol="0">
            <a:spAutoFit/>
          </a:bodyPr>
          <a:lstStyle/>
          <a:p>
            <a:r>
              <a:rPr lang="en-US" sz="2400" dirty="0" smtClean="0">
                <a:solidFill>
                  <a:srgbClr val="FF0000"/>
                </a:solidFill>
              </a:rPr>
              <a:t>END</a:t>
            </a:r>
            <a:endParaRPr lang="en-US" sz="2400" dirty="0">
              <a:solidFill>
                <a:srgbClr val="FF0000"/>
              </a:solidFill>
            </a:endParaRPr>
          </a:p>
        </p:txBody>
      </p:sp>
    </p:spTree>
    <p:extLst>
      <p:ext uri="{BB962C8B-B14F-4D97-AF65-F5344CB8AC3E}">
        <p14:creationId xmlns:p14="http://schemas.microsoft.com/office/powerpoint/2010/main" xmlns="" val="6640460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219200"/>
            <a:ext cx="3657600" cy="5257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Islamic Law of </a:t>
            </a:r>
            <a:r>
              <a:rPr lang="en-US" sz="2800" b="1" dirty="0">
                <a:solidFill>
                  <a:schemeClr val="accent6">
                    <a:lumMod val="75000"/>
                  </a:schemeClr>
                </a:solidFill>
                <a:latin typeface="Levenim MT" panose="02010502060101010101" pitchFamily="2" charset="-79"/>
                <a:cs typeface="Levenim MT" panose="02010502060101010101" pitchFamily="2" charset="-79"/>
              </a:rPr>
              <a:t>Contracts (I):</a:t>
            </a:r>
            <a:endParaRPr lang="en-US" sz="2800" b="1" dirty="0" smtClean="0">
              <a:solidFill>
                <a:schemeClr val="bg2">
                  <a:lumMod val="50000"/>
                </a:schemeClr>
              </a:solidFill>
              <a:latin typeface="Levenim MT" panose="02010502060101010101" pitchFamily="2" charset="-79"/>
              <a:cs typeface="Levenim MT" panose="02010502060101010101" pitchFamily="2" charset="-79"/>
            </a:endParaRPr>
          </a:p>
          <a:p>
            <a:pPr marL="457200" indent="-457200" algn="l" eaLnBrk="1" hangingPunct="1">
              <a:buFont typeface="Arial" panose="020B0604020202020204" pitchFamily="34" charset="0"/>
              <a:buChar char="•"/>
            </a:pPr>
            <a:r>
              <a:rPr lang="en-US" sz="2600" b="1" dirty="0" smtClean="0">
                <a:solidFill>
                  <a:schemeClr val="tx1"/>
                </a:solidFill>
                <a:latin typeface="Baskerville Old Face" panose="02020602080505020303" pitchFamily="18" charset="0"/>
              </a:rPr>
              <a:t>In this world every person has some specific duties and responsibilities without which the smooth functioning of the society is not possible.</a:t>
            </a:r>
            <a:endParaRPr lang="en-US" sz="2600" b="1" dirty="0">
              <a:solidFill>
                <a:schemeClr val="tx1"/>
              </a:solidFill>
              <a:latin typeface="Baskerville Old Face" panose="02020602080505020303" pitchFamily="18" charset="0"/>
            </a:endParaRPr>
          </a:p>
        </p:txBody>
      </p:sp>
      <p:sp>
        <p:nvSpPr>
          <p:cNvPr id="4" name="Title 1"/>
          <p:cNvSpPr>
            <a:spLocks noGrp="1"/>
          </p:cNvSpPr>
          <p:nvPr>
            <p:ph type="ctrTitle"/>
          </p:nvPr>
        </p:nvSpPr>
        <p:spPr>
          <a:xfrm>
            <a:off x="0" y="238539"/>
            <a:ext cx="9144000" cy="752061"/>
          </a:xfrm>
        </p:spPr>
        <p:txBody>
          <a:body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Permissible Modes of Property</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xmlns="" val="2063540450"/>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0" y="162339"/>
            <a:ext cx="9144000" cy="752061"/>
          </a:xfrm>
        </p:spPr>
        <p:txBody>
          <a:bodyPr/>
          <a:lstStyle/>
          <a:p>
            <a:r>
              <a:rPr lang="en-US" sz="35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Permissible Modes of Property</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
        <p:nvSpPr>
          <p:cNvPr id="7" name="Rectangle 3"/>
          <p:cNvSpPr txBox="1">
            <a:spLocks noChangeArrowheads="1"/>
          </p:cNvSpPr>
          <p:nvPr/>
        </p:nvSpPr>
        <p:spPr bwMode="auto">
          <a:xfrm>
            <a:off x="4731774" y="3200400"/>
            <a:ext cx="3657600" cy="1524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eaLnBrk="1" hangingPunct="1">
              <a:defRPr/>
            </a:pPr>
            <a:r>
              <a:rPr lang="en-US" b="1" dirty="0" smtClean="0">
                <a:solidFill>
                  <a:schemeClr val="tx2">
                    <a:lumMod val="60000"/>
                    <a:lumOff val="40000"/>
                  </a:schemeClr>
                </a:solidFill>
                <a:latin typeface="Baskerville Old Face" panose="02020602080505020303" pitchFamily="18" charset="0"/>
              </a:rPr>
              <a:t>Types of Contract in Islam </a:t>
            </a:r>
            <a:endParaRPr lang="en-US" b="1" dirty="0" smtClean="0">
              <a:solidFill>
                <a:schemeClr val="tx2">
                  <a:lumMod val="60000"/>
                  <a:lumOff val="40000"/>
                </a:schemeClr>
              </a:solidFill>
              <a:latin typeface="Baskerville Old Face" panose="02020602080505020303" pitchFamily="18" charset="0"/>
              <a:cs typeface="Aharoni" panose="02010803020104030203" pitchFamily="2" charset="-79"/>
            </a:endParaRPr>
          </a:p>
        </p:txBody>
      </p:sp>
    </p:spTree>
    <p:extLst>
      <p:ext uri="{BB962C8B-B14F-4D97-AF65-F5344CB8AC3E}">
        <p14:creationId xmlns:p14="http://schemas.microsoft.com/office/powerpoint/2010/main" xmlns="" val="3672945160"/>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219200"/>
            <a:ext cx="3657600" cy="5257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Types of Contracts in Islam:</a:t>
            </a:r>
            <a:endParaRPr lang="en-US" sz="2800" b="1" dirty="0" smtClean="0">
              <a:solidFill>
                <a:schemeClr val="bg2">
                  <a:lumMod val="50000"/>
                </a:schemeClr>
              </a:solidFill>
              <a:latin typeface="Levenim MT" panose="02010502060101010101" pitchFamily="2" charset="-79"/>
              <a:cs typeface="Levenim MT" panose="02010502060101010101" pitchFamily="2" charset="-79"/>
            </a:endParaRPr>
          </a:p>
          <a:p>
            <a:pPr marL="457200" indent="-457200" algn="l" eaLnBrk="1" hangingPunct="1">
              <a:buFont typeface="Arial" panose="020B0604020202020204" pitchFamily="34" charset="0"/>
              <a:buChar char="•"/>
            </a:pPr>
            <a:r>
              <a:rPr lang="en-US" sz="2600" b="1" dirty="0" smtClean="0">
                <a:solidFill>
                  <a:schemeClr val="tx1"/>
                </a:solidFill>
                <a:latin typeface="Baskerville Old Face" panose="02020602080505020303" pitchFamily="18" charset="0"/>
              </a:rPr>
              <a:t>A contract can be of two nature:</a:t>
            </a:r>
          </a:p>
          <a:p>
            <a:pPr marL="514350" indent="-514350" algn="l" eaLnBrk="1" hangingPunct="1">
              <a:buFont typeface="+mj-lt"/>
              <a:buAutoNum type="arabicPeriod"/>
            </a:pPr>
            <a:r>
              <a:rPr lang="en-US" sz="2600" b="1" dirty="0" smtClean="0">
                <a:solidFill>
                  <a:schemeClr val="tx1"/>
                </a:solidFill>
                <a:latin typeface="Baskerville Old Face" panose="02020602080505020303" pitchFamily="18" charset="0"/>
              </a:rPr>
              <a:t>Compensatory Contract / Financial Contract.</a:t>
            </a:r>
          </a:p>
          <a:p>
            <a:pPr marL="514350" indent="-514350" algn="l" eaLnBrk="1" hangingPunct="1">
              <a:buFont typeface="+mj-lt"/>
              <a:buAutoNum type="arabicPeriod"/>
            </a:pPr>
            <a:r>
              <a:rPr lang="en-US" sz="2600" b="1" dirty="0" smtClean="0">
                <a:solidFill>
                  <a:schemeClr val="tx1"/>
                </a:solidFill>
                <a:latin typeface="Baskerville Old Face" panose="02020602080505020303" pitchFamily="18" charset="0"/>
              </a:rPr>
              <a:t>Non Compensatory Contract / Social Contract</a:t>
            </a:r>
            <a:endParaRPr lang="en-US" sz="2600" b="1" dirty="0">
              <a:solidFill>
                <a:schemeClr val="tx1"/>
              </a:solidFill>
              <a:latin typeface="Baskerville Old Face" panose="02020602080505020303" pitchFamily="18" charset="0"/>
            </a:endParaRPr>
          </a:p>
        </p:txBody>
      </p:sp>
      <p:sp>
        <p:nvSpPr>
          <p:cNvPr id="4" name="Title 1"/>
          <p:cNvSpPr>
            <a:spLocks noGrp="1"/>
          </p:cNvSpPr>
          <p:nvPr>
            <p:ph type="ctrTitle"/>
          </p:nvPr>
        </p:nvSpPr>
        <p:spPr>
          <a:xfrm>
            <a:off x="0" y="238539"/>
            <a:ext cx="9144000" cy="752061"/>
          </a:xfrm>
        </p:spPr>
        <p:txBody>
          <a:body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Permissible Modes of Property</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xmlns="" val="828435492"/>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219200"/>
            <a:ext cx="3657600" cy="5257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Types of Contracts in Islam:</a:t>
            </a:r>
          </a:p>
          <a:p>
            <a:pPr algn="l"/>
            <a:r>
              <a:rPr lang="en-US" sz="2800" b="1" dirty="0" smtClean="0">
                <a:solidFill>
                  <a:schemeClr val="bg2">
                    <a:lumMod val="50000"/>
                  </a:schemeClr>
                </a:solidFill>
                <a:latin typeface="Levenim MT" panose="02010502060101010101" pitchFamily="2" charset="-79"/>
                <a:cs typeface="Levenim MT" panose="02010502060101010101" pitchFamily="2" charset="-79"/>
              </a:rPr>
              <a:t>Compensatory Contract / Financial Contract:</a:t>
            </a:r>
          </a:p>
          <a:p>
            <a:pPr marL="457200" indent="-457200" algn="l" eaLnBrk="1" hangingPunct="1">
              <a:buFont typeface="Arial" panose="020B0604020202020204" pitchFamily="34" charset="0"/>
              <a:buChar char="•"/>
            </a:pPr>
            <a:r>
              <a:rPr lang="en-US" sz="2600" b="1" dirty="0" smtClean="0">
                <a:solidFill>
                  <a:schemeClr val="tx1"/>
                </a:solidFill>
                <a:latin typeface="Baskerville Old Face" panose="02020602080505020303" pitchFamily="18" charset="0"/>
              </a:rPr>
              <a:t>This is a contract in which there is exchange of either goods or services against an agreed compensation / price / Fee / Charges</a:t>
            </a: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Permissible Modes of Property</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xmlns="" val="3179941798"/>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066800"/>
            <a:ext cx="3657600" cy="5638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Types of Contracts in Islam:</a:t>
            </a:r>
          </a:p>
          <a:p>
            <a:pPr algn="l"/>
            <a:r>
              <a:rPr lang="en-US" sz="2800" b="1" dirty="0" smtClean="0">
                <a:solidFill>
                  <a:schemeClr val="bg2">
                    <a:lumMod val="50000"/>
                  </a:schemeClr>
                </a:solidFill>
                <a:latin typeface="Levenim MT" panose="02010502060101010101" pitchFamily="2" charset="-79"/>
                <a:cs typeface="Levenim MT" panose="02010502060101010101" pitchFamily="2" charset="-79"/>
              </a:rPr>
              <a:t>Compensatory Contract / Financial Contract:</a:t>
            </a:r>
          </a:p>
          <a:p>
            <a:pPr marL="457200" indent="-457200" algn="l" eaLnBrk="1" hangingPunct="1">
              <a:buFont typeface="Arial" panose="020B0604020202020204" pitchFamily="34" charset="0"/>
              <a:buChar char="•"/>
            </a:pPr>
            <a:r>
              <a:rPr lang="en-US" sz="2600" b="1" dirty="0" smtClean="0">
                <a:solidFill>
                  <a:schemeClr val="tx1"/>
                </a:solidFill>
                <a:latin typeface="Baskerville Old Face" panose="02020602080505020303" pitchFamily="18" charset="0"/>
              </a:rPr>
              <a:t>The examples are;</a:t>
            </a:r>
          </a:p>
          <a:p>
            <a:pPr marL="514350" indent="-514350" algn="l" eaLnBrk="1" hangingPunct="1">
              <a:buFont typeface="+mj-lt"/>
              <a:buAutoNum type="arabicPeriod"/>
            </a:pPr>
            <a:r>
              <a:rPr lang="en-US" sz="2600" b="1" dirty="0" smtClean="0">
                <a:solidFill>
                  <a:schemeClr val="tx1"/>
                </a:solidFill>
                <a:latin typeface="Baskerville Old Face" panose="02020602080505020303" pitchFamily="18" charset="0"/>
              </a:rPr>
              <a:t>Trade</a:t>
            </a:r>
          </a:p>
          <a:p>
            <a:pPr marL="514350" indent="-514350" algn="l" eaLnBrk="1" hangingPunct="1">
              <a:buFont typeface="+mj-lt"/>
              <a:buAutoNum type="arabicPeriod"/>
            </a:pPr>
            <a:r>
              <a:rPr lang="en-US" sz="2600" b="1" dirty="0" smtClean="0">
                <a:solidFill>
                  <a:schemeClr val="tx1"/>
                </a:solidFill>
                <a:latin typeface="Baskerville Old Face" panose="02020602080505020303" pitchFamily="18" charset="0"/>
              </a:rPr>
              <a:t>Leasing</a:t>
            </a:r>
          </a:p>
          <a:p>
            <a:pPr marL="514350" indent="-514350" algn="l" eaLnBrk="1" hangingPunct="1">
              <a:buFont typeface="+mj-lt"/>
              <a:buAutoNum type="arabicPeriod"/>
            </a:pPr>
            <a:r>
              <a:rPr lang="en-US" sz="2600" b="1" dirty="0" smtClean="0">
                <a:solidFill>
                  <a:schemeClr val="tx1"/>
                </a:solidFill>
                <a:latin typeface="Baskerville Old Face" panose="02020602080505020303" pitchFamily="18" charset="0"/>
              </a:rPr>
              <a:t>Employment</a:t>
            </a:r>
          </a:p>
          <a:p>
            <a:pPr marL="514350" indent="-514350" algn="l" eaLnBrk="1" hangingPunct="1">
              <a:buFont typeface="+mj-lt"/>
              <a:buAutoNum type="arabicPeriod"/>
            </a:pPr>
            <a:r>
              <a:rPr lang="en-US" sz="2600" b="1" dirty="0" smtClean="0">
                <a:solidFill>
                  <a:schemeClr val="tx1"/>
                </a:solidFill>
                <a:latin typeface="Baskerville Old Face" panose="02020602080505020303" pitchFamily="18" charset="0"/>
              </a:rPr>
              <a:t>Partnership</a:t>
            </a:r>
          </a:p>
          <a:p>
            <a:pPr marL="514350" indent="-514350" algn="l" eaLnBrk="1" hangingPunct="1">
              <a:buFont typeface="+mj-lt"/>
              <a:buAutoNum type="arabicPeriod"/>
            </a:pPr>
            <a:r>
              <a:rPr lang="en-US" sz="2600" b="1" dirty="0" smtClean="0">
                <a:solidFill>
                  <a:schemeClr val="tx1"/>
                </a:solidFill>
                <a:latin typeface="Baskerville Old Face" panose="02020602080505020303" pitchFamily="18" charset="0"/>
              </a:rPr>
              <a:t>Paid Agency</a:t>
            </a:r>
          </a:p>
          <a:p>
            <a:pPr marL="514350" indent="-514350" algn="l" eaLnBrk="1" hangingPunct="1">
              <a:buFont typeface="+mj-lt"/>
              <a:buAutoNum type="arabicPeriod"/>
            </a:pPr>
            <a:r>
              <a:rPr lang="en-US" sz="2600" b="1" dirty="0" smtClean="0">
                <a:solidFill>
                  <a:schemeClr val="tx1"/>
                </a:solidFill>
                <a:latin typeface="Baskerville Old Face" panose="02020602080505020303" pitchFamily="18" charset="0"/>
              </a:rPr>
              <a:t>Services against fee</a:t>
            </a: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Permissible Modes of Property</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xmlns="" val="3786550134"/>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219200"/>
            <a:ext cx="3657600" cy="5257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Types of Contracts in Islam:</a:t>
            </a:r>
          </a:p>
          <a:p>
            <a:pPr algn="l"/>
            <a:r>
              <a:rPr lang="en-US" sz="2800" b="1" dirty="0" smtClean="0">
                <a:solidFill>
                  <a:schemeClr val="bg2">
                    <a:lumMod val="50000"/>
                  </a:schemeClr>
                </a:solidFill>
                <a:latin typeface="Levenim MT" panose="02010502060101010101" pitchFamily="2" charset="-79"/>
                <a:cs typeface="Levenim MT" panose="02010502060101010101" pitchFamily="2" charset="-79"/>
              </a:rPr>
              <a:t>Non Compensatory Contract / Social Contract:</a:t>
            </a:r>
          </a:p>
          <a:p>
            <a:pPr marL="457200" indent="-457200" algn="l" eaLnBrk="1" hangingPunct="1">
              <a:buFont typeface="Arial" panose="020B0604020202020204" pitchFamily="34" charset="0"/>
              <a:buChar char="•"/>
            </a:pPr>
            <a:r>
              <a:rPr lang="en-US" sz="2600" b="1" dirty="0" smtClean="0">
                <a:solidFill>
                  <a:schemeClr val="tx1"/>
                </a:solidFill>
                <a:latin typeface="Baskerville Old Face" panose="02020602080505020303" pitchFamily="18" charset="0"/>
              </a:rPr>
              <a:t>This is a contract in which there is exchange of either goods or services without any compensation / price / Fee / charges</a:t>
            </a: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Permissible Modes of Property</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xmlns="" val="1894745528"/>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066800"/>
            <a:ext cx="3657600" cy="5638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Types of Contracts in Islam:</a:t>
            </a:r>
          </a:p>
          <a:p>
            <a:pPr algn="l"/>
            <a:r>
              <a:rPr lang="en-US" sz="2800" b="1" dirty="0" smtClean="0">
                <a:solidFill>
                  <a:schemeClr val="bg2">
                    <a:lumMod val="50000"/>
                  </a:schemeClr>
                </a:solidFill>
                <a:latin typeface="Levenim MT" panose="02010502060101010101" pitchFamily="2" charset="-79"/>
                <a:cs typeface="Levenim MT" panose="02010502060101010101" pitchFamily="2" charset="-79"/>
              </a:rPr>
              <a:t>Non Compensatory Contract / Social Contract:</a:t>
            </a:r>
          </a:p>
          <a:p>
            <a:pPr marL="457200" indent="-457200" algn="l" eaLnBrk="1" hangingPunct="1">
              <a:buFont typeface="Arial" panose="020B0604020202020204" pitchFamily="34" charset="0"/>
              <a:buChar char="•"/>
            </a:pPr>
            <a:r>
              <a:rPr lang="en-US" sz="2600" b="1" dirty="0" smtClean="0">
                <a:solidFill>
                  <a:schemeClr val="tx1"/>
                </a:solidFill>
                <a:latin typeface="Baskerville Old Face" panose="02020602080505020303" pitchFamily="18" charset="0"/>
              </a:rPr>
              <a:t>The examples are;</a:t>
            </a:r>
          </a:p>
          <a:p>
            <a:pPr marL="514350" indent="-514350" algn="l" eaLnBrk="1" hangingPunct="1">
              <a:buFont typeface="+mj-lt"/>
              <a:buAutoNum type="arabicPeriod"/>
            </a:pPr>
            <a:r>
              <a:rPr lang="en-US" sz="2600" b="1" dirty="0" smtClean="0">
                <a:solidFill>
                  <a:schemeClr val="tx1"/>
                </a:solidFill>
                <a:latin typeface="Baskerville Old Face" panose="02020602080505020303" pitchFamily="18" charset="0"/>
              </a:rPr>
              <a:t>Gift (</a:t>
            </a:r>
            <a:r>
              <a:rPr lang="en-US" sz="2600" b="1" dirty="0" err="1" smtClean="0">
                <a:solidFill>
                  <a:schemeClr val="tx1"/>
                </a:solidFill>
                <a:latin typeface="Baskerville Old Face" panose="02020602080505020303" pitchFamily="18" charset="0"/>
              </a:rPr>
              <a:t>Hiba</a:t>
            </a:r>
            <a:r>
              <a:rPr lang="en-US" sz="2600" b="1" dirty="0" smtClean="0">
                <a:solidFill>
                  <a:schemeClr val="tx1"/>
                </a:solidFill>
                <a:latin typeface="Baskerville Old Face" panose="02020602080505020303" pitchFamily="18" charset="0"/>
              </a:rPr>
              <a:t>)</a:t>
            </a:r>
          </a:p>
          <a:p>
            <a:pPr marL="514350" indent="-514350" algn="l" eaLnBrk="1" hangingPunct="1">
              <a:buFont typeface="+mj-lt"/>
              <a:buAutoNum type="arabicPeriod"/>
            </a:pPr>
            <a:r>
              <a:rPr lang="en-US" sz="2600" b="1" dirty="0" err="1" smtClean="0">
                <a:solidFill>
                  <a:schemeClr val="tx1"/>
                </a:solidFill>
                <a:latin typeface="Baskerville Old Face" panose="02020602080505020303" pitchFamily="18" charset="0"/>
              </a:rPr>
              <a:t>Nikah</a:t>
            </a:r>
            <a:endParaRPr lang="en-US" sz="2600" b="1" dirty="0" smtClean="0">
              <a:solidFill>
                <a:schemeClr val="tx1"/>
              </a:solidFill>
              <a:latin typeface="Baskerville Old Face" panose="02020602080505020303" pitchFamily="18" charset="0"/>
            </a:endParaRPr>
          </a:p>
          <a:p>
            <a:pPr marL="514350" indent="-514350" algn="l" eaLnBrk="1" hangingPunct="1">
              <a:buFont typeface="+mj-lt"/>
              <a:buAutoNum type="arabicPeriod"/>
            </a:pPr>
            <a:r>
              <a:rPr lang="en-US" sz="2600" b="1" dirty="0" smtClean="0">
                <a:solidFill>
                  <a:schemeClr val="tx1"/>
                </a:solidFill>
                <a:latin typeface="Baskerville Old Face" panose="02020602080505020303" pitchFamily="18" charset="0"/>
              </a:rPr>
              <a:t>Money Lending</a:t>
            </a:r>
          </a:p>
          <a:p>
            <a:pPr marL="514350" indent="-514350" algn="l" eaLnBrk="1" hangingPunct="1">
              <a:buFont typeface="+mj-lt"/>
              <a:buAutoNum type="arabicPeriod"/>
            </a:pPr>
            <a:r>
              <a:rPr lang="en-US" sz="2600" b="1" dirty="0" smtClean="0">
                <a:solidFill>
                  <a:schemeClr val="tx1"/>
                </a:solidFill>
                <a:latin typeface="Baskerville Old Face" panose="02020602080505020303" pitchFamily="18" charset="0"/>
              </a:rPr>
              <a:t>Guarantee (</a:t>
            </a:r>
            <a:r>
              <a:rPr lang="en-US" sz="2600" b="1" dirty="0" err="1" smtClean="0">
                <a:solidFill>
                  <a:schemeClr val="tx1"/>
                </a:solidFill>
                <a:latin typeface="Baskerville Old Face" panose="02020602080505020303" pitchFamily="18" charset="0"/>
              </a:rPr>
              <a:t>Damanat</a:t>
            </a:r>
            <a:r>
              <a:rPr lang="en-US" sz="2600" b="1" dirty="0" smtClean="0">
                <a:solidFill>
                  <a:schemeClr val="tx1"/>
                </a:solidFill>
                <a:latin typeface="Baskerville Old Face" panose="02020602080505020303" pitchFamily="18" charset="0"/>
              </a:rPr>
              <a:t>)</a:t>
            </a:r>
          </a:p>
          <a:p>
            <a:pPr marL="514350" indent="-514350" algn="l" eaLnBrk="1" hangingPunct="1">
              <a:buFont typeface="+mj-lt"/>
              <a:buAutoNum type="arabicPeriod"/>
            </a:pPr>
            <a:r>
              <a:rPr lang="en-US" sz="2600" b="1" dirty="0" smtClean="0">
                <a:solidFill>
                  <a:schemeClr val="tx1"/>
                </a:solidFill>
                <a:latin typeface="Baskerville Old Face" panose="02020602080505020303" pitchFamily="18" charset="0"/>
              </a:rPr>
              <a:t>Non-paid agency</a:t>
            </a:r>
          </a:p>
          <a:p>
            <a:pPr marL="514350" indent="-514350" algn="l" eaLnBrk="1" hangingPunct="1">
              <a:buFont typeface="+mj-lt"/>
              <a:buAutoNum type="arabicPeriod"/>
            </a:pPr>
            <a:r>
              <a:rPr lang="en-US" sz="2600" b="1" dirty="0" smtClean="0">
                <a:solidFill>
                  <a:schemeClr val="tx1"/>
                </a:solidFill>
                <a:latin typeface="Baskerville Old Face" panose="02020602080505020303" pitchFamily="18" charset="0"/>
              </a:rPr>
              <a:t>Rights transfer </a:t>
            </a:r>
            <a:r>
              <a:rPr lang="en-US" sz="2000" b="1" dirty="0" smtClean="0">
                <a:solidFill>
                  <a:schemeClr val="tx1"/>
                </a:solidFill>
                <a:latin typeface="Baskerville Old Face" panose="02020602080505020303" pitchFamily="18" charset="0"/>
              </a:rPr>
              <a:t>(</a:t>
            </a:r>
            <a:r>
              <a:rPr lang="en-US" sz="2000" b="1" dirty="0" err="1" smtClean="0">
                <a:solidFill>
                  <a:schemeClr val="tx1"/>
                </a:solidFill>
                <a:latin typeface="Baskerville Old Face" panose="02020602080505020303" pitchFamily="18" charset="0"/>
              </a:rPr>
              <a:t>Hawala</a:t>
            </a:r>
            <a:r>
              <a:rPr lang="en-US" sz="2000" b="1" dirty="0" smtClean="0">
                <a:solidFill>
                  <a:schemeClr val="tx1"/>
                </a:solidFill>
                <a:latin typeface="Baskerville Old Face" panose="02020602080505020303" pitchFamily="18" charset="0"/>
              </a:rPr>
              <a:t>)</a:t>
            </a:r>
            <a:endParaRPr lang="en-US" sz="2600" b="1" dirty="0" smtClean="0">
              <a:solidFill>
                <a:schemeClr val="tx1"/>
              </a:solidFill>
              <a:latin typeface="Baskerville Old Face" panose="02020602080505020303" pitchFamily="18" charset="0"/>
            </a:endParaRP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Permissible Modes of Property</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
        <p:nvSpPr>
          <p:cNvPr id="4" name="TextBox 3"/>
          <p:cNvSpPr txBox="1"/>
          <p:nvPr/>
        </p:nvSpPr>
        <p:spPr>
          <a:xfrm>
            <a:off x="2362200" y="3962400"/>
            <a:ext cx="723275" cy="461665"/>
          </a:xfrm>
          <a:prstGeom prst="rect">
            <a:avLst/>
          </a:prstGeom>
          <a:noFill/>
        </p:spPr>
        <p:txBody>
          <a:bodyPr wrap="none" rtlCol="0">
            <a:spAutoFit/>
          </a:bodyPr>
          <a:lstStyle/>
          <a:p>
            <a:r>
              <a:rPr lang="en-US" sz="2400" dirty="0" smtClean="0">
                <a:solidFill>
                  <a:srgbClr val="FF0000"/>
                </a:solidFill>
              </a:rPr>
              <a:t>END</a:t>
            </a:r>
            <a:endParaRPr lang="en-US" sz="2400" dirty="0">
              <a:solidFill>
                <a:srgbClr val="FF0000"/>
              </a:solidFill>
            </a:endParaRPr>
          </a:p>
        </p:txBody>
      </p:sp>
    </p:spTree>
    <p:extLst>
      <p:ext uri="{BB962C8B-B14F-4D97-AF65-F5344CB8AC3E}">
        <p14:creationId xmlns:p14="http://schemas.microsoft.com/office/powerpoint/2010/main" xmlns="" val="85556334"/>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0" y="162339"/>
            <a:ext cx="9144000" cy="752061"/>
          </a:xfrm>
        </p:spPr>
        <p:txBody>
          <a:bodyPr/>
          <a:lstStyle/>
          <a:p>
            <a:r>
              <a:rPr lang="en-US" sz="35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Permissible Modes of Property</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
        <p:nvSpPr>
          <p:cNvPr id="7" name="Rectangle 3"/>
          <p:cNvSpPr txBox="1">
            <a:spLocks noChangeArrowheads="1"/>
          </p:cNvSpPr>
          <p:nvPr/>
        </p:nvSpPr>
        <p:spPr bwMode="auto">
          <a:xfrm>
            <a:off x="4731774" y="3200400"/>
            <a:ext cx="3657600" cy="1524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eaLnBrk="1" hangingPunct="1">
              <a:defRPr/>
            </a:pPr>
            <a:r>
              <a:rPr lang="en-US" b="1" dirty="0" smtClean="0">
                <a:solidFill>
                  <a:schemeClr val="tx2">
                    <a:lumMod val="60000"/>
                    <a:lumOff val="40000"/>
                  </a:schemeClr>
                </a:solidFill>
                <a:latin typeface="Baskerville Old Face" panose="02020602080505020303" pitchFamily="18" charset="0"/>
              </a:rPr>
              <a:t>General Principles of Contracts (I)</a:t>
            </a:r>
            <a:endParaRPr lang="en-US" b="1" dirty="0" smtClean="0">
              <a:solidFill>
                <a:schemeClr val="tx2">
                  <a:lumMod val="60000"/>
                  <a:lumOff val="40000"/>
                </a:schemeClr>
              </a:solidFill>
              <a:latin typeface="Baskerville Old Face" panose="02020602080505020303" pitchFamily="18" charset="0"/>
              <a:cs typeface="Aharoni" panose="02010803020104030203" pitchFamily="2" charset="-79"/>
            </a:endParaRPr>
          </a:p>
        </p:txBody>
      </p:sp>
    </p:spTree>
    <p:extLst>
      <p:ext uri="{BB962C8B-B14F-4D97-AF65-F5344CB8AC3E}">
        <p14:creationId xmlns:p14="http://schemas.microsoft.com/office/powerpoint/2010/main" xmlns="" val="106698146"/>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76800" y="1219200"/>
            <a:ext cx="3657600" cy="5334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General Principles of Contracts (I):</a:t>
            </a:r>
          </a:p>
          <a:p>
            <a:pPr marL="457200" indent="-457200" algn="l">
              <a:buFont typeface="Arial" pitchFamily="34" charset="0"/>
              <a:buChar char="•"/>
            </a:pPr>
            <a:r>
              <a:rPr lang="en-US" sz="2600" b="1" dirty="0" smtClean="0">
                <a:solidFill>
                  <a:schemeClr val="tx1"/>
                </a:solidFill>
                <a:latin typeface="Baskerville Old Face" panose="02020602080505020303" pitchFamily="18" charset="0"/>
              </a:rPr>
              <a:t>Conditions required for compensatory contracts;</a:t>
            </a:r>
          </a:p>
          <a:p>
            <a:pPr marL="457200" indent="-457200" algn="l">
              <a:buFont typeface="Wingdings" pitchFamily="2" charset="2"/>
              <a:buChar char="ü"/>
            </a:pPr>
            <a:r>
              <a:rPr lang="en-US" sz="2600" b="1" dirty="0" smtClean="0">
                <a:solidFill>
                  <a:schemeClr val="tx1"/>
                </a:solidFill>
                <a:latin typeface="Baskerville Old Face" panose="02020602080505020303" pitchFamily="18" charset="0"/>
              </a:rPr>
              <a:t>Permissibility as General Rule</a:t>
            </a:r>
          </a:p>
          <a:p>
            <a:pPr marL="457200" indent="-457200" algn="l">
              <a:buFont typeface="Wingdings" pitchFamily="2" charset="2"/>
              <a:buChar char="ü"/>
            </a:pPr>
            <a:r>
              <a:rPr lang="en-US" sz="2600" b="1" dirty="0" smtClean="0">
                <a:solidFill>
                  <a:schemeClr val="tx1"/>
                </a:solidFill>
                <a:latin typeface="Baskerville Old Face" panose="02020602080505020303" pitchFamily="18" charset="0"/>
              </a:rPr>
              <a:t>Free Mutual Consent</a:t>
            </a:r>
          </a:p>
          <a:p>
            <a:pPr marL="457200" indent="-457200" algn="l">
              <a:buFont typeface="Wingdings" pitchFamily="2" charset="2"/>
              <a:buChar char="ü"/>
            </a:pPr>
            <a:r>
              <a:rPr lang="en-US" sz="2600" b="1" dirty="0" smtClean="0">
                <a:solidFill>
                  <a:schemeClr val="tx1"/>
                </a:solidFill>
                <a:latin typeface="Baskerville Old Face" panose="02020602080505020303" pitchFamily="18" charset="0"/>
              </a:rPr>
              <a:t>Prohibition of </a:t>
            </a:r>
            <a:r>
              <a:rPr lang="en-US" sz="2600" b="1" dirty="0" err="1" smtClean="0">
                <a:solidFill>
                  <a:schemeClr val="tx1"/>
                </a:solidFill>
                <a:latin typeface="Baskerville Old Face" panose="02020602080505020303" pitchFamily="18" charset="0"/>
              </a:rPr>
              <a:t>Riba</a:t>
            </a:r>
            <a:endParaRPr lang="en-US" sz="2600" b="1" dirty="0" smtClean="0">
              <a:solidFill>
                <a:schemeClr val="tx1"/>
              </a:solidFill>
              <a:latin typeface="Baskerville Old Face" panose="02020602080505020303" pitchFamily="18" charset="0"/>
            </a:endParaRPr>
          </a:p>
          <a:p>
            <a:pPr marL="457200" indent="-457200" algn="l">
              <a:buFont typeface="Wingdings" pitchFamily="2" charset="2"/>
              <a:buChar char="ü"/>
            </a:pPr>
            <a:r>
              <a:rPr lang="en-US" sz="2600" b="1" dirty="0" smtClean="0">
                <a:solidFill>
                  <a:schemeClr val="tx1"/>
                </a:solidFill>
                <a:latin typeface="Baskerville Old Face" panose="02020602080505020303" pitchFamily="18" charset="0"/>
              </a:rPr>
              <a:t>Prohibition of </a:t>
            </a:r>
            <a:r>
              <a:rPr lang="en-US" sz="2600" b="1" dirty="0" err="1" smtClean="0">
                <a:solidFill>
                  <a:schemeClr val="tx1"/>
                </a:solidFill>
                <a:latin typeface="Baskerville Old Face" panose="02020602080505020303" pitchFamily="18" charset="0"/>
              </a:rPr>
              <a:t>Gharar</a:t>
            </a:r>
            <a:r>
              <a:rPr lang="en-US" sz="2600" b="1" dirty="0">
                <a:solidFill>
                  <a:schemeClr val="tx1"/>
                </a:solidFill>
                <a:latin typeface="Baskerville Old Face" panose="02020602080505020303" pitchFamily="18" charset="0"/>
              </a:rPr>
              <a:t> </a:t>
            </a:r>
            <a:r>
              <a:rPr lang="en-US" sz="2600" b="1" dirty="0" smtClean="0">
                <a:solidFill>
                  <a:schemeClr val="tx1"/>
                </a:solidFill>
                <a:latin typeface="Baskerville Old Face" panose="02020602080505020303" pitchFamily="18" charset="0"/>
              </a:rPr>
              <a:t>(Uncertainty)</a:t>
            </a:r>
          </a:p>
          <a:p>
            <a:pPr algn="l"/>
            <a:endParaRPr lang="en-US" sz="2600" b="1" dirty="0" smtClean="0">
              <a:solidFill>
                <a:schemeClr val="tx1"/>
              </a:solidFill>
              <a:latin typeface="Baskerville Old Face" panose="02020602080505020303" pitchFamily="18" charset="0"/>
            </a:endParaRPr>
          </a:p>
          <a:p>
            <a:pPr marL="457200" indent="-457200" algn="l" eaLnBrk="1" hangingPunct="1">
              <a:buFont typeface="Wingdings" pitchFamily="2" charset="2"/>
              <a:buChar char="ü"/>
            </a:pPr>
            <a:endParaRPr lang="en-US" sz="2600" b="1" dirty="0" smtClean="0">
              <a:solidFill>
                <a:schemeClr val="tx1"/>
              </a:solidFill>
              <a:latin typeface="Baskerville Old Face" panose="02020602080505020303" pitchFamily="18" charset="0"/>
            </a:endParaRP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Permissible Modes of Property</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xmlns="" val="682051406"/>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76800" y="1219200"/>
            <a:ext cx="3657600" cy="5257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General Principles of Contracts (I):</a:t>
            </a:r>
          </a:p>
          <a:p>
            <a:pPr marL="457200" indent="-457200" algn="l">
              <a:buFont typeface="Arial" pitchFamily="34" charset="0"/>
              <a:buChar char="•"/>
            </a:pPr>
            <a:r>
              <a:rPr lang="en-US" sz="2600" b="1" dirty="0" smtClean="0">
                <a:solidFill>
                  <a:schemeClr val="tx1"/>
                </a:solidFill>
                <a:latin typeface="Baskerville Old Face" panose="02020602080505020303" pitchFamily="18" charset="0"/>
              </a:rPr>
              <a:t>Conditions required for compensatory contracts;</a:t>
            </a:r>
          </a:p>
          <a:p>
            <a:pPr marL="457200" indent="-457200" algn="l">
              <a:buFont typeface="Wingdings" pitchFamily="2" charset="2"/>
              <a:buChar char="ü"/>
            </a:pPr>
            <a:r>
              <a:rPr lang="en-US" sz="2600" b="1" dirty="0" smtClean="0">
                <a:solidFill>
                  <a:schemeClr val="tx1"/>
                </a:solidFill>
                <a:latin typeface="Baskerville Old Face" panose="02020602080505020303" pitchFamily="18" charset="0"/>
              </a:rPr>
              <a:t>Principles of Entitlement to profit with Risk &amp; Liability for Loss</a:t>
            </a:r>
          </a:p>
          <a:p>
            <a:pPr marL="457200" indent="-457200" algn="l">
              <a:buFont typeface="Wingdings" pitchFamily="2" charset="2"/>
              <a:buChar char="ü"/>
            </a:pPr>
            <a:r>
              <a:rPr lang="en-US" sz="2600" b="1" dirty="0" smtClean="0">
                <a:solidFill>
                  <a:schemeClr val="tx1"/>
                </a:solidFill>
                <a:latin typeface="Baskerville Old Face" panose="02020602080505020303" pitchFamily="18" charset="0"/>
              </a:rPr>
              <a:t>Legality of motives behind a contract</a:t>
            </a:r>
          </a:p>
          <a:p>
            <a:pPr marL="457200" indent="-457200" algn="l" eaLnBrk="1" hangingPunct="1">
              <a:buFont typeface="Wingdings" pitchFamily="2" charset="2"/>
              <a:buChar char="ü"/>
            </a:pPr>
            <a:endParaRPr lang="en-US" sz="2600" b="1" dirty="0" smtClean="0">
              <a:solidFill>
                <a:schemeClr val="tx1"/>
              </a:solidFill>
              <a:latin typeface="Baskerville Old Face" panose="02020602080505020303" pitchFamily="18" charset="0"/>
            </a:endParaRP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Permissible Modes of Property</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xmlns="" val="438383478"/>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76800" y="1219200"/>
            <a:ext cx="3657600" cy="5257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General Principles of Contracts (I):</a:t>
            </a:r>
          </a:p>
          <a:p>
            <a:pPr marL="457200" indent="-457200" algn="l">
              <a:buFont typeface="Arial" pitchFamily="34" charset="0"/>
              <a:buChar char="•"/>
            </a:pPr>
            <a:r>
              <a:rPr lang="en-US" sz="2600" b="1" dirty="0" smtClean="0">
                <a:solidFill>
                  <a:schemeClr val="tx1"/>
                </a:solidFill>
                <a:latin typeface="Baskerville Old Face" panose="02020602080505020303" pitchFamily="18" charset="0"/>
              </a:rPr>
              <a:t>Conditions required for compensatory contracts;</a:t>
            </a:r>
          </a:p>
          <a:p>
            <a:pPr marL="457200" indent="-457200" algn="l">
              <a:buFont typeface="Wingdings" pitchFamily="2" charset="2"/>
              <a:buChar char="ü"/>
            </a:pPr>
            <a:r>
              <a:rPr lang="en-US" sz="2600" b="1" dirty="0" smtClean="0">
                <a:solidFill>
                  <a:schemeClr val="tx1"/>
                </a:solidFill>
                <a:latin typeface="Baskerville Old Face" panose="02020602080505020303" pitchFamily="18" charset="0"/>
              </a:rPr>
              <a:t>The contract should confirm to the rules set by </a:t>
            </a:r>
            <a:r>
              <a:rPr lang="en-US" sz="2600" b="1" dirty="0" err="1" smtClean="0">
                <a:solidFill>
                  <a:schemeClr val="tx1"/>
                </a:solidFill>
                <a:latin typeface="Baskerville Old Face" panose="02020602080505020303" pitchFamily="18" charset="0"/>
              </a:rPr>
              <a:t>Shariah</a:t>
            </a:r>
            <a:r>
              <a:rPr lang="en-US" sz="2600" b="1" dirty="0" smtClean="0">
                <a:solidFill>
                  <a:schemeClr val="tx1"/>
                </a:solidFill>
                <a:latin typeface="Baskerville Old Face" panose="02020602080505020303" pitchFamily="18" charset="0"/>
              </a:rPr>
              <a:t> for execution of contracts</a:t>
            </a: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Permissible Modes of Property</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xmlns="" val="393679181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219200"/>
            <a:ext cx="3657600" cy="5257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Islamic Law of </a:t>
            </a:r>
            <a:r>
              <a:rPr lang="en-US" sz="2800" b="1" dirty="0">
                <a:solidFill>
                  <a:schemeClr val="accent6">
                    <a:lumMod val="75000"/>
                  </a:schemeClr>
                </a:solidFill>
                <a:latin typeface="Levenim MT" panose="02010502060101010101" pitchFamily="2" charset="-79"/>
                <a:cs typeface="Levenim MT" panose="02010502060101010101" pitchFamily="2" charset="-79"/>
              </a:rPr>
              <a:t>Contracts (I):</a:t>
            </a:r>
            <a:endParaRPr lang="en-US" sz="2800" b="1" dirty="0" smtClean="0">
              <a:solidFill>
                <a:schemeClr val="bg2">
                  <a:lumMod val="50000"/>
                </a:schemeClr>
              </a:solidFill>
              <a:latin typeface="Levenim MT" panose="02010502060101010101" pitchFamily="2" charset="-79"/>
              <a:cs typeface="Levenim MT" panose="02010502060101010101" pitchFamily="2" charset="-79"/>
            </a:endParaRPr>
          </a:p>
          <a:p>
            <a:pPr marL="457200" indent="-457200" algn="l" eaLnBrk="1" hangingPunct="1">
              <a:buFont typeface="Arial" panose="020B0604020202020204" pitchFamily="34" charset="0"/>
              <a:buChar char="•"/>
            </a:pPr>
            <a:r>
              <a:rPr lang="en-US" sz="2600" b="1" dirty="0" smtClean="0">
                <a:solidFill>
                  <a:schemeClr val="tx1"/>
                </a:solidFill>
                <a:latin typeface="Baskerville Old Face" panose="02020602080505020303" pitchFamily="18" charset="0"/>
              </a:rPr>
              <a:t>Contract in Islamic law is a complex legal discipline in both its jurisprudential and practical function.</a:t>
            </a:r>
          </a:p>
          <a:p>
            <a:pPr marL="457200" indent="-457200" algn="l" eaLnBrk="1" hangingPunct="1">
              <a:buFont typeface="Arial" panose="020B0604020202020204" pitchFamily="34" charset="0"/>
              <a:buChar char="•"/>
            </a:pPr>
            <a:r>
              <a:rPr lang="en-US" sz="2600" b="1" dirty="0" smtClean="0">
                <a:solidFill>
                  <a:schemeClr val="tx1"/>
                </a:solidFill>
                <a:latin typeface="Baskerville Old Face" panose="02020602080505020303" pitchFamily="18" charset="0"/>
              </a:rPr>
              <a:t>A contract covers a variety of dealings and transactions to meet the needs of the society.</a:t>
            </a:r>
            <a:endParaRPr lang="en-US" sz="2600" b="1" dirty="0">
              <a:solidFill>
                <a:schemeClr val="tx1"/>
              </a:solidFill>
              <a:latin typeface="Baskerville Old Face" panose="02020602080505020303" pitchFamily="18" charset="0"/>
            </a:endParaRPr>
          </a:p>
        </p:txBody>
      </p:sp>
      <p:sp>
        <p:nvSpPr>
          <p:cNvPr id="4" name="Title 1"/>
          <p:cNvSpPr>
            <a:spLocks noGrp="1"/>
          </p:cNvSpPr>
          <p:nvPr>
            <p:ph type="ctrTitle"/>
          </p:nvPr>
        </p:nvSpPr>
        <p:spPr>
          <a:xfrm>
            <a:off x="0" y="238539"/>
            <a:ext cx="9144000" cy="752061"/>
          </a:xfrm>
        </p:spPr>
        <p:txBody>
          <a:body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Permissible Modes of Property</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xmlns="" val="1410286184"/>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990600"/>
            <a:ext cx="3657600" cy="5791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a:solidFill>
                  <a:schemeClr val="accent6">
                    <a:lumMod val="75000"/>
                  </a:schemeClr>
                </a:solidFill>
                <a:latin typeface="Levenim MT" panose="02010502060101010101" pitchFamily="2" charset="-79"/>
                <a:cs typeface="Levenim MT" panose="02010502060101010101" pitchFamily="2" charset="-79"/>
              </a:rPr>
              <a:t>General Principles of </a:t>
            </a:r>
            <a:r>
              <a:rPr lang="en-US" sz="2800" b="1" dirty="0" smtClean="0">
                <a:solidFill>
                  <a:schemeClr val="accent6">
                    <a:lumMod val="75000"/>
                  </a:schemeClr>
                </a:solidFill>
                <a:latin typeface="Levenim MT" panose="02010502060101010101" pitchFamily="2" charset="-79"/>
                <a:cs typeface="Levenim MT" panose="02010502060101010101" pitchFamily="2" charset="-79"/>
              </a:rPr>
              <a:t>Contracts (I):</a:t>
            </a:r>
            <a:endParaRPr lang="en-US" sz="2800" b="1" dirty="0">
              <a:solidFill>
                <a:schemeClr val="accent6">
                  <a:lumMod val="75000"/>
                </a:schemeClr>
              </a:solidFill>
              <a:latin typeface="Levenim MT" panose="02010502060101010101" pitchFamily="2" charset="-79"/>
              <a:cs typeface="Levenim MT" panose="02010502060101010101" pitchFamily="2" charset="-79"/>
            </a:endParaRPr>
          </a:p>
          <a:p>
            <a:pPr algn="l"/>
            <a:r>
              <a:rPr lang="en-US" sz="2500" b="1" dirty="0" smtClean="0">
                <a:solidFill>
                  <a:schemeClr val="bg2">
                    <a:lumMod val="50000"/>
                  </a:schemeClr>
                </a:solidFill>
                <a:latin typeface="Levenim MT" panose="02010502060101010101" pitchFamily="2" charset="-79"/>
                <a:cs typeface="Levenim MT" panose="02010502060101010101" pitchFamily="2" charset="-79"/>
              </a:rPr>
              <a:t>Conditions required for contracts (permissibility as General Rule):</a:t>
            </a:r>
          </a:p>
          <a:p>
            <a:pPr marL="457200" indent="-457200" algn="l" eaLnBrk="1" hangingPunct="1">
              <a:buFont typeface="Wingdings" pitchFamily="2" charset="2"/>
              <a:buChar char="ü"/>
            </a:pPr>
            <a:r>
              <a:rPr lang="en-US" sz="2600" b="1" dirty="0" smtClean="0">
                <a:solidFill>
                  <a:schemeClr val="tx1"/>
                </a:solidFill>
                <a:latin typeface="Baskerville Old Face" panose="02020602080505020303" pitchFamily="18" charset="0"/>
              </a:rPr>
              <a:t>Lawfulness and Legality of subject matter (Services or goods) of the contract.</a:t>
            </a:r>
          </a:p>
          <a:p>
            <a:pPr marL="457200" indent="-457200" algn="l" eaLnBrk="1" hangingPunct="1">
              <a:buFont typeface="Wingdings" pitchFamily="2" charset="2"/>
              <a:buChar char="ü"/>
            </a:pPr>
            <a:r>
              <a:rPr lang="en-US" sz="2600" b="1" dirty="0" smtClean="0">
                <a:solidFill>
                  <a:schemeClr val="tx1"/>
                </a:solidFill>
                <a:latin typeface="Baskerville Old Face" panose="02020602080505020303" pitchFamily="18" charset="0"/>
              </a:rPr>
              <a:t>Exchange of impermissible goods or services are not allowed</a:t>
            </a: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Permissible Modes of Property</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xmlns="" val="3611788253"/>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990600"/>
            <a:ext cx="3657600" cy="5791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a:solidFill>
                  <a:schemeClr val="accent6">
                    <a:lumMod val="75000"/>
                  </a:schemeClr>
                </a:solidFill>
                <a:latin typeface="Levenim MT" panose="02010502060101010101" pitchFamily="2" charset="-79"/>
                <a:cs typeface="Levenim MT" panose="02010502060101010101" pitchFamily="2" charset="-79"/>
              </a:rPr>
              <a:t>General Principles of </a:t>
            </a:r>
            <a:r>
              <a:rPr lang="en-US" sz="2800" b="1" dirty="0" smtClean="0">
                <a:solidFill>
                  <a:schemeClr val="accent6">
                    <a:lumMod val="75000"/>
                  </a:schemeClr>
                </a:solidFill>
                <a:latin typeface="Levenim MT" panose="02010502060101010101" pitchFamily="2" charset="-79"/>
                <a:cs typeface="Levenim MT" panose="02010502060101010101" pitchFamily="2" charset="-79"/>
              </a:rPr>
              <a:t>Contracts (I):</a:t>
            </a:r>
            <a:endParaRPr lang="en-US" sz="2800" b="1" dirty="0">
              <a:solidFill>
                <a:schemeClr val="accent6">
                  <a:lumMod val="75000"/>
                </a:schemeClr>
              </a:solidFill>
              <a:latin typeface="Levenim MT" panose="02010502060101010101" pitchFamily="2" charset="-79"/>
              <a:cs typeface="Levenim MT" panose="02010502060101010101" pitchFamily="2" charset="-79"/>
            </a:endParaRPr>
          </a:p>
          <a:p>
            <a:pPr algn="l"/>
            <a:r>
              <a:rPr lang="en-US" sz="2500" b="1" dirty="0" smtClean="0">
                <a:solidFill>
                  <a:schemeClr val="bg2">
                    <a:lumMod val="50000"/>
                  </a:schemeClr>
                </a:solidFill>
                <a:latin typeface="Levenim MT" panose="02010502060101010101" pitchFamily="2" charset="-79"/>
                <a:cs typeface="Levenim MT" panose="02010502060101010101" pitchFamily="2" charset="-79"/>
              </a:rPr>
              <a:t>Conditions required for contracts (Free Mutual Consent):</a:t>
            </a:r>
          </a:p>
          <a:p>
            <a:pPr marL="457200" indent="-457200" algn="l" eaLnBrk="1" hangingPunct="1">
              <a:buFont typeface="Wingdings" pitchFamily="2" charset="2"/>
              <a:buChar char="ü"/>
            </a:pPr>
            <a:r>
              <a:rPr lang="en-US" sz="2600" b="1" dirty="0" smtClean="0">
                <a:solidFill>
                  <a:schemeClr val="tx1"/>
                </a:solidFill>
                <a:latin typeface="Baskerville Old Face" panose="02020602080505020303" pitchFamily="18" charset="0"/>
              </a:rPr>
              <a:t>Free mutual consent of both parties is an essential element of contract.</a:t>
            </a:r>
          </a:p>
          <a:p>
            <a:pPr marL="457200" indent="-457200" algn="l" eaLnBrk="1" hangingPunct="1">
              <a:buFont typeface="Wingdings" pitchFamily="2" charset="2"/>
              <a:buChar char="ü"/>
            </a:pPr>
            <a:r>
              <a:rPr lang="en-US" sz="2600" b="1" dirty="0" smtClean="0">
                <a:solidFill>
                  <a:schemeClr val="tx1"/>
                </a:solidFill>
                <a:latin typeface="Baskerville Old Face" panose="02020602080505020303" pitchFamily="18" charset="0"/>
              </a:rPr>
              <a:t>This is ensured through law of offer and acceptance</a:t>
            </a: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Permissible Modes of Property</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
        <p:nvSpPr>
          <p:cNvPr id="4" name="TextBox 3"/>
          <p:cNvSpPr txBox="1"/>
          <p:nvPr/>
        </p:nvSpPr>
        <p:spPr>
          <a:xfrm>
            <a:off x="2362200" y="3962400"/>
            <a:ext cx="723275" cy="461665"/>
          </a:xfrm>
          <a:prstGeom prst="rect">
            <a:avLst/>
          </a:prstGeom>
          <a:noFill/>
        </p:spPr>
        <p:txBody>
          <a:bodyPr wrap="none" rtlCol="0">
            <a:spAutoFit/>
          </a:bodyPr>
          <a:lstStyle/>
          <a:p>
            <a:r>
              <a:rPr lang="en-US" sz="2400" dirty="0" smtClean="0">
                <a:solidFill>
                  <a:srgbClr val="FF0000"/>
                </a:solidFill>
              </a:rPr>
              <a:t>END</a:t>
            </a:r>
            <a:endParaRPr lang="en-US" sz="2400" dirty="0">
              <a:solidFill>
                <a:srgbClr val="FF0000"/>
              </a:solidFill>
            </a:endParaRPr>
          </a:p>
        </p:txBody>
      </p:sp>
    </p:spTree>
    <p:extLst>
      <p:ext uri="{BB962C8B-B14F-4D97-AF65-F5344CB8AC3E}">
        <p14:creationId xmlns:p14="http://schemas.microsoft.com/office/powerpoint/2010/main" xmlns="" val="1266184453"/>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0" y="162339"/>
            <a:ext cx="9144000" cy="752061"/>
          </a:xfrm>
        </p:spPr>
        <p:txBody>
          <a:bodyPr/>
          <a:lstStyle/>
          <a:p>
            <a:r>
              <a:rPr lang="en-US" sz="35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Permissible Modes of Property</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
        <p:nvSpPr>
          <p:cNvPr id="7" name="Rectangle 3"/>
          <p:cNvSpPr txBox="1">
            <a:spLocks noChangeArrowheads="1"/>
          </p:cNvSpPr>
          <p:nvPr/>
        </p:nvSpPr>
        <p:spPr bwMode="auto">
          <a:xfrm>
            <a:off x="4731774" y="3200400"/>
            <a:ext cx="3657600" cy="1143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eaLnBrk="1" hangingPunct="1">
              <a:defRPr/>
            </a:pPr>
            <a:r>
              <a:rPr lang="en-US" b="1" dirty="0" smtClean="0">
                <a:solidFill>
                  <a:schemeClr val="tx2">
                    <a:lumMod val="60000"/>
                    <a:lumOff val="40000"/>
                  </a:schemeClr>
                </a:solidFill>
                <a:latin typeface="Baskerville Old Face" panose="02020602080505020303" pitchFamily="18" charset="0"/>
              </a:rPr>
              <a:t>General Principles of Contracts (II)</a:t>
            </a:r>
            <a:endParaRPr lang="en-US" b="1" dirty="0" smtClean="0">
              <a:solidFill>
                <a:schemeClr val="tx2">
                  <a:lumMod val="60000"/>
                  <a:lumOff val="40000"/>
                </a:schemeClr>
              </a:solidFill>
              <a:latin typeface="Baskerville Old Face" panose="02020602080505020303" pitchFamily="18" charset="0"/>
              <a:cs typeface="Aharoni" panose="02010803020104030203" pitchFamily="2" charset="-79"/>
            </a:endParaRPr>
          </a:p>
        </p:txBody>
      </p:sp>
    </p:spTree>
    <p:extLst>
      <p:ext uri="{BB962C8B-B14F-4D97-AF65-F5344CB8AC3E}">
        <p14:creationId xmlns:p14="http://schemas.microsoft.com/office/powerpoint/2010/main" xmlns="" val="1419245069"/>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990600"/>
            <a:ext cx="3657600" cy="5791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a:solidFill>
                  <a:schemeClr val="accent6">
                    <a:lumMod val="75000"/>
                  </a:schemeClr>
                </a:solidFill>
                <a:latin typeface="Levenim MT" panose="02010502060101010101" pitchFamily="2" charset="-79"/>
                <a:cs typeface="Levenim MT" panose="02010502060101010101" pitchFamily="2" charset="-79"/>
              </a:rPr>
              <a:t>General Principles of </a:t>
            </a:r>
            <a:r>
              <a:rPr lang="en-US" sz="2800" b="1" dirty="0" smtClean="0">
                <a:solidFill>
                  <a:schemeClr val="accent6">
                    <a:lumMod val="75000"/>
                  </a:schemeClr>
                </a:solidFill>
                <a:latin typeface="Levenim MT" panose="02010502060101010101" pitchFamily="2" charset="-79"/>
                <a:cs typeface="Levenim MT" panose="02010502060101010101" pitchFamily="2" charset="-79"/>
              </a:rPr>
              <a:t>Contracts (II):</a:t>
            </a:r>
            <a:endParaRPr lang="en-US" sz="2800" b="1" dirty="0">
              <a:solidFill>
                <a:schemeClr val="accent6">
                  <a:lumMod val="75000"/>
                </a:schemeClr>
              </a:solidFill>
              <a:latin typeface="Levenim MT" panose="02010502060101010101" pitchFamily="2" charset="-79"/>
              <a:cs typeface="Levenim MT" panose="02010502060101010101" pitchFamily="2" charset="-79"/>
            </a:endParaRPr>
          </a:p>
          <a:p>
            <a:pPr algn="l"/>
            <a:r>
              <a:rPr lang="en-US" sz="2500" b="1" dirty="0" smtClean="0">
                <a:solidFill>
                  <a:schemeClr val="bg2">
                    <a:lumMod val="50000"/>
                  </a:schemeClr>
                </a:solidFill>
                <a:latin typeface="Levenim MT" panose="02010502060101010101" pitchFamily="2" charset="-79"/>
                <a:cs typeface="Levenim MT" panose="02010502060101010101" pitchFamily="2" charset="-79"/>
              </a:rPr>
              <a:t>Conditions required for contracts (Prohibition of </a:t>
            </a:r>
            <a:r>
              <a:rPr lang="en-US" sz="2500" b="1" dirty="0" err="1" smtClean="0">
                <a:solidFill>
                  <a:schemeClr val="bg2">
                    <a:lumMod val="50000"/>
                  </a:schemeClr>
                </a:solidFill>
                <a:latin typeface="Levenim MT" panose="02010502060101010101" pitchFamily="2" charset="-79"/>
                <a:cs typeface="Levenim MT" panose="02010502060101010101" pitchFamily="2" charset="-79"/>
              </a:rPr>
              <a:t>Riba</a:t>
            </a:r>
            <a:r>
              <a:rPr lang="en-US" sz="2500" b="1" dirty="0" smtClean="0">
                <a:solidFill>
                  <a:schemeClr val="bg2">
                    <a:lumMod val="50000"/>
                  </a:schemeClr>
                </a:solidFill>
                <a:latin typeface="Levenim MT" panose="02010502060101010101" pitchFamily="2" charset="-79"/>
                <a:cs typeface="Levenim MT" panose="02010502060101010101" pitchFamily="2" charset="-79"/>
              </a:rPr>
              <a:t>):</a:t>
            </a:r>
          </a:p>
          <a:p>
            <a:pPr marL="457200" indent="-457200" algn="l" eaLnBrk="1" hangingPunct="1">
              <a:buFont typeface="Wingdings" pitchFamily="2" charset="2"/>
              <a:buChar char="ü"/>
            </a:pPr>
            <a:r>
              <a:rPr lang="en-US" sz="2600" b="1" dirty="0" smtClean="0">
                <a:solidFill>
                  <a:schemeClr val="tx1"/>
                </a:solidFill>
                <a:latin typeface="Baskerville Old Face" panose="02020602080505020303" pitchFamily="18" charset="0"/>
              </a:rPr>
              <a:t>The contract should not contain any element of </a:t>
            </a:r>
            <a:r>
              <a:rPr lang="en-US" sz="2600" b="1" dirty="0" err="1" smtClean="0">
                <a:solidFill>
                  <a:schemeClr val="tx1"/>
                </a:solidFill>
                <a:latin typeface="Baskerville Old Face" panose="02020602080505020303" pitchFamily="18" charset="0"/>
              </a:rPr>
              <a:t>Riba</a:t>
            </a:r>
            <a:r>
              <a:rPr lang="en-US" sz="2600" b="1" dirty="0" smtClean="0">
                <a:solidFill>
                  <a:schemeClr val="tx1"/>
                </a:solidFill>
                <a:latin typeface="Baskerville Old Face" panose="02020602080505020303" pitchFamily="18" charset="0"/>
              </a:rPr>
              <a:t> (explicit or implicit)</a:t>
            </a:r>
          </a:p>
          <a:p>
            <a:pPr marL="457200" indent="-457200" algn="l" eaLnBrk="1" hangingPunct="1">
              <a:buFont typeface="Wingdings" pitchFamily="2" charset="2"/>
              <a:buChar char="ü"/>
            </a:pPr>
            <a:r>
              <a:rPr lang="en-US" sz="2600" b="1" dirty="0" smtClean="0">
                <a:solidFill>
                  <a:schemeClr val="tx1"/>
                </a:solidFill>
                <a:latin typeface="Baskerville Old Face" panose="02020602080505020303" pitchFamily="18" charset="0"/>
              </a:rPr>
              <a:t>All such contracts that involve in </a:t>
            </a:r>
            <a:r>
              <a:rPr lang="en-US" sz="2600" b="1" dirty="0" err="1" smtClean="0">
                <a:solidFill>
                  <a:schemeClr val="tx1"/>
                </a:solidFill>
                <a:latin typeface="Baskerville Old Face" panose="02020602080505020303" pitchFamily="18" charset="0"/>
              </a:rPr>
              <a:t>Riba</a:t>
            </a:r>
            <a:r>
              <a:rPr lang="en-US" sz="2600" b="1" dirty="0" smtClean="0">
                <a:solidFill>
                  <a:schemeClr val="tx1"/>
                </a:solidFill>
                <a:latin typeface="Baskerville Old Face" panose="02020602080505020303" pitchFamily="18" charset="0"/>
              </a:rPr>
              <a:t> are invalid</a:t>
            </a:r>
          </a:p>
          <a:p>
            <a:pPr marL="457200" indent="-457200" algn="l" eaLnBrk="1" hangingPunct="1">
              <a:buFont typeface="Wingdings" pitchFamily="2" charset="2"/>
              <a:buChar char="ü"/>
            </a:pPr>
            <a:endParaRPr lang="en-US" sz="2600" b="1" dirty="0" smtClean="0">
              <a:solidFill>
                <a:schemeClr val="tx1"/>
              </a:solidFill>
              <a:latin typeface="Baskerville Old Face" panose="02020602080505020303" pitchFamily="18" charset="0"/>
            </a:endParaRP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Permissible Modes of Property</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xmlns="" val="1054398689"/>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990600"/>
            <a:ext cx="3657600" cy="5791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a:solidFill>
                  <a:schemeClr val="accent6">
                    <a:lumMod val="75000"/>
                  </a:schemeClr>
                </a:solidFill>
                <a:latin typeface="Levenim MT" panose="02010502060101010101" pitchFamily="2" charset="-79"/>
                <a:cs typeface="Levenim MT" panose="02010502060101010101" pitchFamily="2" charset="-79"/>
              </a:rPr>
              <a:t>General Principles of </a:t>
            </a:r>
            <a:r>
              <a:rPr lang="en-US" sz="2800" b="1" dirty="0" smtClean="0">
                <a:solidFill>
                  <a:schemeClr val="accent6">
                    <a:lumMod val="75000"/>
                  </a:schemeClr>
                </a:solidFill>
                <a:latin typeface="Levenim MT" panose="02010502060101010101" pitchFamily="2" charset="-79"/>
                <a:cs typeface="Levenim MT" panose="02010502060101010101" pitchFamily="2" charset="-79"/>
              </a:rPr>
              <a:t>Contracts (II):</a:t>
            </a:r>
            <a:endParaRPr lang="en-US" sz="2800" b="1" dirty="0">
              <a:solidFill>
                <a:schemeClr val="accent6">
                  <a:lumMod val="75000"/>
                </a:schemeClr>
              </a:solidFill>
              <a:latin typeface="Levenim MT" panose="02010502060101010101" pitchFamily="2" charset="-79"/>
              <a:cs typeface="Levenim MT" panose="02010502060101010101" pitchFamily="2" charset="-79"/>
            </a:endParaRPr>
          </a:p>
          <a:p>
            <a:pPr algn="l"/>
            <a:r>
              <a:rPr lang="en-US" sz="2500" b="1" dirty="0" smtClean="0">
                <a:solidFill>
                  <a:schemeClr val="bg2">
                    <a:lumMod val="50000"/>
                  </a:schemeClr>
                </a:solidFill>
                <a:latin typeface="Levenim MT" panose="02010502060101010101" pitchFamily="2" charset="-79"/>
                <a:cs typeface="Levenim MT" panose="02010502060101010101" pitchFamily="2" charset="-79"/>
              </a:rPr>
              <a:t>Conditions required for contracts (</a:t>
            </a:r>
            <a:r>
              <a:rPr lang="en-US" sz="2400" b="1" dirty="0" smtClean="0">
                <a:solidFill>
                  <a:schemeClr val="bg2">
                    <a:lumMod val="50000"/>
                  </a:schemeClr>
                </a:solidFill>
                <a:latin typeface="Levenim MT" panose="02010502060101010101" pitchFamily="2" charset="-79"/>
                <a:cs typeface="Levenim MT" panose="02010502060101010101" pitchFamily="2" charset="-79"/>
              </a:rPr>
              <a:t>Prohibition of </a:t>
            </a:r>
            <a:r>
              <a:rPr lang="en-US" sz="2400" b="1" dirty="0" err="1" smtClean="0">
                <a:solidFill>
                  <a:schemeClr val="bg2">
                    <a:lumMod val="50000"/>
                  </a:schemeClr>
                </a:solidFill>
                <a:latin typeface="Levenim MT" panose="02010502060101010101" pitchFamily="2" charset="-79"/>
                <a:cs typeface="Levenim MT" panose="02010502060101010101" pitchFamily="2" charset="-79"/>
              </a:rPr>
              <a:t>Gharar</a:t>
            </a:r>
            <a:r>
              <a:rPr lang="en-US" sz="2500" b="1" dirty="0" smtClean="0">
                <a:solidFill>
                  <a:schemeClr val="bg2">
                    <a:lumMod val="50000"/>
                  </a:schemeClr>
                </a:solidFill>
                <a:latin typeface="Levenim MT" panose="02010502060101010101" pitchFamily="2" charset="-79"/>
                <a:cs typeface="Levenim MT" panose="02010502060101010101" pitchFamily="2" charset="-79"/>
              </a:rPr>
              <a:t>):</a:t>
            </a:r>
          </a:p>
          <a:p>
            <a:pPr marL="457200" indent="-457200" algn="l" eaLnBrk="1" hangingPunct="1">
              <a:buFont typeface="Wingdings" pitchFamily="2" charset="2"/>
              <a:buChar char="ü"/>
            </a:pPr>
            <a:r>
              <a:rPr lang="en-US" sz="2600" b="1" dirty="0" smtClean="0">
                <a:solidFill>
                  <a:schemeClr val="tx1"/>
                </a:solidFill>
                <a:latin typeface="Baskerville Old Face" panose="02020602080505020303" pitchFamily="18" charset="0"/>
              </a:rPr>
              <a:t>The prohibition of uncertainty is very important here.</a:t>
            </a:r>
          </a:p>
          <a:p>
            <a:pPr marL="457200" indent="-457200" algn="l" eaLnBrk="1" hangingPunct="1">
              <a:buFont typeface="Wingdings" pitchFamily="2" charset="2"/>
              <a:buChar char="ü"/>
            </a:pPr>
            <a:r>
              <a:rPr lang="en-US" sz="2600" b="1" dirty="0" smtClean="0">
                <a:solidFill>
                  <a:schemeClr val="tx1"/>
                </a:solidFill>
                <a:latin typeface="Baskerville Old Face" panose="02020602080505020303" pitchFamily="18" charset="0"/>
              </a:rPr>
              <a:t>Almost majority of rules are derived from this basic rule of </a:t>
            </a:r>
            <a:r>
              <a:rPr lang="en-US" sz="2600" b="1" dirty="0" err="1" smtClean="0">
                <a:solidFill>
                  <a:schemeClr val="tx1"/>
                </a:solidFill>
                <a:latin typeface="Baskerville Old Face" panose="02020602080505020303" pitchFamily="18" charset="0"/>
              </a:rPr>
              <a:t>Gharar</a:t>
            </a:r>
            <a:r>
              <a:rPr lang="en-US" sz="2600" b="1" dirty="0" smtClean="0">
                <a:solidFill>
                  <a:schemeClr val="tx1"/>
                </a:solidFill>
                <a:latin typeface="Baskerville Old Face" panose="02020602080505020303" pitchFamily="18" charset="0"/>
              </a:rPr>
              <a:t>.</a:t>
            </a: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Permissible Modes of Property</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xmlns="" val="1654665396"/>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990600"/>
            <a:ext cx="3657600" cy="5791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a:solidFill>
                  <a:schemeClr val="accent6">
                    <a:lumMod val="75000"/>
                  </a:schemeClr>
                </a:solidFill>
                <a:latin typeface="Levenim MT" panose="02010502060101010101" pitchFamily="2" charset="-79"/>
                <a:cs typeface="Levenim MT" panose="02010502060101010101" pitchFamily="2" charset="-79"/>
              </a:rPr>
              <a:t>General Principles of </a:t>
            </a:r>
            <a:r>
              <a:rPr lang="en-US" sz="2800" b="1" dirty="0" smtClean="0">
                <a:solidFill>
                  <a:schemeClr val="accent6">
                    <a:lumMod val="75000"/>
                  </a:schemeClr>
                </a:solidFill>
                <a:latin typeface="Levenim MT" panose="02010502060101010101" pitchFamily="2" charset="-79"/>
                <a:cs typeface="Levenim MT" panose="02010502060101010101" pitchFamily="2" charset="-79"/>
              </a:rPr>
              <a:t>Contracts (II):</a:t>
            </a:r>
            <a:endParaRPr lang="en-US" sz="2800" b="1" dirty="0">
              <a:solidFill>
                <a:schemeClr val="accent6">
                  <a:lumMod val="75000"/>
                </a:schemeClr>
              </a:solidFill>
              <a:latin typeface="Levenim MT" panose="02010502060101010101" pitchFamily="2" charset="-79"/>
              <a:cs typeface="Levenim MT" panose="02010502060101010101" pitchFamily="2" charset="-79"/>
            </a:endParaRPr>
          </a:p>
          <a:p>
            <a:pPr algn="l"/>
            <a:r>
              <a:rPr lang="en-US" sz="2500" b="1" dirty="0" smtClean="0">
                <a:solidFill>
                  <a:schemeClr val="bg2">
                    <a:lumMod val="50000"/>
                  </a:schemeClr>
                </a:solidFill>
                <a:latin typeface="Levenim MT" panose="02010502060101010101" pitchFamily="2" charset="-79"/>
                <a:cs typeface="Levenim MT" panose="02010502060101010101" pitchFamily="2" charset="-79"/>
              </a:rPr>
              <a:t>Conditions required for contracts (</a:t>
            </a:r>
            <a:r>
              <a:rPr lang="en-US" sz="2400" b="1" dirty="0" smtClean="0">
                <a:solidFill>
                  <a:schemeClr val="bg2">
                    <a:lumMod val="50000"/>
                  </a:schemeClr>
                </a:solidFill>
                <a:latin typeface="Levenim MT" panose="02010502060101010101" pitchFamily="2" charset="-79"/>
                <a:cs typeface="Levenim MT" panose="02010502060101010101" pitchFamily="2" charset="-79"/>
              </a:rPr>
              <a:t>Prohibition of </a:t>
            </a:r>
            <a:r>
              <a:rPr lang="en-US" sz="2400" b="1" dirty="0" err="1" smtClean="0">
                <a:solidFill>
                  <a:schemeClr val="bg2">
                    <a:lumMod val="50000"/>
                  </a:schemeClr>
                </a:solidFill>
                <a:latin typeface="Levenim MT" panose="02010502060101010101" pitchFamily="2" charset="-79"/>
                <a:cs typeface="Levenim MT" panose="02010502060101010101" pitchFamily="2" charset="-79"/>
              </a:rPr>
              <a:t>Gharar</a:t>
            </a:r>
            <a:r>
              <a:rPr lang="en-US" sz="2500" b="1" dirty="0" smtClean="0">
                <a:solidFill>
                  <a:schemeClr val="bg2">
                    <a:lumMod val="50000"/>
                  </a:schemeClr>
                </a:solidFill>
                <a:latin typeface="Levenim MT" panose="02010502060101010101" pitchFamily="2" charset="-79"/>
                <a:cs typeface="Levenim MT" panose="02010502060101010101" pitchFamily="2" charset="-79"/>
              </a:rPr>
              <a:t>):</a:t>
            </a:r>
          </a:p>
          <a:p>
            <a:pPr marL="457200" indent="-457200" algn="l" eaLnBrk="1" hangingPunct="1">
              <a:buFont typeface="Arial" pitchFamily="34" charset="0"/>
              <a:buChar char="•"/>
            </a:pPr>
            <a:r>
              <a:rPr lang="en-US" sz="2600" b="1" dirty="0" smtClean="0">
                <a:solidFill>
                  <a:schemeClr val="tx1"/>
                </a:solidFill>
                <a:latin typeface="Baskerville Old Face" panose="02020602080505020303" pitchFamily="18" charset="0"/>
              </a:rPr>
              <a:t>It includes;</a:t>
            </a:r>
          </a:p>
          <a:p>
            <a:pPr marL="457200" indent="-457200" algn="l" eaLnBrk="1" hangingPunct="1">
              <a:buFont typeface="Wingdings" pitchFamily="2" charset="2"/>
              <a:buChar char="ü"/>
            </a:pPr>
            <a:r>
              <a:rPr lang="en-US" sz="2600" b="1" dirty="0" smtClean="0">
                <a:solidFill>
                  <a:schemeClr val="tx1"/>
                </a:solidFill>
                <a:latin typeface="Baskerville Old Face" panose="02020602080505020303" pitchFamily="18" charset="0"/>
              </a:rPr>
              <a:t>Prohibition of wagering contracts like short sale</a:t>
            </a:r>
          </a:p>
          <a:p>
            <a:pPr marL="457200" indent="-457200" algn="l" eaLnBrk="1" hangingPunct="1">
              <a:buFont typeface="Wingdings" pitchFamily="2" charset="2"/>
              <a:buChar char="ü"/>
            </a:pPr>
            <a:r>
              <a:rPr lang="en-US" sz="2600" b="1" dirty="0" smtClean="0">
                <a:solidFill>
                  <a:schemeClr val="tx1"/>
                </a:solidFill>
                <a:latin typeface="Baskerville Old Face" panose="02020602080505020303" pitchFamily="18" charset="0"/>
              </a:rPr>
              <a:t>Prohibition of </a:t>
            </a:r>
            <a:r>
              <a:rPr lang="en-US" sz="2600" b="1" dirty="0" err="1" smtClean="0">
                <a:solidFill>
                  <a:schemeClr val="tx1"/>
                </a:solidFill>
                <a:latin typeface="Baskerville Old Face" panose="02020602080505020303" pitchFamily="18" charset="0"/>
              </a:rPr>
              <a:t>Qimar</a:t>
            </a:r>
            <a:r>
              <a:rPr lang="en-US" sz="2600" b="1" dirty="0" smtClean="0">
                <a:solidFill>
                  <a:schemeClr val="tx1"/>
                </a:solidFill>
                <a:latin typeface="Baskerville Old Face" panose="02020602080505020303" pitchFamily="18" charset="0"/>
              </a:rPr>
              <a:t> (Gambling) &amp; </a:t>
            </a:r>
            <a:r>
              <a:rPr lang="en-US" sz="2600" b="1" dirty="0" err="1" smtClean="0">
                <a:solidFill>
                  <a:schemeClr val="tx1"/>
                </a:solidFill>
                <a:latin typeface="Baskerville Old Face" panose="02020602080505020303" pitchFamily="18" charset="0"/>
              </a:rPr>
              <a:t>Maysir</a:t>
            </a:r>
            <a:r>
              <a:rPr lang="en-US" sz="2600" b="1" dirty="0" smtClean="0">
                <a:solidFill>
                  <a:schemeClr val="tx1"/>
                </a:solidFill>
                <a:latin typeface="Baskerville Old Face" panose="02020602080505020303" pitchFamily="18" charset="0"/>
              </a:rPr>
              <a:t> (Game of chance)</a:t>
            </a: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Permissible Modes of Property</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xmlns="" val="4178184205"/>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990600"/>
            <a:ext cx="3657600" cy="5791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a:solidFill>
                  <a:schemeClr val="accent6">
                    <a:lumMod val="75000"/>
                  </a:schemeClr>
                </a:solidFill>
                <a:latin typeface="Levenim MT" panose="02010502060101010101" pitchFamily="2" charset="-79"/>
                <a:cs typeface="Levenim MT" panose="02010502060101010101" pitchFamily="2" charset="-79"/>
              </a:rPr>
              <a:t>General Principles of </a:t>
            </a:r>
            <a:r>
              <a:rPr lang="en-US" sz="2800" b="1" dirty="0" smtClean="0">
                <a:solidFill>
                  <a:schemeClr val="accent6">
                    <a:lumMod val="75000"/>
                  </a:schemeClr>
                </a:solidFill>
                <a:latin typeface="Levenim MT" panose="02010502060101010101" pitchFamily="2" charset="-79"/>
                <a:cs typeface="Levenim MT" panose="02010502060101010101" pitchFamily="2" charset="-79"/>
              </a:rPr>
              <a:t>Contracts (II):</a:t>
            </a:r>
            <a:endParaRPr lang="en-US" sz="2800" b="1" dirty="0">
              <a:solidFill>
                <a:schemeClr val="accent6">
                  <a:lumMod val="75000"/>
                </a:schemeClr>
              </a:solidFill>
              <a:latin typeface="Levenim MT" panose="02010502060101010101" pitchFamily="2" charset="-79"/>
              <a:cs typeface="Levenim MT" panose="02010502060101010101" pitchFamily="2" charset="-79"/>
            </a:endParaRPr>
          </a:p>
          <a:p>
            <a:pPr algn="l"/>
            <a:r>
              <a:rPr lang="en-US" sz="2500" b="1" dirty="0" smtClean="0">
                <a:solidFill>
                  <a:schemeClr val="bg2">
                    <a:lumMod val="50000"/>
                  </a:schemeClr>
                </a:solidFill>
                <a:latin typeface="Levenim MT" panose="02010502060101010101" pitchFamily="2" charset="-79"/>
                <a:cs typeface="Levenim MT" panose="02010502060101010101" pitchFamily="2" charset="-79"/>
              </a:rPr>
              <a:t>Conditions required for contracts (</a:t>
            </a:r>
            <a:r>
              <a:rPr lang="en-US" sz="2400" b="1" dirty="0" smtClean="0">
                <a:solidFill>
                  <a:schemeClr val="bg2">
                    <a:lumMod val="50000"/>
                  </a:schemeClr>
                </a:solidFill>
                <a:latin typeface="Levenim MT" panose="02010502060101010101" pitchFamily="2" charset="-79"/>
                <a:cs typeface="Levenim MT" panose="02010502060101010101" pitchFamily="2" charset="-79"/>
              </a:rPr>
              <a:t>Prohibition of </a:t>
            </a:r>
            <a:r>
              <a:rPr lang="en-US" sz="2400" b="1" dirty="0" err="1" smtClean="0">
                <a:solidFill>
                  <a:schemeClr val="bg2">
                    <a:lumMod val="50000"/>
                  </a:schemeClr>
                </a:solidFill>
                <a:latin typeface="Levenim MT" panose="02010502060101010101" pitchFamily="2" charset="-79"/>
                <a:cs typeface="Levenim MT" panose="02010502060101010101" pitchFamily="2" charset="-79"/>
              </a:rPr>
              <a:t>Gharar</a:t>
            </a:r>
            <a:r>
              <a:rPr lang="en-US" sz="2500" b="1" dirty="0" smtClean="0">
                <a:solidFill>
                  <a:schemeClr val="bg2">
                    <a:lumMod val="50000"/>
                  </a:schemeClr>
                </a:solidFill>
                <a:latin typeface="Levenim MT" panose="02010502060101010101" pitchFamily="2" charset="-79"/>
                <a:cs typeface="Levenim MT" panose="02010502060101010101" pitchFamily="2" charset="-79"/>
              </a:rPr>
              <a:t>):</a:t>
            </a:r>
          </a:p>
          <a:p>
            <a:pPr marL="457200" indent="-457200" algn="l" eaLnBrk="1" hangingPunct="1">
              <a:buFont typeface="Arial" pitchFamily="34" charset="0"/>
              <a:buChar char="•"/>
            </a:pPr>
            <a:r>
              <a:rPr lang="en-US" sz="2600" b="1" dirty="0" smtClean="0">
                <a:solidFill>
                  <a:schemeClr val="tx1"/>
                </a:solidFill>
                <a:latin typeface="Baskerville Old Face" panose="02020602080505020303" pitchFamily="18" charset="0"/>
              </a:rPr>
              <a:t>It includes;</a:t>
            </a:r>
          </a:p>
          <a:p>
            <a:pPr marL="457200" indent="-457200" algn="l" eaLnBrk="1" hangingPunct="1">
              <a:buFont typeface="Wingdings" pitchFamily="2" charset="2"/>
              <a:buChar char="ü"/>
            </a:pPr>
            <a:r>
              <a:rPr lang="en-US" sz="2600" b="1" dirty="0" smtClean="0">
                <a:solidFill>
                  <a:schemeClr val="tx1"/>
                </a:solidFill>
                <a:latin typeface="Baskerville Old Face" panose="02020602080505020303" pitchFamily="18" charset="0"/>
              </a:rPr>
              <a:t>Prohibition of Fraud &amp; Deception.</a:t>
            </a:r>
          </a:p>
          <a:p>
            <a:pPr marL="457200" indent="-457200" algn="l" eaLnBrk="1" hangingPunct="1">
              <a:buFont typeface="Wingdings" pitchFamily="2" charset="2"/>
              <a:buChar char="ü"/>
            </a:pPr>
            <a:r>
              <a:rPr lang="en-US" sz="2600" b="1" dirty="0" smtClean="0">
                <a:solidFill>
                  <a:schemeClr val="tx1"/>
                </a:solidFill>
                <a:latin typeface="Baskerville Old Face" panose="02020602080505020303" pitchFamily="18" charset="0"/>
              </a:rPr>
              <a:t>Prohibition of complexity in structure of contract like </a:t>
            </a:r>
            <a:r>
              <a:rPr lang="en-US" sz="2400" b="1" dirty="0" err="1" smtClean="0">
                <a:solidFill>
                  <a:schemeClr val="tx1"/>
                </a:solidFill>
                <a:latin typeface="Baskerville Old Face" panose="02020602080505020303" pitchFamily="18" charset="0"/>
              </a:rPr>
              <a:t>Bayatan</a:t>
            </a:r>
            <a:r>
              <a:rPr lang="en-US" sz="2400" b="1" dirty="0" smtClean="0">
                <a:solidFill>
                  <a:schemeClr val="tx1"/>
                </a:solidFill>
                <a:latin typeface="Baskerville Old Face" panose="02020602080505020303" pitchFamily="18" charset="0"/>
              </a:rPr>
              <a:t>-e-</a:t>
            </a:r>
            <a:r>
              <a:rPr lang="en-US" sz="2400" b="1" dirty="0" err="1" smtClean="0">
                <a:solidFill>
                  <a:schemeClr val="tx1"/>
                </a:solidFill>
                <a:latin typeface="Baskerville Old Face" panose="02020602080505020303" pitchFamily="18" charset="0"/>
              </a:rPr>
              <a:t>fil</a:t>
            </a:r>
            <a:r>
              <a:rPr lang="en-US" sz="2400" b="1" dirty="0" smtClean="0">
                <a:solidFill>
                  <a:schemeClr val="tx1"/>
                </a:solidFill>
                <a:latin typeface="Baskerville Old Face" panose="02020602080505020303" pitchFamily="18" charset="0"/>
              </a:rPr>
              <a:t> </a:t>
            </a:r>
            <a:r>
              <a:rPr lang="en-US" sz="2400" b="1" dirty="0" err="1" smtClean="0">
                <a:solidFill>
                  <a:schemeClr val="tx1"/>
                </a:solidFill>
                <a:latin typeface="Baskerville Old Face" panose="02020602080505020303" pitchFamily="18" charset="0"/>
              </a:rPr>
              <a:t>bai</a:t>
            </a:r>
            <a:r>
              <a:rPr lang="en-US" sz="2400" b="1" dirty="0" smtClean="0">
                <a:solidFill>
                  <a:schemeClr val="tx1"/>
                </a:solidFill>
                <a:latin typeface="Baskerville Old Face" panose="02020602080505020303" pitchFamily="18" charset="0"/>
              </a:rPr>
              <a:t> (combining two inconsistent contracts)</a:t>
            </a: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Permissible Modes of Property</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xmlns="" val="4073189681"/>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990600"/>
            <a:ext cx="3657600" cy="5791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a:solidFill>
                  <a:schemeClr val="accent6">
                    <a:lumMod val="75000"/>
                  </a:schemeClr>
                </a:solidFill>
                <a:latin typeface="Levenim MT" panose="02010502060101010101" pitchFamily="2" charset="-79"/>
                <a:cs typeface="Levenim MT" panose="02010502060101010101" pitchFamily="2" charset="-79"/>
              </a:rPr>
              <a:t>General Principles of </a:t>
            </a:r>
            <a:r>
              <a:rPr lang="en-US" sz="2800" b="1" dirty="0" smtClean="0">
                <a:solidFill>
                  <a:schemeClr val="accent6">
                    <a:lumMod val="75000"/>
                  </a:schemeClr>
                </a:solidFill>
                <a:latin typeface="Levenim MT" panose="02010502060101010101" pitchFamily="2" charset="-79"/>
                <a:cs typeface="Levenim MT" panose="02010502060101010101" pitchFamily="2" charset="-79"/>
              </a:rPr>
              <a:t>Contracts (II):</a:t>
            </a:r>
            <a:endParaRPr lang="en-US" sz="2800" b="1" dirty="0">
              <a:solidFill>
                <a:schemeClr val="accent6">
                  <a:lumMod val="75000"/>
                </a:schemeClr>
              </a:solidFill>
              <a:latin typeface="Levenim MT" panose="02010502060101010101" pitchFamily="2" charset="-79"/>
              <a:cs typeface="Levenim MT" panose="02010502060101010101" pitchFamily="2" charset="-79"/>
            </a:endParaRPr>
          </a:p>
          <a:p>
            <a:pPr algn="l"/>
            <a:r>
              <a:rPr lang="en-US" sz="2500" b="1" dirty="0" smtClean="0">
                <a:solidFill>
                  <a:schemeClr val="bg2">
                    <a:lumMod val="50000"/>
                  </a:schemeClr>
                </a:solidFill>
                <a:latin typeface="Levenim MT" panose="02010502060101010101" pitchFamily="2" charset="-79"/>
                <a:cs typeface="Levenim MT" panose="02010502060101010101" pitchFamily="2" charset="-79"/>
              </a:rPr>
              <a:t>Conditions required for contracts (</a:t>
            </a:r>
            <a:r>
              <a:rPr lang="en-US" sz="2400" b="1" dirty="0" smtClean="0">
                <a:solidFill>
                  <a:schemeClr val="bg2">
                    <a:lumMod val="50000"/>
                  </a:schemeClr>
                </a:solidFill>
                <a:latin typeface="Levenim MT" panose="02010502060101010101" pitchFamily="2" charset="-79"/>
                <a:cs typeface="Levenim MT" panose="02010502060101010101" pitchFamily="2" charset="-79"/>
              </a:rPr>
              <a:t>Principles of Entitlement to profit with Risk &amp; Liability for Loss</a:t>
            </a:r>
            <a:r>
              <a:rPr lang="en-US" sz="2500" b="1" dirty="0" smtClean="0">
                <a:solidFill>
                  <a:schemeClr val="bg2">
                    <a:lumMod val="50000"/>
                  </a:schemeClr>
                </a:solidFill>
                <a:latin typeface="Levenim MT" panose="02010502060101010101" pitchFamily="2" charset="-79"/>
                <a:cs typeface="Levenim MT" panose="02010502060101010101" pitchFamily="2" charset="-79"/>
              </a:rPr>
              <a:t>):</a:t>
            </a:r>
          </a:p>
          <a:p>
            <a:pPr marL="457200" indent="-457200" algn="l" eaLnBrk="1" hangingPunct="1">
              <a:buFont typeface="Arial" pitchFamily="34" charset="0"/>
              <a:buChar char="•"/>
            </a:pPr>
            <a:r>
              <a:rPr lang="en-US" sz="2600" b="1" dirty="0" smtClean="0">
                <a:solidFill>
                  <a:schemeClr val="tx1"/>
                </a:solidFill>
                <a:latin typeface="Baskerville Old Face" panose="02020602080505020303" pitchFamily="18" charset="0"/>
              </a:rPr>
              <a:t>This is an important law which describe rights and responsibility of contracting parties</a:t>
            </a: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Permissible Modes of Property</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xmlns="" val="2162457833"/>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990600"/>
            <a:ext cx="3657600" cy="5791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a:solidFill>
                  <a:schemeClr val="accent6">
                    <a:lumMod val="75000"/>
                  </a:schemeClr>
                </a:solidFill>
                <a:latin typeface="Levenim MT" panose="02010502060101010101" pitchFamily="2" charset="-79"/>
                <a:cs typeface="Levenim MT" panose="02010502060101010101" pitchFamily="2" charset="-79"/>
              </a:rPr>
              <a:t>General Principles of </a:t>
            </a:r>
            <a:r>
              <a:rPr lang="en-US" sz="2800" b="1" dirty="0" smtClean="0">
                <a:solidFill>
                  <a:schemeClr val="accent6">
                    <a:lumMod val="75000"/>
                  </a:schemeClr>
                </a:solidFill>
                <a:latin typeface="Levenim MT" panose="02010502060101010101" pitchFamily="2" charset="-79"/>
                <a:cs typeface="Levenim MT" panose="02010502060101010101" pitchFamily="2" charset="-79"/>
              </a:rPr>
              <a:t>Contracts (II):</a:t>
            </a:r>
            <a:endParaRPr lang="en-US" sz="2800" b="1" dirty="0">
              <a:solidFill>
                <a:schemeClr val="accent6">
                  <a:lumMod val="75000"/>
                </a:schemeClr>
              </a:solidFill>
              <a:latin typeface="Levenim MT" panose="02010502060101010101" pitchFamily="2" charset="-79"/>
              <a:cs typeface="Levenim MT" panose="02010502060101010101" pitchFamily="2" charset="-79"/>
            </a:endParaRPr>
          </a:p>
          <a:p>
            <a:pPr algn="l"/>
            <a:r>
              <a:rPr lang="en-US" sz="2500" b="1" dirty="0" smtClean="0">
                <a:solidFill>
                  <a:schemeClr val="bg2">
                    <a:lumMod val="50000"/>
                  </a:schemeClr>
                </a:solidFill>
                <a:latin typeface="Levenim MT" panose="02010502060101010101" pitchFamily="2" charset="-79"/>
                <a:cs typeface="Levenim MT" panose="02010502060101010101" pitchFamily="2" charset="-79"/>
              </a:rPr>
              <a:t>Conditions required for contracts (</a:t>
            </a:r>
            <a:r>
              <a:rPr lang="en-US" sz="2400" b="1" dirty="0" smtClean="0">
                <a:solidFill>
                  <a:schemeClr val="bg2">
                    <a:lumMod val="50000"/>
                  </a:schemeClr>
                </a:solidFill>
                <a:latin typeface="Levenim MT" panose="02010502060101010101" pitchFamily="2" charset="-79"/>
                <a:cs typeface="Levenim MT" panose="02010502060101010101" pitchFamily="2" charset="-79"/>
              </a:rPr>
              <a:t>Principles of Entitlement to profit with Risk &amp; Liability for Loss</a:t>
            </a:r>
            <a:r>
              <a:rPr lang="en-US" sz="2500" b="1" dirty="0" smtClean="0">
                <a:solidFill>
                  <a:schemeClr val="bg2">
                    <a:lumMod val="50000"/>
                  </a:schemeClr>
                </a:solidFill>
                <a:latin typeface="Levenim MT" panose="02010502060101010101" pitchFamily="2" charset="-79"/>
                <a:cs typeface="Levenim MT" panose="02010502060101010101" pitchFamily="2" charset="-79"/>
              </a:rPr>
              <a:t>):</a:t>
            </a:r>
          </a:p>
          <a:p>
            <a:pPr marL="457200" indent="-457200" algn="l" eaLnBrk="1" hangingPunct="1">
              <a:buFont typeface="Arial" pitchFamily="34" charset="0"/>
              <a:buChar char="•"/>
            </a:pPr>
            <a:r>
              <a:rPr lang="en-US" sz="2600" b="1" dirty="0" smtClean="0">
                <a:solidFill>
                  <a:schemeClr val="tx1"/>
                </a:solidFill>
                <a:latin typeface="Baskerville Old Face" panose="02020602080505020303" pitchFamily="18" charset="0"/>
              </a:rPr>
              <a:t>According to this rule everyone has right of benefit or Profit if he bears the responsibility of risk.</a:t>
            </a: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Permissible Modes of Property</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xmlns="" val="4024427032"/>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990600"/>
            <a:ext cx="3657600" cy="5791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a:solidFill>
                  <a:schemeClr val="accent6">
                    <a:lumMod val="75000"/>
                  </a:schemeClr>
                </a:solidFill>
                <a:latin typeface="Levenim MT" panose="02010502060101010101" pitchFamily="2" charset="-79"/>
                <a:cs typeface="Levenim MT" panose="02010502060101010101" pitchFamily="2" charset="-79"/>
              </a:rPr>
              <a:t>General Principles of </a:t>
            </a:r>
            <a:r>
              <a:rPr lang="en-US" sz="2800" b="1" dirty="0" smtClean="0">
                <a:solidFill>
                  <a:schemeClr val="accent6">
                    <a:lumMod val="75000"/>
                  </a:schemeClr>
                </a:solidFill>
                <a:latin typeface="Levenim MT" panose="02010502060101010101" pitchFamily="2" charset="-79"/>
                <a:cs typeface="Levenim MT" panose="02010502060101010101" pitchFamily="2" charset="-79"/>
              </a:rPr>
              <a:t>Contracts (II):</a:t>
            </a:r>
            <a:endParaRPr lang="en-US" sz="2800" b="1" dirty="0">
              <a:solidFill>
                <a:schemeClr val="accent6">
                  <a:lumMod val="75000"/>
                </a:schemeClr>
              </a:solidFill>
              <a:latin typeface="Levenim MT" panose="02010502060101010101" pitchFamily="2" charset="-79"/>
              <a:cs typeface="Levenim MT" panose="02010502060101010101" pitchFamily="2" charset="-79"/>
            </a:endParaRPr>
          </a:p>
          <a:p>
            <a:pPr algn="l"/>
            <a:r>
              <a:rPr lang="en-US" sz="2500" b="1" dirty="0" smtClean="0">
                <a:solidFill>
                  <a:schemeClr val="bg2">
                    <a:lumMod val="50000"/>
                  </a:schemeClr>
                </a:solidFill>
                <a:latin typeface="Levenim MT" panose="02010502060101010101" pitchFamily="2" charset="-79"/>
                <a:cs typeface="Levenim MT" panose="02010502060101010101" pitchFamily="2" charset="-79"/>
              </a:rPr>
              <a:t>Conditions required for contracts (</a:t>
            </a:r>
            <a:r>
              <a:rPr lang="en-US" sz="2400" b="1" dirty="0" smtClean="0">
                <a:solidFill>
                  <a:schemeClr val="bg2">
                    <a:lumMod val="50000"/>
                  </a:schemeClr>
                </a:solidFill>
                <a:latin typeface="Levenim MT" panose="02010502060101010101" pitchFamily="2" charset="-79"/>
                <a:cs typeface="Levenim MT" panose="02010502060101010101" pitchFamily="2" charset="-79"/>
              </a:rPr>
              <a:t>Principles of Entitlement to profit with Risk &amp; Liability for Loss</a:t>
            </a:r>
            <a:r>
              <a:rPr lang="en-US" sz="2500" b="1" dirty="0" smtClean="0">
                <a:solidFill>
                  <a:schemeClr val="bg2">
                    <a:lumMod val="50000"/>
                  </a:schemeClr>
                </a:solidFill>
                <a:latin typeface="Levenim MT" panose="02010502060101010101" pitchFamily="2" charset="-79"/>
                <a:cs typeface="Levenim MT" panose="02010502060101010101" pitchFamily="2" charset="-79"/>
              </a:rPr>
              <a:t>):</a:t>
            </a:r>
          </a:p>
          <a:p>
            <a:pPr marL="457200" indent="-457200" algn="l" eaLnBrk="1" hangingPunct="1">
              <a:buFont typeface="Arial" pitchFamily="34" charset="0"/>
              <a:buChar char="•"/>
            </a:pPr>
            <a:r>
              <a:rPr lang="en-US" sz="2600" b="1" dirty="0" smtClean="0">
                <a:solidFill>
                  <a:schemeClr val="tx1"/>
                </a:solidFill>
                <a:latin typeface="Baskerville Old Face" panose="02020602080505020303" pitchFamily="18" charset="0"/>
              </a:rPr>
              <a:t>The application of this rule, however, is different in exchange of goods &amp; services and joint ownership contracts.</a:t>
            </a: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Permissible Modes of Property</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xmlns="" val="106871853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219200"/>
            <a:ext cx="3657600" cy="5257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Islamic Law of </a:t>
            </a:r>
            <a:r>
              <a:rPr lang="en-US" sz="2800" b="1" dirty="0">
                <a:solidFill>
                  <a:schemeClr val="accent6">
                    <a:lumMod val="75000"/>
                  </a:schemeClr>
                </a:solidFill>
                <a:latin typeface="Levenim MT" panose="02010502060101010101" pitchFamily="2" charset="-79"/>
                <a:cs typeface="Levenim MT" panose="02010502060101010101" pitchFamily="2" charset="-79"/>
              </a:rPr>
              <a:t>Contracts (I):</a:t>
            </a:r>
            <a:endParaRPr lang="en-US" sz="2800" b="1" dirty="0" smtClean="0">
              <a:solidFill>
                <a:schemeClr val="bg2">
                  <a:lumMod val="50000"/>
                </a:schemeClr>
              </a:solidFill>
              <a:latin typeface="Levenim MT" panose="02010502060101010101" pitchFamily="2" charset="-79"/>
              <a:cs typeface="Levenim MT" panose="02010502060101010101" pitchFamily="2" charset="-79"/>
            </a:endParaRPr>
          </a:p>
          <a:p>
            <a:pPr marL="457200" indent="-457200" algn="l" eaLnBrk="1" hangingPunct="1">
              <a:buFont typeface="Arial" panose="020B0604020202020204" pitchFamily="34" charset="0"/>
              <a:buChar char="•"/>
            </a:pPr>
            <a:r>
              <a:rPr lang="en-US" sz="2600" b="1" dirty="0" smtClean="0">
                <a:solidFill>
                  <a:schemeClr val="tx1"/>
                </a:solidFill>
                <a:latin typeface="Baskerville Old Face" panose="02020602080505020303" pitchFamily="18" charset="0"/>
              </a:rPr>
              <a:t>In </a:t>
            </a:r>
            <a:r>
              <a:rPr lang="en-US" sz="2600" b="1" dirty="0" err="1" smtClean="0">
                <a:solidFill>
                  <a:schemeClr val="tx1"/>
                </a:solidFill>
                <a:latin typeface="Baskerville Old Face" panose="02020602080505020303" pitchFamily="18" charset="0"/>
              </a:rPr>
              <a:t>Fiqh-ul-Muammalat</a:t>
            </a:r>
            <a:r>
              <a:rPr lang="en-US" sz="2600" b="1" dirty="0" smtClean="0">
                <a:solidFill>
                  <a:schemeClr val="tx1"/>
                </a:solidFill>
                <a:latin typeface="Baskerville Old Face" panose="02020602080505020303" pitchFamily="18" charset="0"/>
              </a:rPr>
              <a:t> the word “</a:t>
            </a:r>
            <a:r>
              <a:rPr lang="en-US" sz="2600" b="1" dirty="0" err="1" smtClean="0">
                <a:solidFill>
                  <a:schemeClr val="tx1"/>
                </a:solidFill>
                <a:latin typeface="Baskerville Old Face" panose="02020602080505020303" pitchFamily="18" charset="0"/>
              </a:rPr>
              <a:t>Aqd</a:t>
            </a:r>
            <a:r>
              <a:rPr lang="en-US" sz="2600" b="1" dirty="0" smtClean="0">
                <a:solidFill>
                  <a:schemeClr val="tx1"/>
                </a:solidFill>
                <a:latin typeface="Baskerville Old Face" panose="02020602080505020303" pitchFamily="18" charset="0"/>
              </a:rPr>
              <a:t>” is used for contract while the word “</a:t>
            </a:r>
            <a:r>
              <a:rPr lang="en-US" sz="2600" b="1" dirty="0" err="1" smtClean="0">
                <a:solidFill>
                  <a:schemeClr val="tx1"/>
                </a:solidFill>
                <a:latin typeface="Baskerville Old Face" panose="02020602080505020303" pitchFamily="18" charset="0"/>
              </a:rPr>
              <a:t>Bai</a:t>
            </a:r>
            <a:r>
              <a:rPr lang="en-US" sz="2600" b="1" dirty="0" smtClean="0">
                <a:solidFill>
                  <a:schemeClr val="tx1"/>
                </a:solidFill>
                <a:latin typeface="Baskerville Old Face" panose="02020602080505020303" pitchFamily="18" charset="0"/>
              </a:rPr>
              <a:t>” is used for Sale and Purchase both.</a:t>
            </a:r>
            <a:endParaRPr lang="en-US" sz="2600" b="1" dirty="0">
              <a:solidFill>
                <a:schemeClr val="tx1"/>
              </a:solidFill>
              <a:latin typeface="Baskerville Old Face" panose="02020602080505020303" pitchFamily="18" charset="0"/>
            </a:endParaRPr>
          </a:p>
        </p:txBody>
      </p:sp>
      <p:sp>
        <p:nvSpPr>
          <p:cNvPr id="4" name="Title 1"/>
          <p:cNvSpPr>
            <a:spLocks noGrp="1"/>
          </p:cNvSpPr>
          <p:nvPr>
            <p:ph type="ctrTitle"/>
          </p:nvPr>
        </p:nvSpPr>
        <p:spPr>
          <a:xfrm>
            <a:off x="0" y="238539"/>
            <a:ext cx="9144000" cy="752061"/>
          </a:xfrm>
        </p:spPr>
        <p:txBody>
          <a:body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Permissible Modes of Property</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xmlns="" val="2174584973"/>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990600"/>
            <a:ext cx="3657600" cy="5791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a:solidFill>
                  <a:schemeClr val="accent6">
                    <a:lumMod val="75000"/>
                  </a:schemeClr>
                </a:solidFill>
                <a:latin typeface="Levenim MT" panose="02010502060101010101" pitchFamily="2" charset="-79"/>
                <a:cs typeface="Levenim MT" panose="02010502060101010101" pitchFamily="2" charset="-79"/>
              </a:rPr>
              <a:t>General Principles of </a:t>
            </a:r>
            <a:r>
              <a:rPr lang="en-US" sz="2800" b="1" dirty="0" smtClean="0">
                <a:solidFill>
                  <a:schemeClr val="accent6">
                    <a:lumMod val="75000"/>
                  </a:schemeClr>
                </a:solidFill>
                <a:latin typeface="Levenim MT" panose="02010502060101010101" pitchFamily="2" charset="-79"/>
                <a:cs typeface="Levenim MT" panose="02010502060101010101" pitchFamily="2" charset="-79"/>
              </a:rPr>
              <a:t>Contracts (II):</a:t>
            </a:r>
            <a:endParaRPr lang="en-US" sz="2800" b="1" dirty="0">
              <a:solidFill>
                <a:schemeClr val="accent6">
                  <a:lumMod val="75000"/>
                </a:schemeClr>
              </a:solidFill>
              <a:latin typeface="Levenim MT" panose="02010502060101010101" pitchFamily="2" charset="-79"/>
              <a:cs typeface="Levenim MT" panose="02010502060101010101" pitchFamily="2" charset="-79"/>
            </a:endParaRPr>
          </a:p>
          <a:p>
            <a:pPr algn="l"/>
            <a:r>
              <a:rPr lang="en-US" sz="2500" b="1" dirty="0" smtClean="0">
                <a:solidFill>
                  <a:schemeClr val="bg2">
                    <a:lumMod val="50000"/>
                  </a:schemeClr>
                </a:solidFill>
                <a:latin typeface="Levenim MT" panose="02010502060101010101" pitchFamily="2" charset="-79"/>
                <a:cs typeface="Levenim MT" panose="02010502060101010101" pitchFamily="2" charset="-79"/>
              </a:rPr>
              <a:t>Conditions required for contracts (</a:t>
            </a:r>
            <a:r>
              <a:rPr lang="en-US" sz="2400" b="1" dirty="0" smtClean="0">
                <a:solidFill>
                  <a:schemeClr val="bg2">
                    <a:lumMod val="50000"/>
                  </a:schemeClr>
                </a:solidFill>
                <a:latin typeface="Levenim MT" panose="02010502060101010101" pitchFamily="2" charset="-79"/>
                <a:cs typeface="Levenim MT" panose="02010502060101010101" pitchFamily="2" charset="-79"/>
              </a:rPr>
              <a:t>Principles of Entitlement to profit with Risk &amp; Liability for Loss</a:t>
            </a:r>
            <a:r>
              <a:rPr lang="en-US" sz="2500" b="1" dirty="0" smtClean="0">
                <a:solidFill>
                  <a:schemeClr val="bg2">
                    <a:lumMod val="50000"/>
                  </a:schemeClr>
                </a:solidFill>
                <a:latin typeface="Levenim MT" panose="02010502060101010101" pitchFamily="2" charset="-79"/>
                <a:cs typeface="Levenim MT" panose="02010502060101010101" pitchFamily="2" charset="-79"/>
              </a:rPr>
              <a:t>):</a:t>
            </a:r>
          </a:p>
          <a:p>
            <a:pPr marL="457200" indent="-457200" algn="l" eaLnBrk="1" hangingPunct="1">
              <a:buFont typeface="Arial" pitchFamily="34" charset="0"/>
              <a:buChar char="•"/>
            </a:pPr>
            <a:r>
              <a:rPr lang="en-US" sz="2600" b="1" dirty="0" smtClean="0">
                <a:solidFill>
                  <a:schemeClr val="tx1"/>
                </a:solidFill>
                <a:latin typeface="Baskerville Old Face" panose="02020602080505020303" pitchFamily="18" charset="0"/>
              </a:rPr>
              <a:t>Every contract has set of rules derived from this basic rule Profit with Risk &amp; Liability for Loss.</a:t>
            </a: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Permissible Modes of Property</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
        <p:nvSpPr>
          <p:cNvPr id="4" name="TextBox 3"/>
          <p:cNvSpPr txBox="1"/>
          <p:nvPr/>
        </p:nvSpPr>
        <p:spPr>
          <a:xfrm>
            <a:off x="2362200" y="3962400"/>
            <a:ext cx="723275" cy="461665"/>
          </a:xfrm>
          <a:prstGeom prst="rect">
            <a:avLst/>
          </a:prstGeom>
          <a:noFill/>
        </p:spPr>
        <p:txBody>
          <a:bodyPr wrap="none" rtlCol="0">
            <a:spAutoFit/>
          </a:bodyPr>
          <a:lstStyle/>
          <a:p>
            <a:r>
              <a:rPr lang="en-US" sz="2400" dirty="0" smtClean="0">
                <a:solidFill>
                  <a:srgbClr val="FF0000"/>
                </a:solidFill>
              </a:rPr>
              <a:t>END</a:t>
            </a:r>
            <a:endParaRPr lang="en-US" sz="2400" dirty="0">
              <a:solidFill>
                <a:srgbClr val="FF0000"/>
              </a:solidFill>
            </a:endParaRPr>
          </a:p>
        </p:txBody>
      </p:sp>
    </p:spTree>
    <p:extLst>
      <p:ext uri="{BB962C8B-B14F-4D97-AF65-F5344CB8AC3E}">
        <p14:creationId xmlns:p14="http://schemas.microsoft.com/office/powerpoint/2010/main" xmlns="" val="3160129691"/>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0" y="162339"/>
            <a:ext cx="9144000" cy="752061"/>
          </a:xfrm>
        </p:spPr>
        <p:txBody>
          <a:bodyPr/>
          <a:lstStyle/>
          <a:p>
            <a:r>
              <a:rPr lang="en-US" sz="35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Permissible Modes of Property</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
        <p:nvSpPr>
          <p:cNvPr id="7" name="Rectangle 3"/>
          <p:cNvSpPr txBox="1">
            <a:spLocks noChangeArrowheads="1"/>
          </p:cNvSpPr>
          <p:nvPr/>
        </p:nvSpPr>
        <p:spPr bwMode="auto">
          <a:xfrm>
            <a:off x="4731774" y="3200400"/>
            <a:ext cx="3657600" cy="1524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eaLnBrk="1" hangingPunct="1">
              <a:defRPr/>
            </a:pPr>
            <a:r>
              <a:rPr lang="en-US" b="1" dirty="0" smtClean="0">
                <a:solidFill>
                  <a:schemeClr val="tx2">
                    <a:lumMod val="60000"/>
                    <a:lumOff val="40000"/>
                  </a:schemeClr>
                </a:solidFill>
                <a:latin typeface="Baskerville Old Face" panose="02020602080505020303" pitchFamily="18" charset="0"/>
              </a:rPr>
              <a:t>General Principles of Contracts (III)</a:t>
            </a:r>
            <a:endParaRPr lang="en-US" b="1" dirty="0" smtClean="0">
              <a:solidFill>
                <a:schemeClr val="tx2">
                  <a:lumMod val="60000"/>
                  <a:lumOff val="40000"/>
                </a:schemeClr>
              </a:solidFill>
              <a:latin typeface="Baskerville Old Face" panose="02020602080505020303" pitchFamily="18" charset="0"/>
              <a:cs typeface="Aharoni" panose="02010803020104030203" pitchFamily="2" charset="-79"/>
            </a:endParaRPr>
          </a:p>
        </p:txBody>
      </p:sp>
    </p:spTree>
    <p:extLst>
      <p:ext uri="{BB962C8B-B14F-4D97-AF65-F5344CB8AC3E}">
        <p14:creationId xmlns:p14="http://schemas.microsoft.com/office/powerpoint/2010/main" xmlns="" val="1419245069"/>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990600"/>
            <a:ext cx="3657600" cy="5791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a:solidFill>
                  <a:schemeClr val="accent6">
                    <a:lumMod val="75000"/>
                  </a:schemeClr>
                </a:solidFill>
                <a:latin typeface="Levenim MT" panose="02010502060101010101" pitchFamily="2" charset="-79"/>
                <a:cs typeface="Levenim MT" panose="02010502060101010101" pitchFamily="2" charset="-79"/>
              </a:rPr>
              <a:t>General Principles of </a:t>
            </a:r>
            <a:r>
              <a:rPr lang="en-US" sz="2800" b="1" dirty="0" smtClean="0">
                <a:solidFill>
                  <a:schemeClr val="accent6">
                    <a:lumMod val="75000"/>
                  </a:schemeClr>
                </a:solidFill>
                <a:latin typeface="Levenim MT" panose="02010502060101010101" pitchFamily="2" charset="-79"/>
                <a:cs typeface="Levenim MT" panose="02010502060101010101" pitchFamily="2" charset="-79"/>
              </a:rPr>
              <a:t>Contracts (III):</a:t>
            </a:r>
            <a:endParaRPr lang="en-US" sz="2800" b="1" dirty="0">
              <a:solidFill>
                <a:schemeClr val="accent6">
                  <a:lumMod val="75000"/>
                </a:schemeClr>
              </a:solidFill>
              <a:latin typeface="Levenim MT" panose="02010502060101010101" pitchFamily="2" charset="-79"/>
              <a:cs typeface="Levenim MT" panose="02010502060101010101" pitchFamily="2" charset="-79"/>
            </a:endParaRPr>
          </a:p>
          <a:p>
            <a:pPr algn="l"/>
            <a:r>
              <a:rPr lang="en-US" sz="2500" b="1" dirty="0" smtClean="0">
                <a:solidFill>
                  <a:schemeClr val="bg2">
                    <a:lumMod val="50000"/>
                  </a:schemeClr>
                </a:solidFill>
                <a:latin typeface="Levenim MT" panose="02010502060101010101" pitchFamily="2" charset="-79"/>
                <a:cs typeface="Levenim MT" panose="02010502060101010101" pitchFamily="2" charset="-79"/>
              </a:rPr>
              <a:t>Conditions required for contracts (</a:t>
            </a:r>
            <a:r>
              <a:rPr lang="en-US" sz="2400" b="1" dirty="0" smtClean="0">
                <a:solidFill>
                  <a:schemeClr val="bg2">
                    <a:lumMod val="50000"/>
                  </a:schemeClr>
                </a:solidFill>
                <a:latin typeface="Levenim MT" panose="02010502060101010101" pitchFamily="2" charset="-79"/>
                <a:cs typeface="Levenim MT" panose="02010502060101010101" pitchFamily="2" charset="-79"/>
              </a:rPr>
              <a:t>Legality of motives behind a contract</a:t>
            </a:r>
            <a:r>
              <a:rPr lang="en-US" sz="2500" b="1" dirty="0" smtClean="0">
                <a:solidFill>
                  <a:schemeClr val="bg2">
                    <a:lumMod val="50000"/>
                  </a:schemeClr>
                </a:solidFill>
                <a:latin typeface="Levenim MT" panose="02010502060101010101" pitchFamily="2" charset="-79"/>
                <a:cs typeface="Levenim MT" panose="02010502060101010101" pitchFamily="2" charset="-79"/>
              </a:rPr>
              <a:t>):</a:t>
            </a:r>
          </a:p>
          <a:p>
            <a:pPr marL="457200" indent="-457200" algn="l" eaLnBrk="1" hangingPunct="1">
              <a:buFont typeface="Arial" pitchFamily="34" charset="0"/>
              <a:buChar char="•"/>
            </a:pPr>
            <a:r>
              <a:rPr lang="en-US" sz="2600" b="1" dirty="0" smtClean="0">
                <a:solidFill>
                  <a:schemeClr val="tx1"/>
                </a:solidFill>
                <a:latin typeface="Baskerville Old Face" panose="02020602080505020303" pitchFamily="18" charset="0"/>
              </a:rPr>
              <a:t>A contract should not contradict the objectives of </a:t>
            </a:r>
            <a:r>
              <a:rPr lang="en-US" sz="2600" b="1" dirty="0" err="1" smtClean="0">
                <a:solidFill>
                  <a:schemeClr val="tx1"/>
                </a:solidFill>
                <a:latin typeface="Baskerville Old Face" panose="02020602080505020303" pitchFamily="18" charset="0"/>
              </a:rPr>
              <a:t>shariah</a:t>
            </a:r>
            <a:r>
              <a:rPr lang="en-US" sz="2600" b="1" dirty="0" smtClean="0">
                <a:solidFill>
                  <a:schemeClr val="tx1"/>
                </a:solidFill>
                <a:latin typeface="Baskerville Old Face" panose="02020602080505020303" pitchFamily="18" charset="0"/>
              </a:rPr>
              <a:t> i.e. it does not meant for twisting the transaction to develop a prohibited structure.</a:t>
            </a: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Permissible Modes of Property</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xmlns="" val="3154564496"/>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990600"/>
            <a:ext cx="3657600" cy="5791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a:solidFill>
                  <a:schemeClr val="accent6">
                    <a:lumMod val="75000"/>
                  </a:schemeClr>
                </a:solidFill>
                <a:latin typeface="Levenim MT" panose="02010502060101010101" pitchFamily="2" charset="-79"/>
                <a:cs typeface="Levenim MT" panose="02010502060101010101" pitchFamily="2" charset="-79"/>
              </a:rPr>
              <a:t>General Principles of Contracts (</a:t>
            </a:r>
            <a:r>
              <a:rPr lang="en-US" sz="2800" b="1" dirty="0" smtClean="0">
                <a:solidFill>
                  <a:schemeClr val="accent6">
                    <a:lumMod val="75000"/>
                  </a:schemeClr>
                </a:solidFill>
                <a:latin typeface="Levenim MT" panose="02010502060101010101" pitchFamily="2" charset="-79"/>
                <a:cs typeface="Levenim MT" panose="02010502060101010101" pitchFamily="2" charset="-79"/>
              </a:rPr>
              <a:t>III):</a:t>
            </a:r>
            <a:endParaRPr lang="en-US" sz="2800" b="1" dirty="0">
              <a:solidFill>
                <a:schemeClr val="accent6">
                  <a:lumMod val="75000"/>
                </a:schemeClr>
              </a:solidFill>
              <a:latin typeface="Levenim MT" panose="02010502060101010101" pitchFamily="2" charset="-79"/>
              <a:cs typeface="Levenim MT" panose="02010502060101010101" pitchFamily="2" charset="-79"/>
            </a:endParaRPr>
          </a:p>
          <a:p>
            <a:pPr algn="l"/>
            <a:r>
              <a:rPr lang="en-US" sz="2500" b="1" dirty="0" smtClean="0">
                <a:solidFill>
                  <a:schemeClr val="bg2">
                    <a:lumMod val="50000"/>
                  </a:schemeClr>
                </a:solidFill>
                <a:latin typeface="Levenim MT" panose="02010502060101010101" pitchFamily="2" charset="-79"/>
                <a:cs typeface="Levenim MT" panose="02010502060101010101" pitchFamily="2" charset="-79"/>
              </a:rPr>
              <a:t>Conditions required for contracts (</a:t>
            </a:r>
            <a:r>
              <a:rPr lang="en-US" sz="2400" b="1" dirty="0" smtClean="0">
                <a:solidFill>
                  <a:schemeClr val="bg2">
                    <a:lumMod val="50000"/>
                  </a:schemeClr>
                </a:solidFill>
                <a:latin typeface="Levenim MT" panose="02010502060101010101" pitchFamily="2" charset="-79"/>
                <a:cs typeface="Levenim MT" panose="02010502060101010101" pitchFamily="2" charset="-79"/>
              </a:rPr>
              <a:t>Legality of motives behind a contract</a:t>
            </a:r>
            <a:r>
              <a:rPr lang="en-US" sz="2500" b="1" dirty="0" smtClean="0">
                <a:solidFill>
                  <a:schemeClr val="bg2">
                    <a:lumMod val="50000"/>
                  </a:schemeClr>
                </a:solidFill>
                <a:latin typeface="Levenim MT" panose="02010502060101010101" pitchFamily="2" charset="-79"/>
                <a:cs typeface="Levenim MT" panose="02010502060101010101" pitchFamily="2" charset="-79"/>
              </a:rPr>
              <a:t>):</a:t>
            </a:r>
          </a:p>
          <a:p>
            <a:pPr marL="457200" indent="-457200" algn="l" eaLnBrk="1" hangingPunct="1">
              <a:buFont typeface="Wingdings" pitchFamily="2" charset="2"/>
              <a:buChar char="q"/>
            </a:pPr>
            <a:r>
              <a:rPr lang="en-US" sz="2600" b="1" dirty="0" err="1" smtClean="0">
                <a:solidFill>
                  <a:schemeClr val="tx1"/>
                </a:solidFill>
                <a:latin typeface="Baskerville Old Face" panose="02020602080505020303" pitchFamily="18" charset="0"/>
              </a:rPr>
              <a:t>Hiyal</a:t>
            </a:r>
            <a:r>
              <a:rPr lang="en-US" sz="2600" b="1" dirty="0" smtClean="0">
                <a:solidFill>
                  <a:schemeClr val="tx1"/>
                </a:solidFill>
                <a:latin typeface="Baskerville Old Face" panose="02020602080505020303" pitchFamily="18" charset="0"/>
              </a:rPr>
              <a:t> (subterfuges)is not allowed</a:t>
            </a:r>
          </a:p>
          <a:p>
            <a:pPr marL="457200" indent="-457200" algn="l" eaLnBrk="1" hangingPunct="1">
              <a:buFont typeface="Wingdings" pitchFamily="2" charset="2"/>
              <a:buChar char="q"/>
            </a:pPr>
            <a:r>
              <a:rPr lang="en-US" sz="2600" b="1" dirty="0" smtClean="0">
                <a:solidFill>
                  <a:schemeClr val="tx1"/>
                </a:solidFill>
                <a:latin typeface="Baskerville Old Face" panose="02020602080505020303" pitchFamily="18" charset="0"/>
              </a:rPr>
              <a:t>Bay al-</a:t>
            </a:r>
            <a:r>
              <a:rPr lang="en-US" sz="2600" b="1" dirty="0" err="1" smtClean="0">
                <a:solidFill>
                  <a:schemeClr val="tx1"/>
                </a:solidFill>
                <a:latin typeface="Baskerville Old Face" panose="02020602080505020303" pitchFamily="18" charset="0"/>
              </a:rPr>
              <a:t>inah</a:t>
            </a:r>
            <a:r>
              <a:rPr lang="en-US" sz="2600" b="1" dirty="0" smtClean="0">
                <a:solidFill>
                  <a:schemeClr val="tx1"/>
                </a:solidFill>
                <a:latin typeface="Baskerville Old Face" panose="02020602080505020303" pitchFamily="18" charset="0"/>
              </a:rPr>
              <a:t> (Buy back agreement) is also prohibited on pre agreed price </a:t>
            </a:r>
          </a:p>
          <a:p>
            <a:pPr marL="457200" indent="-457200" algn="l" eaLnBrk="1" hangingPunct="1">
              <a:buFont typeface="Arial" pitchFamily="34" charset="0"/>
              <a:buChar char="•"/>
            </a:pPr>
            <a:endParaRPr lang="en-US" sz="2600" b="1" dirty="0" smtClean="0">
              <a:solidFill>
                <a:schemeClr val="tx1"/>
              </a:solidFill>
              <a:latin typeface="Baskerville Old Face" panose="02020602080505020303" pitchFamily="18" charset="0"/>
            </a:endParaRP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Permissible Modes of Property</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xmlns="" val="2759352364"/>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990600"/>
            <a:ext cx="3657600" cy="5791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a:solidFill>
                  <a:schemeClr val="accent6">
                    <a:lumMod val="75000"/>
                  </a:schemeClr>
                </a:solidFill>
                <a:latin typeface="Levenim MT" panose="02010502060101010101" pitchFamily="2" charset="-79"/>
                <a:cs typeface="Levenim MT" panose="02010502060101010101" pitchFamily="2" charset="-79"/>
              </a:rPr>
              <a:t>General Principles of Contracts (</a:t>
            </a:r>
            <a:r>
              <a:rPr lang="en-US" sz="2800" b="1" dirty="0" smtClean="0">
                <a:solidFill>
                  <a:schemeClr val="accent6">
                    <a:lumMod val="75000"/>
                  </a:schemeClr>
                </a:solidFill>
                <a:latin typeface="Levenim MT" panose="02010502060101010101" pitchFamily="2" charset="-79"/>
                <a:cs typeface="Levenim MT" panose="02010502060101010101" pitchFamily="2" charset="-79"/>
              </a:rPr>
              <a:t>III):</a:t>
            </a:r>
            <a:endParaRPr lang="en-US" sz="2800" b="1" dirty="0">
              <a:solidFill>
                <a:schemeClr val="accent6">
                  <a:lumMod val="75000"/>
                </a:schemeClr>
              </a:solidFill>
              <a:latin typeface="Levenim MT" panose="02010502060101010101" pitchFamily="2" charset="-79"/>
              <a:cs typeface="Levenim MT" panose="02010502060101010101" pitchFamily="2" charset="-79"/>
            </a:endParaRPr>
          </a:p>
          <a:p>
            <a:pPr algn="l"/>
            <a:r>
              <a:rPr lang="en-US" sz="2500" b="1" dirty="0" smtClean="0">
                <a:solidFill>
                  <a:schemeClr val="bg2">
                    <a:lumMod val="50000"/>
                  </a:schemeClr>
                </a:solidFill>
                <a:latin typeface="Levenim MT" panose="02010502060101010101" pitchFamily="2" charset="-79"/>
                <a:cs typeface="Levenim MT" panose="02010502060101010101" pitchFamily="2" charset="-79"/>
              </a:rPr>
              <a:t>Conditions required for contracts (</a:t>
            </a:r>
            <a:r>
              <a:rPr lang="en-US" sz="2400" b="1" dirty="0" smtClean="0">
                <a:solidFill>
                  <a:schemeClr val="bg2">
                    <a:lumMod val="50000"/>
                  </a:schemeClr>
                </a:solidFill>
                <a:latin typeface="Levenim MT" panose="02010502060101010101" pitchFamily="2" charset="-79"/>
                <a:cs typeface="Levenim MT" panose="02010502060101010101" pitchFamily="2" charset="-79"/>
              </a:rPr>
              <a:t>Legality of motives behind a contract</a:t>
            </a:r>
            <a:r>
              <a:rPr lang="en-US" sz="2500" b="1" dirty="0" smtClean="0">
                <a:solidFill>
                  <a:schemeClr val="bg2">
                    <a:lumMod val="50000"/>
                  </a:schemeClr>
                </a:solidFill>
                <a:latin typeface="Levenim MT" panose="02010502060101010101" pitchFamily="2" charset="-79"/>
                <a:cs typeface="Levenim MT" panose="02010502060101010101" pitchFamily="2" charset="-79"/>
              </a:rPr>
              <a:t>):</a:t>
            </a:r>
          </a:p>
          <a:p>
            <a:pPr marL="457200" indent="-457200" algn="l" eaLnBrk="1" hangingPunct="1">
              <a:buFont typeface="Wingdings" pitchFamily="2" charset="2"/>
              <a:buChar char="q"/>
            </a:pPr>
            <a:r>
              <a:rPr lang="en-US" sz="2600" b="1" dirty="0" smtClean="0">
                <a:solidFill>
                  <a:schemeClr val="tx1"/>
                </a:solidFill>
                <a:latin typeface="Baskerville Old Face" panose="02020602080505020303" pitchFamily="18" charset="0"/>
              </a:rPr>
              <a:t>Bay </a:t>
            </a:r>
            <a:r>
              <a:rPr lang="en-US" sz="2600" b="1" dirty="0" err="1" smtClean="0">
                <a:solidFill>
                  <a:schemeClr val="tx1"/>
                </a:solidFill>
                <a:latin typeface="Baskerville Old Face" panose="02020602080505020303" pitchFamily="18" charset="0"/>
              </a:rPr>
              <a:t>bil-wafa</a:t>
            </a:r>
            <a:r>
              <a:rPr lang="en-US" sz="2600" b="1" dirty="0" smtClean="0">
                <a:solidFill>
                  <a:schemeClr val="tx1"/>
                </a:solidFill>
                <a:latin typeface="Baskerville Old Face" panose="02020602080505020303" pitchFamily="18" charset="0"/>
              </a:rPr>
              <a:t> (Sale with promise of repurchase-redeemable sale) is prohibited.</a:t>
            </a:r>
          </a:p>
          <a:p>
            <a:pPr marL="457200" indent="-457200" algn="l" eaLnBrk="1" hangingPunct="1">
              <a:buFont typeface="Wingdings" pitchFamily="2" charset="2"/>
              <a:buChar char="q"/>
            </a:pPr>
            <a:r>
              <a:rPr lang="en-US" sz="2600" b="1" dirty="0" smtClean="0">
                <a:solidFill>
                  <a:schemeClr val="tx1"/>
                </a:solidFill>
                <a:latin typeface="Baskerville Old Face" panose="02020602080505020303" pitchFamily="18" charset="0"/>
              </a:rPr>
              <a:t>Sale of debt (Bay </a:t>
            </a:r>
            <a:r>
              <a:rPr lang="en-US" sz="2600" b="1" dirty="0" err="1" smtClean="0">
                <a:solidFill>
                  <a:schemeClr val="tx1"/>
                </a:solidFill>
                <a:latin typeface="Baskerville Old Face" panose="02020602080505020303" pitchFamily="18" charset="0"/>
              </a:rPr>
              <a:t>ud</a:t>
            </a:r>
            <a:r>
              <a:rPr lang="en-US" sz="2600" b="1" dirty="0" smtClean="0">
                <a:solidFill>
                  <a:schemeClr val="tx1"/>
                </a:solidFill>
                <a:latin typeface="Baskerville Old Face" panose="02020602080505020303" pitchFamily="18" charset="0"/>
              </a:rPr>
              <a:t> </a:t>
            </a:r>
            <a:r>
              <a:rPr lang="en-US" sz="2600" b="1" dirty="0" err="1" smtClean="0">
                <a:solidFill>
                  <a:schemeClr val="tx1"/>
                </a:solidFill>
                <a:latin typeface="Baskerville Old Face" panose="02020602080505020303" pitchFamily="18" charset="0"/>
              </a:rPr>
              <a:t>dain</a:t>
            </a:r>
            <a:r>
              <a:rPr lang="en-US" sz="2600" b="1" dirty="0" smtClean="0">
                <a:solidFill>
                  <a:schemeClr val="tx1"/>
                </a:solidFill>
                <a:latin typeface="Baskerville Old Face" panose="02020602080505020303" pitchFamily="18" charset="0"/>
              </a:rPr>
              <a:t>) is also prohibited</a:t>
            </a: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Permissible Modes of Property</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xmlns="" val="1165845364"/>
      </p:ext>
    </p:ext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990600"/>
            <a:ext cx="3657600" cy="5791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a:solidFill>
                  <a:schemeClr val="accent6">
                    <a:lumMod val="75000"/>
                  </a:schemeClr>
                </a:solidFill>
                <a:latin typeface="Levenim MT" panose="02010502060101010101" pitchFamily="2" charset="-79"/>
                <a:cs typeface="Levenim MT" panose="02010502060101010101" pitchFamily="2" charset="-79"/>
              </a:rPr>
              <a:t>General Principles of Contracts (</a:t>
            </a:r>
            <a:r>
              <a:rPr lang="en-US" sz="2800" b="1" dirty="0" smtClean="0">
                <a:solidFill>
                  <a:schemeClr val="accent6">
                    <a:lumMod val="75000"/>
                  </a:schemeClr>
                </a:solidFill>
                <a:latin typeface="Levenim MT" panose="02010502060101010101" pitchFamily="2" charset="-79"/>
                <a:cs typeface="Levenim MT" panose="02010502060101010101" pitchFamily="2" charset="-79"/>
              </a:rPr>
              <a:t>III):</a:t>
            </a:r>
            <a:endParaRPr lang="en-US" sz="2800" b="1" dirty="0">
              <a:solidFill>
                <a:schemeClr val="accent6">
                  <a:lumMod val="75000"/>
                </a:schemeClr>
              </a:solidFill>
              <a:latin typeface="Levenim MT" panose="02010502060101010101" pitchFamily="2" charset="-79"/>
              <a:cs typeface="Levenim MT" panose="02010502060101010101" pitchFamily="2" charset="-79"/>
            </a:endParaRPr>
          </a:p>
          <a:p>
            <a:pPr algn="l"/>
            <a:r>
              <a:rPr lang="en-US" sz="2500" b="1" dirty="0" smtClean="0">
                <a:solidFill>
                  <a:schemeClr val="bg2">
                    <a:lumMod val="50000"/>
                  </a:schemeClr>
                </a:solidFill>
                <a:latin typeface="Levenim MT" panose="02010502060101010101" pitchFamily="2" charset="-79"/>
                <a:cs typeface="Levenim MT" panose="02010502060101010101" pitchFamily="2" charset="-79"/>
              </a:rPr>
              <a:t>Conditions required for contracts (</a:t>
            </a:r>
            <a:r>
              <a:rPr lang="en-US" sz="2300" b="1" dirty="0" smtClean="0">
                <a:solidFill>
                  <a:schemeClr val="bg2">
                    <a:lumMod val="50000"/>
                  </a:schemeClr>
                </a:solidFill>
                <a:latin typeface="Levenim MT" panose="02010502060101010101" pitchFamily="2" charset="-79"/>
                <a:cs typeface="Levenim MT" panose="02010502060101010101" pitchFamily="2" charset="-79"/>
              </a:rPr>
              <a:t>The contract should confirm to the rules set by </a:t>
            </a:r>
            <a:r>
              <a:rPr lang="en-US" sz="2300" b="1" dirty="0" err="1" smtClean="0">
                <a:solidFill>
                  <a:schemeClr val="bg2">
                    <a:lumMod val="50000"/>
                  </a:schemeClr>
                </a:solidFill>
                <a:latin typeface="Levenim MT" panose="02010502060101010101" pitchFamily="2" charset="-79"/>
                <a:cs typeface="Levenim MT" panose="02010502060101010101" pitchFamily="2" charset="-79"/>
              </a:rPr>
              <a:t>shariah</a:t>
            </a:r>
            <a:r>
              <a:rPr lang="en-US" sz="2300" b="1" dirty="0" smtClean="0">
                <a:solidFill>
                  <a:schemeClr val="bg2">
                    <a:lumMod val="50000"/>
                  </a:schemeClr>
                </a:solidFill>
                <a:latin typeface="Levenim MT" panose="02010502060101010101" pitchFamily="2" charset="-79"/>
                <a:cs typeface="Levenim MT" panose="02010502060101010101" pitchFamily="2" charset="-79"/>
              </a:rPr>
              <a:t> for execution of contracts</a:t>
            </a:r>
            <a:r>
              <a:rPr lang="en-US" sz="2500" b="1" dirty="0" smtClean="0">
                <a:solidFill>
                  <a:schemeClr val="bg2">
                    <a:lumMod val="50000"/>
                  </a:schemeClr>
                </a:solidFill>
                <a:latin typeface="Levenim MT" panose="02010502060101010101" pitchFamily="2" charset="-79"/>
                <a:cs typeface="Levenim MT" panose="02010502060101010101" pitchFamily="2" charset="-79"/>
              </a:rPr>
              <a:t>):</a:t>
            </a:r>
          </a:p>
          <a:p>
            <a:pPr marL="457200" indent="-457200" algn="l" eaLnBrk="1" hangingPunct="1">
              <a:buFont typeface="Wingdings" pitchFamily="2" charset="2"/>
              <a:buChar char="§"/>
            </a:pPr>
            <a:r>
              <a:rPr lang="en-US" sz="2600" b="1" dirty="0" smtClean="0">
                <a:solidFill>
                  <a:schemeClr val="tx1"/>
                </a:solidFill>
                <a:latin typeface="Baskerville Old Face" panose="02020602080505020303" pitchFamily="18" charset="0"/>
              </a:rPr>
              <a:t>The contract, compensatory or non compensatory, has a set of rules that need to be complied with</a:t>
            </a: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Permissible Modes of Property</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xmlns="" val="4036609395"/>
      </p:ext>
    </p:extLst>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990600"/>
            <a:ext cx="3657600" cy="5791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a:solidFill>
                  <a:schemeClr val="accent6">
                    <a:lumMod val="75000"/>
                  </a:schemeClr>
                </a:solidFill>
                <a:latin typeface="Levenim MT" panose="02010502060101010101" pitchFamily="2" charset="-79"/>
                <a:cs typeface="Levenim MT" panose="02010502060101010101" pitchFamily="2" charset="-79"/>
              </a:rPr>
              <a:t>General Principles of Contracts (</a:t>
            </a:r>
            <a:r>
              <a:rPr lang="en-US" sz="2800" b="1" dirty="0" smtClean="0">
                <a:solidFill>
                  <a:schemeClr val="accent6">
                    <a:lumMod val="75000"/>
                  </a:schemeClr>
                </a:solidFill>
                <a:latin typeface="Levenim MT" panose="02010502060101010101" pitchFamily="2" charset="-79"/>
                <a:cs typeface="Levenim MT" panose="02010502060101010101" pitchFamily="2" charset="-79"/>
              </a:rPr>
              <a:t>III):</a:t>
            </a:r>
            <a:endParaRPr lang="en-US" sz="2800" b="1" dirty="0">
              <a:solidFill>
                <a:schemeClr val="accent6">
                  <a:lumMod val="75000"/>
                </a:schemeClr>
              </a:solidFill>
              <a:latin typeface="Levenim MT" panose="02010502060101010101" pitchFamily="2" charset="-79"/>
              <a:cs typeface="Levenim MT" panose="02010502060101010101" pitchFamily="2" charset="-79"/>
            </a:endParaRPr>
          </a:p>
          <a:p>
            <a:pPr algn="l"/>
            <a:r>
              <a:rPr lang="en-US" sz="2500" b="1" dirty="0" smtClean="0">
                <a:solidFill>
                  <a:schemeClr val="bg2">
                    <a:lumMod val="50000"/>
                  </a:schemeClr>
                </a:solidFill>
                <a:latin typeface="Levenim MT" panose="02010502060101010101" pitchFamily="2" charset="-79"/>
                <a:cs typeface="Levenim MT" panose="02010502060101010101" pitchFamily="2" charset="-79"/>
              </a:rPr>
              <a:t>Conditions required for contracts (</a:t>
            </a:r>
            <a:r>
              <a:rPr lang="en-US" sz="2300" b="1" dirty="0" smtClean="0">
                <a:solidFill>
                  <a:schemeClr val="bg2">
                    <a:lumMod val="50000"/>
                  </a:schemeClr>
                </a:solidFill>
                <a:latin typeface="Levenim MT" panose="02010502060101010101" pitchFamily="2" charset="-79"/>
                <a:cs typeface="Levenim MT" panose="02010502060101010101" pitchFamily="2" charset="-79"/>
              </a:rPr>
              <a:t>The contract should confirm to the rules set by </a:t>
            </a:r>
            <a:r>
              <a:rPr lang="en-US" sz="2300" b="1" dirty="0" err="1" smtClean="0">
                <a:solidFill>
                  <a:schemeClr val="bg2">
                    <a:lumMod val="50000"/>
                  </a:schemeClr>
                </a:solidFill>
                <a:latin typeface="Levenim MT" panose="02010502060101010101" pitchFamily="2" charset="-79"/>
                <a:cs typeface="Levenim MT" panose="02010502060101010101" pitchFamily="2" charset="-79"/>
              </a:rPr>
              <a:t>shariah</a:t>
            </a:r>
            <a:r>
              <a:rPr lang="en-US" sz="2300" b="1" dirty="0" smtClean="0">
                <a:solidFill>
                  <a:schemeClr val="bg2">
                    <a:lumMod val="50000"/>
                  </a:schemeClr>
                </a:solidFill>
                <a:latin typeface="Levenim MT" panose="02010502060101010101" pitchFamily="2" charset="-79"/>
                <a:cs typeface="Levenim MT" panose="02010502060101010101" pitchFamily="2" charset="-79"/>
              </a:rPr>
              <a:t> for execution of contracts</a:t>
            </a:r>
            <a:r>
              <a:rPr lang="en-US" sz="2500" b="1" dirty="0" smtClean="0">
                <a:solidFill>
                  <a:schemeClr val="bg2">
                    <a:lumMod val="50000"/>
                  </a:schemeClr>
                </a:solidFill>
                <a:latin typeface="Levenim MT" panose="02010502060101010101" pitchFamily="2" charset="-79"/>
                <a:cs typeface="Levenim MT" panose="02010502060101010101" pitchFamily="2" charset="-79"/>
              </a:rPr>
              <a:t>):</a:t>
            </a:r>
          </a:p>
          <a:p>
            <a:pPr marL="457200" indent="-457200" algn="l" eaLnBrk="1" hangingPunct="1">
              <a:buFont typeface="Wingdings" pitchFamily="2" charset="2"/>
              <a:buChar char="§"/>
            </a:pPr>
            <a:r>
              <a:rPr lang="en-US" sz="2500" b="1" dirty="0" smtClean="0">
                <a:solidFill>
                  <a:schemeClr val="tx1"/>
                </a:solidFill>
                <a:latin typeface="Baskerville Old Face" panose="02020602080505020303" pitchFamily="18" charset="0"/>
              </a:rPr>
              <a:t>These rules explain the conditions related to parties, subject matter, compensation and other related issues of a particular contract</a:t>
            </a: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Permissible Modes of Property</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
        <p:nvSpPr>
          <p:cNvPr id="4" name="TextBox 3"/>
          <p:cNvSpPr txBox="1"/>
          <p:nvPr/>
        </p:nvSpPr>
        <p:spPr>
          <a:xfrm>
            <a:off x="2362200" y="3957935"/>
            <a:ext cx="723275" cy="461665"/>
          </a:xfrm>
          <a:prstGeom prst="rect">
            <a:avLst/>
          </a:prstGeom>
          <a:noFill/>
        </p:spPr>
        <p:txBody>
          <a:bodyPr wrap="none" rtlCol="0">
            <a:spAutoFit/>
          </a:bodyPr>
          <a:lstStyle/>
          <a:p>
            <a:r>
              <a:rPr lang="en-US" sz="2400" dirty="0" smtClean="0">
                <a:solidFill>
                  <a:srgbClr val="FF0000"/>
                </a:solidFill>
              </a:rPr>
              <a:t>END</a:t>
            </a:r>
            <a:endParaRPr lang="en-US" sz="2400" dirty="0">
              <a:solidFill>
                <a:srgbClr val="FF0000"/>
              </a:solidFill>
            </a:endParaRPr>
          </a:p>
        </p:txBody>
      </p:sp>
    </p:spTree>
    <p:extLst>
      <p:ext uri="{BB962C8B-B14F-4D97-AF65-F5344CB8AC3E}">
        <p14:creationId xmlns:p14="http://schemas.microsoft.com/office/powerpoint/2010/main" xmlns="" val="332615994"/>
      </p:ext>
    </p:extLst>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0" y="162339"/>
            <a:ext cx="9144000" cy="752061"/>
          </a:xfrm>
        </p:spPr>
        <p:txBody>
          <a:bodyPr/>
          <a:lstStyle/>
          <a:p>
            <a:r>
              <a:rPr lang="en-US" sz="35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Permissible Modes of Property</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
        <p:nvSpPr>
          <p:cNvPr id="7" name="Rectangle 3"/>
          <p:cNvSpPr txBox="1">
            <a:spLocks noChangeArrowheads="1"/>
          </p:cNvSpPr>
          <p:nvPr/>
        </p:nvSpPr>
        <p:spPr bwMode="auto">
          <a:xfrm>
            <a:off x="4731774" y="3200400"/>
            <a:ext cx="3657600" cy="1143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eaLnBrk="1" hangingPunct="1">
              <a:defRPr/>
            </a:pPr>
            <a:r>
              <a:rPr lang="en-US" b="1" dirty="0" smtClean="0">
                <a:solidFill>
                  <a:schemeClr val="tx2">
                    <a:lumMod val="60000"/>
                    <a:lumOff val="40000"/>
                  </a:schemeClr>
                </a:solidFill>
                <a:latin typeface="Baskerville Old Face" panose="02020602080505020303" pitchFamily="18" charset="0"/>
              </a:rPr>
              <a:t>Basic Elements of a Contract (I)</a:t>
            </a:r>
            <a:endParaRPr lang="en-US" b="1" dirty="0" smtClean="0">
              <a:solidFill>
                <a:schemeClr val="tx2">
                  <a:lumMod val="60000"/>
                  <a:lumOff val="40000"/>
                </a:schemeClr>
              </a:solidFill>
              <a:latin typeface="Baskerville Old Face" panose="02020602080505020303" pitchFamily="18" charset="0"/>
              <a:cs typeface="Aharoni" panose="02010803020104030203" pitchFamily="2" charset="-79"/>
            </a:endParaRPr>
          </a:p>
        </p:txBody>
      </p:sp>
    </p:spTree>
    <p:extLst>
      <p:ext uri="{BB962C8B-B14F-4D97-AF65-F5344CB8AC3E}">
        <p14:creationId xmlns:p14="http://schemas.microsoft.com/office/powerpoint/2010/main" xmlns="" val="2824290843"/>
      </p:ext>
    </p:extLst>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76800" y="1219200"/>
            <a:ext cx="3657600" cy="5334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Basic Elements of a contract (I):</a:t>
            </a:r>
          </a:p>
          <a:p>
            <a:pPr marL="457200" indent="-457200" algn="l">
              <a:buFont typeface="Arial" pitchFamily="34" charset="0"/>
              <a:buChar char="•"/>
            </a:pPr>
            <a:r>
              <a:rPr lang="en-US" sz="2600" b="1" dirty="0" smtClean="0">
                <a:solidFill>
                  <a:schemeClr val="tx1"/>
                </a:solidFill>
                <a:latin typeface="Baskerville Old Face" panose="02020602080505020303" pitchFamily="18" charset="0"/>
              </a:rPr>
              <a:t>Every contract has some basic elements which are as following:</a:t>
            </a:r>
          </a:p>
          <a:p>
            <a:pPr marL="457200" indent="-457200" algn="l">
              <a:buFont typeface="Wingdings" pitchFamily="2" charset="2"/>
              <a:buChar char="ü"/>
            </a:pPr>
            <a:r>
              <a:rPr lang="en-US" sz="2500" b="1" dirty="0" smtClean="0">
                <a:solidFill>
                  <a:schemeClr val="tx1"/>
                </a:solidFill>
                <a:latin typeface="Baskerville Old Face" panose="02020602080505020303" pitchFamily="18" charset="0"/>
              </a:rPr>
              <a:t>Parties / persons to contract</a:t>
            </a:r>
          </a:p>
          <a:p>
            <a:pPr marL="457200" indent="-457200" algn="l">
              <a:buFont typeface="Wingdings" pitchFamily="2" charset="2"/>
              <a:buChar char="ü"/>
            </a:pPr>
            <a:r>
              <a:rPr lang="en-US" sz="2500" b="1" dirty="0" smtClean="0">
                <a:solidFill>
                  <a:schemeClr val="tx1"/>
                </a:solidFill>
                <a:latin typeface="Baskerville Old Face" panose="02020602080505020303" pitchFamily="18" charset="0"/>
              </a:rPr>
              <a:t>Wordings of Contract (Means Medium)</a:t>
            </a:r>
          </a:p>
          <a:p>
            <a:pPr marL="457200" indent="-457200" algn="l">
              <a:buFont typeface="Wingdings" pitchFamily="2" charset="2"/>
              <a:buChar char="ü"/>
            </a:pPr>
            <a:r>
              <a:rPr lang="en-US" sz="2500" b="1" dirty="0" smtClean="0">
                <a:solidFill>
                  <a:schemeClr val="tx1"/>
                </a:solidFill>
                <a:latin typeface="Baskerville Old Face" panose="02020602080505020303" pitchFamily="18" charset="0"/>
              </a:rPr>
              <a:t>Subject matter of contract (the thing / task meant by the contract</a:t>
            </a:r>
          </a:p>
          <a:p>
            <a:pPr marL="457200" indent="-457200" algn="l" eaLnBrk="1" hangingPunct="1">
              <a:buFont typeface="Wingdings" pitchFamily="2" charset="2"/>
              <a:buChar char="ü"/>
            </a:pPr>
            <a:endParaRPr lang="en-US" sz="2600" b="1" dirty="0" smtClean="0">
              <a:solidFill>
                <a:schemeClr val="tx1"/>
              </a:solidFill>
              <a:latin typeface="Baskerville Old Face" panose="02020602080505020303" pitchFamily="18" charset="0"/>
            </a:endParaRP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Permissible Modes of Property</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xmlns="" val="131035103"/>
      </p:ext>
    </p:extLst>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76800" y="1219200"/>
            <a:ext cx="3657600" cy="5334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Basic Elements of a contract (I):</a:t>
            </a:r>
          </a:p>
          <a:p>
            <a:pPr marL="457200" indent="-457200" algn="l">
              <a:buFont typeface="Arial" pitchFamily="34" charset="0"/>
              <a:buChar char="•"/>
            </a:pPr>
            <a:r>
              <a:rPr lang="en-US" sz="2600" b="1" dirty="0" smtClean="0">
                <a:solidFill>
                  <a:schemeClr val="tx1"/>
                </a:solidFill>
                <a:latin typeface="Baskerville Old Face" panose="02020602080505020303" pitchFamily="18" charset="0"/>
              </a:rPr>
              <a:t>Every contract has some basic elements which are as following:</a:t>
            </a:r>
          </a:p>
          <a:p>
            <a:pPr marL="457200" indent="-457200" algn="l">
              <a:buFont typeface="Wingdings" pitchFamily="2" charset="2"/>
              <a:buChar char="ü"/>
            </a:pPr>
            <a:r>
              <a:rPr lang="en-US" sz="2500" b="1" dirty="0" smtClean="0">
                <a:solidFill>
                  <a:schemeClr val="tx1"/>
                </a:solidFill>
                <a:latin typeface="Baskerville Old Face" panose="02020602080505020303" pitchFamily="18" charset="0"/>
              </a:rPr>
              <a:t>Compensation (Remuneration / Price for exchange)</a:t>
            </a:r>
          </a:p>
          <a:p>
            <a:pPr marL="457200" indent="-457200" algn="l">
              <a:buFont typeface="Wingdings" pitchFamily="2" charset="2"/>
              <a:buChar char="ü"/>
            </a:pPr>
            <a:r>
              <a:rPr lang="en-US" sz="2500" b="1" dirty="0" smtClean="0">
                <a:solidFill>
                  <a:schemeClr val="tx1"/>
                </a:solidFill>
                <a:latin typeface="Baskerville Old Face" panose="02020602080505020303" pitchFamily="18" charset="0"/>
              </a:rPr>
              <a:t>Basic Frame work of the contracts (Rights and Responsibilities)</a:t>
            </a:r>
            <a:endParaRPr lang="en-US" sz="2600" b="1" dirty="0" smtClean="0">
              <a:solidFill>
                <a:schemeClr val="tx1"/>
              </a:solidFill>
              <a:latin typeface="Baskerville Old Face" panose="02020602080505020303" pitchFamily="18" charset="0"/>
            </a:endParaRP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Permissible Modes of Property</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xmlns="" val="385539835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219200"/>
            <a:ext cx="3657600" cy="5257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Islamic Law of </a:t>
            </a:r>
            <a:r>
              <a:rPr lang="en-US" sz="2800" b="1" dirty="0">
                <a:solidFill>
                  <a:schemeClr val="accent6">
                    <a:lumMod val="75000"/>
                  </a:schemeClr>
                </a:solidFill>
                <a:latin typeface="Levenim MT" panose="02010502060101010101" pitchFamily="2" charset="-79"/>
                <a:cs typeface="Levenim MT" panose="02010502060101010101" pitchFamily="2" charset="-79"/>
              </a:rPr>
              <a:t>Contracts (I):</a:t>
            </a:r>
            <a:endParaRPr lang="en-US" sz="2800" b="1" dirty="0" smtClean="0">
              <a:solidFill>
                <a:schemeClr val="bg2">
                  <a:lumMod val="50000"/>
                </a:schemeClr>
              </a:solidFill>
              <a:latin typeface="Levenim MT" panose="02010502060101010101" pitchFamily="2" charset="-79"/>
              <a:cs typeface="Levenim MT" panose="02010502060101010101" pitchFamily="2" charset="-79"/>
            </a:endParaRPr>
          </a:p>
          <a:p>
            <a:pPr marL="457200" indent="-457200" algn="l" eaLnBrk="1" hangingPunct="1">
              <a:buFont typeface="Arial" panose="020B0604020202020204" pitchFamily="34" charset="0"/>
              <a:buChar char="•"/>
            </a:pPr>
            <a:r>
              <a:rPr lang="en-US" sz="2600" b="1" dirty="0" smtClean="0">
                <a:solidFill>
                  <a:schemeClr val="tx1"/>
                </a:solidFill>
                <a:latin typeface="Baskerville Old Face" panose="02020602080505020303" pitchFamily="18" charset="0"/>
              </a:rPr>
              <a:t>Legally a contract is an agreement between two or more persons or parties for doing something.</a:t>
            </a:r>
          </a:p>
          <a:p>
            <a:pPr marL="457200" indent="-457200" algn="l" eaLnBrk="1" hangingPunct="1">
              <a:buFont typeface="Arial" panose="020B0604020202020204" pitchFamily="34" charset="0"/>
              <a:buChar char="•"/>
            </a:pPr>
            <a:r>
              <a:rPr lang="en-US" sz="2600" b="1" dirty="0" smtClean="0">
                <a:solidFill>
                  <a:schemeClr val="tx1"/>
                </a:solidFill>
                <a:latin typeface="Baskerville Old Face" panose="02020602080505020303" pitchFamily="18" charset="0"/>
              </a:rPr>
              <a:t>According to Islam every action or work that takes place between two or parties is a contract.</a:t>
            </a:r>
            <a:endParaRPr lang="en-US" sz="2600" b="1" dirty="0">
              <a:solidFill>
                <a:schemeClr val="tx1"/>
              </a:solidFill>
              <a:latin typeface="Baskerville Old Face" panose="02020602080505020303" pitchFamily="18" charset="0"/>
            </a:endParaRPr>
          </a:p>
        </p:txBody>
      </p:sp>
      <p:sp>
        <p:nvSpPr>
          <p:cNvPr id="4" name="Title 1"/>
          <p:cNvSpPr>
            <a:spLocks noGrp="1"/>
          </p:cNvSpPr>
          <p:nvPr>
            <p:ph type="ctrTitle"/>
          </p:nvPr>
        </p:nvSpPr>
        <p:spPr>
          <a:xfrm>
            <a:off x="0" y="238539"/>
            <a:ext cx="9144000" cy="752061"/>
          </a:xfrm>
        </p:spPr>
        <p:txBody>
          <a:body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Permissible Modes of Property</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xmlns="" val="509737443"/>
      </p:ext>
    </p:extLst>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76800" y="1219200"/>
            <a:ext cx="3657600" cy="5334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Basic Elements of a contract (I):</a:t>
            </a:r>
          </a:p>
          <a:p>
            <a:pPr marL="457200" indent="-457200" algn="l">
              <a:buFont typeface="Arial" pitchFamily="34" charset="0"/>
              <a:buChar char="•"/>
            </a:pPr>
            <a:r>
              <a:rPr lang="en-US" sz="2600" b="1" dirty="0" smtClean="0">
                <a:solidFill>
                  <a:schemeClr val="tx1"/>
                </a:solidFill>
                <a:latin typeface="Baskerville Old Face" panose="02020602080505020303" pitchFamily="18" charset="0"/>
              </a:rPr>
              <a:t>Every contract has some basic elements which are as following:</a:t>
            </a:r>
          </a:p>
          <a:p>
            <a:pPr marL="457200" indent="-457200" algn="l">
              <a:buFont typeface="Wingdings" pitchFamily="2" charset="2"/>
              <a:buChar char="ü"/>
            </a:pPr>
            <a:r>
              <a:rPr lang="en-US" sz="2500" b="1" dirty="0" smtClean="0">
                <a:solidFill>
                  <a:schemeClr val="tx1"/>
                </a:solidFill>
                <a:latin typeface="Baskerville Old Face" panose="02020602080505020303" pitchFamily="18" charset="0"/>
              </a:rPr>
              <a:t>Sane ( Mature enough to understand the nature of transaction)</a:t>
            </a: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Permissible Modes of Property</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xmlns="" val="619434277"/>
      </p:ext>
    </p:extLst>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76800" y="1219200"/>
            <a:ext cx="3657600" cy="5486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Basic Elements of a contract (I):</a:t>
            </a:r>
          </a:p>
          <a:p>
            <a:pPr marL="457200" indent="-457200" algn="l">
              <a:buFont typeface="Arial" pitchFamily="34" charset="0"/>
              <a:buChar char="•"/>
            </a:pPr>
            <a:r>
              <a:rPr lang="en-US" sz="2300" b="1" dirty="0" smtClean="0">
                <a:solidFill>
                  <a:schemeClr val="tx1"/>
                </a:solidFill>
                <a:latin typeface="Baskerville Old Face" panose="02020602080505020303" pitchFamily="18" charset="0"/>
              </a:rPr>
              <a:t>Every contract has some basic elements which are as following:</a:t>
            </a:r>
          </a:p>
          <a:p>
            <a:pPr marL="457200" indent="-457200" algn="l">
              <a:buFont typeface="Wingdings" pitchFamily="2" charset="2"/>
              <a:buChar char="ü"/>
            </a:pPr>
            <a:r>
              <a:rPr lang="en-US" sz="2300" b="1" dirty="0" smtClean="0">
                <a:solidFill>
                  <a:schemeClr val="tx1"/>
                </a:solidFill>
                <a:latin typeface="Baskerville Old Face" panose="02020602080505020303" pitchFamily="18" charset="0"/>
              </a:rPr>
              <a:t>Eligible to enter in such a contract</a:t>
            </a:r>
          </a:p>
          <a:p>
            <a:pPr marL="914400" lvl="1" indent="-457200" algn="l">
              <a:buFont typeface="Wingdings" pitchFamily="2" charset="2"/>
              <a:buChar char="v"/>
            </a:pPr>
            <a:r>
              <a:rPr lang="en-US" sz="2100" b="1" dirty="0" smtClean="0">
                <a:solidFill>
                  <a:schemeClr val="tx1"/>
                </a:solidFill>
                <a:latin typeface="Baskerville Old Face" panose="02020602080505020303" pitchFamily="18" charset="0"/>
              </a:rPr>
              <a:t>Should have authority (ownership or agent to execute)</a:t>
            </a:r>
          </a:p>
          <a:p>
            <a:pPr marL="914400" lvl="1" indent="-457200" algn="l">
              <a:buFont typeface="Wingdings" pitchFamily="2" charset="2"/>
              <a:buChar char="v"/>
            </a:pPr>
            <a:r>
              <a:rPr lang="en-US" sz="2100" b="1" dirty="0" smtClean="0">
                <a:solidFill>
                  <a:schemeClr val="tx1"/>
                </a:solidFill>
                <a:latin typeface="Baskerville Old Face" panose="02020602080505020303" pitchFamily="18" charset="0"/>
              </a:rPr>
              <a:t>Legally allowed for executing of such transaction(Govt. ban-license / permit requirement </a:t>
            </a:r>
            <a:r>
              <a:rPr lang="en-US" sz="2100" b="1" dirty="0" err="1" smtClean="0">
                <a:solidFill>
                  <a:schemeClr val="tx1"/>
                </a:solidFill>
                <a:latin typeface="Baskerville Old Face" panose="02020602080505020303" pitchFamily="18" charset="0"/>
              </a:rPr>
              <a:t>etc</a:t>
            </a:r>
            <a:r>
              <a:rPr lang="en-US" sz="2100" b="1" dirty="0" smtClean="0">
                <a:solidFill>
                  <a:schemeClr val="tx1"/>
                </a:solidFill>
                <a:latin typeface="Baskerville Old Face" panose="02020602080505020303" pitchFamily="18" charset="0"/>
              </a:rPr>
              <a:t>)</a:t>
            </a: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Permissible Modes of Property</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
        <p:nvSpPr>
          <p:cNvPr id="4" name="TextBox 3"/>
          <p:cNvSpPr txBox="1"/>
          <p:nvPr/>
        </p:nvSpPr>
        <p:spPr>
          <a:xfrm>
            <a:off x="2362200" y="3962400"/>
            <a:ext cx="723275" cy="461665"/>
          </a:xfrm>
          <a:prstGeom prst="rect">
            <a:avLst/>
          </a:prstGeom>
          <a:noFill/>
        </p:spPr>
        <p:txBody>
          <a:bodyPr wrap="none" rtlCol="0">
            <a:spAutoFit/>
          </a:bodyPr>
          <a:lstStyle/>
          <a:p>
            <a:r>
              <a:rPr lang="en-US" sz="2400" dirty="0" smtClean="0">
                <a:solidFill>
                  <a:srgbClr val="FF0000"/>
                </a:solidFill>
              </a:rPr>
              <a:t>END</a:t>
            </a:r>
            <a:endParaRPr lang="en-US" sz="2400" dirty="0">
              <a:solidFill>
                <a:srgbClr val="FF0000"/>
              </a:solidFill>
            </a:endParaRPr>
          </a:p>
        </p:txBody>
      </p:sp>
    </p:spTree>
    <p:extLst>
      <p:ext uri="{BB962C8B-B14F-4D97-AF65-F5344CB8AC3E}">
        <p14:creationId xmlns:p14="http://schemas.microsoft.com/office/powerpoint/2010/main" xmlns="" val="1093305417"/>
      </p:ext>
    </p:extLst>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0" y="162339"/>
            <a:ext cx="9144000" cy="752061"/>
          </a:xfrm>
        </p:spPr>
        <p:txBody>
          <a:bodyPr/>
          <a:lstStyle/>
          <a:p>
            <a:r>
              <a:rPr lang="en-US" sz="35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Permissible Modes of Property</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
        <p:nvSpPr>
          <p:cNvPr id="7" name="Rectangle 3"/>
          <p:cNvSpPr txBox="1">
            <a:spLocks noChangeArrowheads="1"/>
          </p:cNvSpPr>
          <p:nvPr/>
        </p:nvSpPr>
        <p:spPr bwMode="auto">
          <a:xfrm>
            <a:off x="4731774" y="3200400"/>
            <a:ext cx="3657600" cy="1143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eaLnBrk="1" hangingPunct="1">
              <a:defRPr/>
            </a:pPr>
            <a:r>
              <a:rPr lang="en-US" b="1" dirty="0" smtClean="0">
                <a:solidFill>
                  <a:schemeClr val="tx2">
                    <a:lumMod val="60000"/>
                    <a:lumOff val="40000"/>
                  </a:schemeClr>
                </a:solidFill>
                <a:latin typeface="Baskerville Old Face" panose="02020602080505020303" pitchFamily="18" charset="0"/>
              </a:rPr>
              <a:t>Basic Elements of a Contract (II)</a:t>
            </a:r>
            <a:endParaRPr lang="en-US" b="1" dirty="0" smtClean="0">
              <a:solidFill>
                <a:schemeClr val="tx2">
                  <a:lumMod val="60000"/>
                  <a:lumOff val="40000"/>
                </a:schemeClr>
              </a:solidFill>
              <a:latin typeface="Baskerville Old Face" panose="02020602080505020303" pitchFamily="18" charset="0"/>
              <a:cs typeface="Aharoni" panose="02010803020104030203" pitchFamily="2" charset="-79"/>
            </a:endParaRPr>
          </a:p>
        </p:txBody>
      </p:sp>
    </p:spTree>
    <p:extLst>
      <p:ext uri="{BB962C8B-B14F-4D97-AF65-F5344CB8AC3E}">
        <p14:creationId xmlns:p14="http://schemas.microsoft.com/office/powerpoint/2010/main" xmlns="" val="438440918"/>
      </p:ext>
    </p:extLst>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4177" y="990601"/>
            <a:ext cx="9144000" cy="5867400"/>
          </a:xfrm>
          <a:prstGeom prst="rect">
            <a:avLst/>
          </a:prstGeom>
          <a:solidFill>
            <a:schemeClr val="bg1"/>
          </a:solidFill>
          <a:ln>
            <a:solidFill>
              <a:schemeClr val="bg1"/>
            </a:solidFill>
          </a:ln>
        </p:spPr>
        <p:txBody>
          <a:bodyPr rtlCol="0" anchor="ctr">
            <a:spAutoFit/>
          </a:bodyPr>
          <a:lstStyle/>
          <a:p>
            <a:pPr algn="ctr"/>
            <a:endParaRPr lang="en-US" sz="2400" dirty="0" smtClean="0"/>
          </a:p>
        </p:txBody>
      </p:sp>
      <p:sp>
        <p:nvSpPr>
          <p:cNvPr id="5" name="Rectangle 3"/>
          <p:cNvSpPr txBox="1">
            <a:spLocks noChangeArrowheads="1"/>
          </p:cNvSpPr>
          <p:nvPr/>
        </p:nvSpPr>
        <p:spPr bwMode="auto">
          <a:xfrm>
            <a:off x="304800" y="1143000"/>
            <a:ext cx="8534400" cy="5410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Basic Elements of a contract (II):</a:t>
            </a:r>
          </a:p>
          <a:p>
            <a:pPr algn="l" eaLnBrk="1" hangingPunct="1"/>
            <a:endParaRPr lang="en-US" sz="2800" b="1" dirty="0">
              <a:solidFill>
                <a:schemeClr val="tx1"/>
              </a:solidFill>
              <a:latin typeface="Baskerville Old Face" pitchFamily="18" charset="0"/>
              <a:cs typeface="1 MUHAMMADI QURANIC" pitchFamily="66" charset="-78"/>
            </a:endParaRPr>
          </a:p>
        </p:txBody>
      </p:sp>
      <p:sp>
        <p:nvSpPr>
          <p:cNvPr id="3" name="Rectangle 2"/>
          <p:cNvSpPr/>
          <p:nvPr/>
        </p:nvSpPr>
        <p:spPr>
          <a:xfrm>
            <a:off x="0" y="990600"/>
            <a:ext cx="9144000" cy="5867400"/>
          </a:xfrm>
          <a:prstGeom prst="rect">
            <a:avLst/>
          </a:prstGeom>
        </p:spPr>
        <p:txBody>
          <a:bodyPr rtlCol="0" anchor="ctr">
            <a:spAutoFit/>
          </a:bodyPr>
          <a:lstStyle/>
          <a:p>
            <a:pPr algn="ctr"/>
            <a:endParaRPr lang="en-US" sz="2400" dirty="0" smtClean="0"/>
          </a:p>
        </p:txBody>
      </p:sp>
      <p:sp>
        <p:nvSpPr>
          <p:cNvPr id="7" name="Title 1"/>
          <p:cNvSpPr txBox="1">
            <a:spLocks/>
          </p:cNvSpPr>
          <p:nvPr/>
        </p:nvSpPr>
        <p:spPr bwMode="auto">
          <a:xfrm>
            <a:off x="0" y="76200"/>
            <a:ext cx="9144000" cy="914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endParaRPr lang="en-US" sz="2400" b="1"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
        <p:nvSpPr>
          <p:cNvPr id="6" name="Title 1"/>
          <p:cNvSpPr>
            <a:spLocks noGrp="1"/>
          </p:cNvSpPr>
          <p:nvPr>
            <p:ph type="ctrTitle"/>
          </p:nvPr>
        </p:nvSpPr>
        <p:spPr>
          <a:xfrm>
            <a:off x="0" y="238539"/>
            <a:ext cx="9144000" cy="752061"/>
          </a:xfrm>
        </p:spPr>
        <p:txBody>
          <a:body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Permissible Modes of Property</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
        <p:nvSpPr>
          <p:cNvPr id="11" name="Rectangle 10"/>
          <p:cNvSpPr/>
          <p:nvPr/>
        </p:nvSpPr>
        <p:spPr>
          <a:xfrm>
            <a:off x="3429000" y="1752600"/>
            <a:ext cx="2133600" cy="533400"/>
          </a:xfrm>
          <a:prstGeom prst="rect">
            <a:avLst/>
          </a:prstGeom>
        </p:spPr>
        <p:txBody>
          <a:bodyPr rtlCol="0" anchor="ctr">
            <a:spAutoFit/>
          </a:bodyPr>
          <a:lstStyle/>
          <a:p>
            <a:pPr algn="ctr"/>
            <a:endParaRPr lang="ar-SA" sz="2400" dirty="0" smtClean="0"/>
          </a:p>
        </p:txBody>
      </p:sp>
      <p:sp>
        <p:nvSpPr>
          <p:cNvPr id="12" name="Rectangle 11"/>
          <p:cNvSpPr/>
          <p:nvPr/>
        </p:nvSpPr>
        <p:spPr>
          <a:xfrm>
            <a:off x="3200400" y="1752600"/>
            <a:ext cx="2514600" cy="533400"/>
          </a:xfrm>
          <a:prstGeom prst="rect">
            <a:avLst/>
          </a:prstGeom>
        </p:spPr>
        <p:txBody>
          <a:bodyPr rtlCol="0" anchor="ctr">
            <a:spAutoFit/>
          </a:bodyPr>
          <a:lstStyle/>
          <a:p>
            <a:pPr algn="ctr"/>
            <a:endParaRPr lang="ar-SA" sz="2400" dirty="0" smtClean="0"/>
          </a:p>
        </p:txBody>
      </p:sp>
    </p:spTree>
    <p:extLst>
      <p:ext uri="{BB962C8B-B14F-4D97-AF65-F5344CB8AC3E}">
        <p14:creationId xmlns:p14="http://schemas.microsoft.com/office/powerpoint/2010/main" xmlns="" val="3584354672"/>
      </p:ext>
    </p:extLst>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990600"/>
            <a:ext cx="3657600" cy="5791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Basic Elements of Contract </a:t>
            </a:r>
            <a:r>
              <a:rPr lang="en-US" sz="2800" b="1" dirty="0">
                <a:solidFill>
                  <a:schemeClr val="accent6">
                    <a:lumMod val="75000"/>
                  </a:schemeClr>
                </a:solidFill>
                <a:latin typeface="Levenim MT" panose="02010502060101010101" pitchFamily="2" charset="-79"/>
                <a:cs typeface="Levenim MT" panose="02010502060101010101" pitchFamily="2" charset="-79"/>
              </a:rPr>
              <a:t>(</a:t>
            </a:r>
            <a:r>
              <a:rPr lang="en-US" sz="2800" b="1" dirty="0" smtClean="0">
                <a:solidFill>
                  <a:schemeClr val="accent6">
                    <a:lumMod val="75000"/>
                  </a:schemeClr>
                </a:solidFill>
                <a:latin typeface="Levenim MT" panose="02010502060101010101" pitchFamily="2" charset="-79"/>
                <a:cs typeface="Levenim MT" panose="02010502060101010101" pitchFamily="2" charset="-79"/>
              </a:rPr>
              <a:t>II):</a:t>
            </a:r>
            <a:endParaRPr lang="en-US" sz="2800" b="1" dirty="0">
              <a:solidFill>
                <a:schemeClr val="accent6">
                  <a:lumMod val="75000"/>
                </a:schemeClr>
              </a:solidFill>
              <a:latin typeface="Levenim MT" panose="02010502060101010101" pitchFamily="2" charset="-79"/>
              <a:cs typeface="Levenim MT" panose="02010502060101010101" pitchFamily="2" charset="-79"/>
            </a:endParaRPr>
          </a:p>
          <a:p>
            <a:pPr algn="l"/>
            <a:r>
              <a:rPr lang="en-US" sz="2500" b="1" dirty="0" smtClean="0">
                <a:solidFill>
                  <a:schemeClr val="bg2">
                    <a:lumMod val="50000"/>
                  </a:schemeClr>
                </a:solidFill>
                <a:latin typeface="Levenim MT" panose="02010502060101010101" pitchFamily="2" charset="-79"/>
                <a:cs typeface="Levenim MT" panose="02010502060101010101" pitchFamily="2" charset="-79"/>
              </a:rPr>
              <a:t>Wording of a contract should:</a:t>
            </a:r>
          </a:p>
          <a:p>
            <a:pPr marL="457200" indent="-457200" algn="l" eaLnBrk="1" hangingPunct="1">
              <a:buFont typeface="Wingdings" pitchFamily="2" charset="2"/>
              <a:buChar char="§"/>
            </a:pPr>
            <a:r>
              <a:rPr lang="en-US" sz="2500" b="1" dirty="0" smtClean="0">
                <a:solidFill>
                  <a:schemeClr val="tx1"/>
                </a:solidFill>
                <a:latin typeface="Baskerville Old Face" panose="02020602080505020303" pitchFamily="18" charset="0"/>
              </a:rPr>
              <a:t>Contain offer from one party and Acceptance from other (</a:t>
            </a:r>
            <a:r>
              <a:rPr lang="en-US" sz="2500" b="1" dirty="0" err="1" smtClean="0">
                <a:solidFill>
                  <a:schemeClr val="tx1"/>
                </a:solidFill>
                <a:latin typeface="Baskerville Old Face" panose="02020602080505020303" pitchFamily="18" charset="0"/>
              </a:rPr>
              <a:t>Ijab</a:t>
            </a:r>
            <a:r>
              <a:rPr lang="en-US" sz="2500" b="1" dirty="0" smtClean="0">
                <a:solidFill>
                  <a:schemeClr val="tx1"/>
                </a:solidFill>
                <a:latin typeface="Baskerville Old Face" panose="02020602080505020303" pitchFamily="18" charset="0"/>
              </a:rPr>
              <a:t>-o-</a:t>
            </a:r>
            <a:r>
              <a:rPr lang="en-US" sz="2500" b="1" dirty="0" err="1" smtClean="0">
                <a:solidFill>
                  <a:schemeClr val="tx1"/>
                </a:solidFill>
                <a:latin typeface="Baskerville Old Face" panose="02020602080505020303" pitchFamily="18" charset="0"/>
              </a:rPr>
              <a:t>Qubool</a:t>
            </a:r>
            <a:r>
              <a:rPr lang="en-US" sz="2500" b="1" dirty="0" smtClean="0">
                <a:solidFill>
                  <a:schemeClr val="tx1"/>
                </a:solidFill>
                <a:latin typeface="Baskerville Old Face" panose="02020602080505020303" pitchFamily="18" charset="0"/>
              </a:rPr>
              <a:t>) in session of contract (</a:t>
            </a:r>
            <a:r>
              <a:rPr lang="en-US" sz="2500" b="1" dirty="0" err="1" smtClean="0">
                <a:solidFill>
                  <a:schemeClr val="tx1"/>
                </a:solidFill>
                <a:latin typeface="Baskerville Old Face" panose="02020602080505020303" pitchFamily="18" charset="0"/>
              </a:rPr>
              <a:t>Majlisul</a:t>
            </a:r>
            <a:r>
              <a:rPr lang="en-US" sz="2500" b="1" dirty="0" smtClean="0">
                <a:solidFill>
                  <a:schemeClr val="tx1"/>
                </a:solidFill>
                <a:latin typeface="Baskerville Old Face" panose="02020602080505020303" pitchFamily="18" charset="0"/>
              </a:rPr>
              <a:t> </a:t>
            </a:r>
            <a:r>
              <a:rPr lang="en-US" sz="2500" b="1" dirty="0" err="1" smtClean="0">
                <a:solidFill>
                  <a:schemeClr val="tx1"/>
                </a:solidFill>
                <a:latin typeface="Baskerville Old Face" panose="02020602080505020303" pitchFamily="18" charset="0"/>
              </a:rPr>
              <a:t>A’qd</a:t>
            </a:r>
            <a:r>
              <a:rPr lang="en-US" sz="2500" b="1" dirty="0" smtClean="0">
                <a:solidFill>
                  <a:schemeClr val="tx1"/>
                </a:solidFill>
                <a:latin typeface="Baskerville Old Face" panose="02020602080505020303" pitchFamily="18" charset="0"/>
              </a:rPr>
              <a:t>)</a:t>
            </a:r>
          </a:p>
          <a:p>
            <a:pPr marL="457200" indent="-457200" algn="l" eaLnBrk="1" hangingPunct="1">
              <a:buFont typeface="Wingdings" pitchFamily="2" charset="2"/>
              <a:buChar char="§"/>
            </a:pPr>
            <a:r>
              <a:rPr lang="en-US" sz="2500" b="1" dirty="0" smtClean="0">
                <a:solidFill>
                  <a:schemeClr val="tx1"/>
                </a:solidFill>
                <a:latin typeface="Baskerville Old Face" panose="02020602080505020303" pitchFamily="18" charset="0"/>
              </a:rPr>
              <a:t>This offer and Acceptance can be oral or implied (like purchase in super markets)</a:t>
            </a: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Permissible Modes of Property</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xmlns="" val="2934934147"/>
      </p:ext>
    </p:extLst>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990600"/>
            <a:ext cx="3657600" cy="5791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Basic Elements of Contract </a:t>
            </a:r>
            <a:r>
              <a:rPr lang="en-US" sz="2800" b="1" dirty="0">
                <a:solidFill>
                  <a:schemeClr val="accent6">
                    <a:lumMod val="75000"/>
                  </a:schemeClr>
                </a:solidFill>
                <a:latin typeface="Levenim MT" panose="02010502060101010101" pitchFamily="2" charset="-79"/>
                <a:cs typeface="Levenim MT" panose="02010502060101010101" pitchFamily="2" charset="-79"/>
              </a:rPr>
              <a:t>(</a:t>
            </a:r>
            <a:r>
              <a:rPr lang="en-US" sz="2800" b="1" dirty="0" smtClean="0">
                <a:solidFill>
                  <a:schemeClr val="accent6">
                    <a:lumMod val="75000"/>
                  </a:schemeClr>
                </a:solidFill>
                <a:latin typeface="Levenim MT" panose="02010502060101010101" pitchFamily="2" charset="-79"/>
                <a:cs typeface="Levenim MT" panose="02010502060101010101" pitchFamily="2" charset="-79"/>
              </a:rPr>
              <a:t>II):</a:t>
            </a:r>
            <a:endParaRPr lang="en-US" sz="2800" b="1" dirty="0">
              <a:solidFill>
                <a:schemeClr val="accent6">
                  <a:lumMod val="75000"/>
                </a:schemeClr>
              </a:solidFill>
              <a:latin typeface="Levenim MT" panose="02010502060101010101" pitchFamily="2" charset="-79"/>
              <a:cs typeface="Levenim MT" panose="02010502060101010101" pitchFamily="2" charset="-79"/>
            </a:endParaRPr>
          </a:p>
          <a:p>
            <a:pPr algn="l"/>
            <a:r>
              <a:rPr lang="en-US" sz="2500" b="1" dirty="0" smtClean="0">
                <a:solidFill>
                  <a:schemeClr val="bg2">
                    <a:lumMod val="50000"/>
                  </a:schemeClr>
                </a:solidFill>
                <a:latin typeface="Levenim MT" panose="02010502060101010101" pitchFamily="2" charset="-79"/>
                <a:cs typeface="Levenim MT" panose="02010502060101010101" pitchFamily="2" charset="-79"/>
              </a:rPr>
              <a:t>Wording of a contract should:</a:t>
            </a:r>
          </a:p>
          <a:p>
            <a:pPr marL="457200" indent="-457200" algn="l" eaLnBrk="1" hangingPunct="1">
              <a:buFont typeface="Wingdings" pitchFamily="2" charset="2"/>
              <a:buChar char="§"/>
            </a:pPr>
            <a:r>
              <a:rPr lang="en-US" sz="2500" b="1" dirty="0" smtClean="0">
                <a:solidFill>
                  <a:schemeClr val="tx1"/>
                </a:solidFill>
                <a:latin typeface="Baskerville Old Face" panose="02020602080505020303" pitchFamily="18" charset="0"/>
              </a:rPr>
              <a:t>Be present i.e. they must create sense of immediate effect (words give sense of future are not allowed, “I will buy it” does not make sense of immediate effect)</a:t>
            </a: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Permissible Modes of Property</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xmlns="" val="3320881291"/>
      </p:ext>
    </p:extLst>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990600"/>
            <a:ext cx="3657600" cy="5791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Basic Elements of Contract </a:t>
            </a:r>
            <a:r>
              <a:rPr lang="en-US" sz="2800" b="1" dirty="0">
                <a:solidFill>
                  <a:schemeClr val="accent6">
                    <a:lumMod val="75000"/>
                  </a:schemeClr>
                </a:solidFill>
                <a:latin typeface="Levenim MT" panose="02010502060101010101" pitchFamily="2" charset="-79"/>
                <a:cs typeface="Levenim MT" panose="02010502060101010101" pitchFamily="2" charset="-79"/>
              </a:rPr>
              <a:t>(</a:t>
            </a:r>
            <a:r>
              <a:rPr lang="en-US" sz="2800" b="1" dirty="0" smtClean="0">
                <a:solidFill>
                  <a:schemeClr val="accent6">
                    <a:lumMod val="75000"/>
                  </a:schemeClr>
                </a:solidFill>
                <a:latin typeface="Levenim MT" panose="02010502060101010101" pitchFamily="2" charset="-79"/>
                <a:cs typeface="Levenim MT" panose="02010502060101010101" pitchFamily="2" charset="-79"/>
              </a:rPr>
              <a:t>II):</a:t>
            </a:r>
            <a:endParaRPr lang="en-US" sz="2800" b="1" dirty="0">
              <a:solidFill>
                <a:schemeClr val="accent6">
                  <a:lumMod val="75000"/>
                </a:schemeClr>
              </a:solidFill>
              <a:latin typeface="Levenim MT" panose="02010502060101010101" pitchFamily="2" charset="-79"/>
              <a:cs typeface="Levenim MT" panose="02010502060101010101" pitchFamily="2" charset="-79"/>
            </a:endParaRPr>
          </a:p>
          <a:p>
            <a:pPr algn="l"/>
            <a:r>
              <a:rPr lang="en-US" sz="2500" b="1" dirty="0" smtClean="0">
                <a:solidFill>
                  <a:schemeClr val="bg2">
                    <a:lumMod val="50000"/>
                  </a:schemeClr>
                </a:solidFill>
                <a:latin typeface="Levenim MT" panose="02010502060101010101" pitchFamily="2" charset="-79"/>
                <a:cs typeface="Levenim MT" panose="02010502060101010101" pitchFamily="2" charset="-79"/>
              </a:rPr>
              <a:t>Wording of a contract should:</a:t>
            </a:r>
          </a:p>
          <a:p>
            <a:pPr marL="457200" indent="-457200" algn="l" eaLnBrk="1" hangingPunct="1">
              <a:buFont typeface="Wingdings" pitchFamily="2" charset="2"/>
              <a:buChar char="§"/>
            </a:pPr>
            <a:r>
              <a:rPr lang="en-US" sz="2500" b="1" dirty="0" smtClean="0">
                <a:solidFill>
                  <a:schemeClr val="tx1"/>
                </a:solidFill>
                <a:latin typeface="Baskerville Old Face" panose="02020602080505020303" pitchFamily="18" charset="0"/>
              </a:rPr>
              <a:t>It should be unconditional and Non-contingent.</a:t>
            </a:r>
          </a:p>
          <a:p>
            <a:pPr marL="457200" indent="-457200" algn="l" eaLnBrk="1" hangingPunct="1">
              <a:buFont typeface="Wingdings" pitchFamily="2" charset="2"/>
              <a:buChar char="§"/>
            </a:pPr>
            <a:r>
              <a:rPr lang="en-US" sz="2500" b="1" dirty="0" smtClean="0">
                <a:solidFill>
                  <a:schemeClr val="tx1"/>
                </a:solidFill>
                <a:latin typeface="Baskerville Old Face" panose="02020602080505020303" pitchFamily="18" charset="0"/>
              </a:rPr>
              <a:t>Conditional wording do not create immediate effects, “I will accept if my father allow it” is a conditional wording</a:t>
            </a: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Permissible Modes of Property</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
        <p:nvSpPr>
          <p:cNvPr id="4" name="TextBox 3"/>
          <p:cNvSpPr txBox="1"/>
          <p:nvPr/>
        </p:nvSpPr>
        <p:spPr>
          <a:xfrm>
            <a:off x="2362200" y="3962400"/>
            <a:ext cx="723275" cy="461665"/>
          </a:xfrm>
          <a:prstGeom prst="rect">
            <a:avLst/>
          </a:prstGeom>
          <a:noFill/>
        </p:spPr>
        <p:txBody>
          <a:bodyPr wrap="none" rtlCol="0">
            <a:spAutoFit/>
          </a:bodyPr>
          <a:lstStyle/>
          <a:p>
            <a:r>
              <a:rPr lang="en-US" sz="2400" dirty="0" smtClean="0">
                <a:solidFill>
                  <a:srgbClr val="FF0000"/>
                </a:solidFill>
              </a:rPr>
              <a:t>END</a:t>
            </a:r>
            <a:endParaRPr lang="en-US" sz="2400" dirty="0">
              <a:solidFill>
                <a:srgbClr val="FF0000"/>
              </a:solidFill>
            </a:endParaRPr>
          </a:p>
        </p:txBody>
      </p:sp>
    </p:spTree>
    <p:extLst>
      <p:ext uri="{BB962C8B-B14F-4D97-AF65-F5344CB8AC3E}">
        <p14:creationId xmlns:p14="http://schemas.microsoft.com/office/powerpoint/2010/main" xmlns="" val="3474833520"/>
      </p:ext>
    </p:extLst>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0" y="162339"/>
            <a:ext cx="9144000" cy="752061"/>
          </a:xfrm>
        </p:spPr>
        <p:txBody>
          <a:bodyPr/>
          <a:lstStyle/>
          <a:p>
            <a:r>
              <a:rPr lang="en-US" sz="35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Permissible Modes of Property</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
        <p:nvSpPr>
          <p:cNvPr id="7" name="Rectangle 3"/>
          <p:cNvSpPr txBox="1">
            <a:spLocks noChangeArrowheads="1"/>
          </p:cNvSpPr>
          <p:nvPr/>
        </p:nvSpPr>
        <p:spPr bwMode="auto">
          <a:xfrm>
            <a:off x="4731774" y="3200400"/>
            <a:ext cx="3657600" cy="1143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eaLnBrk="1" hangingPunct="1">
              <a:defRPr/>
            </a:pPr>
            <a:r>
              <a:rPr lang="en-US" b="1" dirty="0" smtClean="0">
                <a:solidFill>
                  <a:schemeClr val="tx2">
                    <a:lumMod val="60000"/>
                    <a:lumOff val="40000"/>
                  </a:schemeClr>
                </a:solidFill>
                <a:latin typeface="Baskerville Old Face" panose="02020602080505020303" pitchFamily="18" charset="0"/>
              </a:rPr>
              <a:t>Basic Elements of a Contract (III)</a:t>
            </a:r>
            <a:endParaRPr lang="en-US" b="1" dirty="0" smtClean="0">
              <a:solidFill>
                <a:schemeClr val="tx2">
                  <a:lumMod val="60000"/>
                  <a:lumOff val="40000"/>
                </a:schemeClr>
              </a:solidFill>
              <a:latin typeface="Baskerville Old Face" panose="02020602080505020303" pitchFamily="18" charset="0"/>
              <a:cs typeface="Aharoni" panose="02010803020104030203" pitchFamily="2" charset="-79"/>
            </a:endParaRPr>
          </a:p>
        </p:txBody>
      </p:sp>
    </p:spTree>
    <p:extLst>
      <p:ext uri="{BB962C8B-B14F-4D97-AF65-F5344CB8AC3E}">
        <p14:creationId xmlns:p14="http://schemas.microsoft.com/office/powerpoint/2010/main" xmlns="" val="438440918"/>
      </p:ext>
    </p:extLst>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990600"/>
            <a:ext cx="3657600" cy="5791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Basic Elements of a Contract </a:t>
            </a:r>
            <a:r>
              <a:rPr lang="en-US" sz="2800" b="1" dirty="0">
                <a:solidFill>
                  <a:schemeClr val="accent6">
                    <a:lumMod val="75000"/>
                  </a:schemeClr>
                </a:solidFill>
                <a:latin typeface="Levenim MT" panose="02010502060101010101" pitchFamily="2" charset="-79"/>
                <a:cs typeface="Levenim MT" panose="02010502060101010101" pitchFamily="2" charset="-79"/>
              </a:rPr>
              <a:t>(</a:t>
            </a:r>
            <a:r>
              <a:rPr lang="en-US" sz="2800" b="1" dirty="0" smtClean="0">
                <a:solidFill>
                  <a:schemeClr val="accent6">
                    <a:lumMod val="75000"/>
                  </a:schemeClr>
                </a:solidFill>
                <a:latin typeface="Levenim MT" panose="02010502060101010101" pitchFamily="2" charset="-79"/>
                <a:cs typeface="Levenim MT" panose="02010502060101010101" pitchFamily="2" charset="-79"/>
              </a:rPr>
              <a:t>III):</a:t>
            </a:r>
            <a:endParaRPr lang="en-US" sz="2800" b="1" dirty="0">
              <a:solidFill>
                <a:schemeClr val="accent6">
                  <a:lumMod val="75000"/>
                </a:schemeClr>
              </a:solidFill>
              <a:latin typeface="Levenim MT" panose="02010502060101010101" pitchFamily="2" charset="-79"/>
              <a:cs typeface="Levenim MT" panose="02010502060101010101" pitchFamily="2" charset="-79"/>
            </a:endParaRPr>
          </a:p>
          <a:p>
            <a:pPr algn="l"/>
            <a:r>
              <a:rPr lang="en-US" sz="2500" b="1" dirty="0" smtClean="0">
                <a:solidFill>
                  <a:schemeClr val="bg2">
                    <a:lumMod val="50000"/>
                  </a:schemeClr>
                </a:solidFill>
                <a:latin typeface="Levenim MT" panose="02010502060101010101" pitchFamily="2" charset="-79"/>
                <a:cs typeface="Levenim MT" panose="02010502060101010101" pitchFamily="2" charset="-79"/>
              </a:rPr>
              <a:t>Subject matter of a contract should be:</a:t>
            </a:r>
          </a:p>
          <a:p>
            <a:pPr marL="457200" indent="-457200" algn="l" eaLnBrk="1" hangingPunct="1">
              <a:buFont typeface="Wingdings" pitchFamily="2" charset="2"/>
              <a:buChar char="§"/>
            </a:pPr>
            <a:r>
              <a:rPr lang="en-US" sz="2500" b="1" dirty="0" smtClean="0">
                <a:solidFill>
                  <a:schemeClr val="tx1"/>
                </a:solidFill>
                <a:latin typeface="Baskerville Old Face" panose="02020602080505020303" pitchFamily="18" charset="0"/>
              </a:rPr>
              <a:t>Lawful – Legally and Islamically allowed.</a:t>
            </a:r>
          </a:p>
          <a:p>
            <a:pPr marL="457200" indent="-457200" algn="l" eaLnBrk="1" hangingPunct="1">
              <a:buFont typeface="Wingdings" pitchFamily="2" charset="2"/>
              <a:buChar char="§"/>
            </a:pPr>
            <a:r>
              <a:rPr lang="en-US" sz="2500" b="1" dirty="0" smtClean="0">
                <a:solidFill>
                  <a:schemeClr val="tx1"/>
                </a:solidFill>
                <a:latin typeface="Baskerville Old Face" panose="02020602080505020303" pitchFamily="18" charset="0"/>
              </a:rPr>
              <a:t>Subject matter and the underlying cause must be lawful</a:t>
            </a:r>
          </a:p>
          <a:p>
            <a:pPr marL="457200" indent="-457200" algn="l" eaLnBrk="1" hangingPunct="1">
              <a:buFont typeface="Wingdings" pitchFamily="2" charset="2"/>
              <a:buChar char="§"/>
            </a:pPr>
            <a:r>
              <a:rPr lang="en-US" sz="2500" b="1" dirty="0" smtClean="0">
                <a:solidFill>
                  <a:schemeClr val="tx1"/>
                </a:solidFill>
                <a:latin typeface="Baskerville Old Face" panose="02020602080505020303" pitchFamily="18" charset="0"/>
              </a:rPr>
              <a:t>The transacted object must be legally owned by the parties to a contract.</a:t>
            </a: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Permissible Modes of Property</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xmlns="" val="1084859077"/>
      </p:ext>
    </p:extLst>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990600"/>
            <a:ext cx="3657600" cy="5791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Basic Elements of a Contract (III):</a:t>
            </a:r>
            <a:endParaRPr lang="en-US" sz="2800" b="1" dirty="0">
              <a:solidFill>
                <a:schemeClr val="accent6">
                  <a:lumMod val="75000"/>
                </a:schemeClr>
              </a:solidFill>
              <a:latin typeface="Levenim MT" panose="02010502060101010101" pitchFamily="2" charset="-79"/>
              <a:cs typeface="Levenim MT" panose="02010502060101010101" pitchFamily="2" charset="-79"/>
            </a:endParaRPr>
          </a:p>
          <a:p>
            <a:pPr algn="l"/>
            <a:r>
              <a:rPr lang="en-US" sz="2500" b="1" dirty="0" smtClean="0">
                <a:solidFill>
                  <a:schemeClr val="bg2">
                    <a:lumMod val="50000"/>
                  </a:schemeClr>
                </a:solidFill>
                <a:latin typeface="Levenim MT" panose="02010502060101010101" pitchFamily="2" charset="-79"/>
                <a:cs typeface="Levenim MT" panose="02010502060101010101" pitchFamily="2" charset="-79"/>
              </a:rPr>
              <a:t>Subject matter of a contract should be:</a:t>
            </a:r>
          </a:p>
          <a:p>
            <a:pPr marL="457200" indent="-457200" algn="l" eaLnBrk="1" hangingPunct="1">
              <a:buFont typeface="Wingdings" pitchFamily="2" charset="2"/>
              <a:buChar char="§"/>
            </a:pPr>
            <a:r>
              <a:rPr lang="en-US" sz="2500" b="1" dirty="0" smtClean="0">
                <a:solidFill>
                  <a:schemeClr val="tx1"/>
                </a:solidFill>
                <a:latin typeface="Baskerville Old Face" panose="02020602080505020303" pitchFamily="18" charset="0"/>
              </a:rPr>
              <a:t>Existent – something that exist, contract of supply of mangoes in January.</a:t>
            </a:r>
          </a:p>
          <a:p>
            <a:pPr marL="457200" indent="-457200" algn="l" eaLnBrk="1" hangingPunct="1">
              <a:buFont typeface="Wingdings" pitchFamily="2" charset="2"/>
              <a:buChar char="§"/>
            </a:pPr>
            <a:r>
              <a:rPr lang="en-US" sz="2500" b="1" dirty="0" smtClean="0">
                <a:solidFill>
                  <a:schemeClr val="tx1"/>
                </a:solidFill>
                <a:latin typeface="Baskerville Old Face" panose="02020602080505020303" pitchFamily="18" charset="0"/>
              </a:rPr>
              <a:t>Deliverable – can be transacted and exchanged, sale of fish in water or bird in air.</a:t>
            </a:r>
          </a:p>
          <a:p>
            <a:pPr marL="457200" indent="-457200" algn="l" eaLnBrk="1" hangingPunct="1">
              <a:buFont typeface="Wingdings" pitchFamily="2" charset="2"/>
              <a:buChar char="§"/>
            </a:pPr>
            <a:r>
              <a:rPr lang="en-US" sz="2500" b="1" dirty="0" smtClean="0">
                <a:solidFill>
                  <a:schemeClr val="tx1"/>
                </a:solidFill>
                <a:latin typeface="Baskerville Old Face" panose="02020602080505020303" pitchFamily="18" charset="0"/>
              </a:rPr>
              <a:t>Specified &amp; quantified in clear manners.</a:t>
            </a: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Permissible Modes of Property</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
        <p:nvSpPr>
          <p:cNvPr id="4" name="TextBox 3"/>
          <p:cNvSpPr txBox="1"/>
          <p:nvPr/>
        </p:nvSpPr>
        <p:spPr>
          <a:xfrm>
            <a:off x="2362200" y="3962400"/>
            <a:ext cx="723275" cy="461665"/>
          </a:xfrm>
          <a:prstGeom prst="rect">
            <a:avLst/>
          </a:prstGeom>
          <a:noFill/>
        </p:spPr>
        <p:txBody>
          <a:bodyPr wrap="none" rtlCol="0">
            <a:spAutoFit/>
          </a:bodyPr>
          <a:lstStyle/>
          <a:p>
            <a:r>
              <a:rPr lang="en-US" sz="2400" dirty="0" smtClean="0">
                <a:solidFill>
                  <a:srgbClr val="FF0000"/>
                </a:solidFill>
              </a:rPr>
              <a:t>END</a:t>
            </a:r>
            <a:endParaRPr lang="en-US" sz="2400" dirty="0">
              <a:solidFill>
                <a:srgbClr val="FF0000"/>
              </a:solidFill>
            </a:endParaRPr>
          </a:p>
        </p:txBody>
      </p:sp>
    </p:spTree>
    <p:extLst>
      <p:ext uri="{BB962C8B-B14F-4D97-AF65-F5344CB8AC3E}">
        <p14:creationId xmlns:p14="http://schemas.microsoft.com/office/powerpoint/2010/main" xmlns="" val="167155932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219200"/>
            <a:ext cx="3657600" cy="5257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Islamic Law of </a:t>
            </a:r>
            <a:r>
              <a:rPr lang="en-US" sz="2800" b="1" dirty="0">
                <a:solidFill>
                  <a:schemeClr val="accent6">
                    <a:lumMod val="75000"/>
                  </a:schemeClr>
                </a:solidFill>
                <a:latin typeface="Levenim MT" panose="02010502060101010101" pitchFamily="2" charset="-79"/>
                <a:cs typeface="Levenim MT" panose="02010502060101010101" pitchFamily="2" charset="-79"/>
              </a:rPr>
              <a:t>Contracts (I):</a:t>
            </a:r>
            <a:endParaRPr lang="en-US" sz="2800" b="1" dirty="0" smtClean="0">
              <a:solidFill>
                <a:schemeClr val="bg2">
                  <a:lumMod val="50000"/>
                </a:schemeClr>
              </a:solidFill>
              <a:latin typeface="Levenim MT" panose="02010502060101010101" pitchFamily="2" charset="-79"/>
              <a:cs typeface="Levenim MT" panose="02010502060101010101" pitchFamily="2" charset="-79"/>
            </a:endParaRPr>
          </a:p>
          <a:p>
            <a:pPr marL="457200" indent="-457200" algn="l" eaLnBrk="1" hangingPunct="1">
              <a:buFont typeface="Arial" panose="020B0604020202020204" pitchFamily="34" charset="0"/>
              <a:buChar char="•"/>
            </a:pPr>
            <a:r>
              <a:rPr lang="en-US" sz="2600" b="1" dirty="0" smtClean="0">
                <a:solidFill>
                  <a:schemeClr val="tx1"/>
                </a:solidFill>
                <a:latin typeface="Baskerville Old Face" panose="02020602080505020303" pitchFamily="18" charset="0"/>
              </a:rPr>
              <a:t>A contract is also defined as it is an agreement which is;</a:t>
            </a:r>
          </a:p>
          <a:p>
            <a:pPr marL="514350" indent="-514350" algn="l" eaLnBrk="1" hangingPunct="1">
              <a:buFont typeface="+mj-lt"/>
              <a:buAutoNum type="arabicPeriod"/>
            </a:pPr>
            <a:r>
              <a:rPr lang="en-US" sz="2600" b="1" dirty="0" smtClean="0">
                <a:solidFill>
                  <a:schemeClr val="tx1"/>
                </a:solidFill>
                <a:latin typeface="Baskerville Old Face" panose="02020602080505020303" pitchFamily="18" charset="0"/>
              </a:rPr>
              <a:t>Enforceable by Law</a:t>
            </a:r>
          </a:p>
          <a:p>
            <a:pPr marL="514350" indent="-514350" algn="l" eaLnBrk="1" hangingPunct="1">
              <a:buFont typeface="+mj-lt"/>
              <a:buAutoNum type="arabicPeriod"/>
            </a:pPr>
            <a:r>
              <a:rPr lang="en-US" sz="2600" b="1" dirty="0" smtClean="0">
                <a:solidFill>
                  <a:schemeClr val="tx1"/>
                </a:solidFill>
                <a:latin typeface="Baskerville Old Face" panose="02020602080505020303" pitchFamily="18" charset="0"/>
              </a:rPr>
              <a:t>Recognized by Law</a:t>
            </a:r>
            <a:r>
              <a:rPr lang="en-US" sz="2600" b="1" dirty="0">
                <a:solidFill>
                  <a:schemeClr val="tx1"/>
                </a:solidFill>
                <a:latin typeface="Baskerville Old Face" panose="02020602080505020303" pitchFamily="18" charset="0"/>
              </a:rPr>
              <a:t> </a:t>
            </a:r>
            <a:r>
              <a:rPr lang="en-US" sz="2600" b="1" dirty="0" smtClean="0">
                <a:solidFill>
                  <a:schemeClr val="tx1"/>
                </a:solidFill>
                <a:latin typeface="Baskerville Old Face" panose="02020602080505020303" pitchFamily="18" charset="0"/>
              </a:rPr>
              <a:t>and,</a:t>
            </a:r>
          </a:p>
          <a:p>
            <a:pPr marL="514350" indent="-514350" algn="l" eaLnBrk="1" hangingPunct="1">
              <a:buFont typeface="+mj-lt"/>
              <a:buAutoNum type="arabicPeriod"/>
            </a:pPr>
            <a:r>
              <a:rPr lang="en-US" sz="2600" b="1" dirty="0" smtClean="0">
                <a:solidFill>
                  <a:schemeClr val="tx1"/>
                </a:solidFill>
                <a:latin typeface="Baskerville Old Face" panose="02020602080505020303" pitchFamily="18" charset="0"/>
              </a:rPr>
              <a:t>Effects Legal Rights and Duties of the parties.</a:t>
            </a:r>
          </a:p>
        </p:txBody>
      </p:sp>
      <p:sp>
        <p:nvSpPr>
          <p:cNvPr id="4" name="Title 1"/>
          <p:cNvSpPr>
            <a:spLocks noGrp="1"/>
          </p:cNvSpPr>
          <p:nvPr>
            <p:ph type="ctrTitle"/>
          </p:nvPr>
        </p:nvSpPr>
        <p:spPr>
          <a:xfrm>
            <a:off x="0" y="238539"/>
            <a:ext cx="9144000" cy="752061"/>
          </a:xfrm>
        </p:spPr>
        <p:txBody>
          <a:body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Permissible Modes of Property</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xmlns="" val="2811978838"/>
      </p:ext>
    </p:extLst>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0" y="162339"/>
            <a:ext cx="9144000" cy="752061"/>
          </a:xfrm>
        </p:spPr>
        <p:txBody>
          <a:bodyPr/>
          <a:lstStyle/>
          <a:p>
            <a:r>
              <a:rPr lang="en-US" sz="35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Permissible Modes of Property</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
        <p:nvSpPr>
          <p:cNvPr id="7" name="Rectangle 3"/>
          <p:cNvSpPr txBox="1">
            <a:spLocks noChangeArrowheads="1"/>
          </p:cNvSpPr>
          <p:nvPr/>
        </p:nvSpPr>
        <p:spPr bwMode="auto">
          <a:xfrm>
            <a:off x="4731774" y="3200400"/>
            <a:ext cx="3657600" cy="1143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eaLnBrk="1" hangingPunct="1">
              <a:defRPr/>
            </a:pPr>
            <a:r>
              <a:rPr lang="en-US" b="1" dirty="0" smtClean="0">
                <a:solidFill>
                  <a:schemeClr val="tx2">
                    <a:lumMod val="60000"/>
                    <a:lumOff val="40000"/>
                  </a:schemeClr>
                </a:solidFill>
                <a:latin typeface="Baskerville Old Face" panose="02020602080505020303" pitchFamily="18" charset="0"/>
              </a:rPr>
              <a:t>Basic Elements of a Contract (IV)</a:t>
            </a:r>
            <a:endParaRPr lang="en-US" b="1" dirty="0" smtClean="0">
              <a:solidFill>
                <a:schemeClr val="tx2">
                  <a:lumMod val="60000"/>
                  <a:lumOff val="40000"/>
                </a:schemeClr>
              </a:solidFill>
              <a:latin typeface="Baskerville Old Face" panose="02020602080505020303" pitchFamily="18" charset="0"/>
              <a:cs typeface="Aharoni" panose="02010803020104030203" pitchFamily="2" charset="-79"/>
            </a:endParaRPr>
          </a:p>
        </p:txBody>
      </p:sp>
    </p:spTree>
    <p:extLst>
      <p:ext uri="{BB962C8B-B14F-4D97-AF65-F5344CB8AC3E}">
        <p14:creationId xmlns:p14="http://schemas.microsoft.com/office/powerpoint/2010/main" xmlns="" val="3859543377"/>
      </p:ext>
    </p:extLst>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990600"/>
            <a:ext cx="3657600" cy="5791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Basic Elements of a Contract </a:t>
            </a:r>
            <a:r>
              <a:rPr lang="en-US" sz="2800" b="1" dirty="0">
                <a:solidFill>
                  <a:schemeClr val="accent6">
                    <a:lumMod val="75000"/>
                  </a:schemeClr>
                </a:solidFill>
                <a:latin typeface="Levenim MT" panose="02010502060101010101" pitchFamily="2" charset="-79"/>
                <a:cs typeface="Levenim MT" panose="02010502060101010101" pitchFamily="2" charset="-79"/>
              </a:rPr>
              <a:t>(</a:t>
            </a:r>
            <a:r>
              <a:rPr lang="en-US" sz="2800" b="1" dirty="0" smtClean="0">
                <a:solidFill>
                  <a:schemeClr val="accent6">
                    <a:lumMod val="75000"/>
                  </a:schemeClr>
                </a:solidFill>
                <a:latin typeface="Levenim MT" panose="02010502060101010101" pitchFamily="2" charset="-79"/>
                <a:cs typeface="Levenim MT" panose="02010502060101010101" pitchFamily="2" charset="-79"/>
              </a:rPr>
              <a:t>IV):</a:t>
            </a:r>
            <a:endParaRPr lang="en-US" sz="2800" b="1" dirty="0">
              <a:solidFill>
                <a:schemeClr val="accent6">
                  <a:lumMod val="75000"/>
                </a:schemeClr>
              </a:solidFill>
              <a:latin typeface="Levenim MT" panose="02010502060101010101" pitchFamily="2" charset="-79"/>
              <a:cs typeface="Levenim MT" panose="02010502060101010101" pitchFamily="2" charset="-79"/>
            </a:endParaRPr>
          </a:p>
          <a:p>
            <a:pPr algn="l"/>
            <a:r>
              <a:rPr lang="en-US" sz="2500" b="1" dirty="0" smtClean="0">
                <a:solidFill>
                  <a:schemeClr val="bg2">
                    <a:lumMod val="50000"/>
                  </a:schemeClr>
                </a:solidFill>
                <a:latin typeface="Levenim MT" panose="02010502060101010101" pitchFamily="2" charset="-79"/>
                <a:cs typeface="Levenim MT" panose="02010502060101010101" pitchFamily="2" charset="-79"/>
              </a:rPr>
              <a:t>Compensation (Remuneration / Price for exchange:</a:t>
            </a:r>
          </a:p>
          <a:p>
            <a:pPr marL="457200" indent="-457200" algn="l" eaLnBrk="1" hangingPunct="1">
              <a:buFont typeface="Wingdings" pitchFamily="2" charset="2"/>
              <a:buChar char="§"/>
            </a:pPr>
            <a:r>
              <a:rPr lang="en-US" sz="2500" b="1" dirty="0" smtClean="0">
                <a:solidFill>
                  <a:schemeClr val="tx1"/>
                </a:solidFill>
                <a:latin typeface="Baskerville Old Face" panose="02020602080505020303" pitchFamily="18" charset="0"/>
              </a:rPr>
              <a:t>Conditions apply to subject matter also apply here</a:t>
            </a:r>
          </a:p>
          <a:p>
            <a:pPr marL="457200" indent="-457200" algn="l" eaLnBrk="1" hangingPunct="1">
              <a:buFont typeface="Wingdings" pitchFamily="2" charset="2"/>
              <a:buChar char="§"/>
            </a:pPr>
            <a:r>
              <a:rPr lang="en-US" sz="2500" b="1" dirty="0" smtClean="0">
                <a:solidFill>
                  <a:schemeClr val="tx1"/>
                </a:solidFill>
                <a:latin typeface="Baskerville Old Face" panose="02020602080505020303" pitchFamily="18" charset="0"/>
              </a:rPr>
              <a:t>In case of barter system the application becomes important because of the Hadith of Prophet Muhammad S.A.W.</a:t>
            </a: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Permissible Modes of Property</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xmlns="" val="907738848"/>
      </p:ext>
    </p:extLst>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990600"/>
            <a:ext cx="3657600" cy="5791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Basic Elements of a Contract </a:t>
            </a:r>
            <a:r>
              <a:rPr lang="en-US" sz="2800" b="1" dirty="0">
                <a:solidFill>
                  <a:schemeClr val="accent6">
                    <a:lumMod val="75000"/>
                  </a:schemeClr>
                </a:solidFill>
                <a:latin typeface="Levenim MT" panose="02010502060101010101" pitchFamily="2" charset="-79"/>
                <a:cs typeface="Levenim MT" panose="02010502060101010101" pitchFamily="2" charset="-79"/>
              </a:rPr>
              <a:t>(</a:t>
            </a:r>
            <a:r>
              <a:rPr lang="en-US" sz="2800" b="1" dirty="0" smtClean="0">
                <a:solidFill>
                  <a:schemeClr val="accent6">
                    <a:lumMod val="75000"/>
                  </a:schemeClr>
                </a:solidFill>
                <a:latin typeface="Levenim MT" panose="02010502060101010101" pitchFamily="2" charset="-79"/>
                <a:cs typeface="Levenim MT" panose="02010502060101010101" pitchFamily="2" charset="-79"/>
              </a:rPr>
              <a:t>IV):</a:t>
            </a:r>
            <a:endParaRPr lang="en-US" sz="2800" b="1" dirty="0">
              <a:solidFill>
                <a:schemeClr val="accent6">
                  <a:lumMod val="75000"/>
                </a:schemeClr>
              </a:solidFill>
              <a:latin typeface="Levenim MT" panose="02010502060101010101" pitchFamily="2" charset="-79"/>
              <a:cs typeface="Levenim MT" panose="02010502060101010101" pitchFamily="2" charset="-79"/>
            </a:endParaRPr>
          </a:p>
          <a:p>
            <a:pPr algn="l"/>
            <a:r>
              <a:rPr lang="en-US" sz="2500" b="1" dirty="0" smtClean="0">
                <a:solidFill>
                  <a:schemeClr val="bg2">
                    <a:lumMod val="50000"/>
                  </a:schemeClr>
                </a:solidFill>
                <a:latin typeface="Levenim MT" panose="02010502060101010101" pitchFamily="2" charset="-79"/>
                <a:cs typeface="Levenim MT" panose="02010502060101010101" pitchFamily="2" charset="-79"/>
              </a:rPr>
              <a:t>Compensation (Remuneration / Price for exchange:</a:t>
            </a:r>
          </a:p>
          <a:p>
            <a:pPr marL="457200" indent="-457200" algn="l" eaLnBrk="1" hangingPunct="1">
              <a:buFont typeface="Wingdings" pitchFamily="2" charset="2"/>
              <a:buChar char="§"/>
            </a:pPr>
            <a:r>
              <a:rPr lang="en-US" sz="2500" b="1" dirty="0" smtClean="0">
                <a:solidFill>
                  <a:schemeClr val="tx1"/>
                </a:solidFill>
                <a:latin typeface="Baskerville Old Face" panose="02020602080505020303" pitchFamily="18" charset="0"/>
              </a:rPr>
              <a:t>Lawfulness, Existence, Deliverability, Specificability and Quantifibility become more important.</a:t>
            </a:r>
          </a:p>
          <a:p>
            <a:pPr marL="457200" indent="-457200" algn="l" eaLnBrk="1" hangingPunct="1">
              <a:buFont typeface="Wingdings" pitchFamily="2" charset="2"/>
              <a:buChar char="§"/>
            </a:pPr>
            <a:r>
              <a:rPr lang="en-US" sz="2500" b="1" dirty="0" smtClean="0">
                <a:solidFill>
                  <a:schemeClr val="tx1"/>
                </a:solidFill>
                <a:latin typeface="Baskerville Old Face" panose="02020602080505020303" pitchFamily="18" charset="0"/>
              </a:rPr>
              <a:t>In normal trade specification of currency is enough.</a:t>
            </a: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Permissible Modes of Property</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xmlns="" val="522548288"/>
      </p:ext>
    </p:extLst>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0" y="162339"/>
            <a:ext cx="9144000" cy="752061"/>
          </a:xfrm>
        </p:spPr>
        <p:txBody>
          <a:bodyPr/>
          <a:lstStyle/>
          <a:p>
            <a:r>
              <a:rPr lang="en-US" sz="35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Permissible Modes of Property</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
        <p:nvSpPr>
          <p:cNvPr id="7" name="Rectangle 3"/>
          <p:cNvSpPr txBox="1">
            <a:spLocks noChangeArrowheads="1"/>
          </p:cNvSpPr>
          <p:nvPr/>
        </p:nvSpPr>
        <p:spPr bwMode="auto">
          <a:xfrm>
            <a:off x="4731774" y="3200400"/>
            <a:ext cx="3657600" cy="1143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eaLnBrk="1" hangingPunct="1">
              <a:defRPr/>
            </a:pPr>
            <a:r>
              <a:rPr lang="en-US" b="1" dirty="0" smtClean="0">
                <a:solidFill>
                  <a:schemeClr val="tx2">
                    <a:lumMod val="60000"/>
                    <a:lumOff val="40000"/>
                  </a:schemeClr>
                </a:solidFill>
                <a:latin typeface="Baskerville Old Face" panose="02020602080505020303" pitchFamily="18" charset="0"/>
              </a:rPr>
              <a:t>Basic Elements of a Contract (</a:t>
            </a:r>
            <a:r>
              <a:rPr lang="en-US" b="1" dirty="0">
                <a:solidFill>
                  <a:schemeClr val="tx2">
                    <a:lumMod val="60000"/>
                    <a:lumOff val="40000"/>
                  </a:schemeClr>
                </a:solidFill>
                <a:latin typeface="Baskerville Old Face" panose="02020602080505020303" pitchFamily="18" charset="0"/>
              </a:rPr>
              <a:t>V</a:t>
            </a:r>
            <a:r>
              <a:rPr lang="en-US" b="1" dirty="0" smtClean="0">
                <a:solidFill>
                  <a:schemeClr val="tx2">
                    <a:lumMod val="60000"/>
                    <a:lumOff val="40000"/>
                  </a:schemeClr>
                </a:solidFill>
                <a:latin typeface="Baskerville Old Face" panose="02020602080505020303" pitchFamily="18" charset="0"/>
              </a:rPr>
              <a:t>)</a:t>
            </a:r>
            <a:endParaRPr lang="en-US" b="1" dirty="0" smtClean="0">
              <a:solidFill>
                <a:schemeClr val="tx2">
                  <a:lumMod val="60000"/>
                  <a:lumOff val="40000"/>
                </a:schemeClr>
              </a:solidFill>
              <a:latin typeface="Baskerville Old Face" panose="02020602080505020303" pitchFamily="18" charset="0"/>
              <a:cs typeface="Aharoni" panose="02010803020104030203" pitchFamily="2" charset="-79"/>
            </a:endParaRPr>
          </a:p>
        </p:txBody>
      </p:sp>
    </p:spTree>
    <p:extLst>
      <p:ext uri="{BB962C8B-B14F-4D97-AF65-F5344CB8AC3E}">
        <p14:creationId xmlns:p14="http://schemas.microsoft.com/office/powerpoint/2010/main" xmlns="" val="3859543377"/>
      </p:ext>
    </p:extLst>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990600"/>
            <a:ext cx="3657600" cy="5791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Basic Elements of a Contract (</a:t>
            </a:r>
            <a:r>
              <a:rPr lang="en-US" sz="2800" b="1" dirty="0">
                <a:solidFill>
                  <a:schemeClr val="accent6">
                    <a:lumMod val="75000"/>
                  </a:schemeClr>
                </a:solidFill>
                <a:latin typeface="Levenim MT" panose="02010502060101010101" pitchFamily="2" charset="-79"/>
                <a:cs typeface="Levenim MT" panose="02010502060101010101" pitchFamily="2" charset="-79"/>
              </a:rPr>
              <a:t>V</a:t>
            </a:r>
            <a:r>
              <a:rPr lang="en-US" sz="2800" b="1" dirty="0" smtClean="0">
                <a:solidFill>
                  <a:schemeClr val="accent6">
                    <a:lumMod val="75000"/>
                  </a:schemeClr>
                </a:solidFill>
                <a:latin typeface="Levenim MT" panose="02010502060101010101" pitchFamily="2" charset="-79"/>
                <a:cs typeface="Levenim MT" panose="02010502060101010101" pitchFamily="2" charset="-79"/>
              </a:rPr>
              <a:t>):</a:t>
            </a:r>
            <a:endParaRPr lang="en-US" sz="2800" b="1" dirty="0">
              <a:solidFill>
                <a:schemeClr val="accent6">
                  <a:lumMod val="75000"/>
                </a:schemeClr>
              </a:solidFill>
              <a:latin typeface="Levenim MT" panose="02010502060101010101" pitchFamily="2" charset="-79"/>
              <a:cs typeface="Levenim MT" panose="02010502060101010101" pitchFamily="2" charset="-79"/>
            </a:endParaRPr>
          </a:p>
          <a:p>
            <a:pPr algn="l"/>
            <a:r>
              <a:rPr lang="en-US" sz="2500" b="1" dirty="0" smtClean="0">
                <a:solidFill>
                  <a:schemeClr val="bg2">
                    <a:lumMod val="50000"/>
                  </a:schemeClr>
                </a:solidFill>
                <a:latin typeface="Levenim MT" panose="02010502060101010101" pitchFamily="2" charset="-79"/>
                <a:cs typeface="Levenim MT" panose="02010502060101010101" pitchFamily="2" charset="-79"/>
              </a:rPr>
              <a:t>Framework of contract:</a:t>
            </a:r>
          </a:p>
          <a:p>
            <a:pPr marL="457200" indent="-457200" algn="l" eaLnBrk="1" hangingPunct="1">
              <a:buFont typeface="Wingdings" pitchFamily="2" charset="2"/>
              <a:buChar char="§"/>
            </a:pPr>
            <a:r>
              <a:rPr lang="en-US" sz="2500" b="1" dirty="0" smtClean="0">
                <a:solidFill>
                  <a:schemeClr val="tx1"/>
                </a:solidFill>
                <a:latin typeface="Baskerville Old Face" panose="02020602080505020303" pitchFamily="18" charset="0"/>
              </a:rPr>
              <a:t>Framework of contract means the rights and responsibilities of parties under specific type of that contract which they are executing.</a:t>
            </a: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Permissible Modes of Property</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xmlns="" val="541968790"/>
      </p:ext>
    </p:extLst>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990600"/>
            <a:ext cx="3657600" cy="5791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Basic Elements of a Contract (</a:t>
            </a:r>
            <a:r>
              <a:rPr lang="en-US" sz="2800" b="1" dirty="0">
                <a:solidFill>
                  <a:schemeClr val="accent6">
                    <a:lumMod val="75000"/>
                  </a:schemeClr>
                </a:solidFill>
                <a:latin typeface="Levenim MT" panose="02010502060101010101" pitchFamily="2" charset="-79"/>
                <a:cs typeface="Levenim MT" panose="02010502060101010101" pitchFamily="2" charset="-79"/>
              </a:rPr>
              <a:t>V</a:t>
            </a:r>
            <a:r>
              <a:rPr lang="en-US" sz="2800" b="1" dirty="0" smtClean="0">
                <a:solidFill>
                  <a:schemeClr val="accent6">
                    <a:lumMod val="75000"/>
                  </a:schemeClr>
                </a:solidFill>
                <a:latin typeface="Levenim MT" panose="02010502060101010101" pitchFamily="2" charset="-79"/>
                <a:cs typeface="Levenim MT" panose="02010502060101010101" pitchFamily="2" charset="-79"/>
              </a:rPr>
              <a:t>):</a:t>
            </a:r>
            <a:endParaRPr lang="en-US" sz="2800" b="1" dirty="0">
              <a:solidFill>
                <a:schemeClr val="accent6">
                  <a:lumMod val="75000"/>
                </a:schemeClr>
              </a:solidFill>
              <a:latin typeface="Levenim MT" panose="02010502060101010101" pitchFamily="2" charset="-79"/>
              <a:cs typeface="Levenim MT" panose="02010502060101010101" pitchFamily="2" charset="-79"/>
            </a:endParaRPr>
          </a:p>
          <a:p>
            <a:pPr algn="l"/>
            <a:r>
              <a:rPr lang="en-US" sz="2500" b="1" dirty="0" smtClean="0">
                <a:solidFill>
                  <a:schemeClr val="bg2">
                    <a:lumMod val="50000"/>
                  </a:schemeClr>
                </a:solidFill>
                <a:latin typeface="Levenim MT" panose="02010502060101010101" pitchFamily="2" charset="-79"/>
                <a:cs typeface="Levenim MT" panose="02010502060101010101" pitchFamily="2" charset="-79"/>
              </a:rPr>
              <a:t>Framework of contract:</a:t>
            </a:r>
          </a:p>
          <a:p>
            <a:pPr marL="457200" indent="-457200" algn="l" eaLnBrk="1" hangingPunct="1">
              <a:buFont typeface="Wingdings" pitchFamily="2" charset="2"/>
              <a:buChar char="§"/>
            </a:pPr>
            <a:r>
              <a:rPr lang="en-US" sz="2500" b="1" dirty="0" smtClean="0">
                <a:solidFill>
                  <a:schemeClr val="tx1"/>
                </a:solidFill>
                <a:latin typeface="Baskerville Old Face" panose="02020602080505020303" pitchFamily="18" charset="0"/>
              </a:rPr>
              <a:t>Both parties should bear the responsibility and have the rights which are required by the nature of transaction</a:t>
            </a:r>
          </a:p>
          <a:p>
            <a:pPr marL="457200" indent="-457200" algn="l" eaLnBrk="1" hangingPunct="1">
              <a:buFont typeface="Wingdings" pitchFamily="2" charset="2"/>
              <a:buChar char="§"/>
            </a:pPr>
            <a:r>
              <a:rPr lang="en-US" sz="2500" b="1" dirty="0" smtClean="0">
                <a:solidFill>
                  <a:schemeClr val="tx1"/>
                </a:solidFill>
                <a:latin typeface="Baskerville Old Face" panose="02020602080505020303" pitchFamily="18" charset="0"/>
              </a:rPr>
              <a:t>In case of rental agreements ownership remains with lessor</a:t>
            </a: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Permissible Modes of Property</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xmlns="" val="2903103132"/>
      </p:ext>
    </p:extLst>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990600"/>
            <a:ext cx="3657600" cy="5791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Basic Elements of a Contract (</a:t>
            </a:r>
            <a:r>
              <a:rPr lang="en-US" sz="2800" b="1" dirty="0">
                <a:solidFill>
                  <a:schemeClr val="accent6">
                    <a:lumMod val="75000"/>
                  </a:schemeClr>
                </a:solidFill>
                <a:latin typeface="Levenim MT" panose="02010502060101010101" pitchFamily="2" charset="-79"/>
                <a:cs typeface="Levenim MT" panose="02010502060101010101" pitchFamily="2" charset="-79"/>
              </a:rPr>
              <a:t>V</a:t>
            </a:r>
            <a:r>
              <a:rPr lang="en-US" sz="2800" b="1" dirty="0" smtClean="0">
                <a:solidFill>
                  <a:schemeClr val="accent6">
                    <a:lumMod val="75000"/>
                  </a:schemeClr>
                </a:solidFill>
                <a:latin typeface="Levenim MT" panose="02010502060101010101" pitchFamily="2" charset="-79"/>
                <a:cs typeface="Levenim MT" panose="02010502060101010101" pitchFamily="2" charset="-79"/>
              </a:rPr>
              <a:t>):</a:t>
            </a:r>
            <a:endParaRPr lang="en-US" sz="2800" b="1" dirty="0">
              <a:solidFill>
                <a:schemeClr val="accent6">
                  <a:lumMod val="75000"/>
                </a:schemeClr>
              </a:solidFill>
              <a:latin typeface="Levenim MT" panose="02010502060101010101" pitchFamily="2" charset="-79"/>
              <a:cs typeface="Levenim MT" panose="02010502060101010101" pitchFamily="2" charset="-79"/>
            </a:endParaRPr>
          </a:p>
          <a:p>
            <a:pPr algn="l"/>
            <a:r>
              <a:rPr lang="en-US" sz="2500" b="1" dirty="0" smtClean="0">
                <a:solidFill>
                  <a:schemeClr val="bg2">
                    <a:lumMod val="50000"/>
                  </a:schemeClr>
                </a:solidFill>
                <a:latin typeface="Levenim MT" panose="02010502060101010101" pitchFamily="2" charset="-79"/>
                <a:cs typeface="Levenim MT" panose="02010502060101010101" pitchFamily="2" charset="-79"/>
              </a:rPr>
              <a:t>Framework of contract:</a:t>
            </a:r>
          </a:p>
          <a:p>
            <a:pPr marL="457200" indent="-457200" algn="l" eaLnBrk="1" hangingPunct="1">
              <a:buFont typeface="Wingdings" pitchFamily="2" charset="2"/>
              <a:buChar char="§"/>
            </a:pPr>
            <a:r>
              <a:rPr lang="en-US" sz="2500" b="1" dirty="0" smtClean="0">
                <a:solidFill>
                  <a:schemeClr val="tx1"/>
                </a:solidFill>
                <a:latin typeface="Baskerville Old Face" panose="02020602080505020303" pitchFamily="18" charset="0"/>
              </a:rPr>
              <a:t>In case of sale, ownership transfers after offer &amp; acceptance so are the risk of ownership.</a:t>
            </a:r>
          </a:p>
          <a:p>
            <a:pPr marL="457200" indent="-457200" algn="l" eaLnBrk="1" hangingPunct="1">
              <a:buFont typeface="Wingdings" pitchFamily="2" charset="2"/>
              <a:buChar char="§"/>
            </a:pPr>
            <a:r>
              <a:rPr lang="en-US" sz="2500" b="1" dirty="0" smtClean="0">
                <a:solidFill>
                  <a:schemeClr val="tx1"/>
                </a:solidFill>
                <a:latin typeface="Baskerville Old Face" panose="02020602080505020303" pitchFamily="18" charset="0"/>
              </a:rPr>
              <a:t>Every contract has specific set of rules which will be explained when it comes under discussion.</a:t>
            </a: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Permissible Modes of Property</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
        <p:nvSpPr>
          <p:cNvPr id="4" name="TextBox 3"/>
          <p:cNvSpPr txBox="1"/>
          <p:nvPr/>
        </p:nvSpPr>
        <p:spPr>
          <a:xfrm>
            <a:off x="2362200" y="3962400"/>
            <a:ext cx="723275" cy="461665"/>
          </a:xfrm>
          <a:prstGeom prst="rect">
            <a:avLst/>
          </a:prstGeom>
          <a:noFill/>
        </p:spPr>
        <p:txBody>
          <a:bodyPr wrap="none" rtlCol="0">
            <a:spAutoFit/>
          </a:bodyPr>
          <a:lstStyle/>
          <a:p>
            <a:r>
              <a:rPr lang="en-US" sz="2400" dirty="0" smtClean="0">
                <a:solidFill>
                  <a:srgbClr val="FF0000"/>
                </a:solidFill>
              </a:rPr>
              <a:t>END</a:t>
            </a:r>
            <a:endParaRPr lang="en-US" sz="2400" dirty="0">
              <a:solidFill>
                <a:srgbClr val="FF0000"/>
              </a:solidFill>
            </a:endParaRPr>
          </a:p>
        </p:txBody>
      </p:sp>
    </p:spTree>
    <p:extLst>
      <p:ext uri="{BB962C8B-B14F-4D97-AF65-F5344CB8AC3E}">
        <p14:creationId xmlns:p14="http://schemas.microsoft.com/office/powerpoint/2010/main" xmlns="" val="3060294929"/>
      </p:ext>
    </p:extLst>
  </p:cSld>
  <p:clrMapOvr>
    <a:masterClrMapping/>
  </p:clrMapOvr>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0" y="162339"/>
            <a:ext cx="9144000" cy="752061"/>
          </a:xfrm>
        </p:spPr>
        <p:txBody>
          <a:bodyPr/>
          <a:lstStyle/>
          <a:p>
            <a:r>
              <a:rPr lang="en-US" sz="35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Permissible Modes of Property</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
        <p:nvSpPr>
          <p:cNvPr id="7" name="Rectangle 3"/>
          <p:cNvSpPr txBox="1">
            <a:spLocks noChangeArrowheads="1"/>
          </p:cNvSpPr>
          <p:nvPr/>
        </p:nvSpPr>
        <p:spPr bwMode="auto">
          <a:xfrm>
            <a:off x="4731774" y="3200400"/>
            <a:ext cx="3657600" cy="1524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eaLnBrk="1" hangingPunct="1">
              <a:defRPr/>
            </a:pPr>
            <a:r>
              <a:rPr lang="en-US" b="1" dirty="0" smtClean="0">
                <a:solidFill>
                  <a:schemeClr val="tx2">
                    <a:lumMod val="60000"/>
                    <a:lumOff val="40000"/>
                  </a:schemeClr>
                </a:solidFill>
                <a:latin typeface="Baskerville Old Face" panose="02020602080505020303" pitchFamily="18" charset="0"/>
              </a:rPr>
              <a:t>Ancillary or sub Contracts (I)</a:t>
            </a:r>
            <a:endParaRPr lang="en-US" b="1" dirty="0" smtClean="0">
              <a:solidFill>
                <a:schemeClr val="tx2">
                  <a:lumMod val="60000"/>
                  <a:lumOff val="40000"/>
                </a:schemeClr>
              </a:solidFill>
              <a:latin typeface="Baskerville Old Face" panose="02020602080505020303" pitchFamily="18" charset="0"/>
              <a:cs typeface="Aharoni" panose="02010803020104030203" pitchFamily="2" charset="-79"/>
            </a:endParaRPr>
          </a:p>
        </p:txBody>
      </p:sp>
    </p:spTree>
    <p:extLst>
      <p:ext uri="{BB962C8B-B14F-4D97-AF65-F5344CB8AC3E}">
        <p14:creationId xmlns:p14="http://schemas.microsoft.com/office/powerpoint/2010/main" xmlns="" val="1604670564"/>
      </p:ext>
    </p:extLst>
  </p:cSld>
  <p:clrMapOvr>
    <a:masterClrMapping/>
  </p:clrMapOvr>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143000"/>
            <a:ext cx="3657600" cy="5486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Ancillary or sub contracts: (I)</a:t>
            </a:r>
            <a:endParaRPr lang="en-US" sz="2800" b="1" dirty="0">
              <a:solidFill>
                <a:schemeClr val="accent6">
                  <a:lumMod val="75000"/>
                </a:schemeClr>
              </a:solidFill>
              <a:latin typeface="Levenim MT" panose="02010502060101010101" pitchFamily="2" charset="-79"/>
              <a:cs typeface="Levenim MT" panose="02010502060101010101" pitchFamily="2" charset="-79"/>
            </a:endParaRPr>
          </a:p>
          <a:p>
            <a:pPr marL="342900" indent="-342900" algn="l">
              <a:buFont typeface="Arial" pitchFamily="34" charset="0"/>
              <a:buChar char="•"/>
            </a:pPr>
            <a:r>
              <a:rPr lang="en-US" sz="2500" b="1" dirty="0" smtClean="0">
                <a:solidFill>
                  <a:schemeClr val="tx1"/>
                </a:solidFill>
                <a:latin typeface="Baskerville Old Face" panose="02020602080505020303" pitchFamily="18" charset="0"/>
              </a:rPr>
              <a:t> Sub contracts are:</a:t>
            </a:r>
          </a:p>
          <a:p>
            <a:pPr marL="457200" indent="-457200" algn="l">
              <a:buFont typeface="+mj-lt"/>
              <a:buAutoNum type="arabicPeriod"/>
            </a:pPr>
            <a:r>
              <a:rPr lang="en-US" sz="2500" b="1" dirty="0" smtClean="0">
                <a:solidFill>
                  <a:schemeClr val="tx1"/>
                </a:solidFill>
                <a:latin typeface="Baskerville Old Face" panose="02020602080505020303" pitchFamily="18" charset="0"/>
              </a:rPr>
              <a:t>Promise (</a:t>
            </a:r>
            <a:r>
              <a:rPr lang="en-US" sz="2500" b="1" dirty="0" err="1" smtClean="0">
                <a:solidFill>
                  <a:schemeClr val="tx1"/>
                </a:solidFill>
                <a:latin typeface="Baskerville Old Face" panose="02020602080505020303" pitchFamily="18" charset="0"/>
              </a:rPr>
              <a:t>Wa’d</a:t>
            </a:r>
            <a:r>
              <a:rPr lang="en-US" sz="2500" b="1" dirty="0" smtClean="0">
                <a:solidFill>
                  <a:schemeClr val="tx1"/>
                </a:solidFill>
                <a:latin typeface="Baskerville Old Face" panose="02020602080505020303" pitchFamily="18" charset="0"/>
              </a:rPr>
              <a:t>)</a:t>
            </a:r>
          </a:p>
          <a:p>
            <a:pPr marL="457200" indent="-457200" algn="l">
              <a:buFont typeface="+mj-lt"/>
              <a:buAutoNum type="arabicPeriod"/>
            </a:pPr>
            <a:r>
              <a:rPr lang="en-US" sz="2500" b="1" dirty="0" err="1" smtClean="0">
                <a:solidFill>
                  <a:schemeClr val="tx1"/>
                </a:solidFill>
                <a:latin typeface="Baskerville Old Face" panose="02020602080505020303" pitchFamily="18" charset="0"/>
              </a:rPr>
              <a:t>Muaada</a:t>
            </a:r>
            <a:endParaRPr lang="en-US" sz="2500" b="1" dirty="0" smtClean="0">
              <a:solidFill>
                <a:schemeClr val="tx1"/>
              </a:solidFill>
              <a:latin typeface="Baskerville Old Face" panose="02020602080505020303" pitchFamily="18" charset="0"/>
            </a:endParaRPr>
          </a:p>
          <a:p>
            <a:pPr marL="457200" indent="-457200" algn="l">
              <a:buFont typeface="+mj-lt"/>
              <a:buAutoNum type="arabicPeriod"/>
            </a:pPr>
            <a:r>
              <a:rPr lang="en-US" sz="2500" b="1" dirty="0" err="1" smtClean="0">
                <a:solidFill>
                  <a:schemeClr val="tx1"/>
                </a:solidFill>
                <a:latin typeface="Baskerville Old Face" panose="02020602080505020303" pitchFamily="18" charset="0"/>
              </a:rPr>
              <a:t>Hawalah</a:t>
            </a:r>
            <a:endParaRPr lang="en-US" sz="2500" b="1" dirty="0" smtClean="0">
              <a:solidFill>
                <a:schemeClr val="tx1"/>
              </a:solidFill>
              <a:latin typeface="Baskerville Old Face" panose="02020602080505020303" pitchFamily="18" charset="0"/>
            </a:endParaRPr>
          </a:p>
          <a:p>
            <a:pPr marL="457200" indent="-457200" algn="l">
              <a:buFont typeface="+mj-lt"/>
              <a:buAutoNum type="arabicPeriod"/>
            </a:pPr>
            <a:r>
              <a:rPr lang="en-US" sz="2500" b="1" dirty="0" err="1" smtClean="0">
                <a:solidFill>
                  <a:schemeClr val="tx1"/>
                </a:solidFill>
                <a:latin typeface="Baskerville Old Face" panose="02020602080505020303" pitchFamily="18" charset="0"/>
              </a:rPr>
              <a:t>Kafalah</a:t>
            </a:r>
            <a:r>
              <a:rPr lang="en-US" sz="2500" b="1" dirty="0" smtClean="0">
                <a:solidFill>
                  <a:schemeClr val="tx1"/>
                </a:solidFill>
                <a:latin typeface="Baskerville Old Face" panose="02020602080505020303" pitchFamily="18" charset="0"/>
              </a:rPr>
              <a:t> (guarantee)</a:t>
            </a:r>
          </a:p>
          <a:p>
            <a:pPr marL="457200" indent="-457200" algn="l">
              <a:buFont typeface="+mj-lt"/>
              <a:buAutoNum type="arabicPeriod"/>
            </a:pPr>
            <a:r>
              <a:rPr lang="en-US" sz="2500" b="1" dirty="0" err="1" smtClean="0">
                <a:solidFill>
                  <a:schemeClr val="tx1"/>
                </a:solidFill>
                <a:latin typeface="Baskerville Old Face" panose="02020602080505020303" pitchFamily="18" charset="0"/>
              </a:rPr>
              <a:t>Wakalah</a:t>
            </a:r>
            <a:r>
              <a:rPr lang="en-US" sz="2500" b="1" dirty="0" smtClean="0">
                <a:solidFill>
                  <a:schemeClr val="tx1"/>
                </a:solidFill>
                <a:latin typeface="Baskerville Old Face" panose="02020602080505020303" pitchFamily="18" charset="0"/>
              </a:rPr>
              <a:t> (Agency)</a:t>
            </a:r>
          </a:p>
          <a:p>
            <a:pPr marL="457200" indent="-457200" algn="l">
              <a:buFont typeface="+mj-lt"/>
              <a:buAutoNum type="arabicPeriod"/>
            </a:pPr>
            <a:r>
              <a:rPr lang="en-US" sz="2500" b="1" dirty="0" err="1" smtClean="0">
                <a:solidFill>
                  <a:schemeClr val="tx1"/>
                </a:solidFill>
                <a:latin typeface="Baskerville Old Face" panose="02020602080505020303" pitchFamily="18" charset="0"/>
              </a:rPr>
              <a:t>Tawarruqe</a:t>
            </a:r>
            <a:r>
              <a:rPr lang="en-US" sz="2500" b="1" dirty="0" smtClean="0">
                <a:solidFill>
                  <a:schemeClr val="tx1"/>
                </a:solidFill>
                <a:latin typeface="Baskerville Old Face" panose="02020602080505020303" pitchFamily="18" charset="0"/>
              </a:rPr>
              <a:t> (</a:t>
            </a:r>
            <a:r>
              <a:rPr lang="en-US" sz="2500" b="1" dirty="0" err="1" smtClean="0">
                <a:solidFill>
                  <a:schemeClr val="tx1"/>
                </a:solidFill>
                <a:latin typeface="Baskerville Old Face" panose="02020602080505020303" pitchFamily="18" charset="0"/>
              </a:rPr>
              <a:t>Monitization</a:t>
            </a:r>
            <a:r>
              <a:rPr lang="en-US" sz="2500" b="1" dirty="0" smtClean="0">
                <a:solidFill>
                  <a:schemeClr val="tx1"/>
                </a:solidFill>
                <a:latin typeface="Baskerville Old Face" panose="02020602080505020303" pitchFamily="18" charset="0"/>
              </a:rPr>
              <a:t>)</a:t>
            </a:r>
          </a:p>
          <a:p>
            <a:pPr marL="457200" indent="-457200" algn="l">
              <a:buFont typeface="+mj-lt"/>
              <a:buAutoNum type="arabicPeriod"/>
            </a:pPr>
            <a:r>
              <a:rPr lang="en-US" sz="2500" b="1" dirty="0" err="1" smtClean="0">
                <a:solidFill>
                  <a:schemeClr val="tx1"/>
                </a:solidFill>
                <a:latin typeface="Baskerville Old Face" panose="02020602080505020303" pitchFamily="18" charset="0"/>
              </a:rPr>
              <a:t>Jua’alah</a:t>
            </a:r>
            <a:r>
              <a:rPr lang="en-US" sz="2500" b="1" dirty="0" smtClean="0">
                <a:solidFill>
                  <a:schemeClr val="tx1"/>
                </a:solidFill>
                <a:latin typeface="Baskerville Old Face" panose="02020602080505020303" pitchFamily="18" charset="0"/>
              </a:rPr>
              <a:t> (Prize based contract)</a:t>
            </a:r>
          </a:p>
          <a:p>
            <a:pPr marL="342900" indent="-342900" algn="l">
              <a:buFont typeface="Arial" pitchFamily="34" charset="0"/>
              <a:buChar char="•"/>
            </a:pPr>
            <a:endParaRPr lang="en-US" sz="2500" b="1" dirty="0">
              <a:solidFill>
                <a:schemeClr val="tx1"/>
              </a:solidFill>
              <a:latin typeface="Baskerville Old Face" panose="02020602080505020303" pitchFamily="18" charset="0"/>
            </a:endParaRP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Permissible Modes of Property</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xmlns="" val="1183089316"/>
      </p:ext>
    </p:extLst>
  </p:cSld>
  <p:clrMapOvr>
    <a:masterClrMapping/>
  </p:clrMapOvr>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990600"/>
            <a:ext cx="3657600" cy="5791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Ancillary or sub contract (I):</a:t>
            </a:r>
            <a:endParaRPr lang="en-US" sz="2800" b="1" dirty="0">
              <a:solidFill>
                <a:schemeClr val="accent6">
                  <a:lumMod val="75000"/>
                </a:schemeClr>
              </a:solidFill>
              <a:latin typeface="Levenim MT" panose="02010502060101010101" pitchFamily="2" charset="-79"/>
              <a:cs typeface="Levenim MT" panose="02010502060101010101" pitchFamily="2" charset="-79"/>
            </a:endParaRPr>
          </a:p>
          <a:p>
            <a:pPr algn="l"/>
            <a:r>
              <a:rPr lang="en-US" sz="2500" b="1" dirty="0" smtClean="0">
                <a:solidFill>
                  <a:schemeClr val="bg2">
                    <a:lumMod val="50000"/>
                  </a:schemeClr>
                </a:solidFill>
                <a:latin typeface="Levenim MT" panose="02010502060101010101" pitchFamily="2" charset="-79"/>
                <a:cs typeface="Levenim MT" panose="02010502060101010101" pitchFamily="2" charset="-79"/>
              </a:rPr>
              <a:t>Promise (</a:t>
            </a:r>
            <a:r>
              <a:rPr lang="en-US" sz="2500" b="1" dirty="0" err="1" smtClean="0">
                <a:solidFill>
                  <a:schemeClr val="bg2">
                    <a:lumMod val="50000"/>
                  </a:schemeClr>
                </a:solidFill>
                <a:latin typeface="Levenim MT" panose="02010502060101010101" pitchFamily="2" charset="-79"/>
                <a:cs typeface="Levenim MT" panose="02010502060101010101" pitchFamily="2" charset="-79"/>
              </a:rPr>
              <a:t>Wa’d</a:t>
            </a:r>
            <a:r>
              <a:rPr lang="en-US" sz="2500" b="1" dirty="0" smtClean="0">
                <a:solidFill>
                  <a:schemeClr val="bg2">
                    <a:lumMod val="50000"/>
                  </a:schemeClr>
                </a:solidFill>
                <a:latin typeface="Levenim MT" panose="02010502060101010101" pitchFamily="2" charset="-79"/>
                <a:cs typeface="Levenim MT" panose="02010502060101010101" pitchFamily="2" charset="-79"/>
              </a:rPr>
              <a:t>):</a:t>
            </a:r>
          </a:p>
          <a:p>
            <a:pPr marL="457200" indent="-457200" algn="l" eaLnBrk="1" hangingPunct="1">
              <a:buFont typeface="Wingdings" pitchFamily="2" charset="2"/>
              <a:buChar char="§"/>
            </a:pPr>
            <a:r>
              <a:rPr lang="en-US" sz="2500" b="1" dirty="0" smtClean="0">
                <a:solidFill>
                  <a:schemeClr val="tx1"/>
                </a:solidFill>
                <a:latin typeface="Baskerville Old Face" panose="02020602080505020303" pitchFamily="18" charset="0"/>
              </a:rPr>
              <a:t>It is a unilateral promise for doing something or act or entering in a contract, provided by one person to another</a:t>
            </a:r>
          </a:p>
          <a:p>
            <a:pPr marL="457200" indent="-457200" algn="l" eaLnBrk="1" hangingPunct="1">
              <a:buFont typeface="Wingdings" pitchFamily="2" charset="2"/>
              <a:buChar char="§"/>
            </a:pPr>
            <a:r>
              <a:rPr lang="en-US" sz="2500" b="1" dirty="0" smtClean="0">
                <a:solidFill>
                  <a:schemeClr val="tx1"/>
                </a:solidFill>
                <a:latin typeface="Baskerville Old Face" panose="02020602080505020303" pitchFamily="18" charset="0"/>
              </a:rPr>
              <a:t>The enforceability of promise is acknowledged by majority of present day scholars.</a:t>
            </a: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Permissible Modes of Property</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xmlns="" val="3551079105"/>
      </p:ext>
    </p:extLst>
  </p:cSld>
  <p:clrMapOvr>
    <a:masterClrMapping/>
  </p:clrMapOvr>
  <p:timing>
    <p:tnLst>
      <p:par>
        <p:cTn id="1" dur="indefinite" restart="never" nodeType="tmRoot"/>
      </p:par>
    </p:tnLst>
  </p:timing>
</p:sld>
</file>

<file path=ppt/theme/theme1.xml><?xml version="1.0" encoding="utf-8"?>
<a:theme xmlns:a="http://schemas.openxmlformats.org/drawingml/2006/main" name="Theme1">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spAutoFit/>
      </a:bodyPr>
      <a:lstStyle>
        <a:defPPr>
          <a:defRPr sz="2400" dirty="0" smtClean="0"/>
        </a:defPPr>
      </a:lstStyle>
    </a:sp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Theme1</Template>
  <TotalTime>5311</TotalTime>
  <Words>8887</Words>
  <Application>Microsoft Office PowerPoint</Application>
  <PresentationFormat>On-screen Show (4:3)</PresentationFormat>
  <Paragraphs>1001</Paragraphs>
  <Slides>214</Slides>
  <Notes>0</Notes>
  <HiddenSlides>0</HiddenSlides>
  <MMClips>0</MMClips>
  <ScaleCrop>false</ScaleCrop>
  <HeadingPairs>
    <vt:vector size="4" baseType="variant">
      <vt:variant>
        <vt:lpstr>Theme</vt:lpstr>
      </vt:variant>
      <vt:variant>
        <vt:i4>1</vt:i4>
      </vt:variant>
      <vt:variant>
        <vt:lpstr>Slide Titles</vt:lpstr>
      </vt:variant>
      <vt:variant>
        <vt:i4>214</vt:i4>
      </vt:variant>
    </vt:vector>
  </HeadingPairs>
  <TitlesOfParts>
    <vt:vector size="215" baseType="lpstr">
      <vt:lpstr>Theme1</vt:lpstr>
      <vt:lpstr>Economic Ideology of Islam</vt:lpstr>
      <vt:lpstr>Permissible Modes of Property</vt:lpstr>
      <vt:lpstr>Permissible Modes of Property</vt:lpstr>
      <vt:lpstr>Permissible Modes of Property</vt:lpstr>
      <vt:lpstr>Permissible Modes of Property</vt:lpstr>
      <vt:lpstr>Permissible Modes of Property</vt:lpstr>
      <vt:lpstr>Permissible Modes of Property</vt:lpstr>
      <vt:lpstr>Permissible Modes of Property</vt:lpstr>
      <vt:lpstr>Permissible Modes of Property</vt:lpstr>
      <vt:lpstr>Permissible Modes of Property</vt:lpstr>
      <vt:lpstr>Permissible Modes of Property</vt:lpstr>
      <vt:lpstr>Permissible Modes of Property</vt:lpstr>
      <vt:lpstr>Permissible Modes of Property</vt:lpstr>
      <vt:lpstr>Permissible Modes of Property</vt:lpstr>
      <vt:lpstr>Slide 15</vt:lpstr>
      <vt:lpstr>Slide 16</vt:lpstr>
      <vt:lpstr>Permissible Modes of Property</vt:lpstr>
      <vt:lpstr>Permissible Modes of Property</vt:lpstr>
      <vt:lpstr>Slide 19</vt:lpstr>
      <vt:lpstr>Slide 20</vt:lpstr>
      <vt:lpstr>Permissible Modes of Property</vt:lpstr>
      <vt:lpstr>Slide 22</vt:lpstr>
      <vt:lpstr>Slide 23</vt:lpstr>
      <vt:lpstr>Slide 24</vt:lpstr>
      <vt:lpstr>Slide 25</vt:lpstr>
      <vt:lpstr>Slide 26</vt:lpstr>
      <vt:lpstr>Slide 27</vt:lpstr>
      <vt:lpstr>Slide 28</vt:lpstr>
      <vt:lpstr>Permissible Modes of Property</vt:lpstr>
      <vt:lpstr>Slide 30</vt:lpstr>
      <vt:lpstr>Slide 31</vt:lpstr>
      <vt:lpstr>Slide 32</vt:lpstr>
      <vt:lpstr>Slide 33</vt:lpstr>
      <vt:lpstr>Slide 34</vt:lpstr>
      <vt:lpstr>Slide 35</vt:lpstr>
      <vt:lpstr>Slide 36</vt:lpstr>
      <vt:lpstr>Slide 37</vt:lpstr>
      <vt:lpstr>Permissible Modes of Property</vt:lpstr>
      <vt:lpstr>Slide 39</vt:lpstr>
      <vt:lpstr>Slide 40</vt:lpstr>
      <vt:lpstr>Slide 41</vt:lpstr>
      <vt:lpstr>Slide 42</vt:lpstr>
      <vt:lpstr>Slide 43</vt:lpstr>
      <vt:lpstr>Slide 44</vt:lpstr>
      <vt:lpstr>Slide 45</vt:lpstr>
      <vt:lpstr>Slide 46</vt:lpstr>
      <vt:lpstr>Slide 47</vt:lpstr>
      <vt:lpstr>Permissible Modes of Property</vt:lpstr>
      <vt:lpstr>Slide 49</vt:lpstr>
      <vt:lpstr>Permissible Modes of Property</vt:lpstr>
      <vt:lpstr>Permissible Modes of Property</vt:lpstr>
      <vt:lpstr>Slide 52</vt:lpstr>
      <vt:lpstr>Slide 53</vt:lpstr>
      <vt:lpstr>Slide 54</vt:lpstr>
      <vt:lpstr>Slide 55</vt:lpstr>
      <vt:lpstr>Permissible Modes of Property</vt:lpstr>
      <vt:lpstr>Slide 57</vt:lpstr>
      <vt:lpstr>Slide 58</vt:lpstr>
      <vt:lpstr>Slide 59</vt:lpstr>
      <vt:lpstr>Slide 60</vt:lpstr>
      <vt:lpstr>Slide 61</vt:lpstr>
      <vt:lpstr>Permissible Modes of Property</vt:lpstr>
      <vt:lpstr>Slide 63</vt:lpstr>
      <vt:lpstr>Slide 64</vt:lpstr>
      <vt:lpstr>Slide 65</vt:lpstr>
      <vt:lpstr>Slide 66</vt:lpstr>
      <vt:lpstr>Slide 67</vt:lpstr>
      <vt:lpstr>Slide 68</vt:lpstr>
      <vt:lpstr>Slide 69</vt:lpstr>
      <vt:lpstr>Slide 70</vt:lpstr>
      <vt:lpstr>Permissible Modes of Property</vt:lpstr>
      <vt:lpstr>Slide 72</vt:lpstr>
      <vt:lpstr>Slide 73</vt:lpstr>
      <vt:lpstr>Slide 74</vt:lpstr>
      <vt:lpstr>Slide 75</vt:lpstr>
      <vt:lpstr>Slide 76</vt:lpstr>
      <vt:lpstr>Permissible Modes of Property</vt:lpstr>
      <vt:lpstr>Slide 78</vt:lpstr>
      <vt:lpstr>Slide 79</vt:lpstr>
      <vt:lpstr>Slide 80</vt:lpstr>
      <vt:lpstr>Slide 81</vt:lpstr>
      <vt:lpstr>Permissible Modes of Property</vt:lpstr>
      <vt:lpstr>Permissible Modes of Property</vt:lpstr>
      <vt:lpstr>Slide 84</vt:lpstr>
      <vt:lpstr>Slide 85</vt:lpstr>
      <vt:lpstr>Slide 86</vt:lpstr>
      <vt:lpstr>Permissible Modes of Property</vt:lpstr>
      <vt:lpstr>Slide 88</vt:lpstr>
      <vt:lpstr>Slide 89</vt:lpstr>
      <vt:lpstr>Permissible Modes of Property</vt:lpstr>
      <vt:lpstr>Slide 91</vt:lpstr>
      <vt:lpstr>Slide 92</vt:lpstr>
      <vt:lpstr>Permissible Modes of Property</vt:lpstr>
      <vt:lpstr>Slide 94</vt:lpstr>
      <vt:lpstr>Slide 95</vt:lpstr>
      <vt:lpstr>Slide 96</vt:lpstr>
      <vt:lpstr>Permissible Modes of Property</vt:lpstr>
      <vt:lpstr>Slide 98</vt:lpstr>
      <vt:lpstr>Slide 99</vt:lpstr>
      <vt:lpstr>Slide 100</vt:lpstr>
      <vt:lpstr>Slide 101</vt:lpstr>
      <vt:lpstr>Slide 102</vt:lpstr>
      <vt:lpstr>Slide 103</vt:lpstr>
      <vt:lpstr>Slide 104</vt:lpstr>
      <vt:lpstr>Permissible Modes of Property</vt:lpstr>
      <vt:lpstr>Slide 106</vt:lpstr>
      <vt:lpstr>Slide 107</vt:lpstr>
      <vt:lpstr>Slide 108</vt:lpstr>
      <vt:lpstr>Slide 109</vt:lpstr>
      <vt:lpstr>Permissible Modes of Property</vt:lpstr>
      <vt:lpstr>Slide 111</vt:lpstr>
      <vt:lpstr>Slide 112</vt:lpstr>
      <vt:lpstr>Slide 113</vt:lpstr>
      <vt:lpstr>Slide 114</vt:lpstr>
      <vt:lpstr>Slide 115</vt:lpstr>
      <vt:lpstr>Slide 116</vt:lpstr>
      <vt:lpstr>Permissible Modes of Property</vt:lpstr>
      <vt:lpstr>Slide 118</vt:lpstr>
      <vt:lpstr>Slide 119</vt:lpstr>
      <vt:lpstr>Slide 120</vt:lpstr>
      <vt:lpstr>Slide 121</vt:lpstr>
      <vt:lpstr>Slide 122</vt:lpstr>
      <vt:lpstr>Slide 123</vt:lpstr>
      <vt:lpstr>Permissible Modes of Property</vt:lpstr>
      <vt:lpstr>Slide 125</vt:lpstr>
      <vt:lpstr>Slide 126</vt:lpstr>
      <vt:lpstr>Slide 127</vt:lpstr>
      <vt:lpstr>Slide 128</vt:lpstr>
      <vt:lpstr>Permissible Modes of Property</vt:lpstr>
      <vt:lpstr>Slide 130</vt:lpstr>
      <vt:lpstr>Slide 131</vt:lpstr>
      <vt:lpstr>Slide 132</vt:lpstr>
      <vt:lpstr>Slide 133</vt:lpstr>
      <vt:lpstr>Slide 134</vt:lpstr>
      <vt:lpstr>Permissible Modes of Property</vt:lpstr>
      <vt:lpstr>Slide 136</vt:lpstr>
      <vt:lpstr>Slide 137</vt:lpstr>
      <vt:lpstr>Permissible Modes of Property</vt:lpstr>
      <vt:lpstr>Slide 139</vt:lpstr>
      <vt:lpstr>Slide 140</vt:lpstr>
      <vt:lpstr>Slide 141</vt:lpstr>
      <vt:lpstr>Slide 142</vt:lpstr>
      <vt:lpstr>Slide 143</vt:lpstr>
      <vt:lpstr>Slide 144</vt:lpstr>
      <vt:lpstr>Permissible Modes of Property</vt:lpstr>
      <vt:lpstr>Slide 146</vt:lpstr>
      <vt:lpstr>Slide 147</vt:lpstr>
      <vt:lpstr>Slide 148</vt:lpstr>
      <vt:lpstr>Permissible Modes of Property</vt:lpstr>
      <vt:lpstr>Slide 150</vt:lpstr>
      <vt:lpstr>Slide 151</vt:lpstr>
      <vt:lpstr>Slide 152</vt:lpstr>
      <vt:lpstr>Slide 153</vt:lpstr>
      <vt:lpstr>Slide 154</vt:lpstr>
      <vt:lpstr>Permissible Modes of Property</vt:lpstr>
      <vt:lpstr>Slide 156</vt:lpstr>
      <vt:lpstr>Slide 157</vt:lpstr>
      <vt:lpstr>Slide 158</vt:lpstr>
      <vt:lpstr>Slide 159</vt:lpstr>
      <vt:lpstr>Slide 160</vt:lpstr>
      <vt:lpstr>Slide 161</vt:lpstr>
      <vt:lpstr>Permissible Modes of Property</vt:lpstr>
      <vt:lpstr>Slide 163</vt:lpstr>
      <vt:lpstr>Slide 164</vt:lpstr>
      <vt:lpstr>Slide 165</vt:lpstr>
      <vt:lpstr>Slide 166</vt:lpstr>
      <vt:lpstr>Slide 167</vt:lpstr>
      <vt:lpstr>Slide 168</vt:lpstr>
      <vt:lpstr>Slide 169</vt:lpstr>
      <vt:lpstr>Permissible Modes of Property</vt:lpstr>
      <vt:lpstr>Slide 171</vt:lpstr>
      <vt:lpstr>Slide 172</vt:lpstr>
      <vt:lpstr>Slide 173</vt:lpstr>
      <vt:lpstr>Slide 174</vt:lpstr>
      <vt:lpstr>Slide 175</vt:lpstr>
      <vt:lpstr>Slide 176</vt:lpstr>
      <vt:lpstr>Slide 177</vt:lpstr>
      <vt:lpstr>Slide 178</vt:lpstr>
      <vt:lpstr>Slide 179</vt:lpstr>
      <vt:lpstr>Permissible Modes of Property</vt:lpstr>
      <vt:lpstr>Slide 181</vt:lpstr>
      <vt:lpstr>Slide 182</vt:lpstr>
      <vt:lpstr>Slide 183</vt:lpstr>
      <vt:lpstr>Slide 184</vt:lpstr>
      <vt:lpstr>Slide 185</vt:lpstr>
      <vt:lpstr>Slide 186</vt:lpstr>
      <vt:lpstr>Permissible Modes of Property</vt:lpstr>
      <vt:lpstr>Slide 188</vt:lpstr>
      <vt:lpstr>Slide 189</vt:lpstr>
      <vt:lpstr>Slide 190</vt:lpstr>
      <vt:lpstr>Slide 191</vt:lpstr>
      <vt:lpstr>Slide 192</vt:lpstr>
      <vt:lpstr>Slide 193</vt:lpstr>
      <vt:lpstr>Permissible Modes of Property</vt:lpstr>
      <vt:lpstr>Slide 195</vt:lpstr>
      <vt:lpstr>Slide 196</vt:lpstr>
      <vt:lpstr>Slide 197</vt:lpstr>
      <vt:lpstr>Slide 198</vt:lpstr>
      <vt:lpstr>Slide 199</vt:lpstr>
      <vt:lpstr>Slide 200</vt:lpstr>
      <vt:lpstr>Slide 201</vt:lpstr>
      <vt:lpstr>Slide 202</vt:lpstr>
      <vt:lpstr>Slide 203</vt:lpstr>
      <vt:lpstr>Slide 204</vt:lpstr>
      <vt:lpstr>Slide 205</vt:lpstr>
      <vt:lpstr>Slide 206</vt:lpstr>
      <vt:lpstr>Slide 207</vt:lpstr>
      <vt:lpstr>Slide 208</vt:lpstr>
      <vt:lpstr>Permissible Modes of Property</vt:lpstr>
      <vt:lpstr>Slide 210</vt:lpstr>
      <vt:lpstr>Slide 211</vt:lpstr>
      <vt:lpstr>Slide 212</vt:lpstr>
      <vt:lpstr>Slide 213</vt:lpstr>
      <vt:lpstr>Slide 214</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Main Topic</dc:title>
  <dc:creator>Naseem Ejaz</dc:creator>
  <cp:lastModifiedBy>Hp</cp:lastModifiedBy>
  <cp:revision>476</cp:revision>
  <dcterms:created xsi:type="dcterms:W3CDTF">2014-09-03T15:33:21Z</dcterms:created>
  <dcterms:modified xsi:type="dcterms:W3CDTF">2017-03-01T10:19:20Z</dcterms:modified>
</cp:coreProperties>
</file>