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67"/>
  </p:notesMasterIdLst>
  <p:handoutMasterIdLst>
    <p:handoutMasterId r:id="rId68"/>
  </p:handoutMasterIdLst>
  <p:sldIdLst>
    <p:sldId id="890" r:id="rId2"/>
    <p:sldId id="891" r:id="rId3"/>
    <p:sldId id="892" r:id="rId4"/>
    <p:sldId id="893" r:id="rId5"/>
    <p:sldId id="894" r:id="rId6"/>
    <p:sldId id="895" r:id="rId7"/>
    <p:sldId id="896" r:id="rId8"/>
    <p:sldId id="897" r:id="rId9"/>
    <p:sldId id="898" r:id="rId10"/>
    <p:sldId id="899" r:id="rId11"/>
    <p:sldId id="950" r:id="rId12"/>
    <p:sldId id="900" r:id="rId13"/>
    <p:sldId id="901" r:id="rId14"/>
    <p:sldId id="902" r:id="rId15"/>
    <p:sldId id="903" r:id="rId16"/>
    <p:sldId id="904" r:id="rId17"/>
    <p:sldId id="905" r:id="rId18"/>
    <p:sldId id="906" r:id="rId19"/>
    <p:sldId id="907" r:id="rId20"/>
    <p:sldId id="908" r:id="rId21"/>
    <p:sldId id="909" r:id="rId22"/>
    <p:sldId id="910" r:id="rId23"/>
    <p:sldId id="911" r:id="rId24"/>
    <p:sldId id="951" r:id="rId25"/>
    <p:sldId id="912" r:id="rId26"/>
    <p:sldId id="913" r:id="rId27"/>
    <p:sldId id="914" r:id="rId28"/>
    <p:sldId id="915" r:id="rId29"/>
    <p:sldId id="916" r:id="rId30"/>
    <p:sldId id="917" r:id="rId31"/>
    <p:sldId id="918" r:id="rId32"/>
    <p:sldId id="952" r:id="rId33"/>
    <p:sldId id="919" r:id="rId34"/>
    <p:sldId id="920" r:id="rId35"/>
    <p:sldId id="921" r:id="rId36"/>
    <p:sldId id="922" r:id="rId37"/>
    <p:sldId id="923" r:id="rId38"/>
    <p:sldId id="924" r:id="rId39"/>
    <p:sldId id="926" r:id="rId40"/>
    <p:sldId id="927" r:id="rId41"/>
    <p:sldId id="953" r:id="rId42"/>
    <p:sldId id="925" r:id="rId43"/>
    <p:sldId id="928" r:id="rId44"/>
    <p:sldId id="929" r:id="rId45"/>
    <p:sldId id="930" r:id="rId46"/>
    <p:sldId id="931" r:id="rId47"/>
    <p:sldId id="932" r:id="rId48"/>
    <p:sldId id="933" r:id="rId49"/>
    <p:sldId id="934" r:id="rId50"/>
    <p:sldId id="935" r:id="rId51"/>
    <p:sldId id="954" r:id="rId52"/>
    <p:sldId id="936" r:id="rId53"/>
    <p:sldId id="937" r:id="rId54"/>
    <p:sldId id="938" r:id="rId55"/>
    <p:sldId id="939" r:id="rId56"/>
    <p:sldId id="940" r:id="rId57"/>
    <p:sldId id="941" r:id="rId58"/>
    <p:sldId id="942" r:id="rId59"/>
    <p:sldId id="943" r:id="rId60"/>
    <p:sldId id="944" r:id="rId61"/>
    <p:sldId id="945" r:id="rId62"/>
    <p:sldId id="946" r:id="rId63"/>
    <p:sldId id="947" r:id="rId64"/>
    <p:sldId id="948" r:id="rId65"/>
    <p:sldId id="949" r:id="rId6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="" xmlns:p14="http://schemas.microsoft.com/office/powerpoint/2010/main">
        <p14:section name="Default Section" id="{B4BF35B9-994F-456E-ADB7-4718AB9E6D10}">
          <p14:sldIdLst>
            <p14:sldId id="332"/>
            <p14:sldId id="613"/>
            <p14:sldId id="612"/>
            <p14:sldId id="618"/>
            <p14:sldId id="619"/>
            <p14:sldId id="614"/>
            <p14:sldId id="617"/>
            <p14:sldId id="636"/>
            <p14:sldId id="637"/>
            <p14:sldId id="638"/>
            <p14:sldId id="759"/>
            <p14:sldId id="615"/>
            <p14:sldId id="616"/>
            <p14:sldId id="620"/>
            <p14:sldId id="621"/>
            <p14:sldId id="622"/>
            <p14:sldId id="781"/>
            <p14:sldId id="779"/>
            <p14:sldId id="624"/>
            <p14:sldId id="625"/>
            <p14:sldId id="760"/>
            <p14:sldId id="626"/>
            <p14:sldId id="627"/>
            <p14:sldId id="628"/>
            <p14:sldId id="629"/>
            <p14:sldId id="630"/>
            <p14:sldId id="631"/>
            <p14:sldId id="632"/>
            <p14:sldId id="761"/>
            <p14:sldId id="633"/>
            <p14:sldId id="634"/>
            <p14:sldId id="635"/>
            <p14:sldId id="644"/>
            <p14:sldId id="645"/>
            <p14:sldId id="646"/>
            <p14:sldId id="647"/>
            <p14:sldId id="648"/>
            <p14:sldId id="762"/>
            <p14:sldId id="649"/>
            <p14:sldId id="650"/>
            <p14:sldId id="651"/>
            <p14:sldId id="652"/>
            <p14:sldId id="653"/>
            <p14:sldId id="654"/>
            <p14:sldId id="655"/>
            <p14:sldId id="656"/>
            <p14:sldId id="657"/>
            <p14:sldId id="658"/>
            <p14:sldId id="659"/>
            <p14:sldId id="660"/>
            <p14:sldId id="661"/>
            <p14:sldId id="662"/>
            <p14:sldId id="663"/>
            <p14:sldId id="664"/>
            <p14:sldId id="665"/>
            <p14:sldId id="666"/>
            <p14:sldId id="668"/>
            <p14:sldId id="669"/>
            <p14:sldId id="670"/>
            <p14:sldId id="671"/>
            <p14:sldId id="673"/>
            <p14:sldId id="763"/>
            <p14:sldId id="674"/>
            <p14:sldId id="675"/>
            <p14:sldId id="676"/>
            <p14:sldId id="677"/>
            <p14:sldId id="678"/>
            <p14:sldId id="679"/>
            <p14:sldId id="680"/>
            <p14:sldId id="681"/>
            <p14:sldId id="764"/>
            <p14:sldId id="682"/>
            <p14:sldId id="683"/>
            <p14:sldId id="684"/>
            <p14:sldId id="685"/>
            <p14:sldId id="686"/>
            <p14:sldId id="667"/>
            <p14:sldId id="687"/>
            <p14:sldId id="688"/>
            <p14:sldId id="689"/>
            <p14:sldId id="691"/>
            <p14:sldId id="765"/>
            <p14:sldId id="690"/>
            <p14:sldId id="693"/>
            <p14:sldId id="694"/>
            <p14:sldId id="695"/>
            <p14:sldId id="766"/>
            <p14:sldId id="698"/>
            <p14:sldId id="699"/>
            <p14:sldId id="767"/>
            <p14:sldId id="696"/>
            <p14:sldId id="697"/>
            <p14:sldId id="768"/>
            <p14:sldId id="700"/>
            <p14:sldId id="701"/>
            <p14:sldId id="702"/>
            <p14:sldId id="738"/>
            <p14:sldId id="739"/>
            <p14:sldId id="740"/>
            <p14:sldId id="741"/>
            <p14:sldId id="742"/>
            <p14:sldId id="782"/>
            <p14:sldId id="783"/>
            <p14:sldId id="784"/>
            <p14:sldId id="769"/>
            <p14:sldId id="743"/>
            <p14:sldId id="744"/>
            <p14:sldId id="745"/>
            <p14:sldId id="746"/>
            <p14:sldId id="770"/>
            <p14:sldId id="747"/>
            <p14:sldId id="748"/>
            <p14:sldId id="785"/>
            <p14:sldId id="749"/>
            <p14:sldId id="750"/>
            <p14:sldId id="751"/>
            <p14:sldId id="771"/>
            <p14:sldId id="752"/>
            <p14:sldId id="753"/>
            <p14:sldId id="754"/>
            <p14:sldId id="758"/>
            <p14:sldId id="755"/>
            <p14:sldId id="756"/>
            <p14:sldId id="607"/>
            <p14:sldId id="703"/>
            <p14:sldId id="704"/>
            <p14:sldId id="705"/>
            <p14:sldId id="706"/>
            <p14:sldId id="772"/>
            <p14:sldId id="707"/>
            <p14:sldId id="708"/>
            <p14:sldId id="709"/>
            <p14:sldId id="710"/>
            <p14:sldId id="711"/>
            <p14:sldId id="609"/>
            <p14:sldId id="712"/>
            <p14:sldId id="713"/>
            <p14:sldId id="773"/>
            <p14:sldId id="714"/>
            <p14:sldId id="715"/>
            <p14:sldId id="716"/>
            <p14:sldId id="717"/>
            <p14:sldId id="718"/>
            <p14:sldId id="719"/>
            <p14:sldId id="774"/>
            <p14:sldId id="720"/>
            <p14:sldId id="721"/>
            <p14:sldId id="727"/>
            <p14:sldId id="775"/>
            <p14:sldId id="722"/>
            <p14:sldId id="723"/>
            <p14:sldId id="724"/>
            <p14:sldId id="725"/>
            <p14:sldId id="726"/>
            <p14:sldId id="776"/>
            <p14:sldId id="728"/>
            <p14:sldId id="729"/>
            <p14:sldId id="730"/>
            <p14:sldId id="731"/>
            <p14:sldId id="777"/>
            <p14:sldId id="732"/>
            <p14:sldId id="733"/>
            <p14:sldId id="734"/>
            <p14:sldId id="735"/>
            <p14:sldId id="736"/>
            <p14:sldId id="737"/>
            <p14:sldId id="610"/>
            <p14:sldId id="611"/>
          </p14:sldIdLst>
        </p14:section>
        <p14:section name="Untitled Section" id="{599C8E74-7C24-4C90-AF99-98537F1E04E1}">
          <p14:sldIdLst/>
        </p14:section>
      </p14:sectionLst>
    </p:ext>
    <p:ext uri="{EFAFB233-063F-42B5-8137-9DF3F51BA10A}">
      <p15:sldGuideLst xmlns="" xmlns:p15="http://schemas.microsoft.com/office/powerpoint/2012/main">
        <p15:guide id="1" orient="horz" pos="480" userDrawn="1">
          <p15:clr>
            <a:srgbClr val="A4A3A4"/>
          </p15:clr>
        </p15:guide>
        <p15:guide id="2" pos="297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C96009"/>
    <a:srgbClr val="006699"/>
    <a:srgbClr val="0033CC"/>
    <a:srgbClr val="0049DA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480"/>
        <p:guide pos="297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55A33F-F0DD-5D4A-91BB-DF4B9F22E095}" type="datetimeFigureOut">
              <a:rPr lang="en-US" smtClean="0"/>
              <a:pPr/>
              <a:t>3/18/2017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03BE6C-B7F1-E541-A806-74EACCD5C9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2845623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928638-F15E-C241-B3BF-9B8C8F1DF14E}" type="datetimeFigureOut">
              <a:rPr lang="en-US" smtClean="0"/>
              <a:pPr/>
              <a:t>3/18/2017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9D4B72-1809-DD45-B3E6-85B1C55372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9629827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8F2E3E-32AD-3E43-B453-8D12BF15A9E6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1/8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03A330-CD71-4A29-B660-9E3483E5E87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006799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647134-7D73-7E44-B3E1-F2F1E3B475F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1/8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6E898A-D1D3-41C6-A56C-AAD1DCC561C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40647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59AC6A-5FF6-F347-B5ED-F8E86ACD36F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1/8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89E319-1EF3-4B9C-90C4-70DDC95BA8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968692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82B6FF-BC6C-C941-A680-26DC2202A3E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1/8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8C4B97-D948-4848-8326-6CB5EC6DE14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498420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414289-2E07-7A4F-B267-48EABF1B3D8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1/8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24B282-0F24-42B7-918D-630D115B8FA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38983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1DF716-F0F1-0947-89C5-3933DB03543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1/8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86D750-9A51-47BC-9CA6-F7CFB391E3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7550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1092F4-D4AD-3744-A69F-C16773620487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1/8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C95D59-E081-4F93-9CE1-7B493E2FDD4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67371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045BDB-4BBA-AE4D-A1A2-1DF3B656A7D7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1/8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527C10-52A1-481D-AFEB-7536FF25ABD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315122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B2786B-810F-F845-99CE-848CC1E45BF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1/8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DC06A7-B1F8-4A0C-AE38-4BC54AE89B7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560855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560750-4708-7E42-989C-2A88B0E40FD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1/8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30220F-7B75-4E22-882A-4D6E6BA3B4D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793415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7D3BD6-EF8C-9D4E-8D2F-CC722C3320B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1/8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00D500-02B4-4011-A5D8-15EDA23B343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434471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5F4C250-07F5-D749-9DC1-34797EC1DBF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1/8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88B55A0-B2C9-406E-A9BF-1B9F41EE764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07016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dt="0"/>
  <p:txStyles>
    <p:titleStyle>
      <a:lvl1pPr algn="ctr" rtl="1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r" rtl="1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rtl="1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rtl="1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rtl="1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62339"/>
            <a:ext cx="9144000" cy="752061"/>
          </a:xfrm>
        </p:spPr>
        <p:txBody>
          <a:bodyPr/>
          <a:lstStyle/>
          <a:p>
            <a:r>
              <a:rPr lang="en-US" sz="35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Permissible Modes of Property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953000" y="3352800"/>
            <a:ext cx="3657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defRPr/>
            </a:pPr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  <a:cs typeface="Aharoni" panose="02010803020104030203" pitchFamily="2" charset="-79"/>
              </a:rPr>
              <a:t>Introduction to </a:t>
            </a:r>
            <a:r>
              <a:rPr lang="en-US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  <a:cs typeface="Aharoni" panose="02010803020104030203" pitchFamily="2" charset="-79"/>
              </a:rPr>
              <a:t>Musharakah</a:t>
            </a:r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  <a:cs typeface="Aharoni" panose="02010803020104030203" pitchFamily="2" charset="-79"/>
              </a:rPr>
              <a:t> (I)</a:t>
            </a:r>
          </a:p>
        </p:txBody>
      </p:sp>
    </p:spTree>
    <p:extLst>
      <p:ext uri="{BB962C8B-B14F-4D97-AF65-F5344CB8AC3E}">
        <p14:creationId xmlns="" xmlns:p14="http://schemas.microsoft.com/office/powerpoint/2010/main" val="475909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00600" y="1066800"/>
            <a:ext cx="3657600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Introduction to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Musharakah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(I):</a:t>
            </a:r>
            <a:endParaRPr lang="en-US" sz="2800" b="1" dirty="0">
              <a:solidFill>
                <a:schemeClr val="accent6">
                  <a:lumMod val="75000"/>
                </a:schemeClr>
              </a:solidFill>
              <a:latin typeface="Levenim MT" panose="02010502060101010101" pitchFamily="2" charset="-79"/>
              <a:cs typeface="Levenim MT" panose="02010502060101010101" pitchFamily="2" charset="-79"/>
            </a:endParaRPr>
          </a:p>
          <a:p>
            <a:pPr algn="l"/>
            <a:r>
              <a:rPr lang="en-US" sz="21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Justification of Partnership:</a:t>
            </a:r>
          </a:p>
          <a:p>
            <a:pPr marL="457200" indent="-457200" algn="l" eaLnBrk="1" hangingPunct="1">
              <a:buFont typeface="Arial" pitchFamily="34" charset="0"/>
              <a:buChar char="•"/>
            </a:pPr>
            <a:r>
              <a:rPr lang="en-US" sz="25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The companions of Holy Prophet also adopted these modes of doing business and the prophet (SAW) expressly approved of them.</a:t>
            </a:r>
          </a:p>
          <a:p>
            <a:pPr marL="457200" indent="-457200" algn="l" eaLnBrk="1" hangingPunct="1">
              <a:buFont typeface="Arial" pitchFamily="34" charset="0"/>
              <a:buChar char="•"/>
            </a:pPr>
            <a:r>
              <a:rPr lang="en-US" sz="25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Hence partnership and </a:t>
            </a:r>
            <a:r>
              <a:rPr lang="en-US" sz="25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Modarbah</a:t>
            </a:r>
            <a:r>
              <a:rPr lang="en-US" sz="25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 are perfectly legal modes of business in the </a:t>
            </a:r>
            <a:r>
              <a:rPr lang="en-US" sz="25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shariah</a:t>
            </a:r>
            <a:r>
              <a:rPr lang="en-US" sz="25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.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0" y="2385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1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Permissible Modes of Property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  <p:sp>
        <p:nvSpPr>
          <p:cNvPr id="4" name="TextBox 5"/>
          <p:cNvSpPr txBox="1"/>
          <p:nvPr/>
        </p:nvSpPr>
        <p:spPr>
          <a:xfrm>
            <a:off x="2057400" y="3657600"/>
            <a:ext cx="7232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smtClean="0">
                <a:solidFill>
                  <a:srgbClr val="FF0000"/>
                </a:solidFill>
              </a:rPr>
              <a:t>END</a:t>
            </a:r>
            <a:endParaRPr 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62339"/>
            <a:ext cx="9144000" cy="752061"/>
          </a:xfrm>
        </p:spPr>
        <p:txBody>
          <a:bodyPr/>
          <a:lstStyle/>
          <a:p>
            <a:r>
              <a:rPr lang="en-US" sz="35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Permissible Modes of Property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953000" y="3352800"/>
            <a:ext cx="3657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defRPr/>
            </a:pPr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  <a:cs typeface="Aharoni" panose="02010803020104030203" pitchFamily="2" charset="-79"/>
              </a:rPr>
              <a:t>Introduction to </a:t>
            </a:r>
            <a:r>
              <a:rPr lang="en-US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  <a:cs typeface="Aharoni" panose="02010803020104030203" pitchFamily="2" charset="-79"/>
              </a:rPr>
              <a:t>Musharakah</a:t>
            </a:r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  <a:cs typeface="Aharoni" panose="02010803020104030203" pitchFamily="2" charset="-79"/>
              </a:rPr>
              <a:t> (</a:t>
            </a:r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  <a:cs typeface="Aharoni" panose="02010803020104030203" pitchFamily="2" charset="-79"/>
              </a:rPr>
              <a:t>II)</a:t>
            </a:r>
            <a:endParaRPr lang="en-US" b="1" dirty="0" smtClean="0">
              <a:solidFill>
                <a:schemeClr val="tx2">
                  <a:lumMod val="60000"/>
                  <a:lumOff val="40000"/>
                </a:schemeClr>
              </a:solidFill>
              <a:latin typeface="Baskerville Old Face" panose="02020602080505020303" pitchFamily="18" charset="0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75909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00600" y="1066800"/>
            <a:ext cx="3657600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Introduction to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Musharakah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(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II):</a:t>
            </a:r>
            <a:endParaRPr lang="en-US" sz="2800" b="1" dirty="0">
              <a:solidFill>
                <a:schemeClr val="accent6">
                  <a:lumMod val="75000"/>
                </a:schemeClr>
              </a:solidFill>
              <a:latin typeface="Levenim MT" panose="02010502060101010101" pitchFamily="2" charset="-79"/>
              <a:cs typeface="Levenim MT" panose="02010502060101010101" pitchFamily="2" charset="-79"/>
            </a:endParaRPr>
          </a:p>
          <a:p>
            <a:pPr algn="l"/>
            <a:r>
              <a:rPr lang="en-US" sz="18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Some </a:t>
            </a:r>
            <a:r>
              <a:rPr lang="en-US" sz="1800" b="1" dirty="0" err="1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Ahadith</a:t>
            </a:r>
            <a:r>
              <a:rPr lang="en-US" sz="18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on  Partnership:</a:t>
            </a:r>
          </a:p>
          <a:p>
            <a:pPr marL="457200" indent="-457200" algn="l" eaLnBrk="1" hangingPunct="1">
              <a:buFont typeface="Arial" pitchFamily="34" charset="0"/>
              <a:buChar char="•"/>
            </a:pP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The Prophet (SAW) says that Allah Almighty says that until one partner plays false to another I am a third member of their Partnership. </a:t>
            </a:r>
          </a:p>
          <a:p>
            <a:pPr marL="457200" indent="-457200" algn="l" eaLnBrk="1" hangingPunct="1"/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	[</a:t>
            </a:r>
            <a:r>
              <a:rPr lang="en-US" sz="26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Sunan</a:t>
            </a: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 </a:t>
            </a:r>
            <a:r>
              <a:rPr lang="en-US" sz="26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Abi</a:t>
            </a: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 </a:t>
            </a:r>
            <a:r>
              <a:rPr lang="en-US" sz="26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Dawood</a:t>
            </a: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 / </a:t>
            </a:r>
            <a:r>
              <a:rPr lang="en-US" sz="26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Baihaqi</a:t>
            </a: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]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0" y="2385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1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Permissible Modes of Property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00600" y="1066800"/>
            <a:ext cx="3657600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Introduction to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Musharakah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(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II):</a:t>
            </a:r>
            <a:endParaRPr lang="en-US" sz="2800" b="1" dirty="0">
              <a:solidFill>
                <a:schemeClr val="accent6">
                  <a:lumMod val="75000"/>
                </a:schemeClr>
              </a:solidFill>
              <a:latin typeface="Levenim MT" panose="02010502060101010101" pitchFamily="2" charset="-79"/>
              <a:cs typeface="Levenim MT" panose="02010502060101010101" pitchFamily="2" charset="-79"/>
            </a:endParaRPr>
          </a:p>
          <a:p>
            <a:pPr algn="l"/>
            <a:r>
              <a:rPr lang="en-US" sz="18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Some </a:t>
            </a:r>
            <a:r>
              <a:rPr lang="en-US" sz="1800" b="1" dirty="0" err="1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Ahadith</a:t>
            </a:r>
            <a:r>
              <a:rPr lang="en-US" sz="18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on  Partnership:</a:t>
            </a:r>
          </a:p>
          <a:p>
            <a:pPr marL="457200" indent="-457200" algn="l" eaLnBrk="1" hangingPunct="1">
              <a:buFont typeface="Arial" pitchFamily="34" charset="0"/>
              <a:buChar char="•"/>
            </a:pP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The Prophet (SAW) says: Conduct business on the basis of equal share. This brings ample returns.</a:t>
            </a:r>
          </a:p>
          <a:p>
            <a:pPr marL="457200" indent="-457200" algn="l" eaLnBrk="1" hangingPunct="1"/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	[</a:t>
            </a:r>
            <a:r>
              <a:rPr lang="en-US" sz="26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Sunan</a:t>
            </a: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 </a:t>
            </a:r>
            <a:r>
              <a:rPr lang="en-US" sz="26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Abi</a:t>
            </a: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 </a:t>
            </a:r>
            <a:r>
              <a:rPr lang="en-US" sz="26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Dawood</a:t>
            </a: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]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0" y="2385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1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Permissible Modes of Property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00600" y="1066800"/>
            <a:ext cx="3657600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Introduction to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Musharakah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(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II):</a:t>
            </a:r>
            <a:endParaRPr lang="en-US" sz="2800" b="1" dirty="0">
              <a:solidFill>
                <a:schemeClr val="accent6">
                  <a:lumMod val="75000"/>
                </a:schemeClr>
              </a:solidFill>
              <a:latin typeface="Levenim MT" panose="02010502060101010101" pitchFamily="2" charset="-79"/>
              <a:cs typeface="Levenim MT" panose="02010502060101010101" pitchFamily="2" charset="-79"/>
            </a:endParaRPr>
          </a:p>
          <a:p>
            <a:pPr algn="l"/>
            <a:r>
              <a:rPr lang="en-US" sz="18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Some </a:t>
            </a:r>
            <a:r>
              <a:rPr lang="en-US" sz="1800" b="1" dirty="0" err="1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Ahadith</a:t>
            </a:r>
            <a:r>
              <a:rPr lang="en-US" sz="18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on  Partnership:</a:t>
            </a:r>
          </a:p>
          <a:p>
            <a:pPr marL="457200" indent="-457200" algn="l" eaLnBrk="1" hangingPunct="1">
              <a:buFont typeface="Arial" pitchFamily="34" charset="0"/>
              <a:buChar char="•"/>
            </a:pP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The Prophet (SAW) says: Allah’s (helping) hand is with those partners who are not dishonest.</a:t>
            </a:r>
          </a:p>
          <a:p>
            <a:pPr marL="457200" indent="-457200" algn="l" eaLnBrk="1" hangingPunct="1"/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	[</a:t>
            </a:r>
            <a:r>
              <a:rPr lang="en-US" sz="26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Sunan</a:t>
            </a: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 </a:t>
            </a:r>
            <a:r>
              <a:rPr lang="en-US" sz="26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Abi</a:t>
            </a: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 </a:t>
            </a:r>
            <a:r>
              <a:rPr lang="en-US" sz="26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Dawood</a:t>
            </a: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]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0" y="2385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1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Permissible Modes of Property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00600" y="1066800"/>
            <a:ext cx="3657600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Introduction to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Musharakah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(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II):</a:t>
            </a:r>
            <a:endParaRPr lang="en-US" sz="2800" b="1" dirty="0">
              <a:solidFill>
                <a:schemeClr val="accent6">
                  <a:lumMod val="75000"/>
                </a:schemeClr>
              </a:solidFill>
              <a:latin typeface="Levenim MT" panose="02010502060101010101" pitchFamily="2" charset="-79"/>
              <a:cs typeface="Levenim MT" panose="02010502060101010101" pitchFamily="2" charset="-79"/>
            </a:endParaRPr>
          </a:p>
          <a:p>
            <a:pPr algn="l"/>
            <a:r>
              <a:rPr lang="en-US" sz="18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Some Rational Arguments on  Partnership:</a:t>
            </a:r>
          </a:p>
          <a:p>
            <a:pPr marL="457200" indent="-457200" algn="l" eaLnBrk="1" hangingPunct="1">
              <a:buFont typeface="Arial" pitchFamily="34" charset="0"/>
              <a:buChar char="•"/>
            </a:pP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By pooling their resources the two partners can invest more capital, conduct business on a wider scale and earn more profit, partnership facilitate funding for business on a high scale. </a:t>
            </a:r>
          </a:p>
          <a:p>
            <a:pPr marL="457200" indent="-457200" algn="l" eaLnBrk="1" hangingPunct="1"/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	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0" y="2385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1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Permissible Modes of Property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00600" y="1066800"/>
            <a:ext cx="3657600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Introduction to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Musharakah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(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II):</a:t>
            </a:r>
            <a:endParaRPr lang="en-US" sz="2800" b="1" dirty="0">
              <a:solidFill>
                <a:schemeClr val="accent6">
                  <a:lumMod val="75000"/>
                </a:schemeClr>
              </a:solidFill>
              <a:latin typeface="Levenim MT" panose="02010502060101010101" pitchFamily="2" charset="-79"/>
              <a:cs typeface="Levenim MT" panose="02010502060101010101" pitchFamily="2" charset="-79"/>
            </a:endParaRPr>
          </a:p>
          <a:p>
            <a:pPr algn="l"/>
            <a:r>
              <a:rPr lang="en-US" sz="18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Some Rational Arguments on  Partnership:</a:t>
            </a:r>
          </a:p>
          <a:p>
            <a:pPr marL="457200" indent="-457200" algn="l" eaLnBrk="1" hangingPunct="1">
              <a:buFont typeface="Arial" pitchFamily="34" charset="0"/>
              <a:buChar char="•"/>
            </a:pP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A man may have capital but lack business sense or a man may have too vast a business to look after himself. In these cases partnership is the best mode of running business successfully.</a:t>
            </a:r>
          </a:p>
          <a:p>
            <a:pPr marL="457200" indent="-457200" algn="l" eaLnBrk="1" hangingPunct="1"/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	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0" y="2385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1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Permissible Modes of Property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00600" y="1066800"/>
            <a:ext cx="3657600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Introduction to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Musharakah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(II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):</a:t>
            </a:r>
            <a:endParaRPr lang="en-US" sz="2800" b="1" dirty="0">
              <a:solidFill>
                <a:schemeClr val="accent6">
                  <a:lumMod val="75000"/>
                </a:schemeClr>
              </a:solidFill>
              <a:latin typeface="Levenim MT" panose="02010502060101010101" pitchFamily="2" charset="-79"/>
              <a:cs typeface="Levenim MT" panose="02010502060101010101" pitchFamily="2" charset="-79"/>
            </a:endParaRPr>
          </a:p>
          <a:p>
            <a:pPr algn="l"/>
            <a:r>
              <a:rPr lang="en-US" sz="18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Some Rational Arguments on  Partnership:</a:t>
            </a:r>
          </a:p>
          <a:p>
            <a:pPr marL="457200" indent="-457200" algn="l" eaLnBrk="1" hangingPunct="1">
              <a:buFont typeface="Arial" pitchFamily="34" charset="0"/>
              <a:buChar char="•"/>
            </a:pP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Partnership makes it possible to work on the principle of division of labor. The working capacity of the partners increases and prospects for  business success brighten up.</a:t>
            </a:r>
          </a:p>
          <a:p>
            <a:pPr marL="457200" indent="-457200" algn="l" eaLnBrk="1" hangingPunct="1"/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	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0" y="2385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1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Permissible Modes of Property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00600" y="1066800"/>
            <a:ext cx="3657600" cy="563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Introduction to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Musharakah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(II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):</a:t>
            </a:r>
            <a:endParaRPr lang="en-US" sz="2800" b="1" dirty="0">
              <a:solidFill>
                <a:schemeClr val="accent6">
                  <a:lumMod val="75000"/>
                </a:schemeClr>
              </a:solidFill>
              <a:latin typeface="Levenim MT" panose="02010502060101010101" pitchFamily="2" charset="-79"/>
              <a:cs typeface="Levenim MT" panose="02010502060101010101" pitchFamily="2" charset="-79"/>
            </a:endParaRPr>
          </a:p>
          <a:p>
            <a:pPr algn="l"/>
            <a:r>
              <a:rPr lang="en-US" sz="22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Conditions of Partnership:</a:t>
            </a:r>
          </a:p>
          <a:p>
            <a:pPr marL="457200" indent="-457200" algn="l" eaLnBrk="1" hangingPunct="1">
              <a:buFont typeface="Arial" pitchFamily="34" charset="0"/>
              <a:buChar char="•"/>
            </a:pP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Followings are the conditions of partnership.</a:t>
            </a:r>
          </a:p>
          <a:p>
            <a:pPr marL="457200" indent="-457200" algn="l" eaLnBrk="1" hangingPunct="1">
              <a:buFont typeface="Wingdings" pitchFamily="2" charset="2"/>
              <a:buChar char="ü"/>
            </a:pPr>
            <a:r>
              <a:rPr lang="en-US" sz="2600" b="1" u="sng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Mutual Agreement:</a:t>
            </a:r>
          </a:p>
          <a:p>
            <a:pPr marL="914400" lvl="1" indent="-457200" algn="l" eaLnBrk="1" hangingPunct="1">
              <a:buFont typeface="Wingdings" pitchFamily="2" charset="2"/>
              <a:buChar char="v"/>
            </a:pPr>
            <a:r>
              <a:rPr lang="en-US" sz="20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According to the precepts of the Quran mutual agreement is the basic condition for mutual dealings.</a:t>
            </a:r>
          </a:p>
          <a:p>
            <a:pPr marL="914400" lvl="1" indent="-457200" algn="l" eaLnBrk="1" hangingPunct="1">
              <a:buFont typeface="Wingdings" pitchFamily="2" charset="2"/>
              <a:buChar char="v"/>
            </a:pPr>
            <a:r>
              <a:rPr lang="en-US" sz="20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Mutual agreement is an essential condition of partnership.</a:t>
            </a:r>
          </a:p>
          <a:p>
            <a:pPr marL="457200" indent="-457200" algn="l" eaLnBrk="1" hangingPunct="1"/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	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0" y="2385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1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Permissible Modes of Property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00600" y="1066800"/>
            <a:ext cx="3657600" cy="563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Introduction to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Musharakah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(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II):</a:t>
            </a:r>
            <a:endParaRPr lang="en-US" sz="2800" b="1" dirty="0">
              <a:solidFill>
                <a:schemeClr val="accent6">
                  <a:lumMod val="75000"/>
                </a:schemeClr>
              </a:solidFill>
              <a:latin typeface="Levenim MT" panose="02010502060101010101" pitchFamily="2" charset="-79"/>
              <a:cs typeface="Levenim MT" panose="02010502060101010101" pitchFamily="2" charset="-79"/>
            </a:endParaRPr>
          </a:p>
          <a:p>
            <a:pPr algn="l"/>
            <a:r>
              <a:rPr lang="en-US" sz="22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Conditions of Partnership:</a:t>
            </a:r>
          </a:p>
          <a:p>
            <a:pPr marL="457200" indent="-457200" algn="l" eaLnBrk="1" hangingPunct="1">
              <a:buFont typeface="Arial" pitchFamily="34" charset="0"/>
              <a:buChar char="•"/>
            </a:pP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Followings are the conditions of partnership.</a:t>
            </a:r>
          </a:p>
          <a:p>
            <a:pPr marL="457200" indent="-457200" algn="l" eaLnBrk="1" hangingPunct="1">
              <a:buFont typeface="Wingdings" pitchFamily="2" charset="2"/>
              <a:buChar char="ü"/>
            </a:pPr>
            <a:r>
              <a:rPr lang="en-US" sz="2600" b="1" u="sng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Maturity of the partners:</a:t>
            </a:r>
          </a:p>
          <a:p>
            <a:pPr marL="914400" lvl="1" indent="-457200" algn="l" eaLnBrk="1" hangingPunct="1">
              <a:buFont typeface="Wingdings" pitchFamily="2" charset="2"/>
              <a:buChar char="v"/>
            </a:pPr>
            <a:r>
              <a:rPr lang="en-US" sz="22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It is an essential condition of the partnership agreement that the partners should have attained the age of maturity.</a:t>
            </a: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	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0" y="2385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1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Permissible Modes of Property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00600" y="1066800"/>
            <a:ext cx="3657600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Introduction to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Musharakah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(I):</a:t>
            </a:r>
            <a:endParaRPr lang="en-US" sz="2800" b="1" dirty="0">
              <a:solidFill>
                <a:schemeClr val="accent6">
                  <a:lumMod val="75000"/>
                </a:schemeClr>
              </a:solidFill>
              <a:latin typeface="Levenim MT" panose="02010502060101010101" pitchFamily="2" charset="-79"/>
              <a:cs typeface="Levenim MT" panose="02010502060101010101" pitchFamily="2" charset="-79"/>
            </a:endParaRPr>
          </a:p>
          <a:p>
            <a:pPr algn="l"/>
            <a:r>
              <a:rPr lang="en-US" sz="22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Meaning of </a:t>
            </a:r>
            <a:r>
              <a:rPr lang="en-US" sz="2200" b="1" dirty="0" err="1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Musharakah</a:t>
            </a:r>
            <a:r>
              <a:rPr lang="en-US" sz="22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:</a:t>
            </a:r>
          </a:p>
          <a:p>
            <a:pPr marL="457200" indent="-457200" algn="l" eaLnBrk="1" hangingPunct="1">
              <a:buFont typeface="Arial" pitchFamily="34" charset="0"/>
              <a:buChar char="•"/>
            </a:pP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The literal meaning of </a:t>
            </a:r>
            <a:r>
              <a:rPr lang="en-US" sz="26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Musharakah</a:t>
            </a: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 is sharing.</a:t>
            </a:r>
          </a:p>
          <a:p>
            <a:pPr marL="457200" indent="-457200" algn="l" eaLnBrk="1" hangingPunct="1">
              <a:buFont typeface="Arial" pitchFamily="34" charset="0"/>
              <a:buChar char="•"/>
            </a:pP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The root of the word “</a:t>
            </a:r>
            <a:r>
              <a:rPr lang="en-US" sz="26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Musharakah</a:t>
            </a: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” in Arabic is </a:t>
            </a:r>
            <a:r>
              <a:rPr lang="en-US" sz="26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shirkah</a:t>
            </a: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, which means being a partner.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0" y="2385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1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Permissible Modes of Property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00600" y="1066800"/>
            <a:ext cx="3657600" cy="563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Introduction to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Musharakah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(II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):</a:t>
            </a:r>
            <a:endParaRPr lang="en-US" sz="2800" b="1" dirty="0">
              <a:solidFill>
                <a:schemeClr val="accent6">
                  <a:lumMod val="75000"/>
                </a:schemeClr>
              </a:solidFill>
              <a:latin typeface="Levenim MT" panose="02010502060101010101" pitchFamily="2" charset="-79"/>
              <a:cs typeface="Levenim MT" panose="02010502060101010101" pitchFamily="2" charset="-79"/>
            </a:endParaRPr>
          </a:p>
          <a:p>
            <a:pPr algn="l"/>
            <a:r>
              <a:rPr lang="en-US" sz="22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Conditions of Partnership:</a:t>
            </a:r>
          </a:p>
          <a:p>
            <a:pPr marL="457200" indent="-457200" algn="l" eaLnBrk="1" hangingPunct="1">
              <a:buFont typeface="Arial" pitchFamily="34" charset="0"/>
              <a:buChar char="•"/>
            </a:pP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Followings are the conditions of partnership.</a:t>
            </a:r>
          </a:p>
          <a:p>
            <a:pPr marL="457200" indent="-457200" algn="l" eaLnBrk="1" hangingPunct="1">
              <a:buFont typeface="Wingdings" pitchFamily="2" charset="2"/>
              <a:buChar char="ü"/>
            </a:pPr>
            <a:r>
              <a:rPr lang="en-US" sz="2600" b="1" u="sng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Sound Mind:</a:t>
            </a:r>
          </a:p>
          <a:p>
            <a:pPr marL="914400" lvl="1" indent="-457200" algn="l" eaLnBrk="1" hangingPunct="1">
              <a:buFont typeface="Wingdings" pitchFamily="2" charset="2"/>
              <a:buChar char="v"/>
            </a:pPr>
            <a:r>
              <a:rPr lang="en-US" sz="22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Sound mind of partners is also an essential condition so that they may have the capacity to understand the affairs.</a:t>
            </a:r>
            <a:endParaRPr lang="en-US" sz="2600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0" y="2385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1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Permissible Modes of Property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00600" y="1066800"/>
            <a:ext cx="3657600" cy="563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Introduction to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Musharakah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(II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):</a:t>
            </a:r>
            <a:endParaRPr lang="en-US" sz="2800" b="1" dirty="0">
              <a:solidFill>
                <a:schemeClr val="accent6">
                  <a:lumMod val="75000"/>
                </a:schemeClr>
              </a:solidFill>
              <a:latin typeface="Levenim MT" panose="02010502060101010101" pitchFamily="2" charset="-79"/>
              <a:cs typeface="Levenim MT" panose="02010502060101010101" pitchFamily="2" charset="-79"/>
            </a:endParaRPr>
          </a:p>
          <a:p>
            <a:pPr algn="l"/>
            <a:r>
              <a:rPr lang="en-US" sz="22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Conditions of Partnership:</a:t>
            </a:r>
          </a:p>
          <a:p>
            <a:pPr marL="457200" indent="-457200" algn="l" eaLnBrk="1" hangingPunct="1">
              <a:buFont typeface="Arial" pitchFamily="34" charset="0"/>
              <a:buChar char="•"/>
            </a:pP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Followings are the conditions of partnership.</a:t>
            </a:r>
          </a:p>
          <a:p>
            <a:pPr marL="457200" indent="-457200" algn="l" eaLnBrk="1" hangingPunct="1">
              <a:buFont typeface="Wingdings" pitchFamily="2" charset="2"/>
              <a:buChar char="ü"/>
            </a:pPr>
            <a:r>
              <a:rPr lang="en-US" sz="2600" b="1" u="sng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The Business Must be Lawful:</a:t>
            </a:r>
          </a:p>
          <a:p>
            <a:pPr marL="914400" lvl="1" indent="-457200" algn="l" eaLnBrk="1" hangingPunct="1">
              <a:buFont typeface="Wingdings" pitchFamily="2" charset="2"/>
              <a:buChar char="v"/>
            </a:pPr>
            <a:r>
              <a:rPr lang="en-US" sz="22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Partnership in an unlawful business is prohibited.</a:t>
            </a:r>
            <a:endParaRPr lang="en-US" sz="2600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0" y="2385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1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Permissible Modes of Property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00600" y="1066800"/>
            <a:ext cx="3657600" cy="563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Introduction to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Musharakah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(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II):</a:t>
            </a:r>
            <a:endParaRPr lang="en-US" sz="2800" b="1" dirty="0">
              <a:solidFill>
                <a:schemeClr val="accent6">
                  <a:lumMod val="75000"/>
                </a:schemeClr>
              </a:solidFill>
              <a:latin typeface="Levenim MT" panose="02010502060101010101" pitchFamily="2" charset="-79"/>
              <a:cs typeface="Levenim MT" panose="02010502060101010101" pitchFamily="2" charset="-79"/>
            </a:endParaRPr>
          </a:p>
          <a:p>
            <a:pPr algn="l"/>
            <a:r>
              <a:rPr lang="en-US" sz="22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Conditions of Partnership:</a:t>
            </a:r>
          </a:p>
          <a:p>
            <a:pPr marL="457200" indent="-457200" algn="l" eaLnBrk="1" hangingPunct="1">
              <a:buFont typeface="Arial" pitchFamily="34" charset="0"/>
              <a:buChar char="•"/>
            </a:pP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Followings are the conditions of partnership.</a:t>
            </a:r>
          </a:p>
          <a:p>
            <a:pPr marL="457200" indent="-457200" algn="l" eaLnBrk="1" hangingPunct="1">
              <a:buFont typeface="Wingdings" pitchFamily="2" charset="2"/>
              <a:buChar char="ü"/>
            </a:pPr>
            <a:r>
              <a:rPr lang="en-US" sz="2600" b="1" u="sng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Fixing the Rate of Profit:</a:t>
            </a:r>
          </a:p>
          <a:p>
            <a:pPr marL="914400" lvl="1" indent="-457200" algn="l" eaLnBrk="1" hangingPunct="1">
              <a:buFont typeface="Wingdings" pitchFamily="2" charset="2"/>
              <a:buChar char="v"/>
            </a:pPr>
            <a:r>
              <a:rPr lang="en-US" sz="22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Setting the rate of profit-sharing is essential before starting the business.</a:t>
            </a:r>
            <a:endParaRPr lang="en-US" sz="2600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0" y="2385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1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Permissible Modes of Property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00600" y="1066800"/>
            <a:ext cx="3657600" cy="563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Introduction to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Musharakah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(II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):</a:t>
            </a:r>
            <a:endParaRPr lang="en-US" sz="2800" b="1" dirty="0">
              <a:solidFill>
                <a:schemeClr val="accent6">
                  <a:lumMod val="75000"/>
                </a:schemeClr>
              </a:solidFill>
              <a:latin typeface="Levenim MT" panose="02010502060101010101" pitchFamily="2" charset="-79"/>
              <a:cs typeface="Levenim MT" panose="02010502060101010101" pitchFamily="2" charset="-79"/>
            </a:endParaRPr>
          </a:p>
          <a:p>
            <a:pPr algn="l"/>
            <a:r>
              <a:rPr lang="en-US" sz="22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Conditions of Partnership:</a:t>
            </a:r>
          </a:p>
          <a:p>
            <a:pPr marL="457200" indent="-457200" algn="l" eaLnBrk="1" hangingPunct="1">
              <a:buFont typeface="Arial" pitchFamily="34" charset="0"/>
              <a:buChar char="•"/>
            </a:pP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Followings are the conditions of partnership.</a:t>
            </a:r>
          </a:p>
          <a:p>
            <a:pPr marL="457200" indent="-457200" algn="l" eaLnBrk="1" hangingPunct="1">
              <a:buFont typeface="Wingdings" pitchFamily="2" charset="2"/>
              <a:buChar char="ü"/>
            </a:pPr>
            <a:r>
              <a:rPr lang="en-US" sz="2600" b="1" u="sng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Liability for Loss:</a:t>
            </a:r>
          </a:p>
          <a:p>
            <a:pPr marL="914400" lvl="1" indent="-457200" algn="l" eaLnBrk="1" hangingPunct="1">
              <a:buFont typeface="Wingdings" pitchFamily="2" charset="2"/>
              <a:buChar char="v"/>
            </a:pPr>
            <a:r>
              <a:rPr lang="en-US" sz="22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The partners shall share the loss in proportion to their capital investment in the business.</a:t>
            </a:r>
            <a:endParaRPr lang="en-US" sz="2600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0" y="2385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1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Permissible Modes of Property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  <p:sp>
        <p:nvSpPr>
          <p:cNvPr id="4" name="TextBox 5"/>
          <p:cNvSpPr txBox="1"/>
          <p:nvPr/>
        </p:nvSpPr>
        <p:spPr>
          <a:xfrm>
            <a:off x="2057400" y="3657600"/>
            <a:ext cx="7232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smtClean="0">
                <a:solidFill>
                  <a:srgbClr val="FF0000"/>
                </a:solidFill>
              </a:rPr>
              <a:t>END</a:t>
            </a:r>
            <a:endParaRPr 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62339"/>
            <a:ext cx="9144000" cy="752061"/>
          </a:xfrm>
        </p:spPr>
        <p:txBody>
          <a:bodyPr/>
          <a:lstStyle/>
          <a:p>
            <a:r>
              <a:rPr lang="en-US" sz="35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Permissible Modes of Property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953000" y="3352800"/>
            <a:ext cx="3657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defRPr/>
            </a:pPr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  <a:cs typeface="Aharoni" panose="02010803020104030203" pitchFamily="2" charset="-79"/>
              </a:rPr>
              <a:t>Introduction to </a:t>
            </a:r>
            <a:r>
              <a:rPr lang="en-US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  <a:cs typeface="Aharoni" panose="02010803020104030203" pitchFamily="2" charset="-79"/>
              </a:rPr>
              <a:t>Musharakah</a:t>
            </a:r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  <a:cs typeface="Aharoni" panose="02010803020104030203" pitchFamily="2" charset="-79"/>
              </a:rPr>
              <a:t> (</a:t>
            </a:r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  <a:cs typeface="Aharoni" panose="02010803020104030203" pitchFamily="2" charset="-79"/>
              </a:rPr>
              <a:t>III)</a:t>
            </a:r>
            <a:endParaRPr lang="en-US" b="1" dirty="0" smtClean="0">
              <a:solidFill>
                <a:schemeClr val="tx2">
                  <a:lumMod val="60000"/>
                  <a:lumOff val="40000"/>
                </a:schemeClr>
              </a:solidFill>
              <a:latin typeface="Baskerville Old Face" panose="02020602080505020303" pitchFamily="18" charset="0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75909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00600" y="1066800"/>
            <a:ext cx="3657600" cy="563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Introduction to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Musharakah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(III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):</a:t>
            </a:r>
            <a:endParaRPr lang="en-US" sz="2800" b="1" dirty="0">
              <a:solidFill>
                <a:schemeClr val="accent6">
                  <a:lumMod val="75000"/>
                </a:schemeClr>
              </a:solidFill>
              <a:latin typeface="Levenim MT" panose="02010502060101010101" pitchFamily="2" charset="-79"/>
              <a:cs typeface="Levenim MT" panose="02010502060101010101" pitchFamily="2" charset="-79"/>
            </a:endParaRPr>
          </a:p>
          <a:p>
            <a:pPr algn="l"/>
            <a:r>
              <a:rPr lang="en-US" sz="22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Types of </a:t>
            </a:r>
            <a:r>
              <a:rPr lang="en-US" sz="2200" b="1" dirty="0" err="1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Shirkah</a:t>
            </a:r>
            <a:r>
              <a:rPr lang="en-US" sz="22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:</a:t>
            </a:r>
          </a:p>
          <a:p>
            <a:pPr marL="457200" indent="-457200" algn="l" eaLnBrk="1" hangingPunct="1">
              <a:buFont typeface="Arial" pitchFamily="34" charset="0"/>
              <a:buChar char="•"/>
            </a:pP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There are two types of </a:t>
            </a:r>
            <a:r>
              <a:rPr lang="en-US" sz="26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Shirkah</a:t>
            </a: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.</a:t>
            </a:r>
          </a:p>
          <a:p>
            <a:pPr marL="914400" lvl="1" indent="-457200" algn="l" eaLnBrk="1" hangingPunct="1">
              <a:buFont typeface="Wingdings" pitchFamily="2" charset="2"/>
              <a:buChar char="Ø"/>
            </a:pPr>
            <a:endParaRPr lang="en-US" sz="2200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  <a:p>
            <a:pPr marL="914400" lvl="1" indent="-457200" algn="l" eaLnBrk="1" hangingPunct="1">
              <a:buFont typeface="Wingdings" pitchFamily="2" charset="2"/>
              <a:buChar char="Ø"/>
            </a:pPr>
            <a:r>
              <a:rPr lang="en-US" sz="22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Shirkat</a:t>
            </a:r>
            <a:r>
              <a:rPr lang="en-US" sz="22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-</a:t>
            </a:r>
            <a:r>
              <a:rPr lang="en-US" sz="22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ul</a:t>
            </a:r>
            <a:r>
              <a:rPr lang="en-US" sz="22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-Milk</a:t>
            </a:r>
          </a:p>
          <a:p>
            <a:pPr marL="914400" lvl="1" indent="-457200" algn="l" eaLnBrk="1" hangingPunct="1">
              <a:buFont typeface="Wingdings" pitchFamily="2" charset="2"/>
              <a:buChar char="Ø"/>
            </a:pPr>
            <a:r>
              <a:rPr lang="en-US" sz="22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Shirkat-ul-Aaqd</a:t>
            </a:r>
            <a:endParaRPr lang="en-US" sz="2200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0" y="2385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1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Permissible Modes of Property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00600" y="1066800"/>
            <a:ext cx="3657600" cy="579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Introduction to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Musharakah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(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III):</a:t>
            </a:r>
            <a:endParaRPr lang="en-US" sz="2800" b="1" dirty="0">
              <a:solidFill>
                <a:schemeClr val="accent6">
                  <a:lumMod val="75000"/>
                </a:schemeClr>
              </a:solidFill>
              <a:latin typeface="Levenim MT" panose="02010502060101010101" pitchFamily="2" charset="-79"/>
              <a:cs typeface="Levenim MT" panose="02010502060101010101" pitchFamily="2" charset="-79"/>
            </a:endParaRPr>
          </a:p>
          <a:p>
            <a:pPr algn="l"/>
            <a:r>
              <a:rPr lang="en-US" sz="2600" b="1" dirty="0" err="1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Shirkat</a:t>
            </a:r>
            <a:r>
              <a:rPr lang="en-US" sz="26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-</a:t>
            </a:r>
            <a:r>
              <a:rPr lang="en-US" sz="2600" b="1" dirty="0" err="1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ul</a:t>
            </a:r>
            <a:r>
              <a:rPr lang="en-US" sz="26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-Milk:</a:t>
            </a:r>
          </a:p>
          <a:p>
            <a:pPr marL="457200" indent="-457200" algn="l" eaLnBrk="1" hangingPunct="1">
              <a:buFont typeface="Arial" pitchFamily="34" charset="0"/>
              <a:buChar char="•"/>
            </a:pPr>
            <a:r>
              <a:rPr lang="en-US" sz="25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Joint ownership of two or more persons in a particular property / asset with out any business intention.</a:t>
            </a:r>
          </a:p>
          <a:p>
            <a:pPr marL="457200" indent="-457200" algn="l" eaLnBrk="1" hangingPunct="1">
              <a:buFont typeface="Arial" pitchFamily="34" charset="0"/>
              <a:buChar char="•"/>
            </a:pPr>
            <a:r>
              <a:rPr lang="en-US" sz="25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This comes into being as a result of joint purchase, joint acceptance of gift or a bequest and inheritance of joint property.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0" y="2385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1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Permissible Modes of Property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00600" y="1066800"/>
            <a:ext cx="3657600" cy="563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Introduction to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Musharakah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(III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):</a:t>
            </a:r>
            <a:endParaRPr lang="en-US" sz="2800" b="1" dirty="0">
              <a:solidFill>
                <a:schemeClr val="accent6">
                  <a:lumMod val="75000"/>
                </a:schemeClr>
              </a:solidFill>
              <a:latin typeface="Levenim MT" panose="02010502060101010101" pitchFamily="2" charset="-79"/>
              <a:cs typeface="Levenim MT" panose="02010502060101010101" pitchFamily="2" charset="-79"/>
            </a:endParaRPr>
          </a:p>
          <a:p>
            <a:pPr algn="l"/>
            <a:r>
              <a:rPr lang="en-US" sz="26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Types of </a:t>
            </a:r>
            <a:r>
              <a:rPr lang="en-US" sz="2600" b="1" dirty="0" err="1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Shirkat</a:t>
            </a:r>
            <a:r>
              <a:rPr lang="en-US" sz="26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-</a:t>
            </a:r>
            <a:r>
              <a:rPr lang="en-US" sz="2600" b="1" dirty="0" err="1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ul</a:t>
            </a:r>
            <a:r>
              <a:rPr lang="en-US" sz="26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-Milk </a:t>
            </a:r>
            <a:r>
              <a:rPr lang="en-US" sz="24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(Optional/</a:t>
            </a:r>
            <a:r>
              <a:rPr lang="en-US" sz="2400" b="1" dirty="0" err="1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Ikhtiari</a:t>
            </a:r>
            <a:r>
              <a:rPr lang="en-US" sz="24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)</a:t>
            </a:r>
            <a:r>
              <a:rPr lang="en-US" sz="26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:</a:t>
            </a:r>
          </a:p>
          <a:p>
            <a:pPr marL="457200" indent="-457200" algn="l" eaLnBrk="1" hangingPunct="1">
              <a:buFont typeface="Arial" pitchFamily="34" charset="0"/>
              <a:buChar char="•"/>
            </a:pPr>
            <a:r>
              <a:rPr lang="en-US" sz="25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This comes into operation through the act of parties.</a:t>
            </a:r>
          </a:p>
          <a:p>
            <a:pPr marL="457200" indent="-457200" algn="l" eaLnBrk="1" hangingPunct="1">
              <a:buFont typeface="Arial" pitchFamily="34" charset="0"/>
              <a:buChar char="•"/>
            </a:pPr>
            <a:r>
              <a:rPr lang="en-US" sz="25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For example, Purchase of asset with mutual consent.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0" y="2385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1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Permissible Modes of Property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00600" y="1066800"/>
            <a:ext cx="3657600" cy="563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Introduction to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Musharakah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(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III):</a:t>
            </a:r>
            <a:endParaRPr lang="en-US" sz="2800" b="1" dirty="0">
              <a:solidFill>
                <a:schemeClr val="accent6">
                  <a:lumMod val="75000"/>
                </a:schemeClr>
              </a:solidFill>
              <a:latin typeface="Levenim MT" panose="02010502060101010101" pitchFamily="2" charset="-79"/>
              <a:cs typeface="Levenim MT" panose="02010502060101010101" pitchFamily="2" charset="-79"/>
            </a:endParaRPr>
          </a:p>
          <a:p>
            <a:pPr algn="l"/>
            <a:r>
              <a:rPr lang="en-US" sz="26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Types of </a:t>
            </a:r>
            <a:r>
              <a:rPr lang="en-US" sz="2600" b="1" dirty="0" err="1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Shirkat</a:t>
            </a:r>
            <a:r>
              <a:rPr lang="en-US" sz="26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-</a:t>
            </a:r>
            <a:r>
              <a:rPr lang="en-US" sz="2600" b="1" dirty="0" err="1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ul</a:t>
            </a:r>
            <a:r>
              <a:rPr lang="en-US" sz="26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-Milk </a:t>
            </a:r>
            <a:r>
              <a:rPr lang="en-US" sz="22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(Compulsory/</a:t>
            </a:r>
            <a:r>
              <a:rPr lang="en-US" sz="2200" b="1" dirty="0" err="1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Ghair</a:t>
            </a:r>
            <a:r>
              <a:rPr lang="en-US" sz="22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</a:t>
            </a:r>
            <a:r>
              <a:rPr lang="en-US" sz="2200" b="1" dirty="0" err="1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Ikhtiari</a:t>
            </a:r>
            <a:r>
              <a:rPr lang="en-US" sz="22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)</a:t>
            </a:r>
            <a:r>
              <a:rPr lang="en-US" sz="26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:</a:t>
            </a:r>
          </a:p>
          <a:p>
            <a:pPr marL="457200" indent="-457200" algn="l" eaLnBrk="1" hangingPunct="1">
              <a:buFont typeface="Arial" pitchFamily="34" charset="0"/>
              <a:buChar char="•"/>
            </a:pPr>
            <a:r>
              <a:rPr lang="en-US" sz="25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This comes into operation without any action on the part of parties.</a:t>
            </a:r>
          </a:p>
          <a:p>
            <a:pPr marL="457200" indent="-457200" algn="l" eaLnBrk="1" hangingPunct="1">
              <a:buFont typeface="Arial" pitchFamily="34" charset="0"/>
              <a:buChar char="•"/>
            </a:pPr>
            <a:r>
              <a:rPr lang="en-US" sz="25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For example, Ownership of heirs on the inherited property.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0" y="2385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1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Permissible Modes of Property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00600" y="1066800"/>
            <a:ext cx="3657600" cy="579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Introduction to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Musharakah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(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III):</a:t>
            </a:r>
            <a:endParaRPr lang="en-US" sz="2800" b="1" dirty="0">
              <a:solidFill>
                <a:schemeClr val="accent6">
                  <a:lumMod val="75000"/>
                </a:schemeClr>
              </a:solidFill>
              <a:latin typeface="Levenim MT" panose="02010502060101010101" pitchFamily="2" charset="-79"/>
              <a:cs typeface="Levenim MT" panose="02010502060101010101" pitchFamily="2" charset="-79"/>
            </a:endParaRPr>
          </a:p>
          <a:p>
            <a:pPr algn="l"/>
            <a:r>
              <a:rPr lang="en-US" sz="2600" b="1" dirty="0" err="1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Shirkat-ul-Aaqd</a:t>
            </a:r>
            <a:r>
              <a:rPr lang="en-US" sz="26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:</a:t>
            </a:r>
          </a:p>
          <a:p>
            <a:pPr marL="457200" indent="-457200" algn="l" eaLnBrk="1" hangingPunct="1">
              <a:buFont typeface="Arial" pitchFamily="34" charset="0"/>
              <a:buChar char="•"/>
            </a:pPr>
            <a:r>
              <a:rPr lang="en-US" sz="24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Shirkat-ul-Aaqd</a:t>
            </a:r>
            <a:r>
              <a:rPr lang="en-US" sz="24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 or contract partnership is an agreement between two or more parties to combine their assets or to merge their services or obligations and liabilities with the aim of making profit.</a:t>
            </a:r>
          </a:p>
          <a:p>
            <a:pPr marL="457200" indent="-457200" algn="l" eaLnBrk="1" hangingPunct="1">
              <a:buFont typeface="Arial" pitchFamily="34" charset="0"/>
              <a:buChar char="•"/>
            </a:pPr>
            <a:r>
              <a:rPr lang="en-US" sz="24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It can also be referred as joint commercial activity.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0" y="2385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1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Permissible Modes of Property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00600" y="1066800"/>
            <a:ext cx="3657600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Introduction to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Musharakah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(I):</a:t>
            </a:r>
            <a:endParaRPr lang="en-US" sz="2800" b="1" dirty="0">
              <a:solidFill>
                <a:schemeClr val="accent6">
                  <a:lumMod val="75000"/>
                </a:schemeClr>
              </a:solidFill>
              <a:latin typeface="Levenim MT" panose="02010502060101010101" pitchFamily="2" charset="-79"/>
              <a:cs typeface="Levenim MT" panose="02010502060101010101" pitchFamily="2" charset="-79"/>
            </a:endParaRPr>
          </a:p>
          <a:p>
            <a:pPr algn="l"/>
            <a:r>
              <a:rPr lang="en-US" sz="22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Meaning of </a:t>
            </a:r>
            <a:r>
              <a:rPr lang="en-US" sz="2200" b="1" dirty="0" err="1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Musharakah</a:t>
            </a:r>
            <a:r>
              <a:rPr lang="en-US" sz="22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:</a:t>
            </a:r>
          </a:p>
          <a:p>
            <a:pPr marL="457200" indent="-457200" algn="l" eaLnBrk="1" hangingPunct="1">
              <a:buFont typeface="Arial" pitchFamily="34" charset="0"/>
              <a:buChar char="•"/>
            </a:pPr>
            <a:r>
              <a:rPr lang="en-US" sz="24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Under Islamic Jurisprudence, </a:t>
            </a:r>
            <a:r>
              <a:rPr lang="en-US" sz="24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Musharakah</a:t>
            </a:r>
            <a:r>
              <a:rPr lang="en-US" sz="24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 means a joint enterprise formed for conducting some business in which all partners share the profit according to a specific ratio while the loss is shared according to the ratio of the contribution.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0" y="2385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1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Permissible Modes of Property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00600" y="1066800"/>
            <a:ext cx="3657600" cy="579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Introduction to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Musharakah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(III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):</a:t>
            </a:r>
            <a:endParaRPr lang="en-US" sz="2800" b="1" dirty="0">
              <a:solidFill>
                <a:schemeClr val="accent6">
                  <a:lumMod val="75000"/>
                </a:schemeClr>
              </a:solidFill>
              <a:latin typeface="Levenim MT" panose="02010502060101010101" pitchFamily="2" charset="-79"/>
              <a:cs typeface="Levenim MT" panose="02010502060101010101" pitchFamily="2" charset="-79"/>
            </a:endParaRPr>
          </a:p>
          <a:p>
            <a:pPr algn="l"/>
            <a:r>
              <a:rPr lang="en-US" sz="20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Difference between </a:t>
            </a:r>
            <a:r>
              <a:rPr lang="en-US" sz="2000" b="1" dirty="0" err="1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Shirkat</a:t>
            </a:r>
            <a:r>
              <a:rPr lang="en-US" sz="20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-</a:t>
            </a:r>
            <a:r>
              <a:rPr lang="en-US" sz="2000" b="1" dirty="0" err="1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ul</a:t>
            </a:r>
            <a:r>
              <a:rPr lang="en-US" sz="20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-Milk &amp; </a:t>
            </a:r>
            <a:r>
              <a:rPr lang="en-US" sz="2000" b="1" dirty="0" err="1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Shirkat-ul-Aaqd</a:t>
            </a:r>
            <a:r>
              <a:rPr lang="en-US" sz="20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:</a:t>
            </a:r>
          </a:p>
          <a:p>
            <a:pPr marL="457200" indent="-457200" algn="l" eaLnBrk="1" hangingPunct="1">
              <a:buFont typeface="Arial" pitchFamily="34" charset="0"/>
              <a:buChar char="•"/>
            </a:pP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In </a:t>
            </a:r>
            <a:r>
              <a:rPr lang="en-US" sz="26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Shirkat-ul-Aaqd</a:t>
            </a: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 both parties create partnership for sharing profit earned by </a:t>
            </a:r>
            <a:r>
              <a:rPr lang="en-US" sz="26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Shirkah</a:t>
            </a: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 asset, while in </a:t>
            </a:r>
            <a:r>
              <a:rPr lang="en-US" sz="26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shirkat</a:t>
            </a: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-</a:t>
            </a:r>
            <a:r>
              <a:rPr lang="en-US" sz="26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ul</a:t>
            </a: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-Milk both partners do not intend to earn profit from </a:t>
            </a:r>
            <a:r>
              <a:rPr lang="en-US" sz="26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Shirkah</a:t>
            </a: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 asset.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0" y="2385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1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Permissible Modes of Property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00600" y="1066800"/>
            <a:ext cx="3657600" cy="579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Introduction to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Musharakah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(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III):</a:t>
            </a:r>
            <a:endParaRPr lang="en-US" sz="2800" b="1" dirty="0">
              <a:solidFill>
                <a:schemeClr val="accent6">
                  <a:lumMod val="75000"/>
                </a:schemeClr>
              </a:solidFill>
              <a:latin typeface="Levenim MT" panose="02010502060101010101" pitchFamily="2" charset="-79"/>
              <a:cs typeface="Levenim MT" panose="02010502060101010101" pitchFamily="2" charset="-79"/>
            </a:endParaRPr>
          </a:p>
          <a:p>
            <a:pPr algn="l"/>
            <a:r>
              <a:rPr lang="en-US" sz="20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Difference between </a:t>
            </a:r>
            <a:r>
              <a:rPr lang="en-US" sz="2000" b="1" dirty="0" err="1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Shirkat</a:t>
            </a:r>
            <a:r>
              <a:rPr lang="en-US" sz="20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-</a:t>
            </a:r>
            <a:r>
              <a:rPr lang="en-US" sz="2000" b="1" dirty="0" err="1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ul</a:t>
            </a:r>
            <a:r>
              <a:rPr lang="en-US" sz="20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-Milk &amp; </a:t>
            </a:r>
            <a:r>
              <a:rPr lang="en-US" sz="2000" b="1" dirty="0" err="1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Shirkat-ul-Aaqd</a:t>
            </a:r>
            <a:r>
              <a:rPr lang="en-US" sz="20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:</a:t>
            </a:r>
          </a:p>
          <a:p>
            <a:pPr marL="457200" indent="-457200" algn="l" eaLnBrk="1" hangingPunct="1">
              <a:buFont typeface="Arial" pitchFamily="34" charset="0"/>
              <a:buChar char="•"/>
            </a:pP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In </a:t>
            </a:r>
            <a:r>
              <a:rPr lang="en-US" sz="26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Shirkat-ul-Aaqd</a:t>
            </a: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, each partner is an agent of others while in </a:t>
            </a:r>
            <a:r>
              <a:rPr lang="en-US" sz="26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Shirkat</a:t>
            </a: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-</a:t>
            </a:r>
            <a:r>
              <a:rPr lang="en-US" sz="26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ul</a:t>
            </a: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-Milk each partner is stranger with respect to other’s share.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0" y="2385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1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Permissible Modes of Property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  <p:sp>
        <p:nvSpPr>
          <p:cNvPr id="4" name="TextBox 5"/>
          <p:cNvSpPr txBox="1"/>
          <p:nvPr/>
        </p:nvSpPr>
        <p:spPr>
          <a:xfrm>
            <a:off x="2057400" y="3657600"/>
            <a:ext cx="7232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smtClean="0">
                <a:solidFill>
                  <a:srgbClr val="FF0000"/>
                </a:solidFill>
              </a:rPr>
              <a:t>END</a:t>
            </a:r>
            <a:endParaRPr 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62339"/>
            <a:ext cx="9144000" cy="752061"/>
          </a:xfrm>
        </p:spPr>
        <p:txBody>
          <a:bodyPr/>
          <a:lstStyle/>
          <a:p>
            <a:r>
              <a:rPr lang="en-US" sz="35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Permissible Modes of Property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953000" y="3352800"/>
            <a:ext cx="3657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defRPr/>
            </a:pPr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  <a:cs typeface="Aharoni" panose="02010803020104030203" pitchFamily="2" charset="-79"/>
              </a:rPr>
              <a:t>Introduction to </a:t>
            </a:r>
            <a:r>
              <a:rPr lang="en-US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  <a:cs typeface="Aharoni" panose="02010803020104030203" pitchFamily="2" charset="-79"/>
              </a:rPr>
              <a:t>Musharakah</a:t>
            </a:r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  <a:cs typeface="Aharoni" panose="02010803020104030203" pitchFamily="2" charset="-79"/>
              </a:rPr>
              <a:t> (</a:t>
            </a:r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  <a:cs typeface="Aharoni" panose="02010803020104030203" pitchFamily="2" charset="-79"/>
              </a:rPr>
              <a:t>IV)</a:t>
            </a:r>
            <a:endParaRPr lang="en-US" b="1" dirty="0" smtClean="0">
              <a:solidFill>
                <a:schemeClr val="tx2">
                  <a:lumMod val="60000"/>
                  <a:lumOff val="40000"/>
                </a:schemeClr>
              </a:solidFill>
              <a:latin typeface="Baskerville Old Face" panose="02020602080505020303" pitchFamily="18" charset="0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75909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00600" y="1066800"/>
            <a:ext cx="3657600" cy="563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Introduction to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Musharakah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(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IV):</a:t>
            </a:r>
            <a:endParaRPr lang="en-US" sz="2800" b="1" dirty="0">
              <a:solidFill>
                <a:schemeClr val="accent6">
                  <a:lumMod val="75000"/>
                </a:schemeClr>
              </a:solidFill>
              <a:latin typeface="Levenim MT" panose="02010502060101010101" pitchFamily="2" charset="-79"/>
              <a:cs typeface="Levenim MT" panose="02010502060101010101" pitchFamily="2" charset="-79"/>
            </a:endParaRPr>
          </a:p>
          <a:p>
            <a:pPr algn="l"/>
            <a:r>
              <a:rPr lang="en-US" sz="26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Types of </a:t>
            </a:r>
            <a:r>
              <a:rPr lang="en-US" sz="2600" b="1" dirty="0" err="1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Shirkat-ul-Aaqd</a:t>
            </a:r>
            <a:r>
              <a:rPr lang="en-US" sz="26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:</a:t>
            </a:r>
          </a:p>
          <a:p>
            <a:pPr marL="457200" indent="-457200" algn="l" eaLnBrk="1" hangingPunct="1">
              <a:buFont typeface="Arial" pitchFamily="34" charset="0"/>
              <a:buChar char="•"/>
            </a:pPr>
            <a:r>
              <a:rPr lang="en-US" sz="25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There are three types of </a:t>
            </a:r>
            <a:r>
              <a:rPr lang="en-US" sz="25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Shirkat-ul-Aqd</a:t>
            </a:r>
            <a:r>
              <a:rPr lang="en-US" sz="25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.</a:t>
            </a:r>
            <a:endParaRPr lang="en-US" sz="2100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  <a:p>
            <a:pPr marL="914400" lvl="1" indent="-457200" algn="l" eaLnBrk="1" hangingPunct="1">
              <a:buFont typeface="+mj-lt"/>
              <a:buAutoNum type="arabicPeriod"/>
            </a:pPr>
            <a:r>
              <a:rPr lang="en-US" sz="21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Shirkat-ul-Amwal</a:t>
            </a:r>
            <a:r>
              <a:rPr lang="en-US" sz="21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 (Investment / Capital partnership)</a:t>
            </a:r>
          </a:p>
          <a:p>
            <a:pPr marL="914400" lvl="1" indent="-457200" algn="l" eaLnBrk="1" hangingPunct="1">
              <a:buFont typeface="+mj-lt"/>
              <a:buAutoNum type="arabicPeriod"/>
            </a:pPr>
            <a:r>
              <a:rPr lang="en-US" sz="21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Shirkat-ul-Aamal</a:t>
            </a:r>
            <a:r>
              <a:rPr lang="en-US" sz="21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 (Work Partnership)</a:t>
            </a:r>
          </a:p>
          <a:p>
            <a:pPr marL="914400" lvl="1" indent="-457200" algn="l" eaLnBrk="1" hangingPunct="1">
              <a:buFont typeface="+mj-lt"/>
              <a:buAutoNum type="arabicPeriod"/>
            </a:pPr>
            <a:r>
              <a:rPr lang="en-US" sz="21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Shirkat-ul-Wojooh</a:t>
            </a:r>
            <a:r>
              <a:rPr lang="en-US" sz="21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 (Credit Partnership)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0" y="2385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1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Permissible Modes of Property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00600" y="1066800"/>
            <a:ext cx="3657600" cy="563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Introduction to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Musharakah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(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IV):</a:t>
            </a:r>
            <a:endParaRPr lang="en-US" sz="2800" b="1" dirty="0">
              <a:solidFill>
                <a:schemeClr val="accent6">
                  <a:lumMod val="75000"/>
                </a:schemeClr>
              </a:solidFill>
              <a:latin typeface="Levenim MT" panose="02010502060101010101" pitchFamily="2" charset="-79"/>
              <a:cs typeface="Levenim MT" panose="02010502060101010101" pitchFamily="2" charset="-79"/>
            </a:endParaRPr>
          </a:p>
          <a:p>
            <a:pPr algn="l"/>
            <a:r>
              <a:rPr lang="en-US" sz="2600" b="1" dirty="0" err="1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Shirkat-ul-Amwal</a:t>
            </a:r>
            <a:r>
              <a:rPr lang="en-US" sz="26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(investment / Capital Partnership):</a:t>
            </a:r>
          </a:p>
          <a:p>
            <a:pPr marL="457200" indent="-457200" algn="l" eaLnBrk="1" hangingPunct="1">
              <a:buFont typeface="Arial" pitchFamily="34" charset="0"/>
              <a:buChar char="•"/>
            </a:pP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Where all the partners invest some capital into a commercial enterprise and share its profits according to agreement.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0" y="2385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1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Permissible Modes of Property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00600" y="1066800"/>
            <a:ext cx="3657600" cy="563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Introduction to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Musharakah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(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IV):</a:t>
            </a:r>
            <a:endParaRPr lang="en-US" sz="2800" b="1" dirty="0">
              <a:solidFill>
                <a:schemeClr val="accent6">
                  <a:lumMod val="75000"/>
                </a:schemeClr>
              </a:solidFill>
              <a:latin typeface="Levenim MT" panose="02010502060101010101" pitchFamily="2" charset="-79"/>
              <a:cs typeface="Levenim MT" panose="02010502060101010101" pitchFamily="2" charset="-79"/>
            </a:endParaRPr>
          </a:p>
          <a:p>
            <a:pPr algn="l"/>
            <a:r>
              <a:rPr lang="en-US" sz="2600" b="1" dirty="0" err="1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Shirkat-ul-Aamal</a:t>
            </a:r>
            <a:r>
              <a:rPr lang="en-US" sz="26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(Work Partnership):</a:t>
            </a:r>
          </a:p>
          <a:p>
            <a:pPr marL="457200" indent="-457200" algn="l" eaLnBrk="1" hangingPunct="1">
              <a:buFont typeface="Arial" pitchFamily="34" charset="0"/>
              <a:buChar char="•"/>
            </a:pP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Where all the partners jointly undertake to render some services for their customers, and the fee charged from them is distributed among them according to an agreed ratio.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0" y="2385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1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Permissible Modes of Property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00600" y="1066800"/>
            <a:ext cx="3657600" cy="579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Introduction to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Musharakah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(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IV):</a:t>
            </a:r>
            <a:endParaRPr lang="en-US" sz="2800" b="1" dirty="0">
              <a:solidFill>
                <a:schemeClr val="accent6">
                  <a:lumMod val="75000"/>
                </a:schemeClr>
              </a:solidFill>
              <a:latin typeface="Levenim MT" panose="02010502060101010101" pitchFamily="2" charset="-79"/>
              <a:cs typeface="Levenim MT" panose="02010502060101010101" pitchFamily="2" charset="-79"/>
            </a:endParaRPr>
          </a:p>
          <a:p>
            <a:pPr algn="l"/>
            <a:r>
              <a:rPr lang="en-US" sz="2600" b="1" dirty="0" err="1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Shirkat-ul-Wujooh</a:t>
            </a:r>
            <a:r>
              <a:rPr lang="en-US" sz="26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(Credit Partnership):</a:t>
            </a:r>
          </a:p>
          <a:p>
            <a:pPr marL="457200" indent="-457200" algn="l" eaLnBrk="1" hangingPunct="1">
              <a:buFont typeface="Arial" pitchFamily="34" charset="0"/>
              <a:buChar char="•"/>
            </a:pPr>
            <a:r>
              <a:rPr lang="en-US" sz="25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Where the partners have no investment at all, they purchase commodities on deferred price by their good will and sell them on spot.</a:t>
            </a:r>
          </a:p>
          <a:p>
            <a:pPr marL="457200" indent="-457200" algn="l" eaLnBrk="1" hangingPunct="1">
              <a:buFont typeface="Arial" pitchFamily="34" charset="0"/>
              <a:buChar char="•"/>
            </a:pPr>
            <a:r>
              <a:rPr lang="en-US" sz="25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There capital is their credit worthiness and reputation.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0" y="2385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1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Permissible Modes of Property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00600" y="1066800"/>
            <a:ext cx="36576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Introduction to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Musharakah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(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IV):</a:t>
            </a:r>
            <a:endParaRPr lang="en-US" sz="2800" b="1" dirty="0">
              <a:solidFill>
                <a:schemeClr val="accent6">
                  <a:lumMod val="75000"/>
                </a:schemeClr>
              </a:solidFill>
              <a:latin typeface="Levenim MT" panose="02010502060101010101" pitchFamily="2" charset="-79"/>
              <a:cs typeface="Levenim MT" panose="02010502060101010101" pitchFamily="2" charset="-79"/>
            </a:endParaRPr>
          </a:p>
          <a:p>
            <a:pPr algn="l"/>
            <a:r>
              <a:rPr lang="en-US" sz="26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Subdivision of </a:t>
            </a:r>
            <a:r>
              <a:rPr lang="en-US" sz="2600" b="1" dirty="0" err="1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Shirkat-ul-Aaqd</a:t>
            </a:r>
            <a:r>
              <a:rPr lang="en-US" sz="26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:</a:t>
            </a:r>
          </a:p>
          <a:p>
            <a:pPr marL="457200" indent="-457200" algn="l" eaLnBrk="1" hangingPunct="1">
              <a:buFont typeface="Arial" pitchFamily="34" charset="0"/>
              <a:buChar char="•"/>
            </a:pPr>
            <a:r>
              <a:rPr lang="en-US" sz="25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All the three types of </a:t>
            </a:r>
            <a:r>
              <a:rPr lang="en-US" sz="25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Shirkat-ul-Aaqd</a:t>
            </a:r>
            <a:r>
              <a:rPr lang="en-US" sz="25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 are further divided in to two types.</a:t>
            </a:r>
          </a:p>
          <a:p>
            <a:pPr marL="914400" lvl="1" indent="-457200" algn="l" eaLnBrk="1" hangingPunct="1">
              <a:buFont typeface="Wingdings" pitchFamily="2" charset="2"/>
              <a:buChar char="v"/>
            </a:pPr>
            <a:r>
              <a:rPr lang="en-US" sz="21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Shirkat-ul-Mufawadah</a:t>
            </a:r>
            <a:endParaRPr lang="en-US" sz="2100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  <a:p>
            <a:pPr marL="914400" lvl="1" indent="-457200" algn="l" eaLnBrk="1" hangingPunct="1">
              <a:buFont typeface="Wingdings" pitchFamily="2" charset="2"/>
              <a:buChar char="v"/>
            </a:pPr>
            <a:r>
              <a:rPr lang="en-US" sz="21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Shirkat-ul-Inan</a:t>
            </a:r>
            <a:endParaRPr lang="en-US" sz="2100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0" y="2385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1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Permissible Modes of Property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00600" y="1066800"/>
            <a:ext cx="36576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Introduction to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Musharakah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(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IV):</a:t>
            </a:r>
            <a:endParaRPr lang="en-US" sz="2800" b="1" dirty="0">
              <a:solidFill>
                <a:schemeClr val="accent6">
                  <a:lumMod val="75000"/>
                </a:schemeClr>
              </a:solidFill>
              <a:latin typeface="Levenim MT" panose="02010502060101010101" pitchFamily="2" charset="-79"/>
              <a:cs typeface="Levenim MT" panose="02010502060101010101" pitchFamily="2" charset="-79"/>
            </a:endParaRPr>
          </a:p>
          <a:p>
            <a:pPr algn="l"/>
            <a:r>
              <a:rPr lang="en-US" sz="26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Subdivision of </a:t>
            </a:r>
            <a:r>
              <a:rPr lang="en-US" sz="2600" b="1" dirty="0" err="1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Shirkat-ul-Aaqd</a:t>
            </a:r>
            <a:r>
              <a:rPr lang="en-US" sz="26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</a:t>
            </a:r>
            <a:r>
              <a:rPr lang="en-US" sz="22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(</a:t>
            </a:r>
            <a:r>
              <a:rPr lang="en-US" sz="2200" b="1" dirty="0" err="1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Shirkat-ul-Mufawadah</a:t>
            </a:r>
            <a:r>
              <a:rPr lang="en-US" sz="26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):</a:t>
            </a:r>
          </a:p>
          <a:p>
            <a:pPr marL="457200" indent="-457200" algn="l" eaLnBrk="1" hangingPunct="1">
              <a:buFont typeface="Arial" pitchFamily="34" charset="0"/>
              <a:buChar char="•"/>
            </a:pPr>
            <a:r>
              <a:rPr lang="en-US" sz="25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This partnership is also known as partnership with equal shares.</a:t>
            </a:r>
          </a:p>
          <a:p>
            <a:pPr marL="457200" indent="-457200" algn="l" eaLnBrk="1" hangingPunct="1">
              <a:buFont typeface="Arial" pitchFamily="34" charset="0"/>
              <a:buChar char="•"/>
            </a:pPr>
            <a:r>
              <a:rPr lang="en-US" sz="25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Where capital, profit, loss and management are equal among the partners.</a:t>
            </a:r>
            <a:endParaRPr lang="en-US" sz="2100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0" y="2385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1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Permissible Modes of Property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00600" y="1066800"/>
            <a:ext cx="3657600" cy="563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Introduction to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Musharakah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(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IV):</a:t>
            </a:r>
            <a:r>
              <a:rPr lang="en-US" sz="26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</a:t>
            </a:r>
            <a:r>
              <a:rPr lang="en-US" sz="25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Conditions for </a:t>
            </a:r>
            <a:r>
              <a:rPr lang="en-US" sz="2500" b="1" dirty="0" err="1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Shirkat-ul-Mufawadah</a:t>
            </a:r>
            <a:r>
              <a:rPr lang="en-US" sz="25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:</a:t>
            </a:r>
          </a:p>
          <a:p>
            <a:pPr marL="457200" indent="-457200" algn="l" eaLnBrk="1" hangingPunct="1">
              <a:buFont typeface="Wingdings" pitchFamily="2" charset="2"/>
              <a:buChar char="ü"/>
            </a:pP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The capital investment of the parties should be equal.</a:t>
            </a:r>
          </a:p>
          <a:p>
            <a:pPr marL="457200" indent="-457200" algn="l" eaLnBrk="1" hangingPunct="1">
              <a:buFont typeface="Wingdings" pitchFamily="2" charset="2"/>
              <a:buChar char="ü"/>
            </a:pP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Each party should represent the other.</a:t>
            </a:r>
          </a:p>
          <a:p>
            <a:pPr marL="457200" indent="-457200" algn="l" eaLnBrk="1" hangingPunct="1">
              <a:buFont typeface="Wingdings" pitchFamily="2" charset="2"/>
              <a:buChar char="ü"/>
            </a:pP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All parties should be of sound mind.</a:t>
            </a:r>
          </a:p>
          <a:p>
            <a:pPr marL="457200" indent="-457200" algn="l" eaLnBrk="1" hangingPunct="1">
              <a:buFont typeface="Wingdings" pitchFamily="2" charset="2"/>
              <a:buChar char="ü"/>
            </a:pP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Adult</a:t>
            </a:r>
          </a:p>
          <a:p>
            <a:pPr marL="457200" indent="-457200" algn="l" eaLnBrk="1" hangingPunct="1">
              <a:buFont typeface="Wingdings" pitchFamily="2" charset="2"/>
              <a:buChar char="ü"/>
            </a:pP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Free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0" y="2385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1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Permissible Modes of Property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00600" y="1066800"/>
            <a:ext cx="3657600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Introduction to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Musharakah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(I):</a:t>
            </a:r>
            <a:endParaRPr lang="en-US" sz="2800" b="1" dirty="0">
              <a:solidFill>
                <a:schemeClr val="accent6">
                  <a:lumMod val="75000"/>
                </a:schemeClr>
              </a:solidFill>
              <a:latin typeface="Levenim MT" panose="02010502060101010101" pitchFamily="2" charset="-79"/>
              <a:cs typeface="Levenim MT" panose="02010502060101010101" pitchFamily="2" charset="-79"/>
            </a:endParaRPr>
          </a:p>
          <a:p>
            <a:pPr algn="l"/>
            <a:r>
              <a:rPr lang="en-US" sz="22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Legitimacy of </a:t>
            </a:r>
            <a:r>
              <a:rPr lang="en-US" sz="2200" b="1" dirty="0" err="1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Shirkat</a:t>
            </a:r>
            <a:r>
              <a:rPr lang="en-US" sz="22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:</a:t>
            </a:r>
          </a:p>
          <a:p>
            <a:pPr marL="457200" indent="-457200" algn="l" eaLnBrk="1" hangingPunct="1">
              <a:buFont typeface="Arial" pitchFamily="34" charset="0"/>
              <a:buChar char="•"/>
            </a:pP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Allah has declared that He becomes a party in a business between two </a:t>
            </a:r>
            <a:r>
              <a:rPr lang="en-US" sz="26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Musharakain</a:t>
            </a: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 until one indulges in cheating or breach of trust (</a:t>
            </a:r>
            <a:r>
              <a:rPr lang="en-US" sz="26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Khayanah</a:t>
            </a: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) with other in </a:t>
            </a:r>
            <a:r>
              <a:rPr lang="en-US" sz="26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Musharakah</a:t>
            </a: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. [</a:t>
            </a:r>
            <a:r>
              <a:rPr lang="en-US" sz="26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Sunan-i-Abi</a:t>
            </a: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 </a:t>
            </a:r>
            <a:r>
              <a:rPr lang="en-US" sz="26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Daud</a:t>
            </a: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, </a:t>
            </a:r>
            <a:r>
              <a:rPr lang="en-US" sz="26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Kitabul</a:t>
            </a: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 </a:t>
            </a:r>
            <a:r>
              <a:rPr lang="en-US" sz="26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Buyuo</a:t>
            </a: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)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0" y="2385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1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Permissible Modes of Property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00600" y="1066800"/>
            <a:ext cx="36576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Introduction to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Musharakah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(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IV):</a:t>
            </a:r>
            <a:r>
              <a:rPr lang="en-US" sz="26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</a:t>
            </a:r>
            <a:r>
              <a:rPr lang="en-US" sz="25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Conditions for </a:t>
            </a:r>
            <a:r>
              <a:rPr lang="en-US" sz="2500" b="1" dirty="0" err="1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Shirkat-ul-Mufawadah</a:t>
            </a:r>
            <a:r>
              <a:rPr lang="en-US" sz="25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:</a:t>
            </a:r>
          </a:p>
          <a:p>
            <a:pPr marL="457200" indent="-457200" algn="l" eaLnBrk="1" hangingPunct="1">
              <a:buFont typeface="Wingdings" pitchFamily="2" charset="2"/>
              <a:buChar char="ü"/>
            </a:pPr>
            <a:r>
              <a:rPr lang="en-US" sz="25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Compatriots in faith</a:t>
            </a:r>
          </a:p>
          <a:p>
            <a:pPr marL="457200" indent="-457200" algn="l" eaLnBrk="1" hangingPunct="1">
              <a:buFont typeface="Wingdings" pitchFamily="2" charset="2"/>
              <a:buChar char="ü"/>
            </a:pPr>
            <a:r>
              <a:rPr lang="en-US" sz="25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Each partner should be accountable to the other partner for his dealings and acts of omission or commission</a:t>
            </a:r>
          </a:p>
          <a:p>
            <a:pPr marL="457200" indent="-457200" algn="l" eaLnBrk="1" hangingPunct="1">
              <a:buFont typeface="Wingdings" pitchFamily="2" charset="2"/>
              <a:buChar char="ü"/>
            </a:pPr>
            <a:r>
              <a:rPr lang="en-US" sz="25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Profit and loss shall be equally shared by all partners.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0" y="2385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1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Permissible Modes of Property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  <p:sp>
        <p:nvSpPr>
          <p:cNvPr id="4" name="TextBox 5"/>
          <p:cNvSpPr txBox="1"/>
          <p:nvPr/>
        </p:nvSpPr>
        <p:spPr>
          <a:xfrm>
            <a:off x="2057400" y="3657600"/>
            <a:ext cx="7232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smtClean="0">
                <a:solidFill>
                  <a:srgbClr val="FF0000"/>
                </a:solidFill>
              </a:rPr>
              <a:t>END</a:t>
            </a:r>
            <a:endParaRPr 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62339"/>
            <a:ext cx="9144000" cy="752061"/>
          </a:xfrm>
        </p:spPr>
        <p:txBody>
          <a:bodyPr/>
          <a:lstStyle/>
          <a:p>
            <a:r>
              <a:rPr lang="en-US" sz="35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Permissible Modes of Property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953000" y="3352800"/>
            <a:ext cx="3657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defRPr/>
            </a:pPr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  <a:cs typeface="Aharoni" panose="02010803020104030203" pitchFamily="2" charset="-79"/>
              </a:rPr>
              <a:t>Introduction to </a:t>
            </a:r>
            <a:r>
              <a:rPr lang="en-US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  <a:cs typeface="Aharoni" panose="02010803020104030203" pitchFamily="2" charset="-79"/>
              </a:rPr>
              <a:t>Musharakah</a:t>
            </a:r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  <a:cs typeface="Aharoni" panose="02010803020104030203" pitchFamily="2" charset="-79"/>
              </a:rPr>
              <a:t> </a:t>
            </a:r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  <a:cs typeface="Aharoni" panose="02010803020104030203" pitchFamily="2" charset="-79"/>
              </a:rPr>
              <a:t>(V)</a:t>
            </a:r>
            <a:endParaRPr lang="en-US" b="1" dirty="0" smtClean="0">
              <a:solidFill>
                <a:schemeClr val="tx2">
                  <a:lumMod val="60000"/>
                  <a:lumOff val="40000"/>
                </a:schemeClr>
              </a:solidFill>
              <a:latin typeface="Baskerville Old Face" panose="02020602080505020303" pitchFamily="18" charset="0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75909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00600" y="1066800"/>
            <a:ext cx="36576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Introduction to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Musharakah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(V):</a:t>
            </a:r>
            <a:endParaRPr lang="en-US" sz="2800" b="1" dirty="0">
              <a:solidFill>
                <a:schemeClr val="accent6">
                  <a:lumMod val="75000"/>
                </a:schemeClr>
              </a:solidFill>
              <a:latin typeface="Levenim MT" panose="02010502060101010101" pitchFamily="2" charset="-79"/>
              <a:cs typeface="Levenim MT" panose="02010502060101010101" pitchFamily="2" charset="-79"/>
            </a:endParaRPr>
          </a:p>
          <a:p>
            <a:pPr algn="l"/>
            <a:r>
              <a:rPr lang="en-US" sz="26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Subdivision of </a:t>
            </a:r>
            <a:r>
              <a:rPr lang="en-US" sz="2600" b="1" dirty="0" err="1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Shirkat-ul-Aaqd</a:t>
            </a:r>
            <a:r>
              <a:rPr lang="en-US" sz="26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(</a:t>
            </a:r>
            <a:r>
              <a:rPr lang="en-US" sz="2600" b="1" dirty="0" err="1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Shirkat-ul-Inan</a:t>
            </a:r>
            <a:r>
              <a:rPr lang="en-US" sz="26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):</a:t>
            </a:r>
          </a:p>
          <a:p>
            <a:pPr marL="457200" indent="-457200" algn="l" eaLnBrk="1" hangingPunct="1">
              <a:buFont typeface="Arial" pitchFamily="34" charset="0"/>
              <a:buChar char="•"/>
            </a:pPr>
            <a:r>
              <a:rPr lang="en-US" sz="25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Partners’ share capital, management, profit and risk are not equal and may differ for each partner.</a:t>
            </a:r>
          </a:p>
          <a:p>
            <a:pPr marL="457200" indent="-457200" algn="l" eaLnBrk="1" hangingPunct="1">
              <a:buFont typeface="Arial" pitchFamily="34" charset="0"/>
              <a:buChar char="•"/>
            </a:pPr>
            <a:r>
              <a:rPr lang="en-US" sz="25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This is common type of partnership.</a:t>
            </a:r>
            <a:endParaRPr lang="en-US" sz="2100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0" y="2385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1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Permissible Modes of Property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00600" y="1066800"/>
            <a:ext cx="36576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Introduction to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Musharakah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(V):</a:t>
            </a:r>
            <a:r>
              <a:rPr lang="en-US" sz="26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</a:t>
            </a:r>
            <a:r>
              <a:rPr lang="en-US" sz="25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Conditions for </a:t>
            </a:r>
            <a:r>
              <a:rPr lang="en-US" sz="2500" b="1" dirty="0" err="1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Shirkat-ul-Inan</a:t>
            </a:r>
            <a:r>
              <a:rPr lang="en-US" sz="25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:</a:t>
            </a:r>
          </a:p>
          <a:p>
            <a:pPr marL="457200" indent="-457200" algn="l" eaLnBrk="1" hangingPunct="1">
              <a:buFont typeface="Wingdings" pitchFamily="2" charset="2"/>
              <a:buChar char="ü"/>
            </a:pPr>
            <a:r>
              <a:rPr lang="en-US" sz="25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The amount of capital investment by each party may be different</a:t>
            </a:r>
          </a:p>
          <a:p>
            <a:pPr marL="457200" indent="-457200" algn="l" eaLnBrk="1" hangingPunct="1">
              <a:buFont typeface="Wingdings" pitchFamily="2" charset="2"/>
              <a:buChar char="ü"/>
            </a:pPr>
            <a:r>
              <a:rPr lang="en-US" sz="25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It is not essential that the parties should belong to the same faith. A Muslim can enter into partnership with an infidel.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0" y="2385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1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Permissible Modes of Property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00600" y="1066800"/>
            <a:ext cx="36576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Introduction to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Musharakah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(V):</a:t>
            </a:r>
            <a:r>
              <a:rPr lang="en-US" sz="26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</a:t>
            </a:r>
            <a:r>
              <a:rPr lang="en-US" sz="25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Conditions for </a:t>
            </a:r>
            <a:r>
              <a:rPr lang="en-US" sz="2500" b="1" dirty="0" err="1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Shirkat-ul-Inan</a:t>
            </a:r>
            <a:r>
              <a:rPr lang="en-US" sz="25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:</a:t>
            </a:r>
            <a:endParaRPr lang="en-US" sz="2400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  <a:p>
            <a:pPr marL="457200" indent="-457200" algn="l" eaLnBrk="1" hangingPunct="1">
              <a:buFont typeface="Wingdings" pitchFamily="2" charset="2"/>
              <a:buChar char="ü"/>
            </a:pP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In partnership in ownership the powers and functions of business partners may differ, but it is not essential that their capital investment should be equal.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0" y="2385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1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Permissible Modes of Property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00600" y="1066800"/>
            <a:ext cx="36576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Introduction to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Musharakah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(V):</a:t>
            </a:r>
            <a:r>
              <a:rPr lang="en-US" sz="26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</a:t>
            </a:r>
            <a:r>
              <a:rPr lang="en-US" sz="25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Conditions for </a:t>
            </a:r>
            <a:r>
              <a:rPr lang="en-US" sz="2500" b="1" dirty="0" err="1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Shirkat-ul-Inan</a:t>
            </a:r>
            <a:r>
              <a:rPr lang="en-US" sz="25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:</a:t>
            </a:r>
            <a:endParaRPr lang="en-US" sz="2400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  <a:p>
            <a:pPr marL="457200" indent="-457200" algn="l" eaLnBrk="1" hangingPunct="1">
              <a:buFont typeface="Wingdings" pitchFamily="2" charset="2"/>
              <a:buChar char="ü"/>
            </a:pP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A minor and an adult can enter into partnership.</a:t>
            </a:r>
          </a:p>
          <a:p>
            <a:pPr marL="457200" indent="-457200" algn="l" eaLnBrk="1" hangingPunct="1">
              <a:buFont typeface="Wingdings" pitchFamily="2" charset="2"/>
              <a:buChar char="ü"/>
            </a:pP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The partners will share the loss in proportion to their capital investment. 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0" y="2385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1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Permissible Modes of Property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00600" y="1066800"/>
            <a:ext cx="36576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Introduction to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Musharakah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(V):</a:t>
            </a:r>
            <a:r>
              <a:rPr lang="en-US" sz="26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</a:t>
            </a:r>
            <a:r>
              <a:rPr lang="en-US" sz="25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Conditions for </a:t>
            </a:r>
            <a:r>
              <a:rPr lang="en-US" sz="2500" b="1" dirty="0" err="1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Shirkat-ul-Inan</a:t>
            </a:r>
            <a:r>
              <a:rPr lang="en-US" sz="25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:</a:t>
            </a:r>
            <a:endParaRPr lang="en-US" sz="2400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  <a:p>
            <a:pPr marL="457200" indent="-457200" algn="l" eaLnBrk="1" hangingPunct="1">
              <a:buFont typeface="Wingdings" pitchFamily="2" charset="2"/>
              <a:buChar char="ü"/>
            </a:pP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The profit is shared not in proportion to capital investment but in accordance with the rates agreed lay the parties.</a:t>
            </a:r>
          </a:p>
          <a:p>
            <a:pPr marL="457200" indent="-457200" algn="l" eaLnBrk="1" hangingPunct="1"/>
            <a:endParaRPr lang="en-US" sz="2600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0" y="2385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1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Permissible Modes of Property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00600" y="1066800"/>
            <a:ext cx="36576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Introduction to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Musharakah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(V):</a:t>
            </a:r>
            <a:r>
              <a:rPr lang="en-US" sz="26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</a:t>
            </a:r>
            <a:r>
              <a:rPr lang="en-US" sz="25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Duties and Rights of the Partners:</a:t>
            </a:r>
            <a:endParaRPr lang="en-US" sz="2400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  <a:p>
            <a:pPr marL="457200" indent="-457200" algn="l" eaLnBrk="1" hangingPunct="1">
              <a:buFont typeface="Wingdings" pitchFamily="2" charset="2"/>
              <a:buChar char="ü"/>
            </a:pP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A Partner can with the consent of the other partner enter into partnership or </a:t>
            </a:r>
            <a:r>
              <a:rPr lang="en-US" sz="26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Modarbah</a:t>
            </a: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 with other people with the object of expanding the business or facilitating business operations.</a:t>
            </a:r>
          </a:p>
          <a:p>
            <a:pPr marL="457200" indent="-457200" algn="l" eaLnBrk="1" hangingPunct="1"/>
            <a:endParaRPr lang="en-US" sz="2600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0" y="2385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1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Permissible Modes of Property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00600" y="1066800"/>
            <a:ext cx="36576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Introduction to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Musharakah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(V):</a:t>
            </a:r>
            <a:r>
              <a:rPr lang="en-US" sz="26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</a:t>
            </a:r>
            <a:r>
              <a:rPr lang="en-US" sz="25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Duties and Rights of the Partners:</a:t>
            </a:r>
            <a:endParaRPr lang="en-US" sz="2400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  <a:p>
            <a:pPr marL="457200" indent="-457200" algn="l" eaLnBrk="1" hangingPunct="1">
              <a:buFont typeface="Wingdings" pitchFamily="2" charset="2"/>
              <a:buChar char="ü"/>
            </a:pP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No partner or partners can give loans out of the partnership capital without the consent of all partners nor can they take loans for the partnership business.</a:t>
            </a:r>
          </a:p>
          <a:p>
            <a:pPr marL="457200" indent="-457200" algn="l" eaLnBrk="1" hangingPunct="1"/>
            <a:endParaRPr lang="en-US" sz="2600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0" y="2385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1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Permissible Modes of Property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00600" y="1066800"/>
            <a:ext cx="36576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Introduction to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Musharakah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(V):</a:t>
            </a:r>
            <a:r>
              <a:rPr lang="en-US" sz="26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</a:t>
            </a:r>
            <a:r>
              <a:rPr lang="en-US" sz="25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Duties and Rights of the Partners:</a:t>
            </a:r>
            <a:endParaRPr lang="en-US" sz="2400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  <a:p>
            <a:pPr marL="457200" indent="-457200" algn="l" eaLnBrk="1" hangingPunct="1">
              <a:buFont typeface="Wingdings" pitchFamily="2" charset="2"/>
              <a:buChar char="ü"/>
            </a:pPr>
            <a:r>
              <a:rPr lang="en-US" sz="24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The price of goods or services bought on credit on behalf of a partnership firm should not exceed the assets of the firm. </a:t>
            </a:r>
          </a:p>
          <a:p>
            <a:pPr marL="457200" indent="-457200" algn="l" eaLnBrk="1" hangingPunct="1">
              <a:buFont typeface="Wingdings" pitchFamily="2" charset="2"/>
              <a:buChar char="ü"/>
            </a:pPr>
            <a:r>
              <a:rPr lang="en-US" sz="24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Loans in excess of the firm’s assets can be raised only with the consent of all partners.</a:t>
            </a:r>
          </a:p>
          <a:p>
            <a:pPr marL="457200" indent="-457200" algn="l" eaLnBrk="1" hangingPunct="1"/>
            <a:endParaRPr lang="en-US" sz="2600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0" y="2385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1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Permissible Modes of Property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00600" y="1066800"/>
            <a:ext cx="3657600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Introduction to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Musharakah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(I):</a:t>
            </a:r>
            <a:endParaRPr lang="en-US" sz="2800" b="1" dirty="0">
              <a:solidFill>
                <a:schemeClr val="accent6">
                  <a:lumMod val="75000"/>
                </a:schemeClr>
              </a:solidFill>
              <a:latin typeface="Levenim MT" panose="02010502060101010101" pitchFamily="2" charset="-79"/>
              <a:cs typeface="Levenim MT" panose="02010502060101010101" pitchFamily="2" charset="-79"/>
            </a:endParaRPr>
          </a:p>
          <a:p>
            <a:pPr algn="l"/>
            <a:r>
              <a:rPr lang="en-US" sz="22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Definition of Partnership:</a:t>
            </a:r>
          </a:p>
          <a:p>
            <a:pPr marL="457200" indent="-457200" algn="l" eaLnBrk="1" hangingPunct="1">
              <a:buFont typeface="Arial" pitchFamily="34" charset="0"/>
              <a:buChar char="•"/>
            </a:pP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When two or more persons join to do business with a fixed capital for the purpose of gaining profit and for sharing in the profit or loss of business according to a fixed ratio.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0" y="2385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1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Permissible Modes of Property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00600" y="1066800"/>
            <a:ext cx="36576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Introduction to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Musharakah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(V):</a:t>
            </a:r>
            <a:r>
              <a:rPr lang="en-US" sz="26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</a:t>
            </a:r>
            <a:r>
              <a:rPr lang="en-US" sz="25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Duties and Rights of the Partners:</a:t>
            </a:r>
            <a:endParaRPr lang="en-US" sz="2400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  <a:p>
            <a:pPr marL="457200" indent="-457200" algn="l" eaLnBrk="1" hangingPunct="1">
              <a:buFont typeface="Wingdings" pitchFamily="2" charset="2"/>
              <a:buChar char="ü"/>
            </a:pPr>
            <a:r>
              <a:rPr lang="en-US" sz="24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No partner is liable to discharge or guarantee the financial liabilities of another partner, unless the liabilities have been taken with the consent of all the partners.</a:t>
            </a:r>
            <a:endParaRPr lang="en-US" sz="2600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0" y="2385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1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Permissible Modes of Property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  <p:sp>
        <p:nvSpPr>
          <p:cNvPr id="4" name="TextBox 5"/>
          <p:cNvSpPr txBox="1"/>
          <p:nvPr/>
        </p:nvSpPr>
        <p:spPr>
          <a:xfrm>
            <a:off x="2057400" y="3657600"/>
            <a:ext cx="7232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smtClean="0">
                <a:solidFill>
                  <a:srgbClr val="FF0000"/>
                </a:solidFill>
              </a:rPr>
              <a:t>END</a:t>
            </a:r>
            <a:endParaRPr 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62339"/>
            <a:ext cx="9144000" cy="752061"/>
          </a:xfrm>
        </p:spPr>
        <p:txBody>
          <a:bodyPr/>
          <a:lstStyle/>
          <a:p>
            <a:r>
              <a:rPr lang="en-US" sz="35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Permissible Modes of Property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953000" y="3352800"/>
            <a:ext cx="3657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defRPr/>
            </a:pPr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  <a:cs typeface="Aharoni" panose="02010803020104030203" pitchFamily="2" charset="-79"/>
              </a:rPr>
              <a:t>Introduction to </a:t>
            </a:r>
            <a:r>
              <a:rPr lang="en-US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  <a:cs typeface="Aharoni" panose="02010803020104030203" pitchFamily="2" charset="-79"/>
              </a:rPr>
              <a:t>Musharakah</a:t>
            </a:r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  <a:cs typeface="Aharoni" panose="02010803020104030203" pitchFamily="2" charset="-79"/>
              </a:rPr>
              <a:t> </a:t>
            </a:r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  <a:cs typeface="Aharoni" panose="02010803020104030203" pitchFamily="2" charset="-79"/>
              </a:rPr>
              <a:t>(VI)</a:t>
            </a:r>
            <a:endParaRPr lang="en-US" b="1" dirty="0" smtClean="0">
              <a:solidFill>
                <a:schemeClr val="tx2">
                  <a:lumMod val="60000"/>
                  <a:lumOff val="40000"/>
                </a:schemeClr>
              </a:solidFill>
              <a:latin typeface="Baskerville Old Face" panose="02020602080505020303" pitchFamily="18" charset="0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75909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00600" y="1066800"/>
            <a:ext cx="36576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Introduction to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Musharakah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(VI):</a:t>
            </a:r>
            <a:r>
              <a:rPr lang="en-US" sz="26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</a:t>
            </a:r>
            <a:r>
              <a:rPr lang="en-US" sz="25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Period of Partnership:</a:t>
            </a:r>
            <a:endParaRPr lang="en-US" sz="2400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  <a:p>
            <a:pPr marL="457200" indent="-457200" algn="l" eaLnBrk="1" hangingPunct="1">
              <a:buFont typeface="Wingdings" pitchFamily="2" charset="2"/>
              <a:buChar char="ü"/>
            </a:pPr>
            <a:r>
              <a:rPr lang="en-US" sz="24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Every partner has the right to terminate the partnership agreement at will.</a:t>
            </a:r>
          </a:p>
          <a:p>
            <a:pPr marL="457200" indent="-457200" algn="l" eaLnBrk="1" hangingPunct="1">
              <a:buFont typeface="Wingdings" pitchFamily="2" charset="2"/>
              <a:buChar char="ü"/>
            </a:pPr>
            <a:r>
              <a:rPr lang="en-US" sz="24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If there are more than two partners, they can keep their partnership alive.</a:t>
            </a:r>
            <a:endParaRPr lang="en-US" sz="2600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0" y="2385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1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Permissible Modes of Property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00600" y="1066800"/>
            <a:ext cx="36576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Introduction to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Musharakah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(VI):</a:t>
            </a:r>
            <a:r>
              <a:rPr lang="en-US" sz="26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</a:t>
            </a:r>
            <a:r>
              <a:rPr lang="en-US" sz="25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Period of Partnership:</a:t>
            </a:r>
            <a:endParaRPr lang="en-US" sz="2400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  <a:p>
            <a:pPr marL="457200" indent="-457200" algn="l" eaLnBrk="1" hangingPunct="1">
              <a:buFont typeface="Wingdings" pitchFamily="2" charset="2"/>
              <a:buChar char="ü"/>
            </a:pPr>
            <a:r>
              <a:rPr lang="en-US" sz="24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Partnership business can be conducted for a limited period.</a:t>
            </a:r>
          </a:p>
          <a:p>
            <a:pPr marL="457200" indent="-457200" algn="l" eaLnBrk="1" hangingPunct="1">
              <a:buFont typeface="Wingdings" pitchFamily="2" charset="2"/>
              <a:buChar char="ü"/>
            </a:pPr>
            <a:r>
              <a:rPr lang="en-US" sz="24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Partnership is dissolved at the death of one partner. However, if there are more than two partners, they can keep the partnership going.</a:t>
            </a:r>
            <a:endParaRPr lang="en-US" sz="2600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0" y="2385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1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Permissible Modes of Property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00600" y="1066800"/>
            <a:ext cx="36576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Introduction to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Musharakah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(VI):</a:t>
            </a:r>
            <a:r>
              <a:rPr lang="en-US" sz="26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</a:t>
            </a:r>
            <a:r>
              <a:rPr lang="en-US" sz="22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Termination of The Partnership Agreement:</a:t>
            </a:r>
            <a:endParaRPr lang="en-US" sz="2200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  <a:p>
            <a:pPr marL="457200" indent="-457200" algn="l" eaLnBrk="1" hangingPunct="1">
              <a:buFont typeface="Wingdings" pitchFamily="2" charset="2"/>
              <a:buChar char="ü"/>
            </a:pPr>
            <a:r>
              <a:rPr lang="en-US" sz="24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When a partner withdraws from the partnership business.</a:t>
            </a:r>
          </a:p>
          <a:p>
            <a:pPr marL="457200" indent="-457200" algn="l" eaLnBrk="1" hangingPunct="1">
              <a:buFont typeface="Wingdings" pitchFamily="2" charset="2"/>
              <a:buChar char="ü"/>
            </a:pPr>
            <a:r>
              <a:rPr lang="en-US" sz="24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When a partner dies.</a:t>
            </a:r>
          </a:p>
          <a:p>
            <a:pPr marL="457200" indent="-457200" algn="l" eaLnBrk="1" hangingPunct="1">
              <a:buFont typeface="Wingdings" pitchFamily="2" charset="2"/>
              <a:buChar char="ü"/>
            </a:pPr>
            <a:r>
              <a:rPr lang="en-US" sz="24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When one or both partners become mentally unsound i.e., became insane etc.</a:t>
            </a:r>
            <a:endParaRPr lang="en-US" sz="2600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0" y="2385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1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Permissible Modes of Property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00600" y="1066800"/>
            <a:ext cx="36576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Introduction to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Musharakah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(VI):</a:t>
            </a:r>
            <a:r>
              <a:rPr lang="en-US" sz="26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</a:t>
            </a:r>
            <a:r>
              <a:rPr lang="en-US" sz="22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Termination of The Partnership Agreement:</a:t>
            </a:r>
            <a:endParaRPr lang="en-US" sz="2200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  <a:p>
            <a:pPr marL="457200" indent="-457200" algn="l" eaLnBrk="1" hangingPunct="1">
              <a:buFont typeface="Wingdings" pitchFamily="2" charset="2"/>
              <a:buChar char="ü"/>
            </a:pPr>
            <a:r>
              <a:rPr lang="en-US" sz="24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When one or more partners are stopped from the exercise of their legal right over their share.</a:t>
            </a:r>
          </a:p>
          <a:p>
            <a:pPr marL="457200" indent="-457200" algn="l" eaLnBrk="1" hangingPunct="1">
              <a:buFont typeface="Wingdings" pitchFamily="2" charset="2"/>
              <a:buChar char="ü"/>
            </a:pPr>
            <a:r>
              <a:rPr lang="en-US" sz="24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When the government nationalizes the business</a:t>
            </a:r>
          </a:p>
          <a:p>
            <a:pPr marL="457200" indent="-457200" algn="l" eaLnBrk="1" hangingPunct="1">
              <a:buFont typeface="Wingdings" pitchFamily="2" charset="2"/>
              <a:buChar char="ü"/>
            </a:pPr>
            <a:r>
              <a:rPr lang="en-US" sz="24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The government bans the business.</a:t>
            </a:r>
            <a:endParaRPr lang="en-US" sz="2600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0" y="2385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1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Permissible Modes of Property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00600" y="1066800"/>
            <a:ext cx="36576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Introduction to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Musharakah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(VI):</a:t>
            </a:r>
            <a:r>
              <a:rPr lang="en-US" sz="26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</a:t>
            </a:r>
            <a:r>
              <a:rPr lang="en-US" sz="22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Termination of The Partnership Agreement:</a:t>
            </a:r>
            <a:endParaRPr lang="en-US" sz="2200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  <a:p>
            <a:pPr marL="457200" indent="-457200" algn="l" eaLnBrk="1" hangingPunct="1">
              <a:buFont typeface="Wingdings" pitchFamily="2" charset="2"/>
              <a:buChar char="ü"/>
            </a:pPr>
            <a:r>
              <a:rPr lang="en-US" sz="24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The business is stopped by a decree of the court or by a judicial process.</a:t>
            </a:r>
          </a:p>
          <a:p>
            <a:pPr marL="457200" indent="-457200" algn="l" eaLnBrk="1" hangingPunct="1">
              <a:buFont typeface="Wingdings" pitchFamily="2" charset="2"/>
              <a:buChar char="ü"/>
            </a:pPr>
            <a:r>
              <a:rPr lang="en-US" sz="24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When a majority of the partners give notice of their intention to wind up the business or annul the partnership agreement.</a:t>
            </a:r>
            <a:endParaRPr lang="en-US" sz="2600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0" y="2385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1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Permissible Modes of Property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00600" y="1066800"/>
            <a:ext cx="36576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Introduction to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Musharakah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(VI):</a:t>
            </a:r>
            <a:r>
              <a:rPr lang="en-US" sz="26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</a:t>
            </a:r>
            <a:r>
              <a:rPr lang="en-US" sz="22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Partnership and Industrial Business:</a:t>
            </a:r>
            <a:endParaRPr lang="en-US" sz="2200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  <a:p>
            <a:pPr marL="457200" indent="-457200" algn="l" eaLnBrk="1" hangingPunct="1">
              <a:buFont typeface="Wingdings" pitchFamily="2" charset="2"/>
              <a:buChar char="ü"/>
            </a:pP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Islamic Jurisprudence does not expressly deal with industrial business. However, partnership may be formed in any lawful business in which an individual is permitted to engage.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0" y="2385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1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Permissible Modes of Property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00600" y="1066800"/>
            <a:ext cx="36576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Introduction to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Musharakah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(VI):</a:t>
            </a:r>
            <a:r>
              <a:rPr lang="en-US" sz="26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</a:t>
            </a:r>
            <a:r>
              <a:rPr lang="en-US" sz="22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Partnership and Industrial Business:</a:t>
            </a:r>
            <a:endParaRPr lang="en-US" sz="2200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  <a:p>
            <a:pPr marL="457200" indent="-457200" algn="l" eaLnBrk="1" hangingPunct="1">
              <a:buFont typeface="Wingdings" pitchFamily="2" charset="2"/>
              <a:buChar char="ü"/>
            </a:pP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Islamic Jurisprudence is silent about industrial business because industry did not exist in the period when this jurisprudence was being developed.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0" y="2385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1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Permissible Modes of Property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00600" y="1066800"/>
            <a:ext cx="36576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Introduction to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Musharakah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(VI):</a:t>
            </a:r>
            <a:r>
              <a:rPr lang="en-US" sz="26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</a:t>
            </a:r>
            <a:r>
              <a:rPr lang="en-US" sz="22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Partnership and Industrial Business:</a:t>
            </a:r>
            <a:endParaRPr lang="en-US" sz="2200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  <a:p>
            <a:pPr marL="457200" indent="-457200" algn="l" eaLnBrk="1" hangingPunct="1">
              <a:buFont typeface="Wingdings" pitchFamily="2" charset="2"/>
              <a:buChar char="ü"/>
            </a:pP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Since partnership is lawful in business, industry can also be organized and developed on partnership basis. For which the reasons are: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0" y="2385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1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Permissible Modes of Property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00600" y="1066800"/>
            <a:ext cx="3657600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Introduction to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Musharakah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(I):</a:t>
            </a:r>
            <a:endParaRPr lang="en-US" sz="2800" b="1" dirty="0">
              <a:solidFill>
                <a:schemeClr val="accent6">
                  <a:lumMod val="75000"/>
                </a:schemeClr>
              </a:solidFill>
              <a:latin typeface="Levenim MT" panose="02010502060101010101" pitchFamily="2" charset="-79"/>
              <a:cs typeface="Levenim MT" panose="02010502060101010101" pitchFamily="2" charset="-79"/>
            </a:endParaRPr>
          </a:p>
          <a:p>
            <a:pPr algn="l"/>
            <a:r>
              <a:rPr lang="en-US" sz="21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Justification of Partnership:</a:t>
            </a:r>
          </a:p>
          <a:p>
            <a:pPr marL="457200" indent="-457200" algn="l" eaLnBrk="1" hangingPunct="1">
              <a:buFont typeface="Arial" pitchFamily="34" charset="0"/>
              <a:buChar char="•"/>
            </a:pP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At the time of Muhammad’s (S.A.W) call to </a:t>
            </a:r>
            <a:r>
              <a:rPr lang="en-US" sz="26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prophethood</a:t>
            </a: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 various form of business were in vogue.</a:t>
            </a:r>
          </a:p>
          <a:p>
            <a:pPr marL="457200" indent="-457200" algn="l" eaLnBrk="1" hangingPunct="1">
              <a:buFont typeface="Arial" pitchFamily="34" charset="0"/>
              <a:buChar char="•"/>
            </a:pP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He (S.A.W) prohibited from some while reformed some elements in Business.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0" y="2385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1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Permissible Modes of Property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00600" y="1066800"/>
            <a:ext cx="36576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Introduction to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Musharakah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(VI):</a:t>
            </a:r>
            <a:r>
              <a:rPr lang="en-US" sz="26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</a:t>
            </a:r>
            <a:r>
              <a:rPr lang="en-US" sz="22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Partnership and Industrial Business:</a:t>
            </a:r>
            <a:endParaRPr lang="en-US" sz="2200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  <a:p>
            <a:pPr marL="457200" indent="-457200" algn="l" eaLnBrk="1" hangingPunct="1">
              <a:buFont typeface="Wingdings" pitchFamily="2" charset="2"/>
              <a:buChar char="ü"/>
            </a:pP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Firstly, in the opinion of many jurists industrial business, like other human needs and services is a duty enjoined on all Muslims.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0" y="2385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1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Permissible Modes of Property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00600" y="1066800"/>
            <a:ext cx="36576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Introduction to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Musharakah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(VI):</a:t>
            </a:r>
            <a:r>
              <a:rPr lang="en-US" sz="26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</a:t>
            </a:r>
            <a:r>
              <a:rPr lang="en-US" sz="22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Partnership and Industrial Business:</a:t>
            </a:r>
            <a:endParaRPr lang="en-US" sz="2200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  <a:p>
            <a:pPr marL="457200" indent="-457200" algn="l" eaLnBrk="1" hangingPunct="1">
              <a:buFont typeface="Wingdings" pitchFamily="2" charset="2"/>
              <a:buChar char="ü"/>
            </a:pP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Secondly, modern industrial enterprises require an enormous amount of capital which it is not within the power of a single individual to provide.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0" y="2385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1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Permissible Modes of Property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00600" y="1066800"/>
            <a:ext cx="36576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Introduction to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Musharakah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(VI):</a:t>
            </a:r>
            <a:r>
              <a:rPr lang="en-US" sz="26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</a:t>
            </a:r>
            <a:r>
              <a:rPr lang="en-US" sz="22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Partnership and Industrial Business:</a:t>
            </a:r>
            <a:endParaRPr lang="en-US" sz="2200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  <a:p>
            <a:pPr marL="914400" lvl="1" indent="-457200" algn="l" eaLnBrk="1" hangingPunct="1">
              <a:buFont typeface="Wingdings" pitchFamily="2" charset="2"/>
              <a:buChar char="v"/>
            </a:pPr>
            <a:r>
              <a:rPr lang="en-US" sz="22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Hence two or more individuals may enter into partnership to pool their financial resources for investment in a industrial project.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0" y="2385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1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Permissible Modes of Property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00600" y="1066800"/>
            <a:ext cx="36576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Introduction to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Musharakah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(VI):</a:t>
            </a:r>
            <a:r>
              <a:rPr lang="en-US" sz="26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</a:t>
            </a:r>
            <a:r>
              <a:rPr lang="en-US" sz="22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Partnership and Industrial Business:</a:t>
            </a:r>
            <a:endParaRPr lang="en-US" sz="2200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  <a:p>
            <a:pPr marL="457200" indent="-457200" algn="l" eaLnBrk="1" hangingPunct="1">
              <a:buFont typeface="Wingdings" pitchFamily="2" charset="2"/>
              <a:buChar char="ü"/>
            </a:pP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Thirdly, in an interest-free economy in which interest is abolished, partnership and </a:t>
            </a:r>
            <a:r>
              <a:rPr lang="en-US" sz="26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Modarbah</a:t>
            </a: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 are the only means of raising capital.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0" y="2385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1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Permissible Modes of Property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00600" y="1066800"/>
            <a:ext cx="36576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Introduction to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Musharakah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(VI):</a:t>
            </a:r>
            <a:r>
              <a:rPr lang="en-US" sz="26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</a:t>
            </a:r>
            <a:r>
              <a:rPr lang="en-US" sz="22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Partnership and Industrial Business:</a:t>
            </a:r>
            <a:endParaRPr lang="en-US" sz="2200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  <a:p>
            <a:pPr marL="914400" lvl="1" indent="-457200" algn="l" eaLnBrk="1" hangingPunct="1">
              <a:buFont typeface="Wingdings" pitchFamily="2" charset="2"/>
              <a:buChar char="v"/>
            </a:pPr>
            <a:r>
              <a:rPr lang="en-US" sz="22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From this point of view also partnership is held to be lawful.</a:t>
            </a:r>
          </a:p>
          <a:p>
            <a:pPr marL="914400" lvl="1" indent="-457200" algn="l" eaLnBrk="1" hangingPunct="1">
              <a:buFont typeface="Wingdings" pitchFamily="2" charset="2"/>
              <a:buChar char="v"/>
            </a:pPr>
            <a:r>
              <a:rPr lang="en-US" sz="22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Similarly, partnership through shares is lawful in an industrial enterprise which is not involved in production, sale or dealing of unlawful goods and services.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0" y="2385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1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Permissible Modes of Property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00600" y="1066800"/>
            <a:ext cx="36576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Introduction to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Musharakah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(VI):</a:t>
            </a:r>
            <a:r>
              <a:rPr lang="en-US" sz="26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</a:t>
            </a:r>
            <a:r>
              <a:rPr lang="en-US" sz="22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Partnership and Industrial Business:</a:t>
            </a:r>
            <a:endParaRPr lang="en-US" sz="2200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  <a:p>
            <a:pPr marL="914400" lvl="1" indent="-457200" algn="l" eaLnBrk="1" hangingPunct="1">
              <a:buFont typeface="Wingdings" pitchFamily="2" charset="2"/>
              <a:buChar char="v"/>
            </a:pPr>
            <a:r>
              <a:rPr lang="en-US" sz="22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A stable structure of interest-free banking can be raised on the basis of partnership and </a:t>
            </a:r>
            <a:r>
              <a:rPr lang="en-US" sz="22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Modarbah</a:t>
            </a:r>
            <a:r>
              <a:rPr lang="en-US" sz="22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.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0" y="2385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1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Permissible Modes of Property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  <p:sp>
        <p:nvSpPr>
          <p:cNvPr id="4" name="TextBox 5"/>
          <p:cNvSpPr txBox="1"/>
          <p:nvPr/>
        </p:nvSpPr>
        <p:spPr>
          <a:xfrm>
            <a:off x="2057400" y="3657600"/>
            <a:ext cx="7232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smtClean="0">
                <a:solidFill>
                  <a:srgbClr val="FF0000"/>
                </a:solidFill>
              </a:rPr>
              <a:t>END</a:t>
            </a:r>
            <a:endParaRPr 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00600" y="1066800"/>
            <a:ext cx="3657600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Introduction to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Musharakah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(I):</a:t>
            </a:r>
            <a:endParaRPr lang="en-US" sz="2800" b="1" dirty="0">
              <a:solidFill>
                <a:schemeClr val="accent6">
                  <a:lumMod val="75000"/>
                </a:schemeClr>
              </a:solidFill>
              <a:latin typeface="Levenim MT" panose="02010502060101010101" pitchFamily="2" charset="-79"/>
              <a:cs typeface="Levenim MT" panose="02010502060101010101" pitchFamily="2" charset="-79"/>
            </a:endParaRPr>
          </a:p>
          <a:p>
            <a:pPr algn="l"/>
            <a:r>
              <a:rPr lang="en-US" sz="21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Justification of Partnership:</a:t>
            </a:r>
          </a:p>
          <a:p>
            <a:pPr marL="457200" indent="-457200" algn="l" eaLnBrk="1" hangingPunct="1">
              <a:buFont typeface="Arial" pitchFamily="34" charset="0"/>
              <a:buChar char="•"/>
            </a:pPr>
            <a:r>
              <a:rPr lang="en-US" sz="23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He (S.A.W) prohibited from those business transactions which were contrary to ethics, justice and equality.</a:t>
            </a:r>
          </a:p>
          <a:p>
            <a:pPr marL="457200" indent="-457200" algn="l" eaLnBrk="1" hangingPunct="1">
              <a:buFont typeface="Arial" pitchFamily="34" charset="0"/>
              <a:buChar char="•"/>
            </a:pPr>
            <a:r>
              <a:rPr lang="en-US" sz="23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He forbade all forms of business in which disputes or conflicts was likely to arise or in which the gain of one party meant loss to the others.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0" y="2385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1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Permissible Modes of Property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00600" y="1066800"/>
            <a:ext cx="3657600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Introduction to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Musharakah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(I):</a:t>
            </a:r>
            <a:endParaRPr lang="en-US" sz="2800" b="1" dirty="0">
              <a:solidFill>
                <a:schemeClr val="accent6">
                  <a:lumMod val="75000"/>
                </a:schemeClr>
              </a:solidFill>
              <a:latin typeface="Levenim MT" panose="02010502060101010101" pitchFamily="2" charset="-79"/>
              <a:cs typeface="Levenim MT" panose="02010502060101010101" pitchFamily="2" charset="-79"/>
            </a:endParaRPr>
          </a:p>
          <a:p>
            <a:pPr algn="l"/>
            <a:r>
              <a:rPr lang="en-US" sz="21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Justification of Partnership:</a:t>
            </a:r>
          </a:p>
          <a:p>
            <a:pPr marL="457200" indent="-457200" algn="l" eaLnBrk="1" hangingPunct="1">
              <a:buFont typeface="Arial" pitchFamily="34" charset="0"/>
              <a:buChar char="•"/>
            </a:pPr>
            <a:r>
              <a:rPr lang="en-US" sz="25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After a careful study of those modes of industry, trade and agriculture which were prescribed by the Holy Prophet, the jurists have derived a standard of good and bad to determine lawful or unlawful nature of a business.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0" y="2385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1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Permissible Modes of Property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00600" y="1066800"/>
            <a:ext cx="3657600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Introduction to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Musharakah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(I):</a:t>
            </a:r>
            <a:endParaRPr lang="en-US" sz="2800" b="1" dirty="0">
              <a:solidFill>
                <a:schemeClr val="accent6">
                  <a:lumMod val="75000"/>
                </a:schemeClr>
              </a:solidFill>
              <a:latin typeface="Levenim MT" panose="02010502060101010101" pitchFamily="2" charset="-79"/>
              <a:cs typeface="Levenim MT" panose="02010502060101010101" pitchFamily="2" charset="-79"/>
            </a:endParaRPr>
          </a:p>
          <a:p>
            <a:pPr algn="l"/>
            <a:r>
              <a:rPr lang="en-US" sz="21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Justification of Partnership:</a:t>
            </a:r>
          </a:p>
          <a:p>
            <a:pPr marL="457200" indent="-457200" algn="l" eaLnBrk="1" hangingPunct="1">
              <a:buFont typeface="Arial" pitchFamily="34" charset="0"/>
              <a:buChar char="•"/>
            </a:pPr>
            <a:r>
              <a:rPr lang="en-US" sz="25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At the time when Allah’s Apostle (S.A.W) was Head of state, trade and commerce were commonly conducted on the basis of partnership and </a:t>
            </a:r>
            <a:r>
              <a:rPr lang="en-US" sz="25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Modarbah</a:t>
            </a:r>
            <a:r>
              <a:rPr lang="en-US" sz="25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.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0" y="2385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1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Permissible Modes of Property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eme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>
        <a:spAutoFit/>
      </a:bodyPr>
      <a:lstStyle>
        <a:defPPr>
          <a:defRPr sz="2400" dirty="0" smtClean="0"/>
        </a:defPPr>
      </a:lst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6440</TotalTime>
  <Words>2653</Words>
  <Application>Microsoft Office PowerPoint</Application>
  <PresentationFormat>On-screen Show (4:3)</PresentationFormat>
  <Paragraphs>286</Paragraphs>
  <Slides>65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65</vt:i4>
      </vt:variant>
    </vt:vector>
  </HeadingPairs>
  <TitlesOfParts>
    <vt:vector size="66" baseType="lpstr">
      <vt:lpstr>Theme1</vt:lpstr>
      <vt:lpstr>Permissible Modes of Property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Permissible Modes of Property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Permissible Modes of Property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Permissible Modes of Property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Permissible Modes of Property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Permissible Modes of Property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  <vt:lpstr>Slide 60</vt:lpstr>
      <vt:lpstr>Slide 61</vt:lpstr>
      <vt:lpstr>Slide 62</vt:lpstr>
      <vt:lpstr>Slide 63</vt:lpstr>
      <vt:lpstr>Slide 64</vt:lpstr>
      <vt:lpstr>Slide 65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Main Topic</dc:title>
  <dc:creator>Naseem Ejaz</dc:creator>
  <cp:lastModifiedBy>Hp</cp:lastModifiedBy>
  <cp:revision>569</cp:revision>
  <dcterms:created xsi:type="dcterms:W3CDTF">2014-09-03T15:33:21Z</dcterms:created>
  <dcterms:modified xsi:type="dcterms:W3CDTF">2017-03-18T07:11:05Z</dcterms:modified>
</cp:coreProperties>
</file>