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82"/>
  </p:notesMasterIdLst>
  <p:handoutMasterIdLst>
    <p:handoutMasterId r:id="rId83"/>
  </p:handoutMasterIdLst>
  <p:sldIdLst>
    <p:sldId id="332" r:id="rId2"/>
    <p:sldId id="613" r:id="rId3"/>
    <p:sldId id="736" r:id="rId4"/>
    <p:sldId id="737" r:id="rId5"/>
    <p:sldId id="738" r:id="rId6"/>
    <p:sldId id="739" r:id="rId7"/>
    <p:sldId id="740" r:id="rId8"/>
    <p:sldId id="741" r:id="rId9"/>
    <p:sldId id="742" r:id="rId10"/>
    <p:sldId id="743" r:id="rId11"/>
    <p:sldId id="744" r:id="rId12"/>
    <p:sldId id="745" r:id="rId13"/>
    <p:sldId id="746" r:id="rId14"/>
    <p:sldId id="747" r:id="rId15"/>
    <p:sldId id="659" r:id="rId16"/>
    <p:sldId id="748" r:id="rId17"/>
    <p:sldId id="750" r:id="rId18"/>
    <p:sldId id="669" r:id="rId19"/>
    <p:sldId id="751" r:id="rId20"/>
    <p:sldId id="752" r:id="rId21"/>
    <p:sldId id="753" r:id="rId22"/>
    <p:sldId id="754" r:id="rId23"/>
    <p:sldId id="755" r:id="rId24"/>
    <p:sldId id="756" r:id="rId25"/>
    <p:sldId id="757" r:id="rId26"/>
    <p:sldId id="772" r:id="rId27"/>
    <p:sldId id="758" r:id="rId28"/>
    <p:sldId id="759" r:id="rId29"/>
    <p:sldId id="760" r:id="rId30"/>
    <p:sldId id="761" r:id="rId31"/>
    <p:sldId id="763" r:id="rId32"/>
    <p:sldId id="764" r:id="rId33"/>
    <p:sldId id="773" r:id="rId34"/>
    <p:sldId id="765" r:id="rId35"/>
    <p:sldId id="766" r:id="rId36"/>
    <p:sldId id="767" r:id="rId37"/>
    <p:sldId id="768" r:id="rId38"/>
    <p:sldId id="769" r:id="rId39"/>
    <p:sldId id="770" r:id="rId40"/>
    <p:sldId id="771" r:id="rId41"/>
    <p:sldId id="774" r:id="rId42"/>
    <p:sldId id="782" r:id="rId43"/>
    <p:sldId id="783" r:id="rId44"/>
    <p:sldId id="784" r:id="rId45"/>
    <p:sldId id="785" r:id="rId46"/>
    <p:sldId id="786" r:id="rId47"/>
    <p:sldId id="787" r:id="rId48"/>
    <p:sldId id="788" r:id="rId49"/>
    <p:sldId id="790" r:id="rId50"/>
    <p:sldId id="775" r:id="rId51"/>
    <p:sldId id="789" r:id="rId52"/>
    <p:sldId id="776" r:id="rId53"/>
    <p:sldId id="777" r:id="rId54"/>
    <p:sldId id="778" r:id="rId55"/>
    <p:sldId id="779" r:id="rId56"/>
    <p:sldId id="780" r:id="rId57"/>
    <p:sldId id="781" r:id="rId58"/>
    <p:sldId id="792" r:id="rId59"/>
    <p:sldId id="791" r:id="rId60"/>
    <p:sldId id="793" r:id="rId61"/>
    <p:sldId id="794" r:id="rId62"/>
    <p:sldId id="795" r:id="rId63"/>
    <p:sldId id="796" r:id="rId64"/>
    <p:sldId id="797" r:id="rId65"/>
    <p:sldId id="798" r:id="rId66"/>
    <p:sldId id="806" r:id="rId67"/>
    <p:sldId id="805" r:id="rId68"/>
    <p:sldId id="799" r:id="rId69"/>
    <p:sldId id="800" r:id="rId70"/>
    <p:sldId id="801" r:id="rId71"/>
    <p:sldId id="802" r:id="rId72"/>
    <p:sldId id="803" r:id="rId73"/>
    <p:sldId id="804" r:id="rId74"/>
    <p:sldId id="807" r:id="rId75"/>
    <p:sldId id="808" r:id="rId76"/>
    <p:sldId id="809" r:id="rId77"/>
    <p:sldId id="810" r:id="rId78"/>
    <p:sldId id="811" r:id="rId79"/>
    <p:sldId id="812" r:id="rId80"/>
    <p:sldId id="813" r:id="rId8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 xmlns:p14="http://schemas.microsoft.com/office/powerpoint/2010/main">
        <p14:section name="Default Section" id="{B4BF35B9-994F-456E-ADB7-4718AB9E6D10}">
          <p14:sldIdLst>
            <p14:sldId id="332"/>
            <p14:sldId id="613"/>
            <p14:sldId id="612"/>
            <p14:sldId id="618"/>
            <p14:sldId id="619"/>
            <p14:sldId id="614"/>
            <p14:sldId id="617"/>
            <p14:sldId id="636"/>
            <p14:sldId id="637"/>
            <p14:sldId id="638"/>
            <p14:sldId id="759"/>
            <p14:sldId id="615"/>
            <p14:sldId id="616"/>
            <p14:sldId id="620"/>
            <p14:sldId id="621"/>
            <p14:sldId id="622"/>
            <p14:sldId id="781"/>
            <p14:sldId id="779"/>
            <p14:sldId id="624"/>
            <p14:sldId id="625"/>
            <p14:sldId id="760"/>
            <p14:sldId id="626"/>
            <p14:sldId id="627"/>
            <p14:sldId id="628"/>
            <p14:sldId id="629"/>
            <p14:sldId id="630"/>
            <p14:sldId id="631"/>
            <p14:sldId id="632"/>
            <p14:sldId id="761"/>
            <p14:sldId id="633"/>
            <p14:sldId id="634"/>
            <p14:sldId id="635"/>
            <p14:sldId id="644"/>
            <p14:sldId id="645"/>
            <p14:sldId id="646"/>
            <p14:sldId id="647"/>
            <p14:sldId id="648"/>
            <p14:sldId id="762"/>
            <p14:sldId id="649"/>
            <p14:sldId id="650"/>
            <p14:sldId id="651"/>
            <p14:sldId id="652"/>
            <p14:sldId id="653"/>
            <p14:sldId id="654"/>
            <p14:sldId id="655"/>
            <p14:sldId id="656"/>
            <p14:sldId id="657"/>
            <p14:sldId id="658"/>
            <p14:sldId id="659"/>
            <p14:sldId id="660"/>
            <p14:sldId id="661"/>
            <p14:sldId id="662"/>
            <p14:sldId id="663"/>
            <p14:sldId id="664"/>
            <p14:sldId id="665"/>
            <p14:sldId id="666"/>
            <p14:sldId id="668"/>
            <p14:sldId id="669"/>
            <p14:sldId id="670"/>
            <p14:sldId id="671"/>
            <p14:sldId id="673"/>
            <p14:sldId id="763"/>
            <p14:sldId id="674"/>
            <p14:sldId id="675"/>
            <p14:sldId id="676"/>
            <p14:sldId id="677"/>
            <p14:sldId id="678"/>
            <p14:sldId id="679"/>
            <p14:sldId id="680"/>
            <p14:sldId id="681"/>
            <p14:sldId id="764"/>
            <p14:sldId id="682"/>
            <p14:sldId id="683"/>
            <p14:sldId id="684"/>
            <p14:sldId id="685"/>
            <p14:sldId id="686"/>
            <p14:sldId id="667"/>
            <p14:sldId id="687"/>
            <p14:sldId id="688"/>
            <p14:sldId id="689"/>
            <p14:sldId id="691"/>
            <p14:sldId id="765"/>
            <p14:sldId id="690"/>
            <p14:sldId id="693"/>
            <p14:sldId id="694"/>
            <p14:sldId id="695"/>
            <p14:sldId id="766"/>
            <p14:sldId id="698"/>
            <p14:sldId id="699"/>
            <p14:sldId id="767"/>
            <p14:sldId id="696"/>
            <p14:sldId id="697"/>
            <p14:sldId id="768"/>
            <p14:sldId id="700"/>
            <p14:sldId id="701"/>
            <p14:sldId id="702"/>
            <p14:sldId id="738"/>
            <p14:sldId id="739"/>
            <p14:sldId id="740"/>
            <p14:sldId id="741"/>
            <p14:sldId id="742"/>
            <p14:sldId id="782"/>
            <p14:sldId id="783"/>
            <p14:sldId id="784"/>
            <p14:sldId id="769"/>
            <p14:sldId id="743"/>
            <p14:sldId id="744"/>
            <p14:sldId id="745"/>
            <p14:sldId id="746"/>
            <p14:sldId id="770"/>
            <p14:sldId id="747"/>
            <p14:sldId id="748"/>
            <p14:sldId id="785"/>
            <p14:sldId id="749"/>
            <p14:sldId id="750"/>
            <p14:sldId id="751"/>
            <p14:sldId id="771"/>
            <p14:sldId id="752"/>
            <p14:sldId id="753"/>
            <p14:sldId id="754"/>
            <p14:sldId id="758"/>
            <p14:sldId id="755"/>
            <p14:sldId id="756"/>
            <p14:sldId id="607"/>
            <p14:sldId id="703"/>
            <p14:sldId id="704"/>
            <p14:sldId id="705"/>
            <p14:sldId id="706"/>
            <p14:sldId id="772"/>
            <p14:sldId id="707"/>
            <p14:sldId id="708"/>
            <p14:sldId id="709"/>
            <p14:sldId id="710"/>
            <p14:sldId id="711"/>
            <p14:sldId id="609"/>
            <p14:sldId id="712"/>
            <p14:sldId id="713"/>
            <p14:sldId id="773"/>
            <p14:sldId id="714"/>
            <p14:sldId id="715"/>
            <p14:sldId id="716"/>
            <p14:sldId id="717"/>
            <p14:sldId id="718"/>
            <p14:sldId id="719"/>
            <p14:sldId id="774"/>
            <p14:sldId id="720"/>
            <p14:sldId id="721"/>
            <p14:sldId id="727"/>
            <p14:sldId id="775"/>
            <p14:sldId id="722"/>
            <p14:sldId id="723"/>
            <p14:sldId id="724"/>
            <p14:sldId id="725"/>
            <p14:sldId id="726"/>
            <p14:sldId id="776"/>
            <p14:sldId id="728"/>
            <p14:sldId id="729"/>
            <p14:sldId id="730"/>
            <p14:sldId id="731"/>
            <p14:sldId id="777"/>
            <p14:sldId id="732"/>
            <p14:sldId id="733"/>
            <p14:sldId id="734"/>
            <p14:sldId id="735"/>
            <p14:sldId id="736"/>
            <p14:sldId id="737"/>
            <p14:sldId id="610"/>
            <p14:sldId id="611"/>
          </p14:sldIdLst>
        </p14:section>
        <p14:section name="Untitled Section" id="{599C8E74-7C24-4C90-AF99-98537F1E04E1}">
          <p14:sldIdLst/>
        </p14:section>
      </p14:sectionLst>
    </p:ext>
    <p:ext uri="{EFAFB233-063F-42B5-8137-9DF3F51BA10A}">
      <p15:sldGuideLst xmlns="" xmlns:p15="http://schemas.microsoft.com/office/powerpoint/2012/main">
        <p15:guide id="1" orient="horz" pos="480" userDrawn="1">
          <p15:clr>
            <a:srgbClr val="A4A3A4"/>
          </p15:clr>
        </p15:guide>
        <p15:guide id="2" pos="297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C96009"/>
    <a:srgbClr val="006699"/>
    <a:srgbClr val="0033CC"/>
    <a:srgbClr val="0049DA"/>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6" d="100"/>
          <a:sy n="86" d="100"/>
        </p:scale>
        <p:origin x="-1494" y="-90"/>
      </p:cViewPr>
      <p:guideLst>
        <p:guide orient="horz" pos="480"/>
        <p:guide pos="2976"/>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notesMaster" Target="notesMasters/notesMaster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555A33F-F0DD-5D4A-91BB-DF4B9F22E095}" type="datetimeFigureOut">
              <a:rPr lang="en-US" smtClean="0"/>
              <a:pPr/>
              <a:t>6/11/2017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103BE6C-B7F1-E541-A806-74EACCD5C963}" type="slidenum">
              <a:rPr lang="en-US" smtClean="0"/>
              <a:pPr/>
              <a:t>‹#›</a:t>
            </a:fld>
            <a:endParaRPr lang="en-US"/>
          </a:p>
        </p:txBody>
      </p:sp>
    </p:spTree>
    <p:extLst>
      <p:ext uri="{BB962C8B-B14F-4D97-AF65-F5344CB8AC3E}">
        <p14:creationId xmlns="" xmlns:p14="http://schemas.microsoft.com/office/powerpoint/2010/main" val="282845623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2928638-F15E-C241-B3BF-9B8C8F1DF14E}" type="datetimeFigureOut">
              <a:rPr lang="en-US" smtClean="0"/>
              <a:pPr/>
              <a:t>6/11/2017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79D4B72-1809-DD45-B3E6-85B1C55372FE}" type="slidenum">
              <a:rPr lang="en-US" smtClean="0"/>
              <a:pPr/>
              <a:t>‹#›</a:t>
            </a:fld>
            <a:endParaRPr lang="en-US"/>
          </a:p>
        </p:txBody>
      </p:sp>
    </p:spTree>
    <p:extLst>
      <p:ext uri="{BB962C8B-B14F-4D97-AF65-F5344CB8AC3E}">
        <p14:creationId xmlns="" xmlns:p14="http://schemas.microsoft.com/office/powerpoint/2010/main" val="1696298270"/>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79D4B72-1809-DD45-B3E6-85B1C55372FE}" type="slidenum">
              <a:rPr lang="en-US" smtClean="0"/>
              <a:pPr/>
              <a:t>15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79D4B72-1809-DD45-B3E6-85B1C55372FE}" type="slidenum">
              <a:rPr lang="en-US" smtClean="0"/>
              <a:pPr/>
              <a:t>16</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79D4B72-1809-DD45-B3E6-85B1C55372FE}" type="slidenum">
              <a:rPr lang="en-US" smtClean="0"/>
              <a:pPr/>
              <a:t>65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79D4B72-1809-DD45-B3E6-85B1C55372FE}" type="slidenum">
              <a:rPr lang="en-US" smtClean="0"/>
              <a:pPr/>
              <a:t>66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9A8F2E3E-32AD-3E43-B453-8D12BF15A9E6}" type="datetime1">
              <a:rPr lang="en-US" smtClean="0">
                <a:solidFill>
                  <a:prstClr val="black">
                    <a:tint val="75000"/>
                  </a:prstClr>
                </a:solidFill>
              </a:rPr>
              <a:pPr>
                <a:defRPr/>
              </a:pPr>
              <a:t>6/11/2017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6A03A330-CD71-4A29-B660-9E3483E5E87F}"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 xmlns:p14="http://schemas.microsoft.com/office/powerpoint/2010/main" val="2400679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2647134-7D73-7E44-B3E1-F2F1E3B475F4}" type="datetime1">
              <a:rPr lang="en-US" smtClean="0">
                <a:solidFill>
                  <a:prstClr val="black">
                    <a:tint val="75000"/>
                  </a:prstClr>
                </a:solidFill>
              </a:rPr>
              <a:pPr>
                <a:defRPr/>
              </a:pPr>
              <a:t>6/11/2017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066E898A-D1D3-41C6-A56C-AAD1DCC561C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 xmlns:p14="http://schemas.microsoft.com/office/powerpoint/2010/main" val="4240647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359AC6A-5FF6-F347-B5ED-F8E86ACD36F2}" type="datetime1">
              <a:rPr lang="en-US" smtClean="0">
                <a:solidFill>
                  <a:prstClr val="black">
                    <a:tint val="75000"/>
                  </a:prstClr>
                </a:solidFill>
              </a:rPr>
              <a:pPr>
                <a:defRPr/>
              </a:pPr>
              <a:t>6/11/2017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2489E319-1EF3-4B9C-90C4-70DDC95BA8B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 xmlns:p14="http://schemas.microsoft.com/office/powerpoint/2010/main" val="4968692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E82B6FF-BC6C-C941-A680-26DC2202A3E5}" type="datetime1">
              <a:rPr lang="en-US" smtClean="0">
                <a:solidFill>
                  <a:prstClr val="black">
                    <a:tint val="75000"/>
                  </a:prstClr>
                </a:solidFill>
              </a:rPr>
              <a:pPr>
                <a:defRPr/>
              </a:pPr>
              <a:t>6/11/2017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3D8C4B97-D948-4848-8326-6CB5EC6DE143}"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 xmlns:p14="http://schemas.microsoft.com/office/powerpoint/2010/main" val="16498420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F6414289-2E07-7A4F-B267-48EABF1B3D84}" type="datetime1">
              <a:rPr lang="en-US" smtClean="0">
                <a:solidFill>
                  <a:prstClr val="black">
                    <a:tint val="75000"/>
                  </a:prstClr>
                </a:solidFill>
              </a:rPr>
              <a:pPr>
                <a:defRPr/>
              </a:pPr>
              <a:t>6/11/2017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9C24B282-0F24-42B7-918D-630D115B8FA2}"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 xmlns:p14="http://schemas.microsoft.com/office/powerpoint/2010/main" val="2338983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3B1DF716-F0F1-0947-89C5-3933DB035438}" type="datetime1">
              <a:rPr lang="en-US" smtClean="0">
                <a:solidFill>
                  <a:prstClr val="black">
                    <a:tint val="75000"/>
                  </a:prstClr>
                </a:solidFill>
              </a:rPr>
              <a:pPr>
                <a:defRPr/>
              </a:pPr>
              <a:t>6/11/2017</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986D750-9A51-47BC-9CA6-F7CFB391E3EE}"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 xmlns:p14="http://schemas.microsoft.com/office/powerpoint/2010/main" val="257550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861092F4-D4AD-3744-A69F-C16773620487}" type="datetime1">
              <a:rPr lang="en-US" smtClean="0">
                <a:solidFill>
                  <a:prstClr val="black">
                    <a:tint val="75000"/>
                  </a:prstClr>
                </a:solidFill>
              </a:rPr>
              <a:pPr>
                <a:defRPr/>
              </a:pPr>
              <a:t>6/11/2017</a:t>
            </a:fld>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17C95D59-E081-4F93-9CE1-7B493E2FDD4D}"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 xmlns:p14="http://schemas.microsoft.com/office/powerpoint/2010/main" val="11673711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8B045BDB-4BBA-AE4D-A1A2-1DF3B656A7D7}" type="datetime1">
              <a:rPr lang="en-US" smtClean="0">
                <a:solidFill>
                  <a:prstClr val="black">
                    <a:tint val="75000"/>
                  </a:prstClr>
                </a:solidFill>
              </a:rPr>
              <a:pPr>
                <a:defRPr/>
              </a:pPr>
              <a:t>6/11/2017</a:t>
            </a:fld>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96527C10-52A1-481D-AFEB-7536FF25ABDB}"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 xmlns:p14="http://schemas.microsoft.com/office/powerpoint/2010/main" val="24315122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CB2786B-810F-F845-99CE-848CC1E45BF5}" type="datetime1">
              <a:rPr lang="en-US" smtClean="0">
                <a:solidFill>
                  <a:prstClr val="black">
                    <a:tint val="75000"/>
                  </a:prstClr>
                </a:solidFill>
              </a:rPr>
              <a:pPr>
                <a:defRPr/>
              </a:pPr>
              <a:t>6/11/2017</a:t>
            </a:fld>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0DDC06A7-B1F8-4A0C-AE38-4BC54AE89B75}"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 xmlns:p14="http://schemas.microsoft.com/office/powerpoint/2010/main" val="18560855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C560750-4708-7E42-989C-2A88B0E40FDB}" type="datetime1">
              <a:rPr lang="en-US" smtClean="0">
                <a:solidFill>
                  <a:prstClr val="black">
                    <a:tint val="75000"/>
                  </a:prstClr>
                </a:solidFill>
              </a:rPr>
              <a:pPr>
                <a:defRPr/>
              </a:pPr>
              <a:t>6/11/2017</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230220F-7B75-4E22-882A-4D6E6BA3B4DE}"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 xmlns:p14="http://schemas.microsoft.com/office/powerpoint/2010/main" val="18793415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D7D3BD6-EF8C-9D4E-8D2F-CC722C3320B4}" type="datetime1">
              <a:rPr lang="en-US" smtClean="0">
                <a:solidFill>
                  <a:prstClr val="black">
                    <a:tint val="75000"/>
                  </a:prstClr>
                </a:solidFill>
              </a:rPr>
              <a:pPr>
                <a:defRPr/>
              </a:pPr>
              <a:t>6/11/2017</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2E00D500-02B4-4011-A5D8-15EDA23B343C}"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 xmlns:p14="http://schemas.microsoft.com/office/powerpoint/2010/main" val="38434471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E5F4C250-07F5-D749-9DC1-34797EC1DBFF}" type="datetime1">
              <a:rPr lang="en-US" smtClean="0">
                <a:solidFill>
                  <a:prstClr val="black">
                    <a:tint val="75000"/>
                  </a:prstClr>
                </a:solidFill>
              </a:rPr>
              <a:pPr>
                <a:defRPr/>
              </a:pPr>
              <a:t>6/11/2017</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188B55A0-B2C9-406E-A9BF-1B9F41EE7648}"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 xmlns:p14="http://schemas.microsoft.com/office/powerpoint/2010/main" val="200701699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dt="0"/>
  <p:txStyles>
    <p:title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p:titleStyle>
    <p:bodyStyle>
      <a:lvl1pPr marL="342900" indent="-342900" algn="r" rtl="1"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r" rtl="1"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r" rtl="1"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r" rtl="1"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r" rtl="1"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35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981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Islamic Concept of the Circulation of Wealth</a:t>
            </a:r>
          </a:p>
        </p:txBody>
      </p:sp>
    </p:spTree>
    <p:extLst>
      <p:ext uri="{BB962C8B-B14F-4D97-AF65-F5344CB8AC3E}">
        <p14:creationId xmlns="" xmlns:p14="http://schemas.microsoft.com/office/powerpoint/2010/main" val="9842055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Proper Distribution of Wealth:</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Islamic Teachings are more focused on the proper distribution of wealth in the society.</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The concept of proper distribution of wealth circles around the skills and capabilities blessed by Allah to the different people in the world.</a:t>
            </a:r>
          </a:p>
          <a:p>
            <a:pPr marL="457200" indent="-457200" algn="l" eaLnBrk="1" hangingPunct="1">
              <a:buFont typeface="Arial" panose="020B0604020202020204" pitchFamily="34" charset="0"/>
              <a:buChar char="•"/>
            </a:pPr>
            <a:endParaRPr lang="en-US" sz="2500" b="1" dirty="0" smtClean="0">
              <a:solidFill>
                <a:schemeClr val="tx1"/>
              </a:solidFill>
              <a:latin typeface="Baskerville Old Face" panose="02020602080505020303" pitchFamily="18" charset="0"/>
            </a:endParaRPr>
          </a:p>
        </p:txBody>
      </p:sp>
      <p:sp>
        <p:nvSpPr>
          <p:cNvPr id="4"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Proper Distribution of Wealth:</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Out of two major concepts of the circulation of wealth i.e. Proper and equal distribution of wealth, Islam promotes the concept of proper distribution of wealth in the society which has also some logical understandings.</a:t>
            </a:r>
          </a:p>
        </p:txBody>
      </p:sp>
      <p:sp>
        <p:nvSpPr>
          <p:cNvPr id="4"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Proper Distribution of Wealth:</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After allowing man to have the ownerships of different kinds in the world He asked him to give this wealth away to the needy, less privileged and less fortunate class of the society.</a:t>
            </a:r>
          </a:p>
        </p:txBody>
      </p:sp>
      <p:sp>
        <p:nvSpPr>
          <p:cNvPr id="4"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Proper Distribution of Wealth:</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Despite of the fact that Allah has the real ownership of every thing in the universe, man is allowed to claim for his ownership over different things in  world, proves that Allah has given the honor to the children of Adam.</a:t>
            </a:r>
          </a:p>
        </p:txBody>
      </p:sp>
      <p:sp>
        <p:nvSpPr>
          <p:cNvPr id="4"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Proper Distribution of Wealth:</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The aspect of ownership and dignity of man is missing in the concept of equal distribution of wealth.</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In communism a man can not claim individually the ownership of any thing in the state.</a:t>
            </a:r>
          </a:p>
        </p:txBody>
      </p:sp>
      <p:sp>
        <p:nvSpPr>
          <p:cNvPr id="4"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1143000" y="1524000"/>
            <a:ext cx="7086600" cy="4648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Proper Distribution of wealth: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r>
              <a:rPr lang="en-US" sz="2800" b="1" dirty="0" smtClean="0">
                <a:solidFill>
                  <a:schemeClr val="tx1"/>
                </a:solidFill>
                <a:latin typeface="Baskerville Old Face" pitchFamily="18" charset="0"/>
                <a:cs typeface="1 MUHAMMADI QURANIC" pitchFamily="66" charset="-78"/>
              </a:rPr>
              <a:t>:</a:t>
            </a:r>
            <a:endParaRPr lang="ur-PK" sz="2800" b="1" dirty="0" smtClean="0">
              <a:solidFill>
                <a:schemeClr val="tx1"/>
              </a:solidFill>
              <a:latin typeface="Baskerville Old Face" pitchFamily="18" charset="0"/>
              <a:cs typeface="1 MUHAMMADI QURANIC" pitchFamily="66" charset="-78"/>
            </a:endParaRPr>
          </a:p>
          <a:p>
            <a:pPr algn="r" rtl="1" eaLnBrk="1" hangingPunct="1"/>
            <a:r>
              <a:rPr lang="ur-PK" sz="2800" b="1" dirty="0" smtClean="0">
                <a:solidFill>
                  <a:schemeClr val="tx1"/>
                </a:solidFill>
                <a:latin typeface="1 MUHAMMADI QURANIC" pitchFamily="66" charset="-78"/>
                <a:cs typeface="1 MUHAMMADI QURANIC" pitchFamily="66" charset="-78"/>
              </a:rPr>
              <a:t>اَهُـمْ يَقْسِمُوْنَ رَحْـمَتَ رَبِّكَ ۚ نَحْنُ قَسَمْنَا بَيْنَـهُـمْ مَّعِيْشَتَـهُـمْ فِى الْحَيَاةِ الـدُّنْيَا ۚ وَرَفَعْنَا بَعْضَهُـمْ فَوْقَ بَعْضٍ دَرَجَاتٍ لِّيَتَّخِذَ بَعْضُهُـمْ بَعْضًا سُخْرِيًّا ۗ وَرَحْـمَتُ رَبِّكَ خَيْـرٌ مِّمَّا يَجْـمَعُوْنَ</a:t>
            </a:r>
            <a:endParaRPr lang="en-US" sz="2800" b="1" dirty="0" smtClean="0">
              <a:solidFill>
                <a:schemeClr val="tx1"/>
              </a:solidFill>
              <a:latin typeface="1 MUHAMMADI QURANIC" pitchFamily="66" charset="-78"/>
              <a:cs typeface="1 MUHAMMADI QURANIC" pitchFamily="66" charset="-78"/>
            </a:endParaRPr>
          </a:p>
          <a:p>
            <a:pPr algn="r" rtl="1" eaLnBrk="1" hangingPunct="1"/>
            <a:r>
              <a:rPr lang="ur-PK" sz="2200" b="1" dirty="0" smtClean="0">
                <a:solidFill>
                  <a:schemeClr val="tx1"/>
                </a:solidFill>
              </a:rPr>
              <a:t>کیا وہ آپ کے رب کی رحمت تقسیم کرتے ہیں، ان کی روزی تو ہم نے ان کے درمیان دنیا کی زندگی میں تقسیم کی ہے، اور ہم نے بعض کے بعض پر درجے بلند کیے تاکہ ایک دوسرے کو محکوم بنا کر رکھے، اور آپ کے رب کی رحمت اس سے کہیں بہتر ہے جو وہ جمع کرتے ہیں۔</a:t>
            </a:r>
            <a:endParaRPr lang="ur-PK" sz="2200" b="1" dirty="0" smtClean="0">
              <a:solidFill>
                <a:schemeClr val="tx1"/>
              </a:solidFill>
              <a:latin typeface="1 MUHAMMADI QURANIC" pitchFamily="66" charset="-78"/>
              <a:cs typeface="1 MUHAMMADI QURANIC" pitchFamily="66" charset="-78"/>
            </a:endParaRPr>
          </a:p>
          <a:p>
            <a:pPr algn="l" eaLnBrk="1" hangingPunct="1"/>
            <a:r>
              <a:rPr lang="en-US" sz="2600" b="1" dirty="0" smtClean="0">
                <a:solidFill>
                  <a:schemeClr val="tx1"/>
                </a:solidFill>
                <a:latin typeface="Baskerville Old Face" pitchFamily="18" charset="0"/>
                <a:cs typeface="1 MUHAMMADI QURANIC" pitchFamily="66" charset="-78"/>
              </a:rPr>
              <a:t>[</a:t>
            </a:r>
            <a:r>
              <a:rPr lang="en-US" sz="2600" b="1" dirty="0" err="1" smtClean="0">
                <a:solidFill>
                  <a:schemeClr val="tx1"/>
                </a:solidFill>
                <a:latin typeface="Baskerville Old Face" pitchFamily="18" charset="0"/>
                <a:cs typeface="1 MUHAMMADI QURANIC" pitchFamily="66" charset="-78"/>
              </a:rPr>
              <a:t>Surah</a:t>
            </a:r>
            <a:r>
              <a:rPr lang="en-US" sz="2600" b="1" dirty="0" smtClean="0">
                <a:solidFill>
                  <a:schemeClr val="tx1"/>
                </a:solidFill>
                <a:latin typeface="Baskerville Old Face" pitchFamily="18" charset="0"/>
                <a:cs typeface="1 MUHAMMADI QURANIC" pitchFamily="66" charset="-78"/>
              </a:rPr>
              <a:t>-e-</a:t>
            </a:r>
            <a:r>
              <a:rPr lang="en-US" sz="2600" b="1" dirty="0" err="1" smtClean="0">
                <a:solidFill>
                  <a:schemeClr val="tx1"/>
                </a:solidFill>
                <a:latin typeface="Baskerville Old Face" pitchFamily="18" charset="0"/>
                <a:cs typeface="1 MUHAMMADI QURANIC" pitchFamily="66" charset="-78"/>
              </a:rPr>
              <a:t>Hashr</a:t>
            </a:r>
            <a:r>
              <a:rPr lang="en-US" sz="2600" b="1" dirty="0" smtClean="0">
                <a:solidFill>
                  <a:schemeClr val="tx1"/>
                </a:solidFill>
                <a:latin typeface="Baskerville Old Face" pitchFamily="18" charset="0"/>
                <a:cs typeface="1 MUHAMMADI QURANIC" pitchFamily="66" charset="-78"/>
              </a:rPr>
              <a:t>, 59: 7]</a:t>
            </a:r>
          </a:p>
          <a:p>
            <a:pPr algn="l" eaLnBrk="1" hangingPunct="1"/>
            <a:endParaRPr lang="en-US" sz="2600" b="1" dirty="0" smtClean="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8"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60267385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953000" y="1219200"/>
            <a:ext cx="3657600" cy="5029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Proper Distribution of wealth: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r>
              <a:rPr lang="en-US" sz="2800" b="1" dirty="0" smtClean="0">
                <a:solidFill>
                  <a:schemeClr val="tx1"/>
                </a:solidFill>
                <a:latin typeface="Baskerville Old Face" pitchFamily="18" charset="0"/>
                <a:cs typeface="1 MUHAMMADI QURANIC" pitchFamily="66" charset="-78"/>
              </a:rPr>
              <a:t>:</a:t>
            </a:r>
            <a:endParaRPr lang="ur-PK" sz="2800" b="1" dirty="0" smtClean="0">
              <a:solidFill>
                <a:schemeClr val="tx1"/>
              </a:solidFill>
              <a:latin typeface="Baskerville Old Face" pitchFamily="18" charset="0"/>
              <a:cs typeface="1 MUHAMMADI QURANIC" pitchFamily="66" charset="-78"/>
            </a:endParaRPr>
          </a:p>
          <a:p>
            <a:pPr algn="r" rtl="1" eaLnBrk="1" hangingPunct="1"/>
            <a:r>
              <a:rPr lang="ur-PK" sz="1800" b="1" dirty="0" smtClean="0">
                <a:solidFill>
                  <a:schemeClr val="tx1"/>
                </a:solidFill>
                <a:latin typeface="1 MUHAMMADI QURANIC" pitchFamily="66" charset="-78"/>
                <a:cs typeface="1 MUHAMMADI QURANIC" pitchFamily="66" charset="-78"/>
              </a:rPr>
              <a:t>اَهُـمْ يَقْسِمُوْنَ رَحْـمَتَ رَبِّكَ ۚ نَحْنُ قَسَمْنَا بَيْنَـهُـمْ مَّعِيْشَتَـهُـمْ فِى الْحَيَاةِ الـدُّنْيَا ۚ وَرَفَعْنَا بَعْضَهُـمْ فَوْقَ بَعْضٍ دَرَجَاتٍ لِّيَتَّخِذَ بَعْضُهُـمْ بَعْضًا سُخْرِيًّا ۗ وَرَحْـمَتُ رَبِّكَ خَيْـرٌ مِّمَّا يَجْـمَعُوْنَ</a:t>
            </a:r>
            <a:endParaRPr lang="en-US" sz="1800" b="1" dirty="0" smtClean="0">
              <a:solidFill>
                <a:schemeClr val="tx1"/>
              </a:solidFill>
              <a:latin typeface="1 MUHAMMADI QURANIC" pitchFamily="66" charset="-78"/>
              <a:cs typeface="1 MUHAMMADI QURANIC" pitchFamily="66" charset="-78"/>
            </a:endParaRPr>
          </a:p>
          <a:p>
            <a:pPr algn="r" rtl="1" eaLnBrk="1" hangingPunct="1"/>
            <a:r>
              <a:rPr lang="ur-PK" sz="1800" b="1" dirty="0" smtClean="0">
                <a:solidFill>
                  <a:schemeClr val="tx1"/>
                </a:solidFill>
              </a:rPr>
              <a:t>کیا وہ آپ کے رب کی رحمت تقسیم کرتے ہیں، ان کی روزی تو ہم نے ان کے درمیان دنیا کی زندگی میں تقسیم کی ہے، اور ہم نے بعض کے بعض پر درجے بلند کیے تاکہ ایک دوسرے کو محکوم بنا کر رکھے، اور آپ کے رب کی رحمت اس سے کہیں بہتر ہے جو وہ جمع کرتے ہیں۔</a:t>
            </a:r>
            <a:endParaRPr lang="ur-PK" sz="1800" b="1" dirty="0" smtClean="0">
              <a:solidFill>
                <a:schemeClr val="tx1"/>
              </a:solidFill>
              <a:latin typeface="1 MUHAMMADI QURANIC" pitchFamily="66" charset="-78"/>
              <a:cs typeface="1 MUHAMMADI QURANIC" pitchFamily="66" charset="-78"/>
            </a:endParaRPr>
          </a:p>
          <a:p>
            <a:pPr algn="l" eaLnBrk="1" hangingPunct="1"/>
            <a:r>
              <a:rPr lang="en-US" sz="1800" b="1" dirty="0" smtClean="0">
                <a:solidFill>
                  <a:schemeClr val="tx1"/>
                </a:solidFill>
                <a:latin typeface="Baskerville Old Face" pitchFamily="18" charset="0"/>
                <a:cs typeface="1 MUHAMMADI QURANIC" pitchFamily="66" charset="-78"/>
              </a:rPr>
              <a:t>[</a:t>
            </a:r>
            <a:r>
              <a:rPr lang="en-US" sz="1800" b="1" dirty="0" err="1" smtClean="0">
                <a:solidFill>
                  <a:schemeClr val="tx1"/>
                </a:solidFill>
                <a:latin typeface="Baskerville Old Face" pitchFamily="18" charset="0"/>
                <a:cs typeface="1 MUHAMMADI QURANIC" pitchFamily="66" charset="-78"/>
              </a:rPr>
              <a:t>Surah</a:t>
            </a:r>
            <a:r>
              <a:rPr lang="en-US" sz="1800" b="1" dirty="0" smtClean="0">
                <a:solidFill>
                  <a:schemeClr val="tx1"/>
                </a:solidFill>
                <a:latin typeface="Baskerville Old Face" pitchFamily="18" charset="0"/>
                <a:cs typeface="1 MUHAMMADI QURANIC" pitchFamily="66" charset="-78"/>
              </a:rPr>
              <a:t>-e-</a:t>
            </a:r>
            <a:r>
              <a:rPr lang="en-US" sz="1800" b="1" dirty="0" err="1" smtClean="0">
                <a:solidFill>
                  <a:schemeClr val="tx1"/>
                </a:solidFill>
                <a:latin typeface="Baskerville Old Face" pitchFamily="18" charset="0"/>
                <a:cs typeface="1 MUHAMMADI QURANIC" pitchFamily="66" charset="-78"/>
              </a:rPr>
              <a:t>Hashr</a:t>
            </a:r>
            <a:r>
              <a:rPr lang="en-US" sz="1800" b="1" dirty="0" smtClean="0">
                <a:solidFill>
                  <a:schemeClr val="tx1"/>
                </a:solidFill>
                <a:latin typeface="Baskerville Old Face" pitchFamily="18" charset="0"/>
                <a:cs typeface="1 MUHAMMADI QURANIC" pitchFamily="66" charset="-78"/>
              </a:rPr>
              <a:t>, 59: 7]</a:t>
            </a:r>
          </a:p>
          <a:p>
            <a:pPr algn="l" eaLnBrk="1" hangingPunct="1"/>
            <a:endParaRPr lang="en-US" sz="2600" b="1" dirty="0" smtClean="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8"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extBox 5"/>
          <p:cNvSpPr txBox="1"/>
          <p:nvPr/>
        </p:nvSpPr>
        <p:spPr>
          <a:xfrm>
            <a:off x="2057400" y="3657600"/>
            <a:ext cx="72327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 xmlns:p14="http://schemas.microsoft.com/office/powerpoint/2010/main" val="36026738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52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Advantages of the Proper Distribution of Wealth (I)</a:t>
            </a:r>
          </a:p>
        </p:txBody>
      </p:sp>
    </p:spTree>
    <p:extLst>
      <p:ext uri="{BB962C8B-B14F-4D97-AF65-F5344CB8AC3E}">
        <p14:creationId xmlns="" xmlns:p14="http://schemas.microsoft.com/office/powerpoint/2010/main" val="47590967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Advantages of the Proper Distribution of Wealth (I):</a:t>
            </a:r>
            <a:endParaRPr lang="en-US" sz="26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In proper distribution of wealth the wealth is distributed among people according the their skills and capabilities blessed by Allah almighty.</a:t>
            </a:r>
          </a:p>
        </p:txBody>
      </p:sp>
      <p:sp>
        <p:nvSpPr>
          <p:cNvPr id="7"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Advantages of the Proper Distribution of Wealth (I):</a:t>
            </a:r>
            <a:endParaRPr lang="en-US" sz="26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Allah Almighty created man with different skills and capabilities which are essential and basic requirement for running the systematic system of the world.</a:t>
            </a:r>
          </a:p>
        </p:txBody>
      </p:sp>
      <p:sp>
        <p:nvSpPr>
          <p:cNvPr id="7"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447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Islam and Distribution of Wealth</a:t>
            </a:r>
          </a:p>
        </p:txBody>
      </p:sp>
    </p:spTree>
    <p:extLst>
      <p:ext uri="{BB962C8B-B14F-4D97-AF65-F5344CB8AC3E}">
        <p14:creationId xmlns="" xmlns:p14="http://schemas.microsoft.com/office/powerpoint/2010/main" val="47590967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Advantages of the Proper Distribution of Wealth (I):</a:t>
            </a:r>
            <a:endParaRPr lang="en-US" sz="26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After infusing different skill and capabilities He assigned different duties with having different rights.</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He also maintained the balance between the rights and duties which is the beauty of the code (Islam).</a:t>
            </a:r>
          </a:p>
        </p:txBody>
      </p:sp>
      <p:sp>
        <p:nvSpPr>
          <p:cNvPr id="7"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Advantages of the Proper Distribution of Wealth (I):</a:t>
            </a:r>
            <a:endParaRPr lang="en-US" sz="26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Those who are less privileged class of the society are directed to do </a:t>
            </a:r>
            <a:r>
              <a:rPr lang="en-US" sz="2600" b="1" dirty="0" err="1" smtClean="0">
                <a:solidFill>
                  <a:schemeClr val="tx1"/>
                </a:solidFill>
                <a:latin typeface="Baskerville Old Face" panose="02020602080505020303" pitchFamily="18" charset="0"/>
              </a:rPr>
              <a:t>Shukr</a:t>
            </a:r>
            <a:r>
              <a:rPr lang="en-US" sz="2600" b="1" dirty="0" smtClean="0">
                <a:solidFill>
                  <a:schemeClr val="tx1"/>
                </a:solidFill>
                <a:latin typeface="Baskerville Old Face" panose="02020602080505020303" pitchFamily="18" charset="0"/>
              </a:rPr>
              <a:t>.</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Allah States in Quran:</a:t>
            </a:r>
            <a:endParaRPr lang="ur-PK" sz="2600" b="1" dirty="0" smtClean="0">
              <a:solidFill>
                <a:schemeClr val="tx1"/>
              </a:solidFill>
              <a:latin typeface="Baskerville Old Face" panose="02020602080505020303" pitchFamily="18" charset="0"/>
            </a:endParaRPr>
          </a:p>
          <a:p>
            <a:pPr marL="457200" indent="-457200" algn="l" eaLnBrk="1" hangingPunct="1"/>
            <a:endParaRPr lang="en-US" sz="2600" b="1" dirty="0" smtClean="0">
              <a:solidFill>
                <a:schemeClr val="tx1"/>
              </a:solidFill>
              <a:latin typeface="Baskerville Old Face" panose="02020602080505020303" pitchFamily="18" charset="0"/>
            </a:endParaRPr>
          </a:p>
          <a:p>
            <a:pPr marL="457200" indent="-457200" rtl="1" eaLnBrk="1" hangingPunct="1"/>
            <a:r>
              <a:rPr lang="ur-PK" sz="2600" b="1" dirty="0" smtClean="0">
                <a:solidFill>
                  <a:schemeClr val="tx1"/>
                </a:solidFill>
                <a:latin typeface="1 MUHAMMADI QURANIC" pitchFamily="66" charset="-78"/>
                <a:cs typeface="1 MUHAMMADI QURANIC" pitchFamily="66" charset="-78"/>
              </a:rPr>
              <a:t>لئن شکرتم لازیدنکم ولئن کفرتم ان عذابی لشدید</a:t>
            </a:r>
            <a:endParaRPr lang="en-US" sz="2600" b="1" dirty="0" smtClean="0">
              <a:solidFill>
                <a:schemeClr val="tx1"/>
              </a:solidFill>
              <a:latin typeface="1 MUHAMMADI QURANIC" pitchFamily="66" charset="-78"/>
              <a:cs typeface="1 MUHAMMADI QURANIC" pitchFamily="66" charset="-78"/>
            </a:endParaRPr>
          </a:p>
        </p:txBody>
      </p:sp>
      <p:sp>
        <p:nvSpPr>
          <p:cNvPr id="7"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Advantages of the Proper Distribution of Wealth (I):</a:t>
            </a:r>
            <a:endParaRPr lang="en-US" sz="26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400" b="1" dirty="0" smtClean="0">
                <a:solidFill>
                  <a:schemeClr val="tx1"/>
                </a:solidFill>
                <a:latin typeface="Baskerville Old Face" pitchFamily="18" charset="0"/>
                <a:cs typeface="1 MUHAMMADI QURANIC" pitchFamily="66" charset="-78"/>
              </a:rPr>
              <a:t>Those who are well off and having sufficient amount of wealth are directed to pay </a:t>
            </a:r>
            <a:r>
              <a:rPr lang="en-US" sz="2400" b="1" dirty="0" err="1" smtClean="0">
                <a:solidFill>
                  <a:schemeClr val="tx1"/>
                </a:solidFill>
                <a:latin typeface="Baskerville Old Face" pitchFamily="18" charset="0"/>
                <a:cs typeface="1 MUHAMMADI QURANIC" pitchFamily="66" charset="-78"/>
              </a:rPr>
              <a:t>Zakat</a:t>
            </a:r>
            <a:r>
              <a:rPr lang="en-US" sz="2400" b="1" dirty="0" smtClean="0">
                <a:solidFill>
                  <a:schemeClr val="tx1"/>
                </a:solidFill>
                <a:latin typeface="Baskerville Old Face" pitchFamily="18" charset="0"/>
                <a:cs typeface="1 MUHAMMADI QURANIC" pitchFamily="66" charset="-78"/>
              </a:rPr>
              <a:t> which is an obligatory duty of man.</a:t>
            </a:r>
          </a:p>
          <a:p>
            <a:pPr marL="457200" indent="-457200" algn="l" eaLnBrk="1" hangingPunct="1">
              <a:buFont typeface="Arial" pitchFamily="34" charset="0"/>
              <a:buChar char="•"/>
            </a:pPr>
            <a:r>
              <a:rPr lang="en-US" sz="2400" b="1" dirty="0" smtClean="0">
                <a:solidFill>
                  <a:schemeClr val="tx1"/>
                </a:solidFill>
                <a:latin typeface="Baskerville Old Face" pitchFamily="18" charset="0"/>
                <a:cs typeface="1 MUHAMMADI QURANIC" pitchFamily="66" charset="-78"/>
              </a:rPr>
              <a:t>After paying </a:t>
            </a:r>
            <a:r>
              <a:rPr lang="en-US" sz="2400" b="1" dirty="0" err="1" smtClean="0">
                <a:solidFill>
                  <a:schemeClr val="tx1"/>
                </a:solidFill>
                <a:latin typeface="Baskerville Old Face" pitchFamily="18" charset="0"/>
                <a:cs typeface="1 MUHAMMADI QURANIC" pitchFamily="66" charset="-78"/>
              </a:rPr>
              <a:t>zakat</a:t>
            </a:r>
            <a:r>
              <a:rPr lang="en-US" sz="2400" b="1" dirty="0" smtClean="0">
                <a:solidFill>
                  <a:schemeClr val="tx1"/>
                </a:solidFill>
                <a:latin typeface="Baskerville Old Face" pitchFamily="18" charset="0"/>
                <a:cs typeface="1 MUHAMMADI QURANIC" pitchFamily="66" charset="-78"/>
              </a:rPr>
              <a:t> if they still have enough wealth, are directed to spend in social and public welfare projects.</a:t>
            </a:r>
          </a:p>
        </p:txBody>
      </p:sp>
      <p:sp>
        <p:nvSpPr>
          <p:cNvPr id="7"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Advantages of the Proper Distribution of Wealth (I):</a:t>
            </a:r>
            <a:endParaRPr lang="en-US" sz="26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400" b="1" dirty="0" smtClean="0">
                <a:solidFill>
                  <a:schemeClr val="tx1"/>
                </a:solidFill>
                <a:latin typeface="Baskerville Old Face" pitchFamily="18" charset="0"/>
                <a:cs typeface="1 MUHAMMADI QURANIC" pitchFamily="66" charset="-78"/>
              </a:rPr>
              <a:t>All such instructions and orders of Islam including legal and optional spending ensures the proper circulation of wealth in the society and prohibits the concentration of wealth in the hands of few people of the society.</a:t>
            </a:r>
          </a:p>
        </p:txBody>
      </p:sp>
      <p:sp>
        <p:nvSpPr>
          <p:cNvPr id="7"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Advantages of the Proper Distribution of Wealth (I):</a:t>
            </a:r>
            <a:endParaRPr lang="en-US" sz="26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400" b="1" dirty="0" smtClean="0">
                <a:solidFill>
                  <a:schemeClr val="tx1"/>
                </a:solidFill>
                <a:latin typeface="Baskerville Old Face" pitchFamily="18" charset="0"/>
                <a:cs typeface="1 MUHAMMADI QURANIC" pitchFamily="66" charset="-78"/>
              </a:rPr>
              <a:t>Those who don not follow the instructions and orders of </a:t>
            </a:r>
            <a:r>
              <a:rPr lang="en-US" sz="2400" b="1" dirty="0" err="1" smtClean="0">
                <a:solidFill>
                  <a:schemeClr val="tx1"/>
                </a:solidFill>
                <a:latin typeface="Baskerville Old Face" pitchFamily="18" charset="0"/>
                <a:cs typeface="1 MUHAMMADI QURANIC" pitchFamily="66" charset="-78"/>
              </a:rPr>
              <a:t>shariah</a:t>
            </a:r>
            <a:r>
              <a:rPr lang="en-US" sz="2400" b="1" dirty="0" smtClean="0">
                <a:solidFill>
                  <a:schemeClr val="tx1"/>
                </a:solidFill>
                <a:latin typeface="Baskerville Old Face" pitchFamily="18" charset="0"/>
                <a:cs typeface="1 MUHAMMADI QURANIC" pitchFamily="66" charset="-78"/>
              </a:rPr>
              <a:t> either among the privileged or upper class shall be accountable before Allah in the day of judgment and in this world such people are entitled for the punishment of Allah.</a:t>
            </a:r>
          </a:p>
        </p:txBody>
      </p:sp>
      <p:sp>
        <p:nvSpPr>
          <p:cNvPr id="7"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Advantages of the Proper Distribution of Wealth (I):</a:t>
            </a:r>
            <a:endParaRPr lang="en-US" sz="26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Allah changes the financial condition of people and circulates the wealth among different hands on the basis of believes and practices.</a:t>
            </a: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He States in Quran:</a:t>
            </a:r>
          </a:p>
          <a:p>
            <a:pPr marL="457200" indent="-457200" algn="r" rtl="1" eaLnBrk="1" hangingPunct="1">
              <a:buFont typeface="Arial" pitchFamily="34" charset="0"/>
              <a:buChar char="•"/>
            </a:pPr>
            <a:r>
              <a:rPr lang="ur-PK" sz="2600" b="1" dirty="0" smtClean="0">
                <a:solidFill>
                  <a:schemeClr val="tx1"/>
                </a:solidFill>
                <a:latin typeface="Baskerville Old Face" pitchFamily="18" charset="0"/>
                <a:cs typeface="1 MUHAMMADI QURANIC" pitchFamily="66" charset="-78"/>
              </a:rPr>
              <a:t>تلک الایام نداولھا بین الناس</a:t>
            </a:r>
            <a:endParaRPr lang="en-US" sz="2600" b="1" dirty="0" smtClean="0">
              <a:solidFill>
                <a:schemeClr val="tx1"/>
              </a:solidFill>
              <a:latin typeface="Baskerville Old Face" pitchFamily="18" charset="0"/>
              <a:cs typeface="1 MUHAMMADI QURANIC" pitchFamily="66" charset="-78"/>
            </a:endParaRPr>
          </a:p>
        </p:txBody>
      </p:sp>
      <p:sp>
        <p:nvSpPr>
          <p:cNvPr id="7"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057400" y="3657600"/>
            <a:ext cx="72327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52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Advantages of the Proper Distribution of Wealth (II)</a:t>
            </a:r>
          </a:p>
        </p:txBody>
      </p:sp>
    </p:spTree>
    <p:extLst>
      <p:ext uri="{BB962C8B-B14F-4D97-AF65-F5344CB8AC3E}">
        <p14:creationId xmlns="" xmlns:p14="http://schemas.microsoft.com/office/powerpoint/2010/main" val="47590967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Advantages of the Proper Distribution of Wealth (II):</a:t>
            </a:r>
            <a:endParaRPr lang="en-US" sz="26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The Islamic principle of proper distribution of wealth have some especial characteristics which are not observed in the principle of equal distribution of wealth.</a:t>
            </a: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The characteristics are:</a:t>
            </a:r>
          </a:p>
        </p:txBody>
      </p:sp>
      <p:sp>
        <p:nvSpPr>
          <p:cNvPr id="7"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Advantages of the Proper Distribution of Wealth (II):</a:t>
            </a:r>
            <a:endParaRPr lang="en-US" sz="26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Wingdings" pitchFamily="2" charset="2"/>
              <a:buChar char="v"/>
            </a:pPr>
            <a:r>
              <a:rPr lang="en-US" sz="2600" b="1" dirty="0" smtClean="0">
                <a:solidFill>
                  <a:schemeClr val="tx1"/>
                </a:solidFill>
                <a:latin typeface="Baskerville Old Face" pitchFamily="18" charset="0"/>
                <a:cs typeface="1 MUHAMMADI QURANIC" pitchFamily="66" charset="-78"/>
              </a:rPr>
              <a:t>There is a recognition of right to wealth in the proper distribution of wealth.</a:t>
            </a:r>
          </a:p>
          <a:p>
            <a:pPr marL="457200" indent="-457200" algn="l" eaLnBrk="1" hangingPunct="1">
              <a:buFont typeface="Wingdings" pitchFamily="2" charset="2"/>
              <a:buChar char="v"/>
            </a:pPr>
            <a:r>
              <a:rPr lang="en-US" sz="2600" b="1" dirty="0" smtClean="0">
                <a:solidFill>
                  <a:schemeClr val="tx1"/>
                </a:solidFill>
                <a:latin typeface="Baskerville Old Face" pitchFamily="18" charset="0"/>
                <a:cs typeface="1 MUHAMMADI QURANIC" pitchFamily="66" charset="-78"/>
              </a:rPr>
              <a:t>After having the right to wealth man is directed to give it away in way of Allah. </a:t>
            </a:r>
          </a:p>
        </p:txBody>
      </p:sp>
      <p:sp>
        <p:nvSpPr>
          <p:cNvPr id="7"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Advantages of the Proper Distribution of Wealth (II) :</a:t>
            </a:r>
            <a:endParaRPr lang="en-US" sz="26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Wingdings" pitchFamily="2" charset="2"/>
              <a:buChar char="v"/>
            </a:pPr>
            <a:r>
              <a:rPr lang="en-US" sz="2600" b="1" dirty="0" smtClean="0">
                <a:solidFill>
                  <a:schemeClr val="tx1"/>
                </a:solidFill>
                <a:latin typeface="Baskerville Old Face" pitchFamily="18" charset="0"/>
                <a:cs typeface="1 MUHAMMADI QURANIC" pitchFamily="66" charset="-78"/>
              </a:rPr>
              <a:t>The Islamic principle of proper distribution of wealth encourages man to earn his livelihood through the skills and capabilities with which he is blessed and not to beg before any one.</a:t>
            </a:r>
          </a:p>
        </p:txBody>
      </p:sp>
      <p:sp>
        <p:nvSpPr>
          <p:cNvPr id="7"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Islam and  Distribution of Wealth:</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Islam has prescribed very effective measures to stop concentration of wealth in the hands of few people in the society.</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Islam has promoted the concept of proper circulation of wealth in the equitable distribution of wealth in society.</a:t>
            </a:r>
          </a:p>
        </p:txBody>
      </p:sp>
      <p:sp>
        <p:nvSpPr>
          <p:cNvPr id="4"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Advantages of the Proper Distribution of Wealth (II):</a:t>
            </a:r>
            <a:endParaRPr lang="en-US" sz="26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Wingdings" pitchFamily="2" charset="2"/>
              <a:buChar char="v"/>
            </a:pPr>
            <a:r>
              <a:rPr lang="en-US" sz="2600" b="1" dirty="0" smtClean="0">
                <a:solidFill>
                  <a:schemeClr val="tx1"/>
                </a:solidFill>
                <a:latin typeface="Baskerville Old Face" pitchFamily="18" charset="0"/>
                <a:cs typeface="1 MUHAMMADI QURANIC" pitchFamily="66" charset="-78"/>
              </a:rPr>
              <a:t> The Principle of proper distribution of wealth encourages man to introduce new ways for production through God gifted capabilities and skills.</a:t>
            </a:r>
          </a:p>
        </p:txBody>
      </p:sp>
      <p:sp>
        <p:nvSpPr>
          <p:cNvPr id="7"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Advantages of the Proper Distribution of Wealth (II):</a:t>
            </a:r>
            <a:endParaRPr lang="en-US" sz="26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Wingdings" pitchFamily="2" charset="2"/>
              <a:buChar char="v"/>
            </a:pPr>
            <a:r>
              <a:rPr lang="en-US" sz="2600" b="1" dirty="0" smtClean="0">
                <a:solidFill>
                  <a:schemeClr val="tx1"/>
                </a:solidFill>
                <a:latin typeface="Baskerville Old Face" pitchFamily="18" charset="0"/>
                <a:cs typeface="1 MUHAMMADI QURANIC" pitchFamily="66" charset="-78"/>
              </a:rPr>
              <a:t> The Principle of proper distribution of wealth creates a competitive environment in the national and international economy which benefit the end users.</a:t>
            </a:r>
          </a:p>
        </p:txBody>
      </p:sp>
      <p:sp>
        <p:nvSpPr>
          <p:cNvPr id="7"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Advantages of the Proper Distribution of Wealth (II):</a:t>
            </a:r>
            <a:endParaRPr lang="en-US" sz="26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Wingdings" pitchFamily="2" charset="2"/>
              <a:buChar char="v"/>
            </a:pPr>
            <a:r>
              <a:rPr lang="en-US" sz="2600" b="1" dirty="0" smtClean="0">
                <a:solidFill>
                  <a:schemeClr val="tx1"/>
                </a:solidFill>
                <a:latin typeface="Baskerville Old Face" pitchFamily="18" charset="0"/>
                <a:cs typeface="1 MUHAMMADI QURANIC" pitchFamily="66" charset="-78"/>
              </a:rPr>
              <a:t> </a:t>
            </a:r>
            <a:r>
              <a:rPr lang="en-US" sz="2500" b="1" dirty="0" smtClean="0">
                <a:solidFill>
                  <a:schemeClr val="tx1"/>
                </a:solidFill>
                <a:latin typeface="Baskerville Old Face" pitchFamily="18" charset="0"/>
                <a:cs typeface="1 MUHAMMADI QURANIC" pitchFamily="66" charset="-78"/>
              </a:rPr>
              <a:t>As a result of a competitive environment the producer thinks about the reshaping of product according to the demand and need which again affect the supply and demand in the society and finally benefit the consumers.</a:t>
            </a:r>
          </a:p>
        </p:txBody>
      </p:sp>
      <p:sp>
        <p:nvSpPr>
          <p:cNvPr id="7"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057400" y="3657600"/>
            <a:ext cx="72327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52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Advantages of the Proper Distribution of Wealth (III)</a:t>
            </a:r>
          </a:p>
        </p:txBody>
      </p:sp>
    </p:spTree>
    <p:extLst>
      <p:ext uri="{BB962C8B-B14F-4D97-AF65-F5344CB8AC3E}">
        <p14:creationId xmlns="" xmlns:p14="http://schemas.microsoft.com/office/powerpoint/2010/main" val="47590967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Advantages of the Proper Distribution of Wealth (III):</a:t>
            </a:r>
            <a:endParaRPr lang="en-US" sz="26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Wingdings" pitchFamily="2" charset="2"/>
              <a:buChar char="v"/>
            </a:pPr>
            <a:r>
              <a:rPr lang="en-US" sz="2600" b="1" dirty="0" smtClean="0">
                <a:solidFill>
                  <a:schemeClr val="tx1"/>
                </a:solidFill>
                <a:latin typeface="Baskerville Old Face" pitchFamily="18" charset="0"/>
                <a:cs typeface="1 MUHAMMADI QURANIC" pitchFamily="66" charset="-78"/>
              </a:rPr>
              <a:t> </a:t>
            </a:r>
            <a:r>
              <a:rPr lang="en-US" sz="2500" b="1" dirty="0" smtClean="0">
                <a:solidFill>
                  <a:schemeClr val="tx1"/>
                </a:solidFill>
                <a:latin typeface="Baskerville Old Face" pitchFamily="18" charset="0"/>
                <a:cs typeface="1 MUHAMMADI QURANIC" pitchFamily="66" charset="-78"/>
              </a:rPr>
              <a:t>The principle of proper distribution of wealth urges man to work hard and compelled man that through increase in the skills and capabilities there is a chance of more earning.</a:t>
            </a:r>
          </a:p>
        </p:txBody>
      </p:sp>
      <p:sp>
        <p:nvSpPr>
          <p:cNvPr id="7"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Advantages of the Proper Distribution of Wealth (III):</a:t>
            </a:r>
            <a:endParaRPr lang="en-US" sz="26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Wingdings" pitchFamily="2" charset="2"/>
              <a:buChar char="v"/>
            </a:pPr>
            <a:r>
              <a:rPr lang="en-US" sz="2600" b="1" dirty="0" smtClean="0">
                <a:solidFill>
                  <a:schemeClr val="tx1"/>
                </a:solidFill>
                <a:latin typeface="Baskerville Old Face" pitchFamily="18" charset="0"/>
                <a:cs typeface="1 MUHAMMADI QURANIC" pitchFamily="66" charset="-78"/>
              </a:rPr>
              <a:t> </a:t>
            </a:r>
            <a:r>
              <a:rPr lang="en-US" sz="2500" b="1" dirty="0" smtClean="0">
                <a:solidFill>
                  <a:schemeClr val="tx1"/>
                </a:solidFill>
                <a:latin typeface="Baskerville Old Face" pitchFamily="18" charset="0"/>
                <a:cs typeface="1 MUHAMMADI QURANIC" pitchFamily="66" charset="-78"/>
              </a:rPr>
              <a:t>On the other hand the concept of equal distribution of wealth makes the man lazy and lethargic because he knows that in the end he will receive the specific amount of money. </a:t>
            </a:r>
          </a:p>
        </p:txBody>
      </p:sp>
      <p:sp>
        <p:nvSpPr>
          <p:cNvPr id="7"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Advantages of the Proper Distribution of Wealth (III):</a:t>
            </a:r>
            <a:endParaRPr lang="en-US" sz="26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Wingdings" pitchFamily="2" charset="2"/>
              <a:buChar char="v"/>
            </a:pPr>
            <a:r>
              <a:rPr lang="en-US" sz="2500" b="1" dirty="0" smtClean="0">
                <a:solidFill>
                  <a:schemeClr val="tx1"/>
                </a:solidFill>
                <a:latin typeface="Baskerville Old Face" pitchFamily="18" charset="0"/>
                <a:cs typeface="1 MUHAMMADI QURANIC" pitchFamily="66" charset="-78"/>
              </a:rPr>
              <a:t>The principle of proper distribution of wealth creates competitive environment in the society which eliminates monopoly in production and finally benefit the consumers in making the living standard up and better.</a:t>
            </a:r>
          </a:p>
        </p:txBody>
      </p:sp>
      <p:sp>
        <p:nvSpPr>
          <p:cNvPr id="7"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Advantages of the Proper Distribution of Wealth (III):</a:t>
            </a:r>
            <a:endParaRPr lang="en-US" sz="26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Wingdings" pitchFamily="2" charset="2"/>
              <a:buChar char="v"/>
            </a:pPr>
            <a:r>
              <a:rPr lang="en-US" sz="2300" b="1" dirty="0" smtClean="0">
                <a:solidFill>
                  <a:schemeClr val="tx1"/>
                </a:solidFill>
                <a:latin typeface="Baskerville Old Face" pitchFamily="18" charset="0"/>
                <a:cs typeface="1 MUHAMMADI QURANIC" pitchFamily="66" charset="-78"/>
              </a:rPr>
              <a:t>The competitive environment which is the outcome of proper distribution of wealth on the basis of skills and capabilities not only affect the individual but also affect the society collectively and in result the progress and advancement in the society is observed.</a:t>
            </a:r>
          </a:p>
        </p:txBody>
      </p:sp>
      <p:sp>
        <p:nvSpPr>
          <p:cNvPr id="7"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Advantages of the Proper Distribution of Wealth (III):</a:t>
            </a:r>
            <a:endParaRPr lang="en-US" sz="26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Wingdings" pitchFamily="2" charset="2"/>
              <a:buChar char="v"/>
            </a:pPr>
            <a:r>
              <a:rPr lang="en-US" sz="2500" b="1" dirty="0" smtClean="0">
                <a:solidFill>
                  <a:schemeClr val="tx1"/>
                </a:solidFill>
                <a:latin typeface="Baskerville Old Face" pitchFamily="18" charset="0"/>
                <a:cs typeface="1 MUHAMMADI QURANIC" pitchFamily="66" charset="-78"/>
              </a:rPr>
              <a:t>Due to the clear standard of right to wealth in the proper distribution of wealth people generally are satisfied what they earn because they know that more earning requires more hard work and increase in the skills.</a:t>
            </a:r>
          </a:p>
        </p:txBody>
      </p:sp>
      <p:sp>
        <p:nvSpPr>
          <p:cNvPr id="7"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Advantages of the Proper Distribution of Wealth (III):</a:t>
            </a:r>
            <a:endParaRPr lang="en-US" sz="26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Wingdings" pitchFamily="2" charset="2"/>
              <a:buChar char="v"/>
            </a:pPr>
            <a:r>
              <a:rPr lang="en-US" sz="2300" b="1" dirty="0" smtClean="0">
                <a:solidFill>
                  <a:schemeClr val="tx1"/>
                </a:solidFill>
                <a:latin typeface="Baskerville Old Face" pitchFamily="18" charset="0"/>
                <a:cs typeface="1 MUHAMMADI QURANIC" pitchFamily="66" charset="-78"/>
              </a:rPr>
              <a:t>The principle of proper distribution of wealth urges the entrepreneur to hire the right person for the right job according to the job description and job specification after careful study of job analysis which eliminates the factor of hiring wrong person for the job in any organization. </a:t>
            </a:r>
          </a:p>
        </p:txBody>
      </p:sp>
      <p:sp>
        <p:nvSpPr>
          <p:cNvPr id="7"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Islam and  Distribution of Wealth:</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Islam has taken the measures to stop the concentration of wealth.</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These measures can be elaborated as</a:t>
            </a:r>
          </a:p>
          <a:p>
            <a:pPr marL="914400" lvl="1" indent="-457200" algn="l" eaLnBrk="1" hangingPunct="1">
              <a:buFont typeface="+mj-lt"/>
              <a:buAutoNum type="arabicPeriod"/>
            </a:pPr>
            <a:r>
              <a:rPr lang="en-US" sz="2500" b="1" dirty="0" smtClean="0">
                <a:solidFill>
                  <a:schemeClr val="tx1"/>
                </a:solidFill>
                <a:latin typeface="Baskerville Old Face" panose="02020602080505020303" pitchFamily="18" charset="0"/>
              </a:rPr>
              <a:t>Legal Measures</a:t>
            </a:r>
          </a:p>
          <a:p>
            <a:pPr marL="914400" lvl="1" indent="-457200" algn="l" eaLnBrk="1" hangingPunct="1">
              <a:buFont typeface="+mj-lt"/>
              <a:buAutoNum type="arabicPeriod"/>
            </a:pPr>
            <a:r>
              <a:rPr lang="en-US" sz="2500" b="1" dirty="0" smtClean="0">
                <a:solidFill>
                  <a:schemeClr val="tx1"/>
                </a:solidFill>
                <a:latin typeface="Baskerville Old Face" panose="02020602080505020303" pitchFamily="18" charset="0"/>
              </a:rPr>
              <a:t>Optional Measures</a:t>
            </a:r>
          </a:p>
        </p:txBody>
      </p:sp>
      <p:sp>
        <p:nvSpPr>
          <p:cNvPr id="4"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Advantages of the Proper Distribution of Wealth (III):</a:t>
            </a:r>
            <a:endParaRPr lang="en-US" sz="26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Wingdings" pitchFamily="2" charset="2"/>
              <a:buChar char="v"/>
            </a:pPr>
            <a:r>
              <a:rPr lang="en-US" sz="2500" b="1" dirty="0" smtClean="0">
                <a:solidFill>
                  <a:schemeClr val="tx1"/>
                </a:solidFill>
                <a:latin typeface="Baskerville Old Face" pitchFamily="18" charset="0"/>
                <a:cs typeface="1 MUHAMMADI QURANIC" pitchFamily="66" charset="-78"/>
              </a:rPr>
              <a:t>The concept of proper distribution of wealth provides opportunity for the accomplishment of every type of human wants which means that the fields are open for every one according to their skills and capabilities.</a:t>
            </a:r>
          </a:p>
        </p:txBody>
      </p:sp>
      <p:sp>
        <p:nvSpPr>
          <p:cNvPr id="7"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057400" y="3657600"/>
            <a:ext cx="72327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4731774" y="3200400"/>
            <a:ext cx="3657600" cy="152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The Real Nature of Wealth &amp; Property (I)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
        <p:nvSpPr>
          <p:cNvPr id="5" name="Title 1"/>
          <p:cNvSpPr txBox="1">
            <a:spLocks/>
          </p:cNvSpPr>
          <p:nvPr/>
        </p:nvSpPr>
        <p:spPr bwMode="auto">
          <a:xfrm>
            <a:off x="0" y="1623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1" eaLnBrk="1" fontAlgn="base" latinLnBrk="0" hangingPunct="1">
              <a:lnSpc>
                <a:spcPct val="100000"/>
              </a:lnSpc>
              <a:spcBef>
                <a:spcPct val="0"/>
              </a:spcBef>
              <a:spcAft>
                <a:spcPct val="0"/>
              </a:spcAft>
              <a:buClrTx/>
              <a:buSzTx/>
              <a:buFontTx/>
              <a:buNone/>
              <a:tabLst/>
              <a:defRPr/>
            </a:pPr>
            <a:r>
              <a:rPr kumimoji="0" lang="en-US" sz="2800" b="1" i="0" u="none" strike="noStrike" kern="1200" cap="none" spc="0" normalizeH="0" baseline="0" noProof="0" smtClean="0">
                <a:ln>
                  <a:noFill/>
                </a:ln>
                <a:solidFill>
                  <a:schemeClr val="bg2">
                    <a:lumMod val="50000"/>
                  </a:schemeClr>
                </a:solidFill>
                <a:effectLst/>
                <a:uLnTx/>
                <a:uFillTx/>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kumimoji="0" lang="en-US" sz="2800" b="0" i="0" u="none" strike="noStrike" kern="1200" cap="none" spc="0" normalizeH="0" baseline="0" noProof="0" dirty="0">
              <a:ln>
                <a:noFill/>
              </a:ln>
              <a:solidFill>
                <a:schemeClr val="bg2">
                  <a:lumMod val="50000"/>
                </a:schemeClr>
              </a:solidFill>
              <a:effectLst/>
              <a:uLnTx/>
              <a:uFillTx/>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101013154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The Real Nature of Wealth &amp; Property (I)</a:t>
            </a:r>
            <a:r>
              <a:rPr lang="en-US" sz="26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6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“Wealth“ in all its possible forms is a thing created by Allah, and is, in principle, His “Property”.</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right of property over a thing which accrues to man is delegated to him by Allah.</a:t>
            </a:r>
            <a:endParaRPr lang="en-US" sz="2600" b="1" dirty="0" smtClean="0">
              <a:solidFill>
                <a:schemeClr val="tx1"/>
              </a:solidFill>
              <a:latin typeface="Baskerville Old Face" panose="02020602080505020303" pitchFamily="18" charset="0"/>
            </a:endParaRPr>
          </a:p>
        </p:txBody>
      </p:sp>
      <p:sp>
        <p:nvSpPr>
          <p:cNvPr id="4"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176975975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The </a:t>
            </a:r>
            <a:r>
              <a:rPr lang="en-US" sz="2600" b="1" dirty="0" smtClean="0">
                <a:solidFill>
                  <a:schemeClr val="accent6">
                    <a:lumMod val="75000"/>
                  </a:schemeClr>
                </a:solidFill>
                <a:latin typeface="Levenim MT" panose="02010502060101010101" pitchFamily="2" charset="-79"/>
                <a:cs typeface="Levenim MT" panose="02010502060101010101" pitchFamily="2" charset="-79"/>
              </a:rPr>
              <a:t>Real Nature of Wealth &amp; Property (I):</a:t>
            </a:r>
            <a:endParaRPr lang="en-US" sz="26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Allah states in the Quran:</a:t>
            </a:r>
          </a:p>
          <a:p>
            <a:pPr marL="457200" indent="-457200" algn="r" rtl="1" eaLnBrk="1" hangingPunct="1"/>
            <a:endParaRPr lang="en-US" sz="2600" b="1" dirty="0" smtClean="0">
              <a:solidFill>
                <a:schemeClr val="tx1"/>
              </a:solidFill>
              <a:latin typeface="Baskerville Old Face" panose="02020602080505020303" pitchFamily="18" charset="0"/>
            </a:endParaRPr>
          </a:p>
        </p:txBody>
      </p:sp>
      <p:sp>
        <p:nvSpPr>
          <p:cNvPr id="4"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Rectangle 5"/>
          <p:cNvSpPr/>
          <p:nvPr/>
        </p:nvSpPr>
        <p:spPr>
          <a:xfrm>
            <a:off x="5257800" y="3124200"/>
            <a:ext cx="3048000" cy="2893100"/>
          </a:xfrm>
          <a:prstGeom prst="rect">
            <a:avLst/>
          </a:prstGeom>
        </p:spPr>
        <p:txBody>
          <a:bodyPr wrap="square">
            <a:spAutoFit/>
          </a:bodyPr>
          <a:lstStyle/>
          <a:p>
            <a:r>
              <a:rPr lang="ur-PK" sz="2400" b="1" dirty="0" smtClean="0">
                <a:latin typeface="1 MUHAMMADI QURANIC" pitchFamily="66" charset="-78"/>
                <a:cs typeface="1 MUHAMMADI QURANIC" pitchFamily="66" charset="-78"/>
              </a:rPr>
              <a:t>وَاٰتُوْهُـمْ مِّنْ مَّالِ اللّـٰهِ الَّـذِىٓ </a:t>
            </a:r>
            <a:r>
              <a:rPr lang="ur-PK" sz="2400" b="1" dirty="0" smtClean="0">
                <a:latin typeface="1 MUHAMMADI QURANIC" pitchFamily="66" charset="-78"/>
                <a:cs typeface="1 MUHAMMADI QURANIC" pitchFamily="66" charset="-78"/>
              </a:rPr>
              <a:t>اٰتَاكُم</a:t>
            </a:r>
          </a:p>
          <a:p>
            <a:endParaRPr lang="en-US" dirty="0" smtClean="0"/>
          </a:p>
          <a:p>
            <a:r>
              <a:rPr lang="en-US" sz="2600" b="1" dirty="0" smtClean="0">
                <a:latin typeface="Baskerville Old Face" pitchFamily="18" charset="0"/>
              </a:rPr>
              <a:t>Give to them from the property of Allah which He has bestowed upon you</a:t>
            </a:r>
          </a:p>
          <a:p>
            <a:endParaRPr lang="en-US" dirty="0" smtClean="0"/>
          </a:p>
          <a:p>
            <a:endParaRPr lang="en-US" dirty="0"/>
          </a:p>
        </p:txBody>
      </p:sp>
    </p:spTree>
    <p:extLst>
      <p:ext uri="{BB962C8B-B14F-4D97-AF65-F5344CB8AC3E}">
        <p14:creationId xmlns="" xmlns:p14="http://schemas.microsoft.com/office/powerpoint/2010/main" val="176975975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The Real Nature of Wealth &amp; Property (I)</a:t>
            </a:r>
            <a:r>
              <a:rPr lang="en-US" sz="26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6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All that man can do is to invest his labor into the process of production.</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But Allah alone, and no one else, can cause this endeavor to be fruitful and actually productive.</a:t>
            </a:r>
            <a:endParaRPr lang="en-US" sz="2600" b="1" dirty="0" smtClean="0">
              <a:solidFill>
                <a:schemeClr val="tx1"/>
              </a:solidFill>
              <a:latin typeface="Baskerville Old Face" panose="02020602080505020303" pitchFamily="18" charset="0"/>
            </a:endParaRPr>
          </a:p>
        </p:txBody>
      </p:sp>
      <p:sp>
        <p:nvSpPr>
          <p:cNvPr id="4"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176975975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The Real Nature of Wealth &amp; Property (I)</a:t>
            </a:r>
            <a:r>
              <a:rPr lang="en-US" sz="26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6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Man can do no more than sow the seed in the soil, but to bring out a seedling from the seed and make the seedling grow into a tree is the work of some one other than man.</a:t>
            </a:r>
            <a:endParaRPr lang="en-US" sz="2600" b="1" dirty="0" smtClean="0">
              <a:solidFill>
                <a:schemeClr val="tx1"/>
              </a:solidFill>
              <a:latin typeface="Baskerville Old Face" panose="02020602080505020303" pitchFamily="18" charset="0"/>
            </a:endParaRPr>
          </a:p>
        </p:txBody>
      </p:sp>
      <p:sp>
        <p:nvSpPr>
          <p:cNvPr id="4"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176975975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The Real Nature of Wealth &amp; Property (I)</a:t>
            </a:r>
            <a:r>
              <a:rPr lang="en-US" sz="26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6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Allah states in the Quran:</a:t>
            </a:r>
          </a:p>
          <a:p>
            <a:pPr marL="457200" indent="-457200" algn="r" rtl="1" eaLnBrk="1" hangingPunct="1">
              <a:buFont typeface="Arial" pitchFamily="34" charset="0"/>
              <a:buChar char="•"/>
            </a:pPr>
            <a:r>
              <a:rPr lang="ur-PK" sz="2600" b="1" dirty="0" smtClean="0">
                <a:solidFill>
                  <a:schemeClr val="tx1"/>
                </a:solidFill>
                <a:latin typeface="1 MUHAMMADI QURANIC" pitchFamily="66" charset="-78"/>
                <a:cs typeface="1 MUHAMMADI QURANIC" pitchFamily="66" charset="-78"/>
              </a:rPr>
              <a:t>اَفَرَاَيْتُـمْ مَّا </a:t>
            </a:r>
            <a:r>
              <a:rPr lang="ur-PK" sz="2600" b="1" dirty="0" smtClean="0">
                <a:solidFill>
                  <a:schemeClr val="tx1"/>
                </a:solidFill>
                <a:latin typeface="1 MUHAMMADI QURANIC" pitchFamily="66" charset="-78"/>
                <a:cs typeface="1 MUHAMMADI QURANIC" pitchFamily="66" charset="-78"/>
              </a:rPr>
              <a:t>تَحْرُثُوْنَ</a:t>
            </a:r>
            <a:r>
              <a:rPr lang="en-US" sz="2600" b="1" dirty="0" smtClean="0">
                <a:solidFill>
                  <a:schemeClr val="tx1"/>
                </a:solidFill>
                <a:latin typeface="1 MUHAMMADI QURANIC" pitchFamily="66" charset="-78"/>
                <a:cs typeface="1 MUHAMMADI QURANIC" pitchFamily="66" charset="-78"/>
              </a:rPr>
              <a:t>    </a:t>
            </a:r>
          </a:p>
          <a:p>
            <a:pPr marL="457200" indent="-457200" algn="r" rtl="1" eaLnBrk="1" hangingPunct="1">
              <a:buFont typeface="Arial" pitchFamily="34" charset="0"/>
              <a:buChar char="•"/>
            </a:pPr>
            <a:r>
              <a:rPr lang="ur-PK" sz="2600" b="1" dirty="0" smtClean="0">
                <a:solidFill>
                  <a:schemeClr val="tx1"/>
                </a:solidFill>
                <a:latin typeface="1 MUHAMMADI QURANIC" pitchFamily="66" charset="-78"/>
                <a:cs typeface="1 MUHAMMADI QURANIC" pitchFamily="66" charset="-78"/>
              </a:rPr>
              <a:t>اَاَنْتُـمْ </a:t>
            </a:r>
            <a:r>
              <a:rPr lang="ur-PK" sz="2600" b="1" dirty="0" smtClean="0">
                <a:solidFill>
                  <a:schemeClr val="tx1"/>
                </a:solidFill>
                <a:latin typeface="1 MUHAMMADI QURANIC" pitchFamily="66" charset="-78"/>
                <a:cs typeface="1 MUHAMMADI QURANIC" pitchFamily="66" charset="-78"/>
              </a:rPr>
              <a:t>تَزْرَعُوْنَه </a:t>
            </a:r>
            <a:r>
              <a:rPr lang="ur-PK" sz="2600" b="1" dirty="0" smtClean="0">
                <a:solidFill>
                  <a:schemeClr val="tx1"/>
                </a:solidFill>
                <a:latin typeface="1 MUHAMMADI QURANIC" pitchFamily="66" charset="-78"/>
                <a:cs typeface="1 MUHAMMADI QURANIC" pitchFamily="66" charset="-78"/>
              </a:rPr>
              <a:t>اَمْ نَحْنُ </a:t>
            </a:r>
            <a:r>
              <a:rPr lang="ur-PK" sz="2600" b="1" dirty="0" smtClean="0">
                <a:solidFill>
                  <a:schemeClr val="tx1"/>
                </a:solidFill>
                <a:latin typeface="1 MUHAMMADI QURANIC" pitchFamily="66" charset="-78"/>
                <a:cs typeface="1 MUHAMMADI QURANIC" pitchFamily="66" charset="-78"/>
              </a:rPr>
              <a:t>الزَّارِعُوْنَ</a:t>
            </a:r>
            <a:endParaRPr lang="en-US" sz="2600" b="1" dirty="0" smtClean="0">
              <a:solidFill>
                <a:schemeClr val="tx1"/>
              </a:solidFill>
              <a:latin typeface="1 MUHAMMADI QURANIC" pitchFamily="66" charset="-78"/>
              <a:cs typeface="1 MUHAMMADI QURANIC" pitchFamily="66" charset="-78"/>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Have  you considered what you till? Is it you  yourselves who make it grow, or is it We who make it grow?</a:t>
            </a:r>
          </a:p>
          <a:p>
            <a:pPr marL="457200" indent="-457200" algn="r" rtl="1" eaLnBrk="1" hangingPunct="1"/>
            <a:endParaRPr lang="en-US" sz="2600" b="1" dirty="0" smtClean="0">
              <a:solidFill>
                <a:schemeClr val="tx1"/>
              </a:solidFill>
              <a:latin typeface="Baskerville Old Face" panose="02020602080505020303" pitchFamily="18" charset="0"/>
            </a:endParaRPr>
          </a:p>
        </p:txBody>
      </p:sp>
      <p:sp>
        <p:nvSpPr>
          <p:cNvPr id="4"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176975975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The Real Nature of Wealth &amp; Property (I)</a:t>
            </a:r>
            <a:r>
              <a:rPr lang="en-US" sz="26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6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All these verses throw ample light on the fundamental point that “Wealth”, no matter what its form, is in principle “the property” of Allah, and it is He who has bestowed upon man the right to exploit it.</a:t>
            </a:r>
            <a:endParaRPr lang="en-US" sz="2600" b="1" dirty="0" smtClean="0">
              <a:solidFill>
                <a:schemeClr val="tx1"/>
              </a:solidFill>
              <a:latin typeface="Baskerville Old Face" panose="02020602080505020303" pitchFamily="18" charset="0"/>
            </a:endParaRPr>
          </a:p>
        </p:txBody>
      </p:sp>
      <p:sp>
        <p:nvSpPr>
          <p:cNvPr id="4"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176975975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The Real Nature of Wealth &amp; Property (I)</a:t>
            </a:r>
            <a:r>
              <a:rPr lang="en-US" sz="26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6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So man has the right of property over the things but this right is not absolute or boundless.</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It carries along with certain limitations and restrictions which have been imposed by the real owner of the “Wealth”.</a:t>
            </a:r>
            <a:endParaRPr lang="en-US" sz="2600" b="1" dirty="0" smtClean="0">
              <a:solidFill>
                <a:schemeClr val="tx1"/>
              </a:solidFill>
              <a:latin typeface="Baskerville Old Face" panose="02020602080505020303" pitchFamily="18" charset="0"/>
            </a:endParaRPr>
          </a:p>
        </p:txBody>
      </p:sp>
      <p:sp>
        <p:nvSpPr>
          <p:cNvPr id="4"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extBox 5"/>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 xmlns:p14="http://schemas.microsoft.com/office/powerpoint/2010/main" val="176975975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4731774" y="3200400"/>
            <a:ext cx="3657600" cy="152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The Real Nature of Wealth &amp; Property (II)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
        <p:nvSpPr>
          <p:cNvPr id="5" name="Title 1"/>
          <p:cNvSpPr txBox="1">
            <a:spLocks/>
          </p:cNvSpPr>
          <p:nvPr/>
        </p:nvSpPr>
        <p:spPr bwMode="auto">
          <a:xfrm>
            <a:off x="0" y="1623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1" eaLnBrk="1" fontAlgn="base" latinLnBrk="0" hangingPunct="1">
              <a:lnSpc>
                <a:spcPct val="100000"/>
              </a:lnSpc>
              <a:spcBef>
                <a:spcPct val="0"/>
              </a:spcBef>
              <a:spcAft>
                <a:spcPct val="0"/>
              </a:spcAft>
              <a:buClrTx/>
              <a:buSzTx/>
              <a:buFontTx/>
              <a:buNone/>
              <a:tabLst/>
              <a:defRPr/>
            </a:pPr>
            <a:r>
              <a:rPr kumimoji="0" lang="en-US" sz="2800" b="1" i="0" u="none" strike="noStrike" kern="1200" cap="none" spc="0" normalizeH="0" baseline="0" noProof="0" smtClean="0">
                <a:ln>
                  <a:noFill/>
                </a:ln>
                <a:solidFill>
                  <a:schemeClr val="bg2">
                    <a:lumMod val="50000"/>
                  </a:schemeClr>
                </a:solidFill>
                <a:effectLst/>
                <a:uLnTx/>
                <a:uFillTx/>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kumimoji="0" lang="en-US" sz="2800" b="0" i="0" u="none" strike="noStrike" kern="1200" cap="none" spc="0" normalizeH="0" baseline="0" noProof="0" dirty="0">
              <a:ln>
                <a:noFill/>
              </a:ln>
              <a:solidFill>
                <a:schemeClr val="bg2">
                  <a:lumMod val="50000"/>
                </a:schemeClr>
              </a:solidFill>
              <a:effectLst/>
              <a:uLnTx/>
              <a:uFillTx/>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10101315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Islam and  Distribution of Wealth:</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Legal measures are of two kinds:</a:t>
            </a:r>
          </a:p>
          <a:p>
            <a:pPr marL="914400" lvl="1" indent="-457200" algn="l" eaLnBrk="1" hangingPunct="1">
              <a:buFont typeface="+mj-lt"/>
              <a:buAutoNum type="arabicPeriod"/>
            </a:pPr>
            <a:r>
              <a:rPr lang="en-US" sz="2500" b="1" dirty="0" smtClean="0">
                <a:solidFill>
                  <a:schemeClr val="tx1"/>
                </a:solidFill>
                <a:latin typeface="Baskerville Old Face" panose="02020602080505020303" pitchFamily="18" charset="0"/>
              </a:rPr>
              <a:t>Positive Measures</a:t>
            </a:r>
          </a:p>
          <a:p>
            <a:pPr marL="914400" lvl="1" indent="-457200" algn="l" eaLnBrk="1" hangingPunct="1">
              <a:buFont typeface="+mj-lt"/>
              <a:buAutoNum type="arabicPeriod"/>
            </a:pPr>
            <a:r>
              <a:rPr lang="en-US" sz="2500" b="1" dirty="0" smtClean="0">
                <a:solidFill>
                  <a:schemeClr val="tx1"/>
                </a:solidFill>
                <a:latin typeface="Baskerville Old Face" panose="02020602080505020303" pitchFamily="18" charset="0"/>
              </a:rPr>
              <a:t>Prohibitive Measures</a:t>
            </a:r>
          </a:p>
          <a:p>
            <a:pPr marL="457200" indent="-457200" algn="l" eaLnBrk="1" hangingPunct="1"/>
            <a:endParaRPr lang="en-US" sz="2500" b="1" dirty="0" smtClean="0">
              <a:solidFill>
                <a:schemeClr val="tx1"/>
              </a:solidFill>
              <a:latin typeface="Baskerville Old Face" panose="02020602080505020303" pitchFamily="18" charset="0"/>
            </a:endParaRPr>
          </a:p>
        </p:txBody>
      </p:sp>
      <p:sp>
        <p:nvSpPr>
          <p:cNvPr id="4"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500" b="1" dirty="0" smtClean="0">
                <a:solidFill>
                  <a:schemeClr val="accent6">
                    <a:lumMod val="75000"/>
                  </a:schemeClr>
                </a:solidFill>
                <a:latin typeface="Levenim MT" panose="02010502060101010101" pitchFamily="2" charset="-79"/>
                <a:cs typeface="Levenim MT" panose="02010502060101010101" pitchFamily="2" charset="-79"/>
              </a:rPr>
              <a:t>The Real Nature of Wealth &amp; </a:t>
            </a:r>
            <a:r>
              <a:rPr lang="en-US" sz="2500" b="1" dirty="0" smtClean="0">
                <a:solidFill>
                  <a:schemeClr val="accent6">
                    <a:lumMod val="75000"/>
                  </a:schemeClr>
                </a:solidFill>
                <a:latin typeface="Levenim MT" panose="02010502060101010101" pitchFamily="2" charset="-79"/>
                <a:cs typeface="Levenim MT" panose="02010502060101010101" pitchFamily="2" charset="-79"/>
              </a:rPr>
              <a:t>Property (II):</a:t>
            </a:r>
            <a:endParaRPr lang="en-US" sz="25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real owner of the wealth is Allah</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It is Allah who blessed the right of ownership on man</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Man’s right of ownership is not absolute but it is subject of limits and restraints imposed upon it by Allah</a:t>
            </a:r>
          </a:p>
        </p:txBody>
      </p:sp>
      <p:sp>
        <p:nvSpPr>
          <p:cNvPr id="4"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176975975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500" b="1" dirty="0" smtClean="0">
                <a:solidFill>
                  <a:schemeClr val="accent6">
                    <a:lumMod val="75000"/>
                  </a:schemeClr>
                </a:solidFill>
                <a:latin typeface="Levenim MT" panose="02010502060101010101" pitchFamily="2" charset="-79"/>
                <a:cs typeface="Levenim MT" panose="02010502060101010101" pitchFamily="2" charset="-79"/>
              </a:rPr>
              <a:t>The Real Nature of Wealth &amp; </a:t>
            </a:r>
            <a:r>
              <a:rPr lang="en-US" sz="2500" b="1" dirty="0" smtClean="0">
                <a:solidFill>
                  <a:schemeClr val="accent6">
                    <a:lumMod val="75000"/>
                  </a:schemeClr>
                </a:solidFill>
                <a:latin typeface="Levenim MT" panose="02010502060101010101" pitchFamily="2" charset="-79"/>
                <a:cs typeface="Levenim MT" panose="02010502060101010101" pitchFamily="2" charset="-79"/>
              </a:rPr>
              <a:t>Property (II):</a:t>
            </a:r>
            <a:endParaRPr lang="en-US" sz="25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One must spend the wealth where He has commanded it to be spent, and refrain from spending where He has forbidden.</a:t>
            </a:r>
            <a:endParaRPr lang="en-US" sz="2600" b="1" dirty="0" smtClean="0">
              <a:solidFill>
                <a:schemeClr val="tx1"/>
              </a:solidFill>
              <a:latin typeface="Baskerville Old Face" panose="02020602080505020303" pitchFamily="18" charset="0"/>
            </a:endParaRPr>
          </a:p>
        </p:txBody>
      </p:sp>
      <p:sp>
        <p:nvSpPr>
          <p:cNvPr id="4"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176975975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177" y="990601"/>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685800" y="1143000"/>
            <a:ext cx="7924800" cy="5181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500" b="1" dirty="0" smtClean="0">
                <a:solidFill>
                  <a:schemeClr val="accent6">
                    <a:lumMod val="75000"/>
                  </a:schemeClr>
                </a:solidFill>
                <a:latin typeface="Levenim MT" panose="02010502060101010101" pitchFamily="2" charset="-79"/>
                <a:cs typeface="Levenim MT" panose="02010502060101010101" pitchFamily="2" charset="-79"/>
              </a:rPr>
              <a:t>The Real Nature of Wealth &amp; </a:t>
            </a:r>
            <a:r>
              <a:rPr lang="en-US" sz="2500" b="1" dirty="0" smtClean="0">
                <a:solidFill>
                  <a:schemeClr val="accent6">
                    <a:lumMod val="75000"/>
                  </a:schemeClr>
                </a:solidFill>
                <a:latin typeface="Levenim MT" panose="02010502060101010101" pitchFamily="2" charset="-79"/>
                <a:cs typeface="Levenim MT" panose="02010502060101010101" pitchFamily="2" charset="-79"/>
              </a:rPr>
              <a:t>Property (II): </a:t>
            </a:r>
            <a:endParaRPr lang="en-US" sz="25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p>
          <a:p>
            <a:pPr rtl="1" eaLnBrk="1" hangingPunct="1"/>
            <a:r>
              <a:rPr lang="ur-PK" sz="2800" b="1" dirty="0">
                <a:solidFill>
                  <a:schemeClr val="tx1"/>
                </a:solidFill>
                <a:latin typeface="Baskerville Old Face" pitchFamily="18" charset="0"/>
                <a:cs typeface="1 MUHAMMADI QURANIC" pitchFamily="66" charset="-78"/>
              </a:rPr>
              <a:t>وَابْتَـغِ فِيْمَآ اٰتَاكَ اللّـٰهُ الـدَّارَ الْاٰخِرَةَ ۖ وَلَا تَنْسَ نَصِيْبَكَ مِنَ الـدُّنْيَا ۖ وَاَحْسِنْ كَمَآ اَحْسَنَ اللّـٰهُ اِلَيْكَ ۖ وَلَا تَبْـغِ الْفَسَادَ فِى الْاَرْضِ ۖ اِنَّ اللّـٰهَ لَا يُحِبُّ </a:t>
            </a:r>
            <a:r>
              <a:rPr lang="ur-PK" sz="2800" b="1" dirty="0" smtClean="0">
                <a:solidFill>
                  <a:schemeClr val="tx1"/>
                </a:solidFill>
                <a:latin typeface="Baskerville Old Face" pitchFamily="18" charset="0"/>
                <a:cs typeface="1 MUHAMMADI QURANIC" pitchFamily="66" charset="-78"/>
              </a:rPr>
              <a:t>الْمُفْسِدِيْنَ</a:t>
            </a:r>
            <a:endParaRPr lang="en-US" sz="2800" b="1" dirty="0" smtClean="0">
              <a:solidFill>
                <a:schemeClr val="tx1"/>
              </a:solidFill>
              <a:latin typeface="Baskerville Old Face" pitchFamily="18" charset="0"/>
              <a:cs typeface="1 MUHAMMADI QURANIC" pitchFamily="66" charset="-78"/>
            </a:endParaRPr>
          </a:p>
          <a:p>
            <a:pPr algn="l" eaLnBrk="1" hangingPunct="1"/>
            <a:r>
              <a:rPr lang="en-US" sz="2800" b="1" dirty="0" smtClean="0">
                <a:solidFill>
                  <a:schemeClr val="tx1"/>
                </a:solidFill>
                <a:latin typeface="Baskerville Old Face" pitchFamily="18" charset="0"/>
                <a:cs typeface="1 MUHAMMADI QURANIC" pitchFamily="66" charset="-78"/>
              </a:rPr>
              <a:t>And that (wealth) which Allah has given you, demand the hereafter with it and no not forget your share of the world and do such good with the people (as) Allah has done good with you and do not desire (do) dispute in the land. Indeed Allah does not love the disputers. [Q28:  77]</a:t>
            </a:r>
            <a:endParaRPr lang="en-US" sz="28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9" name="Title 1"/>
          <p:cNvSpPr txBox="1">
            <a:spLocks/>
          </p:cNvSpPr>
          <p:nvPr/>
        </p:nvSpPr>
        <p:spPr bwMode="auto">
          <a:xfrm>
            <a:off x="0" y="1623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1" eaLnBrk="1" fontAlgn="base" latinLnBrk="0" hangingPunct="1">
              <a:lnSpc>
                <a:spcPct val="100000"/>
              </a:lnSpc>
              <a:spcBef>
                <a:spcPct val="0"/>
              </a:spcBef>
              <a:spcAft>
                <a:spcPct val="0"/>
              </a:spcAft>
              <a:buClrTx/>
              <a:buSzTx/>
              <a:buFontTx/>
              <a:buNone/>
              <a:tabLst/>
              <a:defRPr/>
            </a:pPr>
            <a:r>
              <a:rPr kumimoji="0" lang="en-US" sz="2800" b="1" i="0" u="none" strike="noStrike" kern="1200" cap="none" spc="0" normalizeH="0" baseline="0" noProof="0" smtClean="0">
                <a:ln>
                  <a:noFill/>
                </a:ln>
                <a:solidFill>
                  <a:schemeClr val="bg2">
                    <a:lumMod val="50000"/>
                  </a:schemeClr>
                </a:solidFill>
                <a:effectLst/>
                <a:uLnTx/>
                <a:uFillTx/>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kumimoji="0" lang="en-US" sz="2800" b="0" i="0" u="none" strike="noStrike" kern="1200" cap="none" spc="0" normalizeH="0" baseline="0" noProof="0" dirty="0">
              <a:ln>
                <a:noFill/>
              </a:ln>
              <a:solidFill>
                <a:schemeClr val="bg2">
                  <a:lumMod val="50000"/>
                </a:schemeClr>
              </a:solidFill>
              <a:effectLst/>
              <a:uLnTx/>
              <a:uFillTx/>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114421537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181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500" b="1" dirty="0" smtClean="0">
                <a:solidFill>
                  <a:schemeClr val="accent6">
                    <a:lumMod val="75000"/>
                  </a:schemeClr>
                </a:solidFill>
                <a:latin typeface="Levenim MT" panose="02010502060101010101" pitchFamily="2" charset="-79"/>
                <a:cs typeface="Levenim MT" panose="02010502060101010101" pitchFamily="2" charset="-79"/>
              </a:rPr>
              <a:t>The Real Nature of Wealth &amp; </a:t>
            </a:r>
            <a:r>
              <a:rPr lang="en-US" sz="2500" b="1" dirty="0" smtClean="0">
                <a:solidFill>
                  <a:schemeClr val="accent6">
                    <a:lumMod val="75000"/>
                  </a:schemeClr>
                </a:solidFill>
                <a:latin typeface="Levenim MT" panose="02010502060101010101" pitchFamily="2" charset="-79"/>
                <a:cs typeface="Levenim MT" panose="02010502060101010101" pitchFamily="2" charset="-79"/>
              </a:rPr>
              <a:t>Property (II):</a:t>
            </a:r>
            <a:endParaRPr lang="en-US" sz="25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endParaRPr lang="en-US" sz="2600" b="1" dirty="0" smtClean="0">
              <a:solidFill>
                <a:schemeClr val="tx1"/>
              </a:solidFill>
              <a:latin typeface="Baskerville Old Face" panose="02020602080505020303" pitchFamily="18" charset="0"/>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In interpretation of the verse of Al </a:t>
            </a:r>
            <a:r>
              <a:rPr lang="en-US" sz="2600" b="1" dirty="0" err="1" smtClean="0">
                <a:solidFill>
                  <a:schemeClr val="tx1"/>
                </a:solidFill>
                <a:latin typeface="Baskerville Old Face" panose="02020602080505020303" pitchFamily="18" charset="0"/>
              </a:rPr>
              <a:t>Qasas</a:t>
            </a:r>
            <a:r>
              <a:rPr lang="en-US" sz="2600" b="1" dirty="0" smtClean="0">
                <a:solidFill>
                  <a:schemeClr val="tx1"/>
                </a:solidFill>
                <a:latin typeface="Baskerville Old Face" panose="02020602080505020303" pitchFamily="18" charset="0"/>
              </a:rPr>
              <a:t> Mufti Muhammad </a:t>
            </a:r>
            <a:r>
              <a:rPr lang="en-US" sz="2600" b="1" dirty="0" err="1" smtClean="0">
                <a:solidFill>
                  <a:schemeClr val="tx1"/>
                </a:solidFill>
                <a:latin typeface="Baskerville Old Face" panose="02020602080505020303" pitchFamily="18" charset="0"/>
              </a:rPr>
              <a:t>Shafi</a:t>
            </a:r>
            <a:r>
              <a:rPr lang="en-US" sz="2600" b="1" dirty="0" smtClean="0">
                <a:solidFill>
                  <a:schemeClr val="tx1"/>
                </a:solidFill>
                <a:latin typeface="Baskerville Old Face" panose="02020602080505020303" pitchFamily="18" charset="0"/>
              </a:rPr>
              <a:t> writes</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Whatever man owns has been given to him by Allah</a:t>
            </a:r>
          </a:p>
          <a:p>
            <a:pPr algn="l" eaLnBrk="1" hangingPunct="1"/>
            <a:endParaRPr lang="en-US" sz="2600" b="1" dirty="0" smtClean="0">
              <a:solidFill>
                <a:schemeClr val="tx1"/>
              </a:solidFill>
              <a:latin typeface="Baskerville Old Face" panose="02020602080505020303" pitchFamily="18" charset="0"/>
            </a:endParaRPr>
          </a:p>
        </p:txBody>
      </p:sp>
      <p:sp>
        <p:nvSpPr>
          <p:cNvPr id="4"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201745152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181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500" b="1" dirty="0" smtClean="0">
                <a:solidFill>
                  <a:schemeClr val="accent6">
                    <a:lumMod val="75000"/>
                  </a:schemeClr>
                </a:solidFill>
                <a:latin typeface="Levenim MT" panose="02010502060101010101" pitchFamily="2" charset="-79"/>
                <a:cs typeface="Levenim MT" panose="02010502060101010101" pitchFamily="2" charset="-79"/>
              </a:rPr>
              <a:t>The Real Nature of Wealth &amp; </a:t>
            </a:r>
            <a:r>
              <a:rPr lang="en-US" sz="2500" b="1" dirty="0" smtClean="0">
                <a:solidFill>
                  <a:schemeClr val="accent6">
                    <a:lumMod val="75000"/>
                  </a:schemeClr>
                </a:solidFill>
                <a:latin typeface="Levenim MT" panose="02010502060101010101" pitchFamily="2" charset="-79"/>
                <a:cs typeface="Levenim MT" panose="02010502060101010101" pitchFamily="2" charset="-79"/>
              </a:rPr>
              <a:t>Property (II):</a:t>
            </a:r>
            <a:endParaRPr lang="en-US" sz="25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Wingdings" pitchFamily="2" charset="2"/>
              <a:buChar char="ü"/>
            </a:pPr>
            <a:endParaRPr lang="en-US" sz="26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Man </a:t>
            </a:r>
            <a:r>
              <a:rPr lang="en-US" sz="2600" b="1" dirty="0">
                <a:solidFill>
                  <a:schemeClr val="tx1"/>
                </a:solidFill>
                <a:latin typeface="Baskerville Old Face" panose="02020602080505020303" pitchFamily="18" charset="0"/>
              </a:rPr>
              <a:t>should spend his wealth in such manner that his ultimate purpose should be to achieve success in the </a:t>
            </a:r>
            <a:r>
              <a:rPr lang="en-US" sz="2600" b="1" dirty="0" smtClean="0">
                <a:solidFill>
                  <a:schemeClr val="tx1"/>
                </a:solidFill>
                <a:latin typeface="Baskerville Old Face" panose="02020602080505020303" pitchFamily="18" charset="0"/>
              </a:rPr>
              <a:t>world and Hereafter both</a:t>
            </a:r>
            <a:endParaRPr lang="en-US" sz="2600" b="1" dirty="0">
              <a:solidFill>
                <a:schemeClr val="tx1"/>
              </a:solidFill>
              <a:latin typeface="Baskerville Old Face" panose="02020602080505020303" pitchFamily="18" charset="0"/>
            </a:endParaRPr>
          </a:p>
          <a:p>
            <a:pPr marL="457200" indent="-457200" algn="l" eaLnBrk="1" hangingPunct="1">
              <a:buFont typeface="Wingdings" pitchFamily="2" charset="2"/>
              <a:buChar char="ü"/>
            </a:pPr>
            <a:endParaRPr lang="en-US" sz="2600" b="1" dirty="0" smtClean="0">
              <a:solidFill>
                <a:schemeClr val="tx1"/>
              </a:solidFill>
              <a:latin typeface="Baskerville Old Face" panose="02020602080505020303" pitchFamily="18" charset="0"/>
            </a:endParaRPr>
          </a:p>
        </p:txBody>
      </p:sp>
      <p:sp>
        <p:nvSpPr>
          <p:cNvPr id="4"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6397535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181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500" b="1" dirty="0" smtClean="0">
                <a:solidFill>
                  <a:schemeClr val="accent6">
                    <a:lumMod val="75000"/>
                  </a:schemeClr>
                </a:solidFill>
                <a:latin typeface="Levenim MT" panose="02010502060101010101" pitchFamily="2" charset="-79"/>
                <a:cs typeface="Levenim MT" panose="02010502060101010101" pitchFamily="2" charset="-79"/>
              </a:rPr>
              <a:t>The Real Nature of Wealth &amp; </a:t>
            </a:r>
            <a:r>
              <a:rPr lang="en-US" sz="2500" b="1" dirty="0" smtClean="0">
                <a:solidFill>
                  <a:schemeClr val="accent6">
                    <a:lumMod val="75000"/>
                  </a:schemeClr>
                </a:solidFill>
                <a:latin typeface="Levenim MT" panose="02010502060101010101" pitchFamily="2" charset="-79"/>
                <a:cs typeface="Levenim MT" panose="02010502060101010101" pitchFamily="2" charset="-79"/>
              </a:rPr>
              <a:t>Property (II):</a:t>
            </a:r>
            <a:endParaRPr lang="en-US" sz="25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Wingdings" pitchFamily="2" charset="2"/>
              <a:buChar char="ü"/>
            </a:pPr>
            <a:endParaRPr lang="en-US" sz="26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Since wealth has been given by Allah, man should spend it in accordance with His commands</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Allah has given two kinds of orders for the use of this wealth</a:t>
            </a:r>
          </a:p>
        </p:txBody>
      </p:sp>
      <p:sp>
        <p:nvSpPr>
          <p:cNvPr id="4"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75347432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181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500" b="1" dirty="0" smtClean="0">
                <a:solidFill>
                  <a:schemeClr val="accent6">
                    <a:lumMod val="75000"/>
                  </a:schemeClr>
                </a:solidFill>
                <a:latin typeface="Levenim MT" panose="02010502060101010101" pitchFamily="2" charset="-79"/>
                <a:cs typeface="Levenim MT" panose="02010502060101010101" pitchFamily="2" charset="-79"/>
              </a:rPr>
              <a:t>The Real Nature of Wealth &amp; </a:t>
            </a:r>
            <a:r>
              <a:rPr lang="en-US" sz="2500" b="1" dirty="0" smtClean="0">
                <a:solidFill>
                  <a:schemeClr val="accent6">
                    <a:lumMod val="75000"/>
                  </a:schemeClr>
                </a:solidFill>
                <a:latin typeface="Levenim MT" panose="02010502060101010101" pitchFamily="2" charset="-79"/>
                <a:cs typeface="Levenim MT" panose="02010502060101010101" pitchFamily="2" charset="-79"/>
              </a:rPr>
              <a:t>Property (II):</a:t>
            </a:r>
            <a:endParaRPr lang="en-US" sz="2500" b="1" dirty="0" smtClean="0">
              <a:solidFill>
                <a:schemeClr val="bg2">
                  <a:lumMod val="50000"/>
                </a:schemeClr>
              </a:solidFill>
              <a:latin typeface="Levenim MT" panose="02010502060101010101" pitchFamily="2" charset="-79"/>
              <a:cs typeface="Levenim MT" panose="02010502060101010101" pitchFamily="2" charset="-79"/>
            </a:endParaRP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Man should give away a portion of his wealth to others. This order has been issued because whatever man owns has been given to him by Allah. Hence man should show benevolence to others</a:t>
            </a:r>
          </a:p>
        </p:txBody>
      </p:sp>
      <p:sp>
        <p:nvSpPr>
          <p:cNvPr id="4"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25139626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181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500" b="1" dirty="0" smtClean="0">
                <a:solidFill>
                  <a:schemeClr val="accent6">
                    <a:lumMod val="75000"/>
                  </a:schemeClr>
                </a:solidFill>
                <a:latin typeface="Levenim MT" panose="02010502060101010101" pitchFamily="2" charset="-79"/>
                <a:cs typeface="Levenim MT" panose="02010502060101010101" pitchFamily="2" charset="-79"/>
              </a:rPr>
              <a:t>The Real Nature of Wealth &amp; </a:t>
            </a:r>
            <a:r>
              <a:rPr lang="en-US" sz="2500" b="1" dirty="0" smtClean="0">
                <a:solidFill>
                  <a:schemeClr val="accent6">
                    <a:lumMod val="75000"/>
                  </a:schemeClr>
                </a:solidFill>
                <a:latin typeface="Levenim MT" panose="02010502060101010101" pitchFamily="2" charset="-79"/>
                <a:cs typeface="Levenim MT" panose="02010502060101010101" pitchFamily="2" charset="-79"/>
              </a:rPr>
              <a:t>Property (II):</a:t>
            </a:r>
            <a:endParaRPr lang="en-US" sz="2500" b="1" dirty="0" smtClean="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600" b="1" dirty="0" smtClean="0">
                <a:solidFill>
                  <a:schemeClr val="tx1"/>
                </a:solidFill>
                <a:latin typeface="Baskerville Old Face" panose="02020602080505020303" pitchFamily="18" charset="0"/>
              </a:rPr>
              <a:t>2.   Allah has the right to    </a:t>
            </a:r>
          </a:p>
          <a:p>
            <a:pPr algn="l" eaLnBrk="1" hangingPunct="1"/>
            <a:r>
              <a:rPr lang="en-US" sz="2600" b="1" dirty="0">
                <a:solidFill>
                  <a:schemeClr val="tx1"/>
                </a:solidFill>
                <a:latin typeface="Baskerville Old Face" panose="02020602080505020303" pitchFamily="18" charset="0"/>
              </a:rPr>
              <a:t> </a:t>
            </a:r>
            <a:r>
              <a:rPr lang="en-US" sz="2600" b="1" dirty="0" smtClean="0">
                <a:solidFill>
                  <a:schemeClr val="tx1"/>
                </a:solidFill>
                <a:latin typeface="Baskerville Old Face" panose="02020602080505020303" pitchFamily="18" charset="0"/>
              </a:rPr>
              <a:t>     forbid you to use this  </a:t>
            </a:r>
          </a:p>
          <a:p>
            <a:pPr algn="l" eaLnBrk="1" hangingPunct="1"/>
            <a:r>
              <a:rPr lang="en-US" sz="2600" b="1" dirty="0">
                <a:solidFill>
                  <a:schemeClr val="tx1"/>
                </a:solidFill>
                <a:latin typeface="Baskerville Old Face" panose="02020602080505020303" pitchFamily="18" charset="0"/>
              </a:rPr>
              <a:t> </a:t>
            </a:r>
            <a:r>
              <a:rPr lang="en-US" sz="2600" b="1" dirty="0" smtClean="0">
                <a:solidFill>
                  <a:schemeClr val="tx1"/>
                </a:solidFill>
                <a:latin typeface="Baskerville Old Face" panose="02020602080505020303" pitchFamily="18" charset="0"/>
              </a:rPr>
              <a:t>     wealth in some </a:t>
            </a:r>
          </a:p>
          <a:p>
            <a:pPr algn="l" eaLnBrk="1" hangingPunct="1"/>
            <a:r>
              <a:rPr lang="en-US" sz="2600" b="1" dirty="0">
                <a:solidFill>
                  <a:schemeClr val="tx1"/>
                </a:solidFill>
                <a:latin typeface="Baskerville Old Face" panose="02020602080505020303" pitchFamily="18" charset="0"/>
              </a:rPr>
              <a:t> </a:t>
            </a:r>
            <a:r>
              <a:rPr lang="en-US" sz="2600" b="1" dirty="0" smtClean="0">
                <a:solidFill>
                  <a:schemeClr val="tx1"/>
                </a:solidFill>
                <a:latin typeface="Baskerville Old Face" panose="02020602080505020303" pitchFamily="18" charset="0"/>
              </a:rPr>
              <a:t>     particular way. It is his </a:t>
            </a:r>
          </a:p>
          <a:p>
            <a:pPr algn="l" eaLnBrk="1" hangingPunct="1"/>
            <a:r>
              <a:rPr lang="en-US" sz="2600" b="1" dirty="0">
                <a:solidFill>
                  <a:schemeClr val="tx1"/>
                </a:solidFill>
                <a:latin typeface="Baskerville Old Face" panose="02020602080505020303" pitchFamily="18" charset="0"/>
              </a:rPr>
              <a:t> </a:t>
            </a:r>
            <a:r>
              <a:rPr lang="en-US" sz="2600" b="1" dirty="0" smtClean="0">
                <a:solidFill>
                  <a:schemeClr val="tx1"/>
                </a:solidFill>
                <a:latin typeface="Baskerville Old Face" panose="02020602080505020303" pitchFamily="18" charset="0"/>
              </a:rPr>
              <a:t>     prerogative to deny </a:t>
            </a:r>
          </a:p>
          <a:p>
            <a:pPr algn="l" eaLnBrk="1" hangingPunct="1"/>
            <a:r>
              <a:rPr lang="en-US" sz="2600" b="1" dirty="0">
                <a:solidFill>
                  <a:schemeClr val="tx1"/>
                </a:solidFill>
                <a:latin typeface="Baskerville Old Face" panose="02020602080505020303" pitchFamily="18" charset="0"/>
              </a:rPr>
              <a:t> </a:t>
            </a:r>
            <a:r>
              <a:rPr lang="en-US" sz="2600" b="1" dirty="0" smtClean="0">
                <a:solidFill>
                  <a:schemeClr val="tx1"/>
                </a:solidFill>
                <a:latin typeface="Baskerville Old Face" panose="02020602080505020303" pitchFamily="18" charset="0"/>
              </a:rPr>
              <a:t>     you your right over </a:t>
            </a:r>
          </a:p>
          <a:p>
            <a:pPr algn="l" eaLnBrk="1" hangingPunct="1"/>
            <a:r>
              <a:rPr lang="en-US" sz="2600" b="1" dirty="0">
                <a:solidFill>
                  <a:schemeClr val="tx1"/>
                </a:solidFill>
                <a:latin typeface="Baskerville Old Face" panose="02020602080505020303" pitchFamily="18" charset="0"/>
              </a:rPr>
              <a:t> </a:t>
            </a:r>
            <a:r>
              <a:rPr lang="en-US" sz="2600" b="1" dirty="0" smtClean="0">
                <a:solidFill>
                  <a:schemeClr val="tx1"/>
                </a:solidFill>
                <a:latin typeface="Baskerville Old Face" panose="02020602080505020303" pitchFamily="18" charset="0"/>
              </a:rPr>
              <a:t>     wealth in case it is </a:t>
            </a:r>
          </a:p>
          <a:p>
            <a:pPr algn="l" eaLnBrk="1" hangingPunct="1"/>
            <a:r>
              <a:rPr lang="en-US" sz="2600" b="1" dirty="0">
                <a:solidFill>
                  <a:schemeClr val="tx1"/>
                </a:solidFill>
                <a:latin typeface="Baskerville Old Face" panose="02020602080505020303" pitchFamily="18" charset="0"/>
              </a:rPr>
              <a:t> </a:t>
            </a:r>
            <a:r>
              <a:rPr lang="en-US" sz="2600" b="1" dirty="0" smtClean="0">
                <a:solidFill>
                  <a:schemeClr val="tx1"/>
                </a:solidFill>
                <a:latin typeface="Baskerville Old Face" panose="02020602080505020303" pitchFamily="18" charset="0"/>
              </a:rPr>
              <a:t>     likely to cause strife or </a:t>
            </a:r>
          </a:p>
          <a:p>
            <a:pPr algn="l" eaLnBrk="1" hangingPunct="1"/>
            <a:r>
              <a:rPr lang="en-US" sz="2600" b="1" dirty="0">
                <a:solidFill>
                  <a:schemeClr val="tx1"/>
                </a:solidFill>
                <a:latin typeface="Baskerville Old Face" panose="02020602080505020303" pitchFamily="18" charset="0"/>
              </a:rPr>
              <a:t> </a:t>
            </a:r>
            <a:r>
              <a:rPr lang="en-US" sz="2600" b="1" dirty="0" smtClean="0">
                <a:solidFill>
                  <a:schemeClr val="tx1"/>
                </a:solidFill>
                <a:latin typeface="Baskerville Old Face" panose="02020602080505020303" pitchFamily="18" charset="0"/>
              </a:rPr>
              <a:t>     evil in the land</a:t>
            </a: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
        <p:nvSpPr>
          <p:cNvPr id="7"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29620316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4731774" y="3200400"/>
            <a:ext cx="3657600" cy="1600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The Objective of the Distribution of Wealth in slam (I)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
        <p:nvSpPr>
          <p:cNvPr id="5" name="Title 1"/>
          <p:cNvSpPr txBox="1">
            <a:spLocks/>
          </p:cNvSpPr>
          <p:nvPr/>
        </p:nvSpPr>
        <p:spPr bwMode="auto">
          <a:xfrm>
            <a:off x="0" y="1623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1" eaLnBrk="1" fontAlgn="base" latinLnBrk="0" hangingPunct="1">
              <a:lnSpc>
                <a:spcPct val="100000"/>
              </a:lnSpc>
              <a:spcBef>
                <a:spcPct val="0"/>
              </a:spcBef>
              <a:spcAft>
                <a:spcPct val="0"/>
              </a:spcAft>
              <a:buClrTx/>
              <a:buSzTx/>
              <a:buFontTx/>
              <a:buNone/>
              <a:tabLst/>
              <a:defRPr/>
            </a:pPr>
            <a:r>
              <a:rPr kumimoji="0" lang="en-US" sz="2800" b="1" i="0" u="none" strike="noStrike" kern="1200" cap="none" spc="0" normalizeH="0" baseline="0" noProof="0" smtClean="0">
                <a:ln>
                  <a:noFill/>
                </a:ln>
                <a:solidFill>
                  <a:schemeClr val="bg2">
                    <a:lumMod val="50000"/>
                  </a:schemeClr>
                </a:solidFill>
                <a:effectLst/>
                <a:uLnTx/>
                <a:uFillTx/>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kumimoji="0" lang="en-US" sz="2800" b="0" i="0" u="none" strike="noStrike" kern="1200" cap="none" spc="0" normalizeH="0" baseline="0" noProof="0" dirty="0">
              <a:ln>
                <a:noFill/>
              </a:ln>
              <a:solidFill>
                <a:schemeClr val="bg2">
                  <a:lumMod val="50000"/>
                </a:schemeClr>
              </a:solidFill>
              <a:effectLst/>
              <a:uLnTx/>
              <a:uFillTx/>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101013154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181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500" b="1" dirty="0" smtClean="0">
                <a:solidFill>
                  <a:schemeClr val="accent6">
                    <a:lumMod val="75000"/>
                  </a:schemeClr>
                </a:solidFill>
                <a:latin typeface="Levenim MT" panose="02010502060101010101" pitchFamily="2" charset="-79"/>
                <a:cs typeface="Levenim MT" panose="02010502060101010101" pitchFamily="2" charset="-79"/>
              </a:rPr>
              <a:t>The </a:t>
            </a:r>
            <a:r>
              <a:rPr lang="en-US" sz="2500" b="1" dirty="0" smtClean="0">
                <a:solidFill>
                  <a:schemeClr val="accent6">
                    <a:lumMod val="75000"/>
                  </a:schemeClr>
                </a:solidFill>
                <a:latin typeface="Levenim MT" panose="02010502060101010101" pitchFamily="2" charset="-79"/>
                <a:cs typeface="Levenim MT" panose="02010502060101010101" pitchFamily="2" charset="-79"/>
              </a:rPr>
              <a:t>objective of the distribution of wealth in Islam (I):</a:t>
            </a:r>
            <a:endParaRPr lang="en-US" sz="2500" b="1" dirty="0" smtClean="0">
              <a:solidFill>
                <a:schemeClr val="bg2">
                  <a:lumMod val="50000"/>
                </a:schemeClr>
              </a:solidFill>
              <a:latin typeface="Levenim MT" panose="02010502060101010101" pitchFamily="2" charset="-79"/>
              <a:cs typeface="Levenim MT" panose="02010502060101010101" pitchFamily="2" charset="-79"/>
            </a:endParaRPr>
          </a:p>
          <a:p>
            <a:pPr marL="514350" indent="-514350" algn="l" eaLnBrk="1" hangingPunct="1">
              <a:buFont typeface="Arial" pitchFamily="34" charset="0"/>
              <a:buChar char="•"/>
            </a:pPr>
            <a:r>
              <a:rPr lang="en-US" sz="2600" b="1" dirty="0" smtClean="0">
                <a:solidFill>
                  <a:schemeClr val="tx1"/>
                </a:solidFill>
                <a:latin typeface="Baskerville Old Face" panose="02020602080505020303" pitchFamily="18" charset="0"/>
              </a:rPr>
              <a:t>The main objectives of the distribution of wealth according to the teachings of Islam can be categorized into the followings:</a:t>
            </a:r>
            <a:endParaRPr lang="en-US" sz="2600" b="1" dirty="0" smtClean="0">
              <a:solidFill>
                <a:schemeClr val="tx1"/>
              </a:solidFill>
              <a:latin typeface="Baskerville Old Face" panose="02020602080505020303" pitchFamily="18" charset="0"/>
            </a:endParaRPr>
          </a:p>
        </p:txBody>
      </p:sp>
      <p:sp>
        <p:nvSpPr>
          <p:cNvPr id="4"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2513962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Islam and  Distribution of Wealth:</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Positive measure includes</a:t>
            </a:r>
          </a:p>
          <a:p>
            <a:pPr marL="457200" indent="-457200" algn="l" eaLnBrk="1" hangingPunct="1">
              <a:buFont typeface="+mj-lt"/>
              <a:buAutoNum type="arabicPeriod"/>
            </a:pPr>
            <a:r>
              <a:rPr lang="en-US" sz="2500" b="1" dirty="0" smtClean="0">
                <a:solidFill>
                  <a:schemeClr val="tx1"/>
                </a:solidFill>
                <a:latin typeface="Baskerville Old Face" panose="02020602080505020303" pitchFamily="18" charset="0"/>
              </a:rPr>
              <a:t>Establishment of a system of </a:t>
            </a:r>
            <a:r>
              <a:rPr lang="en-US" sz="2500" b="1" dirty="0" err="1" smtClean="0">
                <a:solidFill>
                  <a:schemeClr val="tx1"/>
                </a:solidFill>
                <a:latin typeface="Baskerville Old Face" panose="02020602080505020303" pitchFamily="18" charset="0"/>
              </a:rPr>
              <a:t>Zakat</a:t>
            </a:r>
            <a:r>
              <a:rPr lang="en-US" sz="2500" b="1" dirty="0" smtClean="0">
                <a:solidFill>
                  <a:schemeClr val="tx1"/>
                </a:solidFill>
                <a:latin typeface="Baskerville Old Face" panose="02020602080505020303" pitchFamily="18" charset="0"/>
              </a:rPr>
              <a:t> and </a:t>
            </a:r>
            <a:r>
              <a:rPr lang="en-US" sz="2500" b="1" dirty="0" err="1" smtClean="0">
                <a:solidFill>
                  <a:schemeClr val="tx1"/>
                </a:solidFill>
                <a:latin typeface="Baskerville Old Face" panose="02020602080505020303" pitchFamily="18" charset="0"/>
              </a:rPr>
              <a:t>Ushur</a:t>
            </a:r>
            <a:endParaRPr lang="en-US" sz="2500" b="1" dirty="0" smtClean="0">
              <a:solidFill>
                <a:schemeClr val="tx1"/>
              </a:solidFill>
              <a:latin typeface="Baskerville Old Face" panose="02020602080505020303" pitchFamily="18" charset="0"/>
            </a:endParaRPr>
          </a:p>
          <a:p>
            <a:pPr marL="457200" indent="-457200" algn="l" eaLnBrk="1" hangingPunct="1">
              <a:buFont typeface="+mj-lt"/>
              <a:buAutoNum type="arabicPeriod"/>
            </a:pPr>
            <a:r>
              <a:rPr lang="en-US" sz="2500" b="1" dirty="0" smtClean="0">
                <a:solidFill>
                  <a:schemeClr val="tx1"/>
                </a:solidFill>
                <a:latin typeface="Baskerville Old Face" panose="02020602080505020303" pitchFamily="18" charset="0"/>
              </a:rPr>
              <a:t>The order of 1/5</a:t>
            </a:r>
            <a:r>
              <a:rPr lang="en-US" sz="2500" b="1" baseline="30000" dirty="0" smtClean="0">
                <a:solidFill>
                  <a:schemeClr val="tx1"/>
                </a:solidFill>
                <a:latin typeface="Baskerville Old Face" panose="02020602080505020303" pitchFamily="18" charset="0"/>
              </a:rPr>
              <a:t>th</a:t>
            </a:r>
            <a:r>
              <a:rPr lang="en-US" sz="2500" b="1" dirty="0" smtClean="0">
                <a:solidFill>
                  <a:schemeClr val="tx1"/>
                </a:solidFill>
                <a:latin typeface="Baskerville Old Face" panose="02020602080505020303" pitchFamily="18" charset="0"/>
              </a:rPr>
              <a:t> portion of spoil of war as state share</a:t>
            </a:r>
          </a:p>
          <a:p>
            <a:pPr marL="457200" indent="-457200" algn="l" eaLnBrk="1" hangingPunct="1">
              <a:buFont typeface="+mj-lt"/>
              <a:buAutoNum type="arabicPeriod"/>
            </a:pPr>
            <a:r>
              <a:rPr lang="en-US" sz="2500" b="1" dirty="0" smtClean="0">
                <a:solidFill>
                  <a:schemeClr val="tx1"/>
                </a:solidFill>
                <a:latin typeface="Baskerville Old Face" panose="02020602080505020303" pitchFamily="18" charset="0"/>
              </a:rPr>
              <a:t>The law of inheritance</a:t>
            </a:r>
          </a:p>
        </p:txBody>
      </p:sp>
      <p:sp>
        <p:nvSpPr>
          <p:cNvPr id="4"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181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500" b="1" dirty="0" smtClean="0">
                <a:solidFill>
                  <a:schemeClr val="accent6">
                    <a:lumMod val="75000"/>
                  </a:schemeClr>
                </a:solidFill>
                <a:latin typeface="Levenim MT" panose="02010502060101010101" pitchFamily="2" charset="-79"/>
                <a:cs typeface="Levenim MT" panose="02010502060101010101" pitchFamily="2" charset="-79"/>
              </a:rPr>
              <a:t>The </a:t>
            </a:r>
            <a:r>
              <a:rPr lang="en-US" sz="2500" b="1" dirty="0" smtClean="0">
                <a:solidFill>
                  <a:schemeClr val="accent6">
                    <a:lumMod val="75000"/>
                  </a:schemeClr>
                </a:solidFill>
                <a:latin typeface="Levenim MT" panose="02010502060101010101" pitchFamily="2" charset="-79"/>
                <a:cs typeface="Levenim MT" panose="02010502060101010101" pitchFamily="2" charset="-79"/>
              </a:rPr>
              <a:t>objective of the distribution of wealth in Islam (I):</a:t>
            </a:r>
            <a:endParaRPr lang="en-US" sz="2500" b="1" dirty="0" smtClean="0">
              <a:solidFill>
                <a:schemeClr val="bg2">
                  <a:lumMod val="50000"/>
                </a:schemeClr>
              </a:solidFill>
              <a:latin typeface="Levenim MT" panose="02010502060101010101" pitchFamily="2" charset="-79"/>
              <a:cs typeface="Levenim MT" panose="02010502060101010101" pitchFamily="2" charset="-79"/>
            </a:endParaRP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The establishment of a practicable system of economy.</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Enabling every one to get what is rightfully due to him.</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Eradicating the concentration of wealth.</a:t>
            </a:r>
            <a:endParaRPr lang="en-US" sz="2600" b="1" dirty="0" smtClean="0">
              <a:solidFill>
                <a:schemeClr val="tx1"/>
              </a:solidFill>
              <a:latin typeface="Baskerville Old Face" panose="02020602080505020303" pitchFamily="18" charset="0"/>
            </a:endParaRPr>
          </a:p>
        </p:txBody>
      </p:sp>
      <p:sp>
        <p:nvSpPr>
          <p:cNvPr id="4"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25139626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181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500" b="1" dirty="0" smtClean="0">
                <a:solidFill>
                  <a:schemeClr val="accent6">
                    <a:lumMod val="75000"/>
                  </a:schemeClr>
                </a:solidFill>
                <a:latin typeface="Levenim MT" panose="02010502060101010101" pitchFamily="2" charset="-79"/>
                <a:cs typeface="Levenim MT" panose="02010502060101010101" pitchFamily="2" charset="-79"/>
              </a:rPr>
              <a:t>The </a:t>
            </a:r>
            <a:r>
              <a:rPr lang="en-US" sz="2500" b="1" dirty="0" smtClean="0">
                <a:solidFill>
                  <a:schemeClr val="accent6">
                    <a:lumMod val="75000"/>
                  </a:schemeClr>
                </a:solidFill>
                <a:latin typeface="Levenim MT" panose="02010502060101010101" pitchFamily="2" charset="-79"/>
                <a:cs typeface="Levenim MT" panose="02010502060101010101" pitchFamily="2" charset="-79"/>
              </a:rPr>
              <a:t>objective of the distribution of wealth in Islam (I):</a:t>
            </a:r>
          </a:p>
          <a:p>
            <a:pPr marL="514350" indent="-514350" algn="l" eaLnBrk="1" hangingPunct="1">
              <a:buFont typeface="Wingdings" pitchFamily="2" charset="2"/>
              <a:buChar char="Ø"/>
            </a:pPr>
            <a:r>
              <a:rPr lang="en-US" sz="2000" b="1" u="sng" dirty="0" smtClean="0">
                <a:solidFill>
                  <a:schemeClr val="tx1"/>
                </a:solidFill>
                <a:latin typeface="Baskerville Old Face" panose="02020602080505020303" pitchFamily="18" charset="0"/>
              </a:rPr>
              <a:t>The establishment of a practicable system of economy</a:t>
            </a:r>
            <a:r>
              <a:rPr lang="en-US" sz="2000" b="1" dirty="0" smtClean="0">
                <a:solidFill>
                  <a:schemeClr val="tx1"/>
                </a:solidFill>
                <a:latin typeface="Baskerville Old Face" panose="02020602080505020303" pitchFamily="18" charset="0"/>
              </a:rPr>
              <a:t>.</a:t>
            </a:r>
          </a:p>
          <a:p>
            <a:pPr marL="514350" indent="-514350" algn="l" eaLnBrk="1" hangingPunct="1">
              <a:buFont typeface="Wingdings" pitchFamily="2" charset="2"/>
              <a:buChar char="v"/>
            </a:pPr>
            <a:r>
              <a:rPr lang="en-US" sz="2400" b="1" dirty="0" smtClean="0">
                <a:solidFill>
                  <a:schemeClr val="tx1"/>
                </a:solidFill>
                <a:latin typeface="Baskerville Old Face" panose="02020602080505020303" pitchFamily="18" charset="0"/>
              </a:rPr>
              <a:t>The first objective of the distribution of wealth is that it would be the means of establishing in the world a system of economy which is natural and practicable not artificial. </a:t>
            </a:r>
          </a:p>
        </p:txBody>
      </p:sp>
      <p:sp>
        <p:nvSpPr>
          <p:cNvPr id="4"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25139626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181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500" b="1" dirty="0" smtClean="0">
                <a:solidFill>
                  <a:schemeClr val="accent6">
                    <a:lumMod val="75000"/>
                  </a:schemeClr>
                </a:solidFill>
                <a:latin typeface="Levenim MT" panose="02010502060101010101" pitchFamily="2" charset="-79"/>
                <a:cs typeface="Levenim MT" panose="02010502060101010101" pitchFamily="2" charset="-79"/>
              </a:rPr>
              <a:t>The </a:t>
            </a:r>
            <a:r>
              <a:rPr lang="en-US" sz="2500" b="1" dirty="0" smtClean="0">
                <a:solidFill>
                  <a:schemeClr val="accent6">
                    <a:lumMod val="75000"/>
                  </a:schemeClr>
                </a:solidFill>
                <a:latin typeface="Levenim MT" panose="02010502060101010101" pitchFamily="2" charset="-79"/>
                <a:cs typeface="Levenim MT" panose="02010502060101010101" pitchFamily="2" charset="-79"/>
              </a:rPr>
              <a:t>objective of the distribution of wealth in Islam (I):</a:t>
            </a:r>
          </a:p>
          <a:p>
            <a:pPr marL="514350" indent="-514350" algn="l" eaLnBrk="1" hangingPunct="1">
              <a:buFont typeface="+mj-lt"/>
              <a:buAutoNum type="arabicPeriod"/>
            </a:pPr>
            <a:r>
              <a:rPr lang="en-US" sz="2000" b="1" u="sng" dirty="0" smtClean="0">
                <a:solidFill>
                  <a:schemeClr val="tx1"/>
                </a:solidFill>
                <a:latin typeface="Baskerville Old Face" panose="02020602080505020303" pitchFamily="18" charset="0"/>
              </a:rPr>
              <a:t>The establishment of a practicable system of economy</a:t>
            </a:r>
            <a:r>
              <a:rPr lang="en-US" sz="2000" b="1" dirty="0" smtClean="0">
                <a:solidFill>
                  <a:schemeClr val="tx1"/>
                </a:solidFill>
                <a:latin typeface="Baskerville Old Face" panose="02020602080505020303" pitchFamily="18" charset="0"/>
              </a:rPr>
              <a:t>.</a:t>
            </a:r>
          </a:p>
          <a:p>
            <a:pPr marL="514350" indent="-514350" algn="l" eaLnBrk="1" hangingPunct="1">
              <a:buFont typeface="Wingdings" pitchFamily="2" charset="2"/>
              <a:buChar char="v"/>
            </a:pPr>
            <a:r>
              <a:rPr lang="en-US" sz="2400" b="1" dirty="0" smtClean="0">
                <a:solidFill>
                  <a:schemeClr val="tx1"/>
                </a:solidFill>
                <a:latin typeface="Baskerville Old Face" panose="02020602080505020303" pitchFamily="18" charset="0"/>
              </a:rPr>
              <a:t>The natural economic system allows every individual to function in a normal way according to his ability, his aptitude, his own choice and liking.</a:t>
            </a:r>
            <a:endParaRPr lang="en-US" sz="2400" b="1" dirty="0" smtClean="0">
              <a:solidFill>
                <a:schemeClr val="tx1"/>
              </a:solidFill>
              <a:latin typeface="Baskerville Old Face" panose="02020602080505020303" pitchFamily="18" charset="0"/>
            </a:endParaRPr>
          </a:p>
        </p:txBody>
      </p:sp>
      <p:sp>
        <p:nvSpPr>
          <p:cNvPr id="4"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25139626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181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500" b="1" dirty="0" smtClean="0">
                <a:solidFill>
                  <a:schemeClr val="accent6">
                    <a:lumMod val="75000"/>
                  </a:schemeClr>
                </a:solidFill>
                <a:latin typeface="Levenim MT" panose="02010502060101010101" pitchFamily="2" charset="-79"/>
                <a:cs typeface="Levenim MT" panose="02010502060101010101" pitchFamily="2" charset="-79"/>
              </a:rPr>
              <a:t>The </a:t>
            </a:r>
            <a:r>
              <a:rPr lang="en-US" sz="2500" b="1" dirty="0" smtClean="0">
                <a:solidFill>
                  <a:schemeClr val="accent6">
                    <a:lumMod val="75000"/>
                  </a:schemeClr>
                </a:solidFill>
                <a:latin typeface="Levenim MT" panose="02010502060101010101" pitchFamily="2" charset="-79"/>
                <a:cs typeface="Levenim MT" panose="02010502060101010101" pitchFamily="2" charset="-79"/>
              </a:rPr>
              <a:t>objective of the distribution of wealth in Islam (I):</a:t>
            </a:r>
          </a:p>
          <a:p>
            <a:pPr marL="514350" indent="-514350" algn="l" eaLnBrk="1" hangingPunct="1">
              <a:buFont typeface="+mj-lt"/>
              <a:buAutoNum type="arabicPeriod"/>
            </a:pPr>
            <a:r>
              <a:rPr lang="en-US" sz="2000" b="1" u="sng" dirty="0" smtClean="0">
                <a:solidFill>
                  <a:schemeClr val="tx1"/>
                </a:solidFill>
                <a:latin typeface="Baskerville Old Face" panose="02020602080505020303" pitchFamily="18" charset="0"/>
              </a:rPr>
              <a:t>The establishment of a practicable system of economy</a:t>
            </a:r>
            <a:r>
              <a:rPr lang="en-US" sz="2000" b="1" dirty="0" smtClean="0">
                <a:solidFill>
                  <a:schemeClr val="tx1"/>
                </a:solidFill>
                <a:latin typeface="Baskerville Old Face" panose="02020602080505020303" pitchFamily="18" charset="0"/>
              </a:rPr>
              <a:t>.</a:t>
            </a:r>
          </a:p>
          <a:p>
            <a:pPr marL="514350" indent="-514350" algn="l" eaLnBrk="1" hangingPunct="1">
              <a:buFont typeface="Wingdings" pitchFamily="2" charset="2"/>
              <a:buChar char="v"/>
            </a:pPr>
            <a:r>
              <a:rPr lang="en-US" sz="2400" b="1" dirty="0" smtClean="0">
                <a:solidFill>
                  <a:schemeClr val="tx1"/>
                </a:solidFill>
                <a:latin typeface="Baskerville Old Face" panose="02020602080505020303" pitchFamily="18" charset="0"/>
              </a:rPr>
              <a:t>The natural economic system can not be secured without a healthy relationship between the employer and the employee.</a:t>
            </a:r>
            <a:endParaRPr lang="en-US" sz="2400" b="1" dirty="0" smtClean="0">
              <a:solidFill>
                <a:schemeClr val="tx1"/>
              </a:solidFill>
              <a:latin typeface="Baskerville Old Face" panose="02020602080505020303" pitchFamily="18" charset="0"/>
            </a:endParaRPr>
          </a:p>
        </p:txBody>
      </p:sp>
      <p:sp>
        <p:nvSpPr>
          <p:cNvPr id="4"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25139626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181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500" b="1" dirty="0" smtClean="0">
                <a:solidFill>
                  <a:schemeClr val="accent6">
                    <a:lumMod val="75000"/>
                  </a:schemeClr>
                </a:solidFill>
                <a:latin typeface="Levenim MT" panose="02010502060101010101" pitchFamily="2" charset="-79"/>
                <a:cs typeface="Levenim MT" panose="02010502060101010101" pitchFamily="2" charset="-79"/>
              </a:rPr>
              <a:t>The </a:t>
            </a:r>
            <a:r>
              <a:rPr lang="en-US" sz="2500" b="1" dirty="0" smtClean="0">
                <a:solidFill>
                  <a:schemeClr val="accent6">
                    <a:lumMod val="75000"/>
                  </a:schemeClr>
                </a:solidFill>
                <a:latin typeface="Levenim MT" panose="02010502060101010101" pitchFamily="2" charset="-79"/>
                <a:cs typeface="Levenim MT" panose="02010502060101010101" pitchFamily="2" charset="-79"/>
              </a:rPr>
              <a:t>objective of the distribution of wealth in Islam (I):</a:t>
            </a:r>
          </a:p>
          <a:p>
            <a:pPr marL="514350" indent="-514350" algn="l" eaLnBrk="1" hangingPunct="1">
              <a:buFont typeface="+mj-lt"/>
              <a:buAutoNum type="arabicPeriod"/>
            </a:pPr>
            <a:r>
              <a:rPr lang="en-US" sz="2000" b="1" u="sng" dirty="0" smtClean="0">
                <a:solidFill>
                  <a:schemeClr val="tx1"/>
                </a:solidFill>
                <a:latin typeface="Baskerville Old Face" panose="02020602080505020303" pitchFamily="18" charset="0"/>
              </a:rPr>
              <a:t>The establishment of a practicable system of economy</a:t>
            </a:r>
            <a:r>
              <a:rPr lang="en-US" sz="2000" b="1" dirty="0" smtClean="0">
                <a:solidFill>
                  <a:schemeClr val="tx1"/>
                </a:solidFill>
                <a:latin typeface="Baskerville Old Face" panose="02020602080505020303" pitchFamily="18" charset="0"/>
              </a:rPr>
              <a:t>.</a:t>
            </a:r>
          </a:p>
          <a:p>
            <a:pPr marL="514350" indent="-514350" algn="l" eaLnBrk="1" hangingPunct="1">
              <a:buFont typeface="Wingdings" pitchFamily="2" charset="2"/>
              <a:buChar char="v"/>
            </a:pPr>
            <a:r>
              <a:rPr lang="en-US" sz="2400" b="1" dirty="0" smtClean="0">
                <a:solidFill>
                  <a:schemeClr val="tx1"/>
                </a:solidFill>
                <a:latin typeface="Baskerville Old Face" panose="02020602080505020303" pitchFamily="18" charset="0"/>
              </a:rPr>
              <a:t>The natural economic system can not be secured without the proper utilization of the natural force of supply and demand.</a:t>
            </a:r>
            <a:endParaRPr lang="en-US" sz="2400" b="1" dirty="0" smtClean="0">
              <a:solidFill>
                <a:schemeClr val="tx1"/>
              </a:solidFill>
              <a:latin typeface="Baskerville Old Face" panose="02020602080505020303" pitchFamily="18" charset="0"/>
            </a:endParaRPr>
          </a:p>
        </p:txBody>
      </p:sp>
      <p:sp>
        <p:nvSpPr>
          <p:cNvPr id="4"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25139626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1143000" y="1524000"/>
            <a:ext cx="7086600" cy="4648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objective of the distribution of wealth in Islam</a:t>
            </a:r>
            <a:r>
              <a:rPr lang="en-US" sz="2800" b="1" dirty="0" smtClean="0">
                <a:solidFill>
                  <a:schemeClr val="accent6">
                    <a:lumMod val="75000"/>
                  </a:schemeClr>
                </a:solidFill>
                <a:latin typeface="Levenim MT" panose="02010502060101010101" pitchFamily="2" charset="-79"/>
                <a:cs typeface="Levenim MT" panose="02010502060101010101" pitchFamily="2" charset="-79"/>
              </a:rPr>
              <a:t>: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r>
              <a:rPr lang="en-US" sz="2800" b="1" dirty="0" smtClean="0">
                <a:solidFill>
                  <a:schemeClr val="tx1"/>
                </a:solidFill>
                <a:latin typeface="Baskerville Old Face" pitchFamily="18" charset="0"/>
                <a:cs typeface="1 MUHAMMADI QURANIC" pitchFamily="66" charset="-78"/>
              </a:rPr>
              <a:t>:</a:t>
            </a:r>
            <a:endParaRPr lang="ur-PK" sz="2800" b="1" dirty="0" smtClean="0">
              <a:solidFill>
                <a:schemeClr val="tx1"/>
              </a:solidFill>
              <a:latin typeface="Baskerville Old Face" pitchFamily="18" charset="0"/>
              <a:cs typeface="1 MUHAMMADI QURANIC" pitchFamily="66" charset="-78"/>
            </a:endParaRPr>
          </a:p>
          <a:p>
            <a:pPr algn="r" rtl="1" eaLnBrk="1" hangingPunct="1"/>
            <a:r>
              <a:rPr lang="ur-PK" sz="2800" b="1" dirty="0" smtClean="0">
                <a:solidFill>
                  <a:schemeClr val="tx1"/>
                </a:solidFill>
                <a:latin typeface="1 MUHAMMADI QURANIC" pitchFamily="66" charset="-78"/>
                <a:cs typeface="1 MUHAMMADI QURANIC" pitchFamily="66" charset="-78"/>
              </a:rPr>
              <a:t>اَهُـمْ يَقْسِمُوْنَ رَحْـمَتَ رَبِّكَ ۚ نَحْنُ قَسَمْنَا بَيْنَـهُـمْ مَّعِيْشَتَـهُـمْ فِى الْحَيَاةِ الـدُّنْيَا ۚ وَرَفَعْنَا بَعْضَهُـمْ فَوْقَ بَعْضٍ دَرَجَاتٍ لِّيَتَّخِذَ بَعْضُهُـمْ بَعْضًا سُخْرِيًّا ۗ وَرَحْـمَتُ رَبِّكَ خَيْـرٌ مِّمَّا يَجْـمَعُوْنَ</a:t>
            </a:r>
            <a:endParaRPr lang="en-US" sz="2800" b="1" dirty="0" smtClean="0">
              <a:solidFill>
                <a:schemeClr val="tx1"/>
              </a:solidFill>
              <a:latin typeface="1 MUHAMMADI QURANIC" pitchFamily="66" charset="-78"/>
              <a:cs typeface="1 MUHAMMADI QURANIC" pitchFamily="66" charset="-78"/>
            </a:endParaRPr>
          </a:p>
          <a:p>
            <a:pPr algn="r" rtl="1" eaLnBrk="1" hangingPunct="1"/>
            <a:r>
              <a:rPr lang="ur-PK" sz="2200" b="1" dirty="0" smtClean="0">
                <a:solidFill>
                  <a:schemeClr val="tx1"/>
                </a:solidFill>
              </a:rPr>
              <a:t>کیا وہ آپ کے رب کی رحمت تقسیم کرتے ہیں، ان کی روزی تو ہم نے ان کے درمیان دنیا کی زندگی میں تقسیم کی ہے، اور ہم نے بعض کے بعض پر درجے بلند کیے تاکہ ایک دوسرے کو محکوم بنا کر رکھے، اور آپ کے رب کی رحمت اس سے کہیں بہتر ہے جو وہ جمع کرتے ہیں۔</a:t>
            </a:r>
            <a:endParaRPr lang="ur-PK" sz="2200" b="1" dirty="0" smtClean="0">
              <a:solidFill>
                <a:schemeClr val="tx1"/>
              </a:solidFill>
              <a:latin typeface="1 MUHAMMADI QURANIC" pitchFamily="66" charset="-78"/>
              <a:cs typeface="1 MUHAMMADI QURANIC" pitchFamily="66" charset="-78"/>
            </a:endParaRPr>
          </a:p>
          <a:p>
            <a:pPr algn="l" eaLnBrk="1" hangingPunct="1"/>
            <a:r>
              <a:rPr lang="en-US" sz="2600" b="1" dirty="0" smtClean="0">
                <a:solidFill>
                  <a:schemeClr val="tx1"/>
                </a:solidFill>
                <a:latin typeface="Baskerville Old Face" pitchFamily="18" charset="0"/>
                <a:cs typeface="1 MUHAMMADI QURANIC" pitchFamily="66" charset="-78"/>
              </a:rPr>
              <a:t>[</a:t>
            </a:r>
            <a:r>
              <a:rPr lang="en-US" sz="2600" b="1" dirty="0" err="1" smtClean="0">
                <a:solidFill>
                  <a:schemeClr val="tx1"/>
                </a:solidFill>
                <a:latin typeface="Baskerville Old Face" pitchFamily="18" charset="0"/>
                <a:cs typeface="1 MUHAMMADI QURANIC" pitchFamily="66" charset="-78"/>
              </a:rPr>
              <a:t>Surah</a:t>
            </a:r>
            <a:r>
              <a:rPr lang="en-US" sz="2600" b="1" dirty="0" smtClean="0">
                <a:solidFill>
                  <a:schemeClr val="tx1"/>
                </a:solidFill>
                <a:latin typeface="Baskerville Old Face" pitchFamily="18" charset="0"/>
                <a:cs typeface="1 MUHAMMADI QURANIC" pitchFamily="66" charset="-78"/>
              </a:rPr>
              <a:t>-e-</a:t>
            </a:r>
            <a:r>
              <a:rPr lang="en-US" sz="2600" b="1" dirty="0" err="1" smtClean="0">
                <a:solidFill>
                  <a:schemeClr val="tx1"/>
                </a:solidFill>
                <a:latin typeface="Baskerville Old Face" pitchFamily="18" charset="0"/>
                <a:cs typeface="1 MUHAMMADI QURANIC" pitchFamily="66" charset="-78"/>
              </a:rPr>
              <a:t>Hashr</a:t>
            </a:r>
            <a:r>
              <a:rPr lang="en-US" sz="2600" b="1" dirty="0" smtClean="0">
                <a:solidFill>
                  <a:schemeClr val="tx1"/>
                </a:solidFill>
                <a:latin typeface="Baskerville Old Face" pitchFamily="18" charset="0"/>
                <a:cs typeface="1 MUHAMMADI QURANIC" pitchFamily="66" charset="-78"/>
              </a:rPr>
              <a:t>, 59: 7]</a:t>
            </a:r>
          </a:p>
          <a:p>
            <a:pPr algn="l" eaLnBrk="1" hangingPunct="1"/>
            <a:endParaRPr lang="en-US" sz="2600" b="1" dirty="0" smtClean="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8"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60267385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572000" y="1295400"/>
            <a:ext cx="3886200" cy="495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objective of the distribution of wealth in Islam</a:t>
            </a:r>
            <a:r>
              <a:rPr lang="en-US" sz="2800" b="1" dirty="0" smtClean="0">
                <a:solidFill>
                  <a:schemeClr val="accent6">
                    <a:lumMod val="75000"/>
                  </a:schemeClr>
                </a:solidFill>
                <a:latin typeface="Levenim MT" panose="02010502060101010101" pitchFamily="2" charset="-79"/>
                <a:cs typeface="Levenim MT" panose="02010502060101010101" pitchFamily="2" charset="-79"/>
              </a:rPr>
              <a:t>: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r>
              <a:rPr lang="en-US" sz="2800" b="1" dirty="0" smtClean="0">
                <a:solidFill>
                  <a:schemeClr val="tx1"/>
                </a:solidFill>
                <a:latin typeface="Baskerville Old Face" pitchFamily="18" charset="0"/>
                <a:cs typeface="1 MUHAMMADI QURANIC" pitchFamily="66" charset="-78"/>
              </a:rPr>
              <a:t>:</a:t>
            </a:r>
            <a:endParaRPr lang="ur-PK" sz="2800" b="1" dirty="0" smtClean="0">
              <a:solidFill>
                <a:schemeClr val="tx1"/>
              </a:solidFill>
              <a:latin typeface="Baskerville Old Face" pitchFamily="18" charset="0"/>
              <a:cs typeface="1 MUHAMMADI QURANIC" pitchFamily="66" charset="-78"/>
            </a:endParaRPr>
          </a:p>
          <a:p>
            <a:pPr algn="r" rtl="1" eaLnBrk="1" hangingPunct="1"/>
            <a:r>
              <a:rPr lang="ur-PK" sz="1600" b="1" dirty="0" smtClean="0">
                <a:solidFill>
                  <a:schemeClr val="tx1"/>
                </a:solidFill>
                <a:latin typeface="1 MUHAMMADI QURANIC" pitchFamily="66" charset="-78"/>
                <a:cs typeface="1 MUHAMMADI QURANIC" pitchFamily="66" charset="-78"/>
              </a:rPr>
              <a:t>اَهُـمْ يَقْسِمُوْنَ رَحْـمَتَ رَبِّكَ ۚ نَحْنُ قَسَمْنَا بَيْنَـهُـمْ مَّعِيْشَتَـهُـمْ فِى الْحَيَاةِ الـدُّنْيَا ۚ وَرَفَعْنَا بَعْضَهُـمْ فَوْقَ بَعْضٍ دَرَجَاتٍ لِّيَتَّخِذَ بَعْضُهُـمْ بَعْضًا سُخْرِيًّا ۗ وَرَحْـمَتُ رَبِّكَ خَيْـرٌ مِّمَّا يَجْـمَعُوْنَ</a:t>
            </a:r>
            <a:endParaRPr lang="en-US" sz="1600" b="1" dirty="0" smtClean="0">
              <a:solidFill>
                <a:schemeClr val="tx1"/>
              </a:solidFill>
              <a:latin typeface="1 MUHAMMADI QURANIC" pitchFamily="66" charset="-78"/>
              <a:cs typeface="1 MUHAMMADI QURANIC" pitchFamily="66" charset="-78"/>
            </a:endParaRPr>
          </a:p>
          <a:p>
            <a:pPr algn="r" rtl="1" eaLnBrk="1" hangingPunct="1"/>
            <a:r>
              <a:rPr lang="ur-PK" sz="1600" b="1" dirty="0" smtClean="0">
                <a:solidFill>
                  <a:schemeClr val="tx1"/>
                </a:solidFill>
              </a:rPr>
              <a:t>کیا وہ آپ کے رب کی رحمت تقسیم کرتے ہیں، ان کی روزی تو ہم نے ان کے درمیان دنیا کی زندگی میں تقسیم کی ہے، اور ہم نے بعض کے بعض پر درجے بلند کیے تاکہ ایک دوسرے کو محکوم بنا کر رکھے، اور آپ کے رب کی رحمت اس سے کہیں بہتر ہے جو وہ جمع کرتے ہیں۔</a:t>
            </a:r>
            <a:endParaRPr lang="ur-PK" sz="1600" b="1" dirty="0" smtClean="0">
              <a:solidFill>
                <a:schemeClr val="tx1"/>
              </a:solidFill>
              <a:latin typeface="1 MUHAMMADI QURANIC" pitchFamily="66" charset="-78"/>
              <a:cs typeface="1 MUHAMMADI QURANIC" pitchFamily="66" charset="-78"/>
            </a:endParaRPr>
          </a:p>
          <a:p>
            <a:pPr algn="l" eaLnBrk="1" hangingPunct="1"/>
            <a:r>
              <a:rPr lang="en-US" sz="1600" b="1" dirty="0" smtClean="0">
                <a:solidFill>
                  <a:schemeClr val="tx1"/>
                </a:solidFill>
                <a:latin typeface="Baskerville Old Face" pitchFamily="18" charset="0"/>
                <a:cs typeface="1 MUHAMMADI QURANIC" pitchFamily="66" charset="-78"/>
              </a:rPr>
              <a:t>[</a:t>
            </a:r>
            <a:r>
              <a:rPr lang="en-US" sz="1600" b="1" dirty="0" err="1" smtClean="0">
                <a:solidFill>
                  <a:schemeClr val="tx1"/>
                </a:solidFill>
                <a:latin typeface="Baskerville Old Face" pitchFamily="18" charset="0"/>
                <a:cs typeface="1 MUHAMMADI QURANIC" pitchFamily="66" charset="-78"/>
              </a:rPr>
              <a:t>Surah</a:t>
            </a:r>
            <a:r>
              <a:rPr lang="en-US" sz="1600" b="1" dirty="0" smtClean="0">
                <a:solidFill>
                  <a:schemeClr val="tx1"/>
                </a:solidFill>
                <a:latin typeface="Baskerville Old Face" pitchFamily="18" charset="0"/>
                <a:cs typeface="1 MUHAMMADI QURANIC" pitchFamily="66" charset="-78"/>
              </a:rPr>
              <a:t>-e-</a:t>
            </a:r>
            <a:r>
              <a:rPr lang="en-US" sz="1600" b="1" dirty="0" err="1" smtClean="0">
                <a:solidFill>
                  <a:schemeClr val="tx1"/>
                </a:solidFill>
                <a:latin typeface="Baskerville Old Face" pitchFamily="18" charset="0"/>
                <a:cs typeface="1 MUHAMMADI QURANIC" pitchFamily="66" charset="-78"/>
              </a:rPr>
              <a:t>Hashr</a:t>
            </a:r>
            <a:r>
              <a:rPr lang="en-US" sz="1600" b="1" dirty="0" smtClean="0">
                <a:solidFill>
                  <a:schemeClr val="tx1"/>
                </a:solidFill>
                <a:latin typeface="Baskerville Old Face" pitchFamily="18" charset="0"/>
                <a:cs typeface="1 MUHAMMADI QURANIC" pitchFamily="66" charset="-78"/>
              </a:rPr>
              <a:t>, 59: 7]</a:t>
            </a:r>
          </a:p>
          <a:p>
            <a:pPr algn="l" eaLnBrk="1" hangingPunct="1"/>
            <a:endParaRPr lang="en-US" sz="2600" b="1" dirty="0" smtClean="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8"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extBox 5"/>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 xmlns:p14="http://schemas.microsoft.com/office/powerpoint/2010/main" val="360267385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4731774" y="3200400"/>
            <a:ext cx="3657600" cy="1600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The Objective of the Distribution of Wealth in slam (II)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
        <p:nvSpPr>
          <p:cNvPr id="5" name="Title 1"/>
          <p:cNvSpPr txBox="1">
            <a:spLocks/>
          </p:cNvSpPr>
          <p:nvPr/>
        </p:nvSpPr>
        <p:spPr bwMode="auto">
          <a:xfrm>
            <a:off x="0" y="1623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1" eaLnBrk="1" fontAlgn="base" latinLnBrk="0" hangingPunct="1">
              <a:lnSpc>
                <a:spcPct val="100000"/>
              </a:lnSpc>
              <a:spcBef>
                <a:spcPct val="0"/>
              </a:spcBef>
              <a:spcAft>
                <a:spcPct val="0"/>
              </a:spcAft>
              <a:buClrTx/>
              <a:buSzTx/>
              <a:buFontTx/>
              <a:buNone/>
              <a:tabLst/>
              <a:defRPr/>
            </a:pPr>
            <a:r>
              <a:rPr kumimoji="0" lang="en-US" sz="2800" b="1" i="0" u="none" strike="noStrike" kern="1200" cap="none" spc="0" normalizeH="0" baseline="0" noProof="0" smtClean="0">
                <a:ln>
                  <a:noFill/>
                </a:ln>
                <a:solidFill>
                  <a:schemeClr val="bg2">
                    <a:lumMod val="50000"/>
                  </a:schemeClr>
                </a:solidFill>
                <a:effectLst/>
                <a:uLnTx/>
                <a:uFillTx/>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kumimoji="0" lang="en-US" sz="2800" b="0" i="0" u="none" strike="noStrike" kern="1200" cap="none" spc="0" normalizeH="0" baseline="0" noProof="0" dirty="0">
              <a:ln>
                <a:noFill/>
              </a:ln>
              <a:solidFill>
                <a:schemeClr val="bg2">
                  <a:lumMod val="50000"/>
                </a:schemeClr>
              </a:solidFill>
              <a:effectLst/>
              <a:uLnTx/>
              <a:uFillTx/>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101013154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181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500" b="1" dirty="0" smtClean="0">
                <a:solidFill>
                  <a:schemeClr val="accent6">
                    <a:lumMod val="75000"/>
                  </a:schemeClr>
                </a:solidFill>
                <a:latin typeface="Levenim MT" panose="02010502060101010101" pitchFamily="2" charset="-79"/>
                <a:cs typeface="Levenim MT" panose="02010502060101010101" pitchFamily="2" charset="-79"/>
              </a:rPr>
              <a:t>The </a:t>
            </a:r>
            <a:r>
              <a:rPr lang="en-US" sz="2500" b="1" dirty="0" smtClean="0">
                <a:solidFill>
                  <a:schemeClr val="accent6">
                    <a:lumMod val="75000"/>
                  </a:schemeClr>
                </a:solidFill>
                <a:latin typeface="Levenim MT" panose="02010502060101010101" pitchFamily="2" charset="-79"/>
                <a:cs typeface="Levenim MT" panose="02010502060101010101" pitchFamily="2" charset="-79"/>
              </a:rPr>
              <a:t>objective of the distribution of wealth in Islam (II):</a:t>
            </a:r>
          </a:p>
          <a:p>
            <a:pPr marL="514350" indent="-514350" algn="l" eaLnBrk="1" hangingPunct="1">
              <a:buFont typeface="Wingdings" pitchFamily="2" charset="2"/>
              <a:buChar char="Ø"/>
            </a:pPr>
            <a:r>
              <a:rPr lang="en-US" sz="2000" b="1" u="sng" dirty="0" smtClean="0">
                <a:solidFill>
                  <a:schemeClr val="tx1"/>
                </a:solidFill>
                <a:latin typeface="Baskerville Old Face" panose="02020602080505020303" pitchFamily="18" charset="0"/>
              </a:rPr>
              <a:t>Enabling every one to get what is rightfully due to him</a:t>
            </a:r>
            <a:r>
              <a:rPr lang="en-US" sz="2000" b="1" dirty="0" smtClean="0">
                <a:solidFill>
                  <a:schemeClr val="tx1"/>
                </a:solidFill>
                <a:latin typeface="Baskerville Old Face" panose="02020602080505020303" pitchFamily="18" charset="0"/>
              </a:rPr>
              <a:t>.</a:t>
            </a:r>
          </a:p>
          <a:p>
            <a:pPr marL="514350" indent="-514350" algn="l" eaLnBrk="1" hangingPunct="1">
              <a:buFont typeface="Wingdings" pitchFamily="2" charset="2"/>
              <a:buChar char="v"/>
            </a:pPr>
            <a:r>
              <a:rPr lang="en-US" sz="2400" b="1" dirty="0" smtClean="0">
                <a:solidFill>
                  <a:schemeClr val="tx1"/>
                </a:solidFill>
                <a:latin typeface="Baskerville Old Face" panose="02020602080505020303" pitchFamily="18" charset="0"/>
              </a:rPr>
              <a:t>The second objective of the Islamic system of the distribution of wealth is to enable every one to get what is rightful to him.</a:t>
            </a:r>
            <a:endParaRPr lang="en-US" sz="2400" b="1" dirty="0" smtClean="0">
              <a:solidFill>
                <a:schemeClr val="tx1"/>
              </a:solidFill>
              <a:latin typeface="Baskerville Old Face" panose="02020602080505020303" pitchFamily="18" charset="0"/>
            </a:endParaRPr>
          </a:p>
        </p:txBody>
      </p:sp>
      <p:sp>
        <p:nvSpPr>
          <p:cNvPr id="4"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25139626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181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500" b="1" dirty="0" smtClean="0">
                <a:solidFill>
                  <a:schemeClr val="accent6">
                    <a:lumMod val="75000"/>
                  </a:schemeClr>
                </a:solidFill>
                <a:latin typeface="Levenim MT" panose="02010502060101010101" pitchFamily="2" charset="-79"/>
                <a:cs typeface="Levenim MT" panose="02010502060101010101" pitchFamily="2" charset="-79"/>
              </a:rPr>
              <a:t>The </a:t>
            </a:r>
            <a:r>
              <a:rPr lang="en-US" sz="2500" b="1" dirty="0" smtClean="0">
                <a:solidFill>
                  <a:schemeClr val="accent6">
                    <a:lumMod val="75000"/>
                  </a:schemeClr>
                </a:solidFill>
                <a:latin typeface="Levenim MT" panose="02010502060101010101" pitchFamily="2" charset="-79"/>
                <a:cs typeface="Levenim MT" panose="02010502060101010101" pitchFamily="2" charset="-79"/>
              </a:rPr>
              <a:t>objective of the distribution of wealth in Islam (II):</a:t>
            </a:r>
          </a:p>
          <a:p>
            <a:pPr marL="514350" indent="-514350" algn="l" eaLnBrk="1" hangingPunct="1">
              <a:buFont typeface="Wingdings" pitchFamily="2" charset="2"/>
              <a:buChar char="Ø"/>
            </a:pPr>
            <a:r>
              <a:rPr lang="en-US" sz="2000" b="1" u="sng" dirty="0" smtClean="0">
                <a:solidFill>
                  <a:schemeClr val="tx1"/>
                </a:solidFill>
                <a:latin typeface="Baskerville Old Face" panose="02020602080505020303" pitchFamily="18" charset="0"/>
              </a:rPr>
              <a:t>Enabling every one to get what is rightfully due to him</a:t>
            </a:r>
            <a:r>
              <a:rPr lang="en-US" sz="2000" b="1" dirty="0" smtClean="0">
                <a:solidFill>
                  <a:schemeClr val="tx1"/>
                </a:solidFill>
                <a:latin typeface="Baskerville Old Face" panose="02020602080505020303" pitchFamily="18" charset="0"/>
              </a:rPr>
              <a:t>.</a:t>
            </a:r>
          </a:p>
          <a:p>
            <a:pPr marL="514350" indent="-514350" algn="l" eaLnBrk="1" hangingPunct="1">
              <a:buFont typeface="Wingdings" pitchFamily="2" charset="2"/>
              <a:buChar char="v"/>
            </a:pPr>
            <a:r>
              <a:rPr lang="en-US" sz="2400" b="1" dirty="0" smtClean="0">
                <a:solidFill>
                  <a:schemeClr val="tx1"/>
                </a:solidFill>
                <a:latin typeface="Baskerville Old Face" panose="02020602080505020303" pitchFamily="18" charset="0"/>
              </a:rPr>
              <a:t>The </a:t>
            </a:r>
            <a:r>
              <a:rPr lang="en-US" sz="2400" b="1" dirty="0" smtClean="0">
                <a:solidFill>
                  <a:schemeClr val="tx1"/>
                </a:solidFill>
                <a:latin typeface="Baskerville Old Face" panose="02020602080505020303" pitchFamily="18" charset="0"/>
              </a:rPr>
              <a:t>Islamic conception and the criterion of this right is somewhat different from what it is in other systems of economy.</a:t>
            </a:r>
            <a:endParaRPr lang="en-US" sz="2400" b="1" dirty="0" smtClean="0">
              <a:solidFill>
                <a:schemeClr val="tx1"/>
              </a:solidFill>
              <a:latin typeface="Baskerville Old Face" panose="02020602080505020303" pitchFamily="18" charset="0"/>
            </a:endParaRPr>
          </a:p>
        </p:txBody>
      </p:sp>
      <p:sp>
        <p:nvSpPr>
          <p:cNvPr id="4"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2513962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Islam and  Distribution of Wealth:</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Prohibitive measure includes</a:t>
            </a:r>
          </a:p>
          <a:p>
            <a:pPr marL="457200" indent="-457200" algn="l" eaLnBrk="1" hangingPunct="1">
              <a:buFont typeface="+mj-lt"/>
              <a:buAutoNum type="arabicPeriod"/>
            </a:pPr>
            <a:r>
              <a:rPr lang="en-US" sz="2500" b="1" dirty="0" smtClean="0">
                <a:solidFill>
                  <a:schemeClr val="tx1"/>
                </a:solidFill>
                <a:latin typeface="Baskerville Old Face" panose="02020602080505020303" pitchFamily="18" charset="0"/>
              </a:rPr>
              <a:t>Prohibition of hoarding</a:t>
            </a:r>
          </a:p>
          <a:p>
            <a:pPr marL="457200" indent="-457200" algn="l" eaLnBrk="1" hangingPunct="1">
              <a:buFont typeface="+mj-lt"/>
              <a:buAutoNum type="arabicPeriod"/>
            </a:pPr>
            <a:r>
              <a:rPr lang="en-US" sz="2500" b="1" dirty="0" smtClean="0">
                <a:solidFill>
                  <a:schemeClr val="tx1"/>
                </a:solidFill>
                <a:latin typeface="Baskerville Old Face" panose="02020602080505020303" pitchFamily="18" charset="0"/>
              </a:rPr>
              <a:t>Concentration of wealth</a:t>
            </a:r>
          </a:p>
          <a:p>
            <a:pPr marL="457200" indent="-457200" algn="l" eaLnBrk="1" hangingPunct="1">
              <a:buFont typeface="+mj-lt"/>
              <a:buAutoNum type="arabicPeriod"/>
            </a:pPr>
            <a:r>
              <a:rPr lang="en-US" sz="2500" b="1" dirty="0" smtClean="0">
                <a:solidFill>
                  <a:schemeClr val="tx1"/>
                </a:solidFill>
                <a:latin typeface="Baskerville Old Face" panose="02020602080505020303" pitchFamily="18" charset="0"/>
              </a:rPr>
              <a:t>Prohibition of interest</a:t>
            </a:r>
          </a:p>
          <a:p>
            <a:pPr marL="457200" indent="-457200" algn="l" eaLnBrk="1" hangingPunct="1">
              <a:buFont typeface="+mj-lt"/>
              <a:buAutoNum type="arabicPeriod"/>
            </a:pPr>
            <a:r>
              <a:rPr lang="en-US" sz="2500" b="1" dirty="0" smtClean="0">
                <a:solidFill>
                  <a:schemeClr val="tx1"/>
                </a:solidFill>
                <a:latin typeface="Baskerville Old Face" panose="02020602080505020303" pitchFamily="18" charset="0"/>
              </a:rPr>
              <a:t>Prohibition of the sale and purchase of unlawful things</a:t>
            </a:r>
          </a:p>
          <a:p>
            <a:pPr marL="457200" indent="-457200" algn="l" eaLnBrk="1" hangingPunct="1">
              <a:buFont typeface="+mj-lt"/>
              <a:buAutoNum type="arabicPeriod"/>
            </a:pPr>
            <a:r>
              <a:rPr lang="en-US" sz="2500" b="1" dirty="0" smtClean="0">
                <a:solidFill>
                  <a:schemeClr val="tx1"/>
                </a:solidFill>
                <a:latin typeface="Baskerville Old Face" panose="02020602080505020303" pitchFamily="18" charset="0"/>
              </a:rPr>
              <a:t>Prohibition of speculation and fraudulent dealings</a:t>
            </a:r>
          </a:p>
        </p:txBody>
      </p:sp>
      <p:sp>
        <p:nvSpPr>
          <p:cNvPr id="4"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181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500" b="1" dirty="0" smtClean="0">
                <a:solidFill>
                  <a:schemeClr val="accent6">
                    <a:lumMod val="75000"/>
                  </a:schemeClr>
                </a:solidFill>
                <a:latin typeface="Levenim MT" panose="02010502060101010101" pitchFamily="2" charset="-79"/>
                <a:cs typeface="Levenim MT" panose="02010502060101010101" pitchFamily="2" charset="-79"/>
              </a:rPr>
              <a:t>The </a:t>
            </a:r>
            <a:r>
              <a:rPr lang="en-US" sz="2500" b="1" dirty="0" smtClean="0">
                <a:solidFill>
                  <a:schemeClr val="accent6">
                    <a:lumMod val="75000"/>
                  </a:schemeClr>
                </a:solidFill>
                <a:latin typeface="Levenim MT" panose="02010502060101010101" pitchFamily="2" charset="-79"/>
                <a:cs typeface="Levenim MT" panose="02010502060101010101" pitchFamily="2" charset="-79"/>
              </a:rPr>
              <a:t>objective of the distribution of wealth in Islam (II):</a:t>
            </a:r>
          </a:p>
          <a:p>
            <a:pPr marL="514350" indent="-514350" algn="l" eaLnBrk="1" hangingPunct="1">
              <a:buFont typeface="Wingdings" pitchFamily="2" charset="2"/>
              <a:buChar char="Ø"/>
            </a:pPr>
            <a:r>
              <a:rPr lang="en-US" sz="2000" b="1" u="sng" dirty="0" smtClean="0">
                <a:solidFill>
                  <a:schemeClr val="tx1"/>
                </a:solidFill>
                <a:latin typeface="Baskerville Old Face" panose="02020602080505020303" pitchFamily="18" charset="0"/>
              </a:rPr>
              <a:t>Enabling every one to get what is rightfully due to him</a:t>
            </a:r>
            <a:r>
              <a:rPr lang="en-US" sz="2000" b="1" dirty="0" smtClean="0">
                <a:solidFill>
                  <a:schemeClr val="tx1"/>
                </a:solidFill>
                <a:latin typeface="Baskerville Old Face" panose="02020602080505020303" pitchFamily="18" charset="0"/>
              </a:rPr>
              <a:t>.</a:t>
            </a:r>
          </a:p>
          <a:p>
            <a:pPr marL="514350" indent="-514350" algn="l" eaLnBrk="1" hangingPunct="1">
              <a:buFont typeface="Wingdings" pitchFamily="2" charset="2"/>
              <a:buChar char="v"/>
            </a:pPr>
            <a:r>
              <a:rPr lang="en-US" sz="2400" b="1" dirty="0" smtClean="0">
                <a:solidFill>
                  <a:schemeClr val="tx1"/>
                </a:solidFill>
                <a:latin typeface="Baskerville Old Face" panose="02020602080505020303" pitchFamily="18" charset="0"/>
              </a:rPr>
              <a:t>Under materialistic economic systems, there is only one way of acquiring the right to “wealth” and that is a direct participation in the process of production and no one else.</a:t>
            </a:r>
            <a:endParaRPr lang="en-US" sz="2400" b="1" dirty="0" smtClean="0">
              <a:solidFill>
                <a:schemeClr val="tx1"/>
              </a:solidFill>
              <a:latin typeface="Baskerville Old Face" panose="02020602080505020303" pitchFamily="18" charset="0"/>
            </a:endParaRPr>
          </a:p>
        </p:txBody>
      </p:sp>
      <p:sp>
        <p:nvSpPr>
          <p:cNvPr id="4"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25139626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181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500" b="1" dirty="0" smtClean="0">
                <a:solidFill>
                  <a:schemeClr val="accent6">
                    <a:lumMod val="75000"/>
                  </a:schemeClr>
                </a:solidFill>
                <a:latin typeface="Levenim MT" panose="02010502060101010101" pitchFamily="2" charset="-79"/>
                <a:cs typeface="Levenim MT" panose="02010502060101010101" pitchFamily="2" charset="-79"/>
              </a:rPr>
              <a:t>The </a:t>
            </a:r>
            <a:r>
              <a:rPr lang="en-US" sz="2500" b="1" dirty="0" smtClean="0">
                <a:solidFill>
                  <a:schemeClr val="accent6">
                    <a:lumMod val="75000"/>
                  </a:schemeClr>
                </a:solidFill>
                <a:latin typeface="Levenim MT" panose="02010502060101010101" pitchFamily="2" charset="-79"/>
                <a:cs typeface="Levenim MT" panose="02010502060101010101" pitchFamily="2" charset="-79"/>
              </a:rPr>
              <a:t>objective of the distribution of wealth in Islam (II):</a:t>
            </a:r>
          </a:p>
          <a:p>
            <a:pPr marL="514350" indent="-514350" algn="l" eaLnBrk="1" hangingPunct="1">
              <a:buFont typeface="Wingdings" pitchFamily="2" charset="2"/>
              <a:buChar char="Ø"/>
            </a:pPr>
            <a:r>
              <a:rPr lang="en-US" sz="2000" b="1" u="sng" dirty="0" smtClean="0">
                <a:solidFill>
                  <a:schemeClr val="tx1"/>
                </a:solidFill>
                <a:latin typeface="Baskerville Old Face" panose="02020602080505020303" pitchFamily="18" charset="0"/>
              </a:rPr>
              <a:t>Enabling every one to get what is rightfully due to him</a:t>
            </a:r>
            <a:r>
              <a:rPr lang="en-US" sz="2000" b="1" dirty="0" smtClean="0">
                <a:solidFill>
                  <a:schemeClr val="tx1"/>
                </a:solidFill>
                <a:latin typeface="Baskerville Old Face" panose="02020602080505020303" pitchFamily="18" charset="0"/>
              </a:rPr>
              <a:t>.</a:t>
            </a:r>
          </a:p>
          <a:p>
            <a:pPr marL="514350" indent="-514350" algn="l" eaLnBrk="1" hangingPunct="1">
              <a:buFont typeface="Wingdings" pitchFamily="2" charset="2"/>
              <a:buChar char="v"/>
            </a:pPr>
            <a:r>
              <a:rPr lang="en-US" sz="2400" b="1" dirty="0" smtClean="0">
                <a:solidFill>
                  <a:schemeClr val="tx1"/>
                </a:solidFill>
                <a:latin typeface="Baskerville Old Face" panose="02020602080505020303" pitchFamily="18" charset="0"/>
              </a:rPr>
              <a:t>According to Islam those who do not directly participate in the production because they are not able to participate directly, are supposed to have legitimate share in wealth.</a:t>
            </a:r>
          </a:p>
        </p:txBody>
      </p:sp>
      <p:sp>
        <p:nvSpPr>
          <p:cNvPr id="4"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251396266"/>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500" b="1" dirty="0" smtClean="0">
                <a:solidFill>
                  <a:schemeClr val="accent6">
                    <a:lumMod val="75000"/>
                  </a:schemeClr>
                </a:solidFill>
                <a:latin typeface="Levenim MT" panose="02010502060101010101" pitchFamily="2" charset="-79"/>
                <a:cs typeface="Levenim MT" panose="02010502060101010101" pitchFamily="2" charset="-79"/>
              </a:rPr>
              <a:t>The </a:t>
            </a:r>
            <a:r>
              <a:rPr lang="en-US" sz="2500" b="1" dirty="0" smtClean="0">
                <a:solidFill>
                  <a:schemeClr val="accent6">
                    <a:lumMod val="75000"/>
                  </a:schemeClr>
                </a:solidFill>
                <a:latin typeface="Levenim MT" panose="02010502060101010101" pitchFamily="2" charset="-79"/>
                <a:cs typeface="Levenim MT" panose="02010502060101010101" pitchFamily="2" charset="-79"/>
              </a:rPr>
              <a:t>objective of the distribution of wealth in Islam (II):</a:t>
            </a:r>
          </a:p>
          <a:p>
            <a:pPr marL="514350" indent="-514350" algn="l" eaLnBrk="1" hangingPunct="1">
              <a:buFont typeface="Wingdings" pitchFamily="2" charset="2"/>
              <a:buChar char="Ø"/>
            </a:pPr>
            <a:r>
              <a:rPr lang="en-US" sz="2000" b="1" u="sng" dirty="0" smtClean="0">
                <a:solidFill>
                  <a:schemeClr val="tx1"/>
                </a:solidFill>
                <a:latin typeface="Baskerville Old Face" panose="02020602080505020303" pitchFamily="18" charset="0"/>
              </a:rPr>
              <a:t>Enabling every one to get what is rightfully due to him</a:t>
            </a:r>
            <a:r>
              <a:rPr lang="en-US" sz="2000" b="1" dirty="0" smtClean="0">
                <a:solidFill>
                  <a:schemeClr val="tx1"/>
                </a:solidFill>
                <a:latin typeface="Baskerville Old Face" panose="02020602080505020303" pitchFamily="18" charset="0"/>
              </a:rPr>
              <a:t>.</a:t>
            </a:r>
          </a:p>
          <a:p>
            <a:pPr marL="514350" indent="-514350" algn="l" eaLnBrk="1" hangingPunct="1">
              <a:buFont typeface="Wingdings" pitchFamily="2" charset="2"/>
              <a:buChar char="v"/>
            </a:pPr>
            <a:r>
              <a:rPr lang="en-US" sz="2400" b="1" dirty="0" smtClean="0">
                <a:solidFill>
                  <a:schemeClr val="tx1"/>
                </a:solidFill>
                <a:latin typeface="Baskerville Old Face" panose="02020602080505020303" pitchFamily="18" charset="0"/>
              </a:rPr>
              <a:t>Those who do not participate directly in the production process are the poor, the helpless, the needy and the pampers.</a:t>
            </a:r>
          </a:p>
          <a:p>
            <a:pPr marL="514350" indent="-514350" algn="r" rtl="1" eaLnBrk="1" hangingPunct="1">
              <a:buFont typeface="Wingdings" pitchFamily="2" charset="2"/>
              <a:buChar char="v"/>
            </a:pPr>
            <a:r>
              <a:rPr lang="ur-PK" sz="2400" b="1" dirty="0" smtClean="0">
                <a:solidFill>
                  <a:schemeClr val="tx1"/>
                </a:solidFill>
                <a:latin typeface="1 MUHAMMADI QURANIC" pitchFamily="66" charset="-78"/>
                <a:cs typeface="1 MUHAMMADI QURANIC" pitchFamily="66" charset="-78"/>
              </a:rPr>
              <a:t>وَالَّـذِيْنَ فِىٓ اَمْوَالِـهِـمْ حَقٌّ </a:t>
            </a:r>
            <a:r>
              <a:rPr lang="ur-PK" sz="2400" b="1" dirty="0" smtClean="0">
                <a:solidFill>
                  <a:schemeClr val="tx1"/>
                </a:solidFill>
                <a:latin typeface="1 MUHAMMADI QURANIC" pitchFamily="66" charset="-78"/>
                <a:cs typeface="1 MUHAMMADI QURANIC" pitchFamily="66" charset="-78"/>
              </a:rPr>
              <a:t>مَّعْلُوْمٌ</a:t>
            </a:r>
            <a:endParaRPr lang="en-US" sz="2400" b="1" dirty="0" smtClean="0">
              <a:solidFill>
                <a:schemeClr val="tx1"/>
              </a:solidFill>
              <a:latin typeface="1 MUHAMMADI QURANIC" pitchFamily="66" charset="-78"/>
              <a:cs typeface="1 MUHAMMADI QURANIC" pitchFamily="66" charset="-78"/>
            </a:endParaRPr>
          </a:p>
          <a:p>
            <a:pPr marL="514350" indent="-514350" algn="r" rtl="1" eaLnBrk="1" hangingPunct="1">
              <a:buFont typeface="Wingdings" pitchFamily="2" charset="2"/>
              <a:buChar char="v"/>
            </a:pPr>
            <a:r>
              <a:rPr lang="ur-PK" sz="2400" b="1" dirty="0" smtClean="0">
                <a:solidFill>
                  <a:schemeClr val="tx1"/>
                </a:solidFill>
                <a:latin typeface="1 MUHAMMADI QURANIC" pitchFamily="66" charset="-78"/>
                <a:cs typeface="1 MUHAMMADI QURANIC" pitchFamily="66" charset="-78"/>
              </a:rPr>
              <a:t>لِّلسَّآئِلِ </a:t>
            </a:r>
            <a:r>
              <a:rPr lang="ur-PK" sz="2400" b="1" dirty="0" smtClean="0">
                <a:solidFill>
                  <a:schemeClr val="tx1"/>
                </a:solidFill>
                <a:latin typeface="1 MUHAMMADI QURANIC" pitchFamily="66" charset="-78"/>
                <a:cs typeface="1 MUHAMMADI QURANIC" pitchFamily="66" charset="-78"/>
              </a:rPr>
              <a:t>وَالْمَحْرُوْمِ</a:t>
            </a:r>
            <a:endParaRPr lang="en-US" sz="2400" b="1" dirty="0" smtClean="0">
              <a:solidFill>
                <a:schemeClr val="tx1"/>
              </a:solidFill>
              <a:latin typeface="1 MUHAMMADI QURANIC" pitchFamily="66" charset="-78"/>
              <a:cs typeface="1 MUHAMMADI QURANIC" pitchFamily="66" charset="-78"/>
            </a:endParaRPr>
          </a:p>
          <a:p>
            <a:pPr marL="514350" indent="-514350" algn="l" eaLnBrk="1" hangingPunct="1"/>
            <a:r>
              <a:rPr lang="en-US" sz="2400" b="1" dirty="0" smtClean="0">
                <a:solidFill>
                  <a:schemeClr val="tx1"/>
                </a:solidFill>
                <a:latin typeface="1 MUHAMMADI QURANIC" pitchFamily="66" charset="-78"/>
                <a:cs typeface="1 MUHAMMADI QURANIC" pitchFamily="66" charset="-78"/>
              </a:rPr>
              <a:t>{70: 24-25}</a:t>
            </a:r>
          </a:p>
        </p:txBody>
      </p:sp>
      <p:sp>
        <p:nvSpPr>
          <p:cNvPr id="4"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25139626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500" b="1" dirty="0" smtClean="0">
                <a:solidFill>
                  <a:schemeClr val="accent6">
                    <a:lumMod val="75000"/>
                  </a:schemeClr>
                </a:solidFill>
                <a:latin typeface="Levenim MT" panose="02010502060101010101" pitchFamily="2" charset="-79"/>
                <a:cs typeface="Levenim MT" panose="02010502060101010101" pitchFamily="2" charset="-79"/>
              </a:rPr>
              <a:t>The </a:t>
            </a:r>
            <a:r>
              <a:rPr lang="en-US" sz="2500" b="1" dirty="0" smtClean="0">
                <a:solidFill>
                  <a:schemeClr val="accent6">
                    <a:lumMod val="75000"/>
                  </a:schemeClr>
                </a:solidFill>
                <a:latin typeface="Levenim MT" panose="02010502060101010101" pitchFamily="2" charset="-79"/>
                <a:cs typeface="Levenim MT" panose="02010502060101010101" pitchFamily="2" charset="-79"/>
              </a:rPr>
              <a:t>objective of the distribution of wealth in Islam (II):</a:t>
            </a:r>
          </a:p>
          <a:p>
            <a:pPr marL="514350" indent="-514350" algn="l" eaLnBrk="1" hangingPunct="1">
              <a:buFont typeface="Wingdings" pitchFamily="2" charset="2"/>
              <a:buChar char="Ø"/>
            </a:pPr>
            <a:r>
              <a:rPr lang="en-US" sz="2000" b="1" u="sng" dirty="0" smtClean="0">
                <a:solidFill>
                  <a:schemeClr val="tx1"/>
                </a:solidFill>
                <a:latin typeface="Baskerville Old Face" panose="02020602080505020303" pitchFamily="18" charset="0"/>
              </a:rPr>
              <a:t>Eradicating the concentration of wealth</a:t>
            </a:r>
            <a:r>
              <a:rPr lang="en-US" sz="2000" b="1" dirty="0" smtClean="0">
                <a:solidFill>
                  <a:schemeClr val="tx1"/>
                </a:solidFill>
                <a:latin typeface="Baskerville Old Face" panose="02020602080505020303" pitchFamily="18" charset="0"/>
              </a:rPr>
              <a:t>.</a:t>
            </a:r>
          </a:p>
          <a:p>
            <a:pPr marL="514350" indent="-514350" algn="l" eaLnBrk="1" hangingPunct="1">
              <a:buFont typeface="Wingdings" pitchFamily="2" charset="2"/>
              <a:buChar char="v"/>
            </a:pPr>
            <a:r>
              <a:rPr lang="en-US" sz="2300" b="1" dirty="0" smtClean="0">
                <a:solidFill>
                  <a:schemeClr val="tx1"/>
                </a:solidFill>
                <a:latin typeface="Baskerville Old Face" panose="02020602080505020303" pitchFamily="18" charset="0"/>
              </a:rPr>
              <a:t>The third objective of the distribution of wealth, which Islam considers to be very important, is that wealth, instead of becoming concentrated in a few hands, should be allowed to circulate in the society as widely as possible.</a:t>
            </a:r>
            <a:endParaRPr lang="en-US" sz="2300" b="1" dirty="0" smtClean="0">
              <a:solidFill>
                <a:schemeClr val="tx1"/>
              </a:solidFill>
              <a:latin typeface="1 MUHAMMADI QURANIC" pitchFamily="66" charset="-78"/>
              <a:cs typeface="1 MUHAMMADI QURANIC" pitchFamily="66" charset="-78"/>
            </a:endParaRPr>
          </a:p>
        </p:txBody>
      </p:sp>
      <p:sp>
        <p:nvSpPr>
          <p:cNvPr id="4"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extBox 5"/>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 xmlns:p14="http://schemas.microsoft.com/office/powerpoint/2010/main" val="325139626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4731774" y="3200400"/>
            <a:ext cx="3657600" cy="1295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Difference between Rent and Interest</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
        <p:nvSpPr>
          <p:cNvPr id="5" name="Title 1"/>
          <p:cNvSpPr txBox="1">
            <a:spLocks/>
          </p:cNvSpPr>
          <p:nvPr/>
        </p:nvSpPr>
        <p:spPr bwMode="auto">
          <a:xfrm>
            <a:off x="0" y="1623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1" eaLnBrk="1" fontAlgn="base" latinLnBrk="0" hangingPunct="1">
              <a:lnSpc>
                <a:spcPct val="100000"/>
              </a:lnSpc>
              <a:spcBef>
                <a:spcPct val="0"/>
              </a:spcBef>
              <a:spcAft>
                <a:spcPct val="0"/>
              </a:spcAft>
              <a:buClrTx/>
              <a:buSzTx/>
              <a:buFontTx/>
              <a:buNone/>
              <a:tabLst/>
              <a:defRPr/>
            </a:pPr>
            <a:r>
              <a:rPr kumimoji="0" lang="en-US" sz="2800" b="1" i="0" u="none" strike="noStrike" kern="1200" cap="none" spc="0" normalizeH="0" baseline="0" noProof="0" smtClean="0">
                <a:ln>
                  <a:noFill/>
                </a:ln>
                <a:solidFill>
                  <a:schemeClr val="bg2">
                    <a:lumMod val="50000"/>
                  </a:schemeClr>
                </a:solidFill>
                <a:effectLst/>
                <a:uLnTx/>
                <a:uFillTx/>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kumimoji="0" lang="en-US" sz="2800" b="0" i="0" u="none" strike="noStrike" kern="1200" cap="none" spc="0" normalizeH="0" baseline="0" noProof="0" dirty="0">
              <a:ln>
                <a:noFill/>
              </a:ln>
              <a:solidFill>
                <a:schemeClr val="bg2">
                  <a:lumMod val="50000"/>
                </a:schemeClr>
              </a:solidFill>
              <a:effectLst/>
              <a:uLnTx/>
              <a:uFillTx/>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1010131543"/>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Difference between Rent and Interest</a:t>
            </a:r>
            <a:r>
              <a:rPr lang="en-US" sz="2500" b="1" dirty="0" smtClean="0">
                <a:solidFill>
                  <a:schemeClr val="accent6">
                    <a:lumMod val="75000"/>
                  </a:schemeClr>
                </a:solidFill>
                <a:latin typeface="Levenim MT" panose="02010502060101010101" pitchFamily="2" charset="-79"/>
                <a:cs typeface="Levenim MT" panose="02010502060101010101" pitchFamily="2" charset="-79"/>
              </a:rPr>
              <a:t>:</a:t>
            </a:r>
          </a:p>
          <a:p>
            <a:pPr marL="514350" indent="-514350" algn="l" eaLnBrk="1" hangingPunct="1"/>
            <a:r>
              <a:rPr lang="en-US" sz="2600" b="1" u="sng" dirty="0" smtClean="0">
                <a:solidFill>
                  <a:schemeClr val="tx1"/>
                </a:solidFill>
                <a:latin typeface="Baskerville Old Face" panose="02020602080505020303" pitchFamily="18" charset="0"/>
                <a:cs typeface="1 MUHAMMADI QURANIC" pitchFamily="66" charset="-78"/>
              </a:rPr>
              <a:t>INTEREST:</a:t>
            </a:r>
          </a:p>
          <a:p>
            <a:pPr marL="514350" indent="-514350" algn="l" eaLnBrk="1" hangingPunct="1">
              <a:buFont typeface="Arial" pitchFamily="34" charset="0"/>
              <a:buChar char="•"/>
            </a:pPr>
            <a:r>
              <a:rPr lang="en-US" sz="2600" b="1" dirty="0" smtClean="0">
                <a:solidFill>
                  <a:schemeClr val="tx1"/>
                </a:solidFill>
                <a:latin typeface="Baskerville Old Face" pitchFamily="18" charset="0"/>
              </a:rPr>
              <a:t>Interest comes out from giving (lending) money or money-like goods for a certain period of time and receiving it back with an extra benefit.</a:t>
            </a:r>
            <a:endParaRPr lang="en-US" sz="2600" b="1" dirty="0" smtClean="0">
              <a:solidFill>
                <a:schemeClr val="tx1"/>
              </a:solidFill>
              <a:latin typeface="Baskerville Old Face" pitchFamily="18" charset="0"/>
              <a:cs typeface="1 MUHAMMADI QURANIC" pitchFamily="66" charset="-78"/>
            </a:endParaRPr>
          </a:p>
        </p:txBody>
      </p:sp>
      <p:sp>
        <p:nvSpPr>
          <p:cNvPr id="4"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251396266"/>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Difference between Rent and Interest</a:t>
            </a:r>
            <a:r>
              <a:rPr lang="en-US" sz="2500" b="1" dirty="0" smtClean="0">
                <a:solidFill>
                  <a:schemeClr val="accent6">
                    <a:lumMod val="75000"/>
                  </a:schemeClr>
                </a:solidFill>
                <a:latin typeface="Levenim MT" panose="02010502060101010101" pitchFamily="2" charset="-79"/>
                <a:cs typeface="Levenim MT" panose="02010502060101010101" pitchFamily="2" charset="-79"/>
              </a:rPr>
              <a:t>:</a:t>
            </a:r>
          </a:p>
          <a:p>
            <a:pPr marL="514350" indent="-514350" algn="l" eaLnBrk="1" hangingPunct="1"/>
            <a:r>
              <a:rPr lang="en-US" sz="2600" b="1" u="sng" dirty="0" smtClean="0">
                <a:solidFill>
                  <a:schemeClr val="tx1"/>
                </a:solidFill>
                <a:latin typeface="Baskerville Old Face" panose="02020602080505020303" pitchFamily="18" charset="0"/>
                <a:cs typeface="1 MUHAMMADI QURANIC" pitchFamily="66" charset="-78"/>
              </a:rPr>
              <a:t>INTEREST:</a:t>
            </a:r>
          </a:p>
          <a:p>
            <a:pPr marL="514350" indent="-514350" algn="l" eaLnBrk="1" hangingPunct="1">
              <a:buFont typeface="Arial" pitchFamily="34" charset="0"/>
              <a:buChar char="•"/>
            </a:pPr>
            <a:r>
              <a:rPr lang="en-US" sz="2600" b="1" dirty="0" smtClean="0">
                <a:solidFill>
                  <a:schemeClr val="tx1"/>
                </a:solidFill>
                <a:latin typeface="Baskerville Old Face" pitchFamily="18" charset="0"/>
              </a:rPr>
              <a:t>The property loaned for interest is consumed. The borrower returns it by an equal amount of the same type, not the exact property itself.</a:t>
            </a:r>
            <a:endParaRPr lang="en-US" sz="2600" b="1" dirty="0" smtClean="0">
              <a:solidFill>
                <a:schemeClr val="tx1"/>
              </a:solidFill>
              <a:latin typeface="Baskerville Old Face" pitchFamily="18" charset="0"/>
              <a:cs typeface="1 MUHAMMADI QURANIC" pitchFamily="66" charset="-78"/>
            </a:endParaRPr>
          </a:p>
        </p:txBody>
      </p:sp>
      <p:sp>
        <p:nvSpPr>
          <p:cNvPr id="4"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251396266"/>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Difference between Rent and Interest</a:t>
            </a:r>
            <a:r>
              <a:rPr lang="en-US" sz="2500" b="1" dirty="0" smtClean="0">
                <a:solidFill>
                  <a:schemeClr val="accent6">
                    <a:lumMod val="75000"/>
                  </a:schemeClr>
                </a:solidFill>
                <a:latin typeface="Levenim MT" panose="02010502060101010101" pitchFamily="2" charset="-79"/>
                <a:cs typeface="Levenim MT" panose="02010502060101010101" pitchFamily="2" charset="-79"/>
              </a:rPr>
              <a:t>:</a:t>
            </a:r>
          </a:p>
          <a:p>
            <a:pPr marL="514350" indent="-514350" algn="l" eaLnBrk="1" hangingPunct="1"/>
            <a:r>
              <a:rPr lang="en-US" sz="2600" b="1" u="sng" dirty="0" smtClean="0">
                <a:solidFill>
                  <a:schemeClr val="tx1"/>
                </a:solidFill>
                <a:latin typeface="Baskerville Old Face" panose="02020602080505020303" pitchFamily="18" charset="0"/>
                <a:cs typeface="1 MUHAMMADI QURANIC" pitchFamily="66" charset="-78"/>
              </a:rPr>
              <a:t>INTEREST:</a:t>
            </a:r>
          </a:p>
          <a:p>
            <a:pPr marL="514350" indent="-514350" algn="l" eaLnBrk="1" hangingPunct="1">
              <a:buFont typeface="Arial" pitchFamily="34" charset="0"/>
              <a:buChar char="•"/>
            </a:pPr>
            <a:r>
              <a:rPr lang="en-US" sz="2400" b="1" dirty="0" smtClean="0">
                <a:solidFill>
                  <a:schemeClr val="tx1"/>
                </a:solidFill>
                <a:latin typeface="Baskerville Old Face" pitchFamily="18" charset="0"/>
              </a:rPr>
              <a:t>The risk of the loaned property belongs to the borrower. It doesn’t bother the lender if the property is vanished or stolen. The borrower should give the same amount with its interest at the end of defined </a:t>
            </a:r>
            <a:r>
              <a:rPr lang="en-US" sz="2400" b="1" dirty="0" smtClean="0">
                <a:solidFill>
                  <a:schemeClr val="tx1"/>
                </a:solidFill>
                <a:latin typeface="Baskerville Old Face" pitchFamily="18" charset="0"/>
              </a:rPr>
              <a:t>period.</a:t>
            </a:r>
            <a:endParaRPr lang="en-US" sz="2400" b="1" dirty="0" smtClean="0">
              <a:solidFill>
                <a:schemeClr val="tx1"/>
              </a:solidFill>
              <a:latin typeface="Baskerville Old Face" pitchFamily="18" charset="0"/>
              <a:cs typeface="1 MUHAMMADI QURANIC" pitchFamily="66" charset="-78"/>
            </a:endParaRPr>
          </a:p>
        </p:txBody>
      </p:sp>
      <p:sp>
        <p:nvSpPr>
          <p:cNvPr id="4"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251396266"/>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Difference between Rent and Interest</a:t>
            </a:r>
            <a:r>
              <a:rPr lang="en-US" sz="2500" b="1" dirty="0" smtClean="0">
                <a:solidFill>
                  <a:schemeClr val="accent6">
                    <a:lumMod val="75000"/>
                  </a:schemeClr>
                </a:solidFill>
                <a:latin typeface="Levenim MT" panose="02010502060101010101" pitchFamily="2" charset="-79"/>
                <a:cs typeface="Levenim MT" panose="02010502060101010101" pitchFamily="2" charset="-79"/>
              </a:rPr>
              <a:t>:</a:t>
            </a:r>
          </a:p>
          <a:p>
            <a:pPr marL="514350" indent="-514350" algn="l" eaLnBrk="1" hangingPunct="1"/>
            <a:r>
              <a:rPr lang="en-US" sz="2600" b="1" u="sng" dirty="0" smtClean="0">
                <a:solidFill>
                  <a:schemeClr val="tx1"/>
                </a:solidFill>
                <a:latin typeface="Baskerville Old Face" panose="02020602080505020303" pitchFamily="18" charset="0"/>
                <a:cs typeface="1 MUHAMMADI QURANIC" pitchFamily="66" charset="-78"/>
              </a:rPr>
              <a:t>RENT</a:t>
            </a:r>
            <a:r>
              <a:rPr lang="en-US" sz="2600" b="1" u="sng" dirty="0" smtClean="0">
                <a:solidFill>
                  <a:schemeClr val="tx1"/>
                </a:solidFill>
                <a:latin typeface="Baskerville Old Face" panose="02020602080505020303" pitchFamily="18" charset="0"/>
                <a:cs typeface="1 MUHAMMADI QURANIC" pitchFamily="66" charset="-78"/>
              </a:rPr>
              <a:t>:</a:t>
            </a:r>
          </a:p>
          <a:p>
            <a:pPr marL="514350" indent="-514350" algn="l" eaLnBrk="1" hangingPunct="1">
              <a:buFont typeface="Arial" pitchFamily="34" charset="0"/>
              <a:buChar char="•"/>
            </a:pPr>
            <a:r>
              <a:rPr lang="en-US" sz="2600" b="1" dirty="0" smtClean="0">
                <a:solidFill>
                  <a:schemeClr val="tx1"/>
                </a:solidFill>
                <a:latin typeface="Baskerville Old Face" pitchFamily="18" charset="0"/>
              </a:rPr>
              <a:t>Renting </a:t>
            </a:r>
            <a:r>
              <a:rPr lang="en-US" sz="2600" b="1" dirty="0" smtClean="0">
                <a:solidFill>
                  <a:schemeClr val="tx1"/>
                </a:solidFill>
                <a:latin typeface="Baskerville Old Face" pitchFamily="18" charset="0"/>
              </a:rPr>
              <a:t>means transferring the “usage right” of a property from the owner to someone for a certain period. The rental price is the cost of usage right for the defined period.</a:t>
            </a:r>
            <a:endParaRPr lang="en-US" sz="2600" b="1" dirty="0" smtClean="0">
              <a:solidFill>
                <a:schemeClr val="tx1"/>
              </a:solidFill>
              <a:latin typeface="Baskerville Old Face" pitchFamily="18" charset="0"/>
              <a:cs typeface="1 MUHAMMADI QURANIC" pitchFamily="66" charset="-78"/>
            </a:endParaRPr>
          </a:p>
        </p:txBody>
      </p:sp>
      <p:sp>
        <p:nvSpPr>
          <p:cNvPr id="4"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251396266"/>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Difference between Rent and Interest</a:t>
            </a:r>
            <a:r>
              <a:rPr lang="en-US" sz="2500" b="1" dirty="0" smtClean="0">
                <a:solidFill>
                  <a:schemeClr val="accent6">
                    <a:lumMod val="75000"/>
                  </a:schemeClr>
                </a:solidFill>
                <a:latin typeface="Levenim MT" panose="02010502060101010101" pitchFamily="2" charset="-79"/>
                <a:cs typeface="Levenim MT" panose="02010502060101010101" pitchFamily="2" charset="-79"/>
              </a:rPr>
              <a:t>:</a:t>
            </a:r>
          </a:p>
          <a:p>
            <a:pPr marL="514350" indent="-514350" algn="l" eaLnBrk="1" hangingPunct="1"/>
            <a:r>
              <a:rPr lang="en-US" sz="2600" b="1" u="sng" dirty="0" smtClean="0">
                <a:solidFill>
                  <a:schemeClr val="tx1"/>
                </a:solidFill>
                <a:latin typeface="Baskerville Old Face" panose="02020602080505020303" pitchFamily="18" charset="0"/>
                <a:cs typeface="1 MUHAMMADI QURANIC" pitchFamily="66" charset="-78"/>
              </a:rPr>
              <a:t>RENT</a:t>
            </a:r>
            <a:r>
              <a:rPr lang="en-US" sz="2600" b="1" u="sng" dirty="0" smtClean="0">
                <a:solidFill>
                  <a:schemeClr val="tx1"/>
                </a:solidFill>
                <a:latin typeface="Baskerville Old Face" panose="02020602080505020303" pitchFamily="18" charset="0"/>
                <a:cs typeface="1 MUHAMMADI QURANIC" pitchFamily="66" charset="-78"/>
              </a:rPr>
              <a:t>:</a:t>
            </a:r>
          </a:p>
          <a:p>
            <a:pPr marL="514350" indent="-514350" algn="l" eaLnBrk="1" hangingPunct="1">
              <a:buFont typeface="Arial" pitchFamily="34" charset="0"/>
              <a:buChar char="•"/>
            </a:pPr>
            <a:r>
              <a:rPr lang="en-US" sz="2600" b="1" dirty="0" smtClean="0">
                <a:solidFill>
                  <a:schemeClr val="tx1"/>
                </a:solidFill>
                <a:latin typeface="Baskerville Old Face" pitchFamily="18" charset="0"/>
              </a:rPr>
              <a:t>The rented and the received property are exactly the same ones in renting. Rented properties cannot be consumed and consumer goods cannot be rented.</a:t>
            </a:r>
            <a:endParaRPr lang="en-US" sz="2600" b="1" dirty="0" smtClean="0">
              <a:solidFill>
                <a:schemeClr val="tx1"/>
              </a:solidFill>
              <a:latin typeface="Baskerville Old Face" pitchFamily="18" charset="0"/>
              <a:cs typeface="1 MUHAMMADI QURANIC" pitchFamily="66" charset="-78"/>
            </a:endParaRPr>
          </a:p>
        </p:txBody>
      </p:sp>
      <p:sp>
        <p:nvSpPr>
          <p:cNvPr id="4"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2513962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Islam and  Distribution of Wealth:</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Optional Measures include</a:t>
            </a:r>
          </a:p>
          <a:p>
            <a:pPr marL="457200" indent="-457200" algn="l" eaLnBrk="1" hangingPunct="1">
              <a:buFont typeface="+mj-lt"/>
              <a:buAutoNum type="arabicPeriod"/>
            </a:pPr>
            <a:r>
              <a:rPr lang="en-US" sz="2500" b="1" dirty="0" err="1" smtClean="0">
                <a:solidFill>
                  <a:schemeClr val="tx1"/>
                </a:solidFill>
                <a:latin typeface="Baskerville Old Face" panose="02020602080505020303" pitchFamily="18" charset="0"/>
              </a:rPr>
              <a:t>Sadaqat</a:t>
            </a:r>
            <a:r>
              <a:rPr lang="en-US" sz="2500" b="1" dirty="0" smtClean="0">
                <a:solidFill>
                  <a:schemeClr val="tx1"/>
                </a:solidFill>
                <a:latin typeface="Baskerville Old Face" panose="02020602080505020303" pitchFamily="18" charset="0"/>
              </a:rPr>
              <a:t>-e-</a:t>
            </a:r>
            <a:r>
              <a:rPr lang="en-US" sz="2500" b="1" dirty="0" err="1" smtClean="0">
                <a:solidFill>
                  <a:schemeClr val="tx1"/>
                </a:solidFill>
                <a:latin typeface="Baskerville Old Face" panose="02020602080505020303" pitchFamily="18" charset="0"/>
              </a:rPr>
              <a:t>Nafilah</a:t>
            </a:r>
            <a:endParaRPr lang="en-US" sz="2500" b="1" dirty="0" smtClean="0">
              <a:solidFill>
                <a:schemeClr val="tx1"/>
              </a:solidFill>
              <a:latin typeface="Baskerville Old Face" panose="02020602080505020303" pitchFamily="18" charset="0"/>
            </a:endParaRPr>
          </a:p>
          <a:p>
            <a:pPr marL="457200" indent="-457200" algn="l" eaLnBrk="1" hangingPunct="1">
              <a:buFont typeface="+mj-lt"/>
              <a:buAutoNum type="arabicPeriod"/>
            </a:pPr>
            <a:r>
              <a:rPr lang="en-US" sz="2500" b="1" dirty="0" smtClean="0">
                <a:solidFill>
                  <a:schemeClr val="tx1"/>
                </a:solidFill>
                <a:latin typeface="Baskerville Old Face" panose="02020602080505020303" pitchFamily="18" charset="0"/>
              </a:rPr>
              <a:t>Giving away the surplus wealth in charity.</a:t>
            </a:r>
          </a:p>
          <a:p>
            <a:pPr marL="457200" indent="-457200" algn="l" eaLnBrk="1" hangingPunct="1">
              <a:buFont typeface="+mj-lt"/>
              <a:buAutoNum type="arabicPeriod"/>
            </a:pPr>
            <a:r>
              <a:rPr lang="en-US" sz="2500" b="1" dirty="0" err="1" smtClean="0">
                <a:solidFill>
                  <a:schemeClr val="tx1"/>
                </a:solidFill>
                <a:latin typeface="Baskerville Old Face" panose="02020602080505020303" pitchFamily="18" charset="0"/>
              </a:rPr>
              <a:t>Auqaf</a:t>
            </a:r>
            <a:endParaRPr lang="en-US" sz="2500" b="1" dirty="0" smtClean="0">
              <a:solidFill>
                <a:schemeClr val="tx1"/>
              </a:solidFill>
              <a:latin typeface="Baskerville Old Face" panose="02020602080505020303" pitchFamily="18" charset="0"/>
            </a:endParaRP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Allah has given the honor to the children of Adam and He has given them right to have the ownership.</a:t>
            </a:r>
          </a:p>
        </p:txBody>
      </p:sp>
      <p:sp>
        <p:nvSpPr>
          <p:cNvPr id="4"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extBox 5"/>
          <p:cNvSpPr txBox="1"/>
          <p:nvPr/>
        </p:nvSpPr>
        <p:spPr>
          <a:xfrm>
            <a:off x="2057400" y="3657600"/>
            <a:ext cx="72327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Difference between Rent and Interest</a:t>
            </a:r>
            <a:r>
              <a:rPr lang="en-US" sz="2500" b="1" dirty="0" smtClean="0">
                <a:solidFill>
                  <a:schemeClr val="accent6">
                    <a:lumMod val="75000"/>
                  </a:schemeClr>
                </a:solidFill>
                <a:latin typeface="Levenim MT" panose="02010502060101010101" pitchFamily="2" charset="-79"/>
                <a:cs typeface="Levenim MT" panose="02010502060101010101" pitchFamily="2" charset="-79"/>
              </a:rPr>
              <a:t>:</a:t>
            </a:r>
          </a:p>
          <a:p>
            <a:pPr marL="514350" indent="-514350" algn="l" eaLnBrk="1" hangingPunct="1"/>
            <a:r>
              <a:rPr lang="en-US" sz="2600" b="1" u="sng" dirty="0" smtClean="0">
                <a:solidFill>
                  <a:schemeClr val="tx1"/>
                </a:solidFill>
                <a:latin typeface="Baskerville Old Face" panose="02020602080505020303" pitchFamily="18" charset="0"/>
                <a:cs typeface="1 MUHAMMADI QURANIC" pitchFamily="66" charset="-78"/>
              </a:rPr>
              <a:t>RENT</a:t>
            </a:r>
            <a:r>
              <a:rPr lang="en-US" sz="2600" b="1" u="sng" dirty="0" smtClean="0">
                <a:solidFill>
                  <a:schemeClr val="tx1"/>
                </a:solidFill>
                <a:latin typeface="Baskerville Old Face" panose="02020602080505020303" pitchFamily="18" charset="0"/>
                <a:cs typeface="1 MUHAMMADI QURANIC" pitchFamily="66" charset="-78"/>
              </a:rPr>
              <a:t>:</a:t>
            </a:r>
          </a:p>
          <a:p>
            <a:pPr marL="514350" indent="-514350" algn="l" eaLnBrk="1" hangingPunct="1">
              <a:buFont typeface="Arial" pitchFamily="34" charset="0"/>
              <a:buChar char="•"/>
            </a:pPr>
            <a:r>
              <a:rPr lang="en-US" sz="2600" b="1" dirty="0" smtClean="0">
                <a:solidFill>
                  <a:schemeClr val="tx1"/>
                </a:solidFill>
                <a:latin typeface="Baskerville Old Face" pitchFamily="18" charset="0"/>
              </a:rPr>
              <a:t>All risks and the responsibility of keeping the rented property “ready to use” belong to its owner. Renters just pay for using it.</a:t>
            </a:r>
            <a:endParaRPr lang="en-US" sz="2600" b="1" dirty="0" smtClean="0">
              <a:solidFill>
                <a:schemeClr val="tx1"/>
              </a:solidFill>
              <a:latin typeface="Baskerville Old Face" pitchFamily="18" charset="0"/>
              <a:cs typeface="1 MUHAMMADI QURANIC" pitchFamily="66" charset="-78"/>
            </a:endParaRPr>
          </a:p>
        </p:txBody>
      </p:sp>
      <p:sp>
        <p:nvSpPr>
          <p:cNvPr id="4"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extBox 5"/>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 xmlns:p14="http://schemas.microsoft.com/office/powerpoint/2010/main" val="325139626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the Circulation of Wealth</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447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Proper Distribution of Wealth</a:t>
            </a:r>
          </a:p>
        </p:txBody>
      </p:sp>
    </p:spTree>
    <p:extLst>
      <p:ext uri="{BB962C8B-B14F-4D97-AF65-F5344CB8AC3E}">
        <p14:creationId xmlns="" xmlns:p14="http://schemas.microsoft.com/office/powerpoint/2010/main" val="475909672"/>
      </p:ext>
    </p:extLst>
  </p:cSld>
  <p:clrMapOvr>
    <a:masterClrMapping/>
  </p:clrMapOvr>
  <p:timing>
    <p:tnLst>
      <p:par>
        <p:cTn id="1" dur="indefinite" restart="never" nodeType="tmRoot"/>
      </p:par>
    </p:tnLst>
  </p:timing>
</p:sld>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spAutoFit/>
      </a:bodyPr>
      <a:lstStyle>
        <a:defPPr>
          <a:defRPr sz="2400" dirty="0" smtClean="0"/>
        </a:defPPr>
      </a:lst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Theme1</Template>
  <TotalTime>6858</TotalTime>
  <Words>3994</Words>
  <Application>Microsoft Office PowerPoint</Application>
  <PresentationFormat>On-screen Show (4:3)</PresentationFormat>
  <Paragraphs>331</Paragraphs>
  <Slides>80</Slides>
  <Notes>4</Notes>
  <HiddenSlides>0</HiddenSlides>
  <MMClips>0</MMClips>
  <ScaleCrop>false</ScaleCrop>
  <HeadingPairs>
    <vt:vector size="4" baseType="variant">
      <vt:variant>
        <vt:lpstr>Theme</vt:lpstr>
      </vt:variant>
      <vt:variant>
        <vt:i4>1</vt:i4>
      </vt:variant>
      <vt:variant>
        <vt:lpstr>Slide Titles</vt:lpstr>
      </vt:variant>
      <vt:variant>
        <vt:i4>80</vt:i4>
      </vt:variant>
    </vt:vector>
  </HeadingPairs>
  <TitlesOfParts>
    <vt:vector size="81" baseType="lpstr">
      <vt:lpstr>Theme1</vt:lpstr>
      <vt:lpstr>Economic Ideology of Islam</vt:lpstr>
      <vt:lpstr>Islamic Concept of the Circulation of Wealth</vt:lpstr>
      <vt:lpstr>Islamic Concept of the Circulation of Wealth</vt:lpstr>
      <vt:lpstr>Islamic Concept of the Circulation of Wealth</vt:lpstr>
      <vt:lpstr>Islamic Concept of the Circulation of Wealth</vt:lpstr>
      <vt:lpstr>Islamic Concept of the Circulation of Wealth</vt:lpstr>
      <vt:lpstr>Islamic Concept of the Circulation of Wealth</vt:lpstr>
      <vt:lpstr>Islamic Concept of the Circulation of Wealth</vt:lpstr>
      <vt:lpstr>Islamic Concept of the Circulation of Wealth</vt:lpstr>
      <vt:lpstr>Islamic Concept of the Circulation of Wealth</vt:lpstr>
      <vt:lpstr>Islamic Concept of the Circulation of Wealth</vt:lpstr>
      <vt:lpstr>Islamic Concept of the Circulation of Wealth</vt:lpstr>
      <vt:lpstr>Islamic Concept of the Circulation of Wealth</vt:lpstr>
      <vt:lpstr>Islamic Concept of the Circulation of Wealth</vt:lpstr>
      <vt:lpstr>Islamic Concept of the Circulation of Wealth</vt:lpstr>
      <vt:lpstr>Islamic Concept of the Circulation of Wealth</vt:lpstr>
      <vt:lpstr>Islamic Concept of the Circulation of Wealth</vt:lpstr>
      <vt:lpstr>Islamic Concept of the Circulation of Wealth</vt:lpstr>
      <vt:lpstr>Islamic Concept of the Circulation of Wealth</vt:lpstr>
      <vt:lpstr>Islamic Concept of the Circulation of Wealth</vt:lpstr>
      <vt:lpstr>Islamic Concept of the Circulation of Wealth</vt:lpstr>
      <vt:lpstr>Islamic Concept of the Circulation of Wealth</vt:lpstr>
      <vt:lpstr>Islamic Concept of the Circulation of Wealth</vt:lpstr>
      <vt:lpstr>Islamic Concept of the Circulation of Wealth</vt:lpstr>
      <vt:lpstr>Islamic Concept of the Circulation of Wealth</vt:lpstr>
      <vt:lpstr>Islamic Concept of the Circulation of Wealth</vt:lpstr>
      <vt:lpstr>Islamic Concept of the Circulation of Wealth</vt:lpstr>
      <vt:lpstr>Islamic Concept of the Circulation of Wealth</vt:lpstr>
      <vt:lpstr>Islamic Concept of the Circulation of Wealth</vt:lpstr>
      <vt:lpstr>Islamic Concept of the Circulation of Wealth</vt:lpstr>
      <vt:lpstr>Islamic Concept of the Circulation of Wealth</vt:lpstr>
      <vt:lpstr>Islamic Concept of the Circulation of Wealth</vt:lpstr>
      <vt:lpstr>Islamic Concept of the Circulation of Wealth</vt:lpstr>
      <vt:lpstr>Islamic Concept of the Circulation of Wealth</vt:lpstr>
      <vt:lpstr>Islamic Concept of the Circulation of Wealth</vt:lpstr>
      <vt:lpstr>Islamic Concept of the Circulation of Wealth</vt:lpstr>
      <vt:lpstr>Islamic Concept of the Circulation of Wealth</vt:lpstr>
      <vt:lpstr>Islamic Concept of the Circulation of Wealth</vt:lpstr>
      <vt:lpstr>Islamic Concept of the Circulation of Wealth</vt:lpstr>
      <vt:lpstr>Islamic Concept of the Circulation of Wealth</vt:lpstr>
      <vt:lpstr>Slide 41</vt:lpstr>
      <vt:lpstr>Islamic Concept of the Circulation of Wealth</vt:lpstr>
      <vt:lpstr>Islamic Concept of the Circulation of Wealth</vt:lpstr>
      <vt:lpstr>Islamic Concept of the Circulation of Wealth</vt:lpstr>
      <vt:lpstr>Islamic Concept of the Circulation of Wealth</vt:lpstr>
      <vt:lpstr>Islamic Concept of the Circulation of Wealth</vt:lpstr>
      <vt:lpstr>Islamic Concept of the Circulation of Wealth</vt:lpstr>
      <vt:lpstr>Islamic Concept of the Circulation of Wealth</vt:lpstr>
      <vt:lpstr>Slide 49</vt:lpstr>
      <vt:lpstr>Islamic Concept of the Circulation of Wealth</vt:lpstr>
      <vt:lpstr>Islamic Concept of the Circulation of Wealth</vt:lpstr>
      <vt:lpstr>Slide 52</vt:lpstr>
      <vt:lpstr>Islamic Concept of the Circulation of Wealth</vt:lpstr>
      <vt:lpstr>Islamic Concept of the Circulation of Wealth</vt:lpstr>
      <vt:lpstr>Islamic Concept of the Circulation of Wealth</vt:lpstr>
      <vt:lpstr>Islamic Concept of the Circulation of Wealth</vt:lpstr>
      <vt:lpstr>Islamic Concept of the Circulation of Wealth</vt:lpstr>
      <vt:lpstr>Slide 58</vt:lpstr>
      <vt:lpstr>Islamic Concept of the Circulation of Wealth</vt:lpstr>
      <vt:lpstr>Islamic Concept of the Circulation of Wealth</vt:lpstr>
      <vt:lpstr>Islamic Concept of the Circulation of Wealth</vt:lpstr>
      <vt:lpstr>Islamic Concept of the Circulation of Wealth</vt:lpstr>
      <vt:lpstr>Islamic Concept of the Circulation of Wealth</vt:lpstr>
      <vt:lpstr>Islamic Concept of the Circulation of Wealth</vt:lpstr>
      <vt:lpstr>Islamic Concept of the Circulation of Wealth</vt:lpstr>
      <vt:lpstr>Islamic Concept of the Circulation of Wealth</vt:lpstr>
      <vt:lpstr>Slide 67</vt:lpstr>
      <vt:lpstr>Islamic Concept of the Circulation of Wealth</vt:lpstr>
      <vt:lpstr>Islamic Concept of the Circulation of Wealth</vt:lpstr>
      <vt:lpstr>Islamic Concept of the Circulation of Wealth</vt:lpstr>
      <vt:lpstr>Islamic Concept of the Circulation of Wealth</vt:lpstr>
      <vt:lpstr>Islamic Concept of the Circulation of Wealth</vt:lpstr>
      <vt:lpstr>Islamic Concept of the Circulation of Wealth</vt:lpstr>
      <vt:lpstr>Slide 74</vt:lpstr>
      <vt:lpstr>Islamic Concept of the Circulation of Wealth</vt:lpstr>
      <vt:lpstr>Islamic Concept of the Circulation of Wealth</vt:lpstr>
      <vt:lpstr>Islamic Concept of the Circulation of Wealth</vt:lpstr>
      <vt:lpstr>Islamic Concept of the Circulation of Wealth</vt:lpstr>
      <vt:lpstr>Islamic Concept of the Circulation of Wealth</vt:lpstr>
      <vt:lpstr>Islamic Concept of the Circulation of Wealth</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Main Topic</dc:title>
  <dc:creator>Naseem Ejaz</dc:creator>
  <cp:lastModifiedBy>Hp</cp:lastModifiedBy>
  <cp:revision>561</cp:revision>
  <dcterms:created xsi:type="dcterms:W3CDTF">2014-09-03T15:33:21Z</dcterms:created>
  <dcterms:modified xsi:type="dcterms:W3CDTF">2017-06-11T00:18:18Z</dcterms:modified>
</cp:coreProperties>
</file>