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handoutMasterIdLst>
    <p:handoutMasterId r:id="rId37"/>
  </p:handoutMasterIdLst>
  <p:sldIdLst>
    <p:sldId id="613" r:id="rId2"/>
    <p:sldId id="622" r:id="rId3"/>
    <p:sldId id="624" r:id="rId4"/>
    <p:sldId id="625" r:id="rId5"/>
    <p:sldId id="626" r:id="rId6"/>
    <p:sldId id="627" r:id="rId7"/>
    <p:sldId id="628" r:id="rId8"/>
    <p:sldId id="629" r:id="rId9"/>
    <p:sldId id="630" r:id="rId10"/>
    <p:sldId id="631" r:id="rId11"/>
    <p:sldId id="632" r:id="rId12"/>
    <p:sldId id="633" r:id="rId13"/>
    <p:sldId id="653" r:id="rId14"/>
    <p:sldId id="634" r:id="rId15"/>
    <p:sldId id="635" r:id="rId16"/>
    <p:sldId id="636" r:id="rId17"/>
    <p:sldId id="637" r:id="rId18"/>
    <p:sldId id="638" r:id="rId19"/>
    <p:sldId id="654" r:id="rId20"/>
    <p:sldId id="639" r:id="rId21"/>
    <p:sldId id="640" r:id="rId22"/>
    <p:sldId id="641" r:id="rId23"/>
    <p:sldId id="642" r:id="rId24"/>
    <p:sldId id="643" r:id="rId25"/>
    <p:sldId id="644" r:id="rId26"/>
    <p:sldId id="645" r:id="rId27"/>
    <p:sldId id="655" r:id="rId28"/>
    <p:sldId id="646" r:id="rId29"/>
    <p:sldId id="647" r:id="rId30"/>
    <p:sldId id="648" r:id="rId31"/>
    <p:sldId id="649" r:id="rId32"/>
    <p:sldId id="650" r:id="rId33"/>
    <p:sldId id="651" r:id="rId34"/>
    <p:sldId id="652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B4BF35B9-994F-456E-ADB7-4718AB9E6D10}">
          <p14:sldIdLst>
            <p14:sldId id="332"/>
            <p14:sldId id="613"/>
            <p14:sldId id="612"/>
            <p14:sldId id="618"/>
            <p14:sldId id="619"/>
            <p14:sldId id="614"/>
            <p14:sldId id="617"/>
            <p14:sldId id="636"/>
            <p14:sldId id="637"/>
            <p14:sldId id="638"/>
            <p14:sldId id="759"/>
            <p14:sldId id="615"/>
            <p14:sldId id="616"/>
            <p14:sldId id="620"/>
            <p14:sldId id="621"/>
            <p14:sldId id="622"/>
            <p14:sldId id="781"/>
            <p14:sldId id="779"/>
            <p14:sldId id="624"/>
            <p14:sldId id="625"/>
            <p14:sldId id="760"/>
            <p14:sldId id="626"/>
            <p14:sldId id="627"/>
            <p14:sldId id="628"/>
            <p14:sldId id="629"/>
            <p14:sldId id="630"/>
            <p14:sldId id="631"/>
            <p14:sldId id="632"/>
            <p14:sldId id="761"/>
            <p14:sldId id="633"/>
            <p14:sldId id="634"/>
            <p14:sldId id="635"/>
            <p14:sldId id="644"/>
            <p14:sldId id="645"/>
            <p14:sldId id="646"/>
            <p14:sldId id="647"/>
            <p14:sldId id="648"/>
            <p14:sldId id="762"/>
            <p14:sldId id="649"/>
            <p14:sldId id="650"/>
            <p14:sldId id="651"/>
            <p14:sldId id="652"/>
            <p14:sldId id="653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662"/>
            <p14:sldId id="663"/>
            <p14:sldId id="664"/>
            <p14:sldId id="665"/>
            <p14:sldId id="666"/>
            <p14:sldId id="668"/>
            <p14:sldId id="669"/>
            <p14:sldId id="670"/>
            <p14:sldId id="671"/>
            <p14:sldId id="673"/>
            <p14:sldId id="763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764"/>
            <p14:sldId id="682"/>
            <p14:sldId id="683"/>
            <p14:sldId id="684"/>
            <p14:sldId id="685"/>
            <p14:sldId id="686"/>
            <p14:sldId id="667"/>
            <p14:sldId id="687"/>
            <p14:sldId id="688"/>
            <p14:sldId id="689"/>
            <p14:sldId id="691"/>
            <p14:sldId id="765"/>
            <p14:sldId id="690"/>
            <p14:sldId id="693"/>
            <p14:sldId id="694"/>
            <p14:sldId id="695"/>
            <p14:sldId id="766"/>
            <p14:sldId id="698"/>
            <p14:sldId id="699"/>
            <p14:sldId id="767"/>
            <p14:sldId id="696"/>
            <p14:sldId id="697"/>
            <p14:sldId id="768"/>
            <p14:sldId id="700"/>
            <p14:sldId id="701"/>
            <p14:sldId id="702"/>
            <p14:sldId id="738"/>
            <p14:sldId id="739"/>
            <p14:sldId id="740"/>
            <p14:sldId id="741"/>
            <p14:sldId id="742"/>
            <p14:sldId id="782"/>
            <p14:sldId id="783"/>
            <p14:sldId id="784"/>
            <p14:sldId id="769"/>
            <p14:sldId id="743"/>
            <p14:sldId id="744"/>
            <p14:sldId id="745"/>
            <p14:sldId id="746"/>
            <p14:sldId id="770"/>
            <p14:sldId id="747"/>
            <p14:sldId id="748"/>
            <p14:sldId id="785"/>
            <p14:sldId id="749"/>
            <p14:sldId id="750"/>
            <p14:sldId id="751"/>
            <p14:sldId id="771"/>
            <p14:sldId id="752"/>
            <p14:sldId id="753"/>
            <p14:sldId id="754"/>
            <p14:sldId id="758"/>
            <p14:sldId id="755"/>
            <p14:sldId id="756"/>
            <p14:sldId id="607"/>
            <p14:sldId id="703"/>
            <p14:sldId id="704"/>
            <p14:sldId id="705"/>
            <p14:sldId id="706"/>
            <p14:sldId id="772"/>
            <p14:sldId id="707"/>
            <p14:sldId id="708"/>
            <p14:sldId id="709"/>
            <p14:sldId id="710"/>
            <p14:sldId id="711"/>
            <p14:sldId id="609"/>
            <p14:sldId id="712"/>
            <p14:sldId id="713"/>
            <p14:sldId id="773"/>
            <p14:sldId id="714"/>
            <p14:sldId id="715"/>
            <p14:sldId id="716"/>
            <p14:sldId id="717"/>
            <p14:sldId id="718"/>
            <p14:sldId id="719"/>
            <p14:sldId id="774"/>
            <p14:sldId id="720"/>
            <p14:sldId id="721"/>
            <p14:sldId id="727"/>
            <p14:sldId id="775"/>
            <p14:sldId id="722"/>
            <p14:sldId id="723"/>
            <p14:sldId id="724"/>
            <p14:sldId id="725"/>
            <p14:sldId id="726"/>
            <p14:sldId id="776"/>
            <p14:sldId id="728"/>
            <p14:sldId id="729"/>
            <p14:sldId id="730"/>
            <p14:sldId id="731"/>
            <p14:sldId id="777"/>
            <p14:sldId id="732"/>
            <p14:sldId id="733"/>
            <p14:sldId id="734"/>
            <p14:sldId id="735"/>
            <p14:sldId id="736"/>
            <p14:sldId id="737"/>
            <p14:sldId id="610"/>
            <p14:sldId id="611"/>
          </p14:sldIdLst>
        </p14:section>
        <p14:section name="Untitled Section" id="{599C8E74-7C24-4C90-AF99-98537F1E04E1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48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96009"/>
    <a:srgbClr val="006699"/>
    <a:srgbClr val="0033CC"/>
    <a:srgbClr val="0049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48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5A33F-F0DD-5D4A-91BB-DF4B9F22E095}" type="datetimeFigureOut">
              <a:rPr lang="en-US" smtClean="0"/>
              <a:pPr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3BE6C-B7F1-E541-A806-74EACCD5C9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84562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28638-F15E-C241-B3BF-9B8C8F1DF14E}" type="datetimeFigureOut">
              <a:rPr lang="en-US" smtClean="0"/>
              <a:pPr/>
              <a:t>4/16/2017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D4B72-1809-DD45-B3E6-85B1C55372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62982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F2E3E-32AD-3E43-B453-8D12BF15A9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3A330-CD71-4A29-B660-9E3483E5E87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67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7134-7D73-7E44-B3E1-F2F1E3B475F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E898A-D1D3-41C6-A56C-AAD1DCC561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64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9AC6A-5FF6-F347-B5ED-F8E86ACD36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E319-1EF3-4B9C-90C4-70DDC95BA8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869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B6FF-BC6C-C941-A680-26DC2202A3E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C4B97-D948-4848-8326-6CB5EC6DE1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842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4289-2E07-7A4F-B267-48EABF1B3D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B282-0F24-42B7-918D-630D115B8FA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898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DF716-F0F1-0947-89C5-3933DB0354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D750-9A51-47BC-9CA6-F7CFB391E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92F4-D4AD-3744-A69F-C167736204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95D59-E081-4F93-9CE1-7B493E2FDD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37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45BDB-4BBA-AE4D-A1A2-1DF3B656A7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27C10-52A1-481D-AFEB-7536FF25AB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51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786B-810F-F845-99CE-848CC1E45B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C06A7-B1F8-4A0C-AE38-4BC54AE89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08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0750-4708-7E42-989C-2A88B0E40F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0220F-7B75-4E22-882A-4D6E6BA3B4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934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D3BD6-EF8C-9D4E-8D2F-CC722C3320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D500-02B4-4011-A5D8-15EDA23B343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344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F4C250-07F5-D749-9DC1-34797EC1DB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8B55A0-B2C9-406E-A9BF-1B9F41EE764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701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Gharar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(I)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Hiring a cab without telling the deriver the destination or without agreeing on fare is case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  <a:endParaRPr lang="en-US" sz="20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Indications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in a contract (Transaction)</a:t>
            </a:r>
          </a:p>
          <a:p>
            <a:pPr marL="914400" lvl="1" indent="-457200" algn="l" eaLnBrk="1" hangingPunct="1">
              <a:buFont typeface="Wingdings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Any bilateral transaction in which the liability of the party of the transactions is either uncertain or contingent.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Indications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in a contract (Transaction)</a:t>
            </a:r>
          </a:p>
          <a:p>
            <a:pPr marL="914400" lvl="1" indent="-457200" algn="l" eaLnBrk="1" hangingPunct="1">
              <a:buFont typeface="Wingdings" pitchFamily="2" charset="2"/>
              <a:buChar char="ü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Consideration of either is not known.</a:t>
            </a:r>
          </a:p>
          <a:p>
            <a:pPr marL="914400" lvl="1" indent="-457200" algn="l" eaLnBrk="1" hangingPunct="1">
              <a:buFont typeface="Wingdings" pitchFamily="2" charset="2"/>
              <a:buChar char="ü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Delivery is not in the control of the obligor.</a:t>
            </a:r>
          </a:p>
          <a:p>
            <a:pPr marL="914400" lvl="1" indent="-457200" algn="l" eaLnBrk="1" hangingPunct="1">
              <a:buFont typeface="Wingdings" pitchFamily="2" charset="2"/>
              <a:buChar char="ü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Payment from  one side is certain, but from the other side is contingent.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Gharar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(III)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Complexity in Contracts.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also refers to undue complexity in structures of contracts. 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does not permit interdependent contracts.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examples are;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Complexity in Contracts.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Combining two sales in one is not permitted;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Some types of conditional sale are not permitted.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sale dependent on a loan from buyer is not permitted.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Sale with multiple prices in a single contract is not permitted.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Pure Games of Chance (Al-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Maisir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term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also used in the context of pure games of chance.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Game of chance means a contract in which one party’s gain is dependent on loss of the other party, so the loss of either party is certain.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Pure Games of Chance (Al-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Maisir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Maysir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derived from “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Yusr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” means wishing something valuable with ease by way of game of chance and without paying a compensation for it or without working for it, or without undertaking any liability against it.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Pure Games of Chance (Al-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18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Maisir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also means receipt of money, benefit at the  cost of others, having entitlement to that money or benefit, by resorting to chance.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Gambling and wagering contracts fall in ambit of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and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Mysir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Gharar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(IV)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</a:p>
          <a:p>
            <a:pPr algn="l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Definition of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an Arabic word which means “Risk”, uncertainty, and hazard.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Technical meaning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according to a definition is any bargain in which the result of it is hidden.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1800" b="1" u="sng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has been narrated from Abu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Hurayrah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(RA), that he said: The messenger of God forbade the sale of the pebble (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Hasah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 – [sale of an object chosen or determined by the throwing of a pebble], and sale of al-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1800" b="1" u="sng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Threrfore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 transaction with element of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not allowed in Islam and such transaction becomes void; 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has forbidden all business transactions, which cause injustice in any form to any of the parties.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Some transaction can be rectified through removal of element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like transactions with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in price or attributes of subject matter.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But unlike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Riba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,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not precisely defined by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therefore there are differences among Jurists and schools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Fiqh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in details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affects remunerative  (compensatory) contracts only and make them void;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Social contracts are allowed with element of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like uncertainty in gift (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Hiba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),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of lesser significance than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Riba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prohibition of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Riba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absolute but some degree of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or uncertainty is acceptable in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Natural or normal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(that is there in human dealings and does not usually lead to conflicts) is acceptable;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Unnatural or abnormal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(that generally leads to conflicts) is not acceptable.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By these words “generally leads” we mean such uncertainty becomes a reason of conflict in most human dealings.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If a contract with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between two persons does not lead to a conflict but usually it does, then such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would not be acceptable.</a:t>
            </a:r>
          </a:p>
          <a:p>
            <a:pPr marL="457200" indent="-457200" algn="l" eaLnBrk="1" hangingPunct="1"/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Rules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reason is that rule of generality applies here i.e. if an act becomes reason of conflict in general then it would be disallowed even 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though 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may not lead to conflict in a few cases.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Gharar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(V)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in Business Transactions: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is found sometimes in framework of a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For example (a) two sales in one contract (b) The pebble, Touch or Toss Sale (c) Suspended sale and (d) the future sale are sales with element of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in Business Transactions: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sometimes appears in object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For example ignorance of the attributes and quantity  of the object.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Also ignorance of the essence of the object fall in ambit of </a:t>
            </a:r>
            <a:r>
              <a:rPr lang="en-US" sz="23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like: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</a:p>
          <a:p>
            <a:pPr algn="l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Definition of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 it include uncertainty, cheating, ambiguity and non-transparent.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 may be in the form of hazard leading to uncertainty in any business, or deceit or fraud or undue advantage.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in Business Transactions: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Ignorance of Time of delivery and payment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Inability to deliver the subject matter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Contracting on a Non-Existent object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Sale of the unseen items</a:t>
            </a:r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Modern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based contracts: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3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Modern financial system has developed many transactions which have been denounced by Islamic scholars as impermissible contracts / Transactions</a:t>
            </a:r>
          </a:p>
          <a:p>
            <a:pPr marL="457200" indent="-457200" algn="l" eaLnBrk="1" hangingPunct="1"/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Modern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based contracts: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 financial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insturments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and dealings are among them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9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Commercial Insurance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9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Cash settled derivatives (Forward, futures, options and swaps)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9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Multi level marketing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9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Cash settled online trading of commodities, metals and currencies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9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Business lotteries.</a:t>
            </a:r>
          </a:p>
          <a:p>
            <a:pPr marL="457200" indent="-457200" algn="l" eaLnBrk="1" hangingPunct="1"/>
            <a:endParaRPr lang="en-US" sz="21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Misconception about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Many people get confused with the followings;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7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Uncertainty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7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Gambling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17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Speculation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Speculation: It can be permissible and impermissible both.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Speculation is not always a gambling.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1430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(V):</a:t>
            </a:r>
          </a:p>
          <a:p>
            <a:pPr algn="l"/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Some Misconception about </a:t>
            </a:r>
            <a:r>
              <a:rPr lang="en-US" sz="22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2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Uncertainty: It exist in Speculation and gambling but it does not mean every uncertainty is </a:t>
            </a:r>
            <a:r>
              <a:rPr lang="en-US" sz="21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There is invalid speculation in short sale but not gambling.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1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high risk activity can be uncertain but not an act of gambling.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):</a:t>
            </a:r>
          </a:p>
          <a:p>
            <a:pPr algn="l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Definition of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refers to the excessive uncertainty about subject matter or its quantity / quality or price or maturity of the contracts, that generally leads to disputes between parties to contract.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2057400" y="36576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Gharar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 (II)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can be divided in the following categories.</a:t>
            </a:r>
          </a:p>
          <a:p>
            <a:pPr marL="514350" indent="-514350" algn="l" eaLnBrk="1" hangingPunct="1">
              <a:buFont typeface="+mj-lt"/>
              <a:buAutoNum type="arabicPeriod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514350" indent="-514350" algn="l" eaLnBrk="1" hangingPunct="1">
              <a:buFont typeface="+mj-lt"/>
              <a:buAutoNum type="arabicPeriod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Complexity in contracts.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 can be divided in the following categories.</a:t>
            </a:r>
          </a:p>
          <a:p>
            <a:pPr marL="514350" indent="-51435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3.	Pure Games of Chance (Al-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Maisir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</a:t>
            </a:r>
            <a:r>
              <a:rPr lang="en-US" sz="22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exist when a contract does not have clarity in its essential elements. 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Such a contract becomes matter of conflict between parties and become a way of cheating, deceiving and unjust dealing.</a:t>
            </a:r>
          </a:p>
          <a:p>
            <a:pPr marL="457200" indent="-457200" algn="l" eaLnBrk="1" hangingPunct="1"/>
            <a:endParaRPr lang="en-US" sz="20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219200"/>
            <a:ext cx="3657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Introduction to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 (II):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Categories of </a:t>
            </a:r>
            <a:r>
              <a:rPr lang="en-US" sz="2500" b="1" dirty="0" err="1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Gharar</a:t>
            </a:r>
            <a:r>
              <a:rPr lang="en-US" sz="2500" b="1" dirty="0" smtClean="0">
                <a:solidFill>
                  <a:schemeClr val="bg2">
                    <a:lumMod val="50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:</a:t>
            </a:r>
            <a:endParaRPr lang="en-US" sz="25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18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Inadequacy and inaccuracy of information about the essentials of the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For example if price in a contract is not clear or the attributes of sold goods are not clear to buyer or the time of payment is not clear to seller the contract becomes  a point of conflict between parties.</a:t>
            </a:r>
            <a:endParaRPr lang="en-US" sz="20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2385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Impermissible Modes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sz="24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5881</TotalTime>
  <Words>1084</Words>
  <Application>Microsoft Office PowerPoint</Application>
  <PresentationFormat>On-screen Show (4:3)</PresentationFormat>
  <Paragraphs>185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Theme1</vt:lpstr>
      <vt:lpstr>Impermissible Modes</vt:lpstr>
      <vt:lpstr>Slide 2</vt:lpstr>
      <vt:lpstr>Slide 3</vt:lpstr>
      <vt:lpstr>Slide 4</vt:lpstr>
      <vt:lpstr>Impermissible Modes</vt:lpstr>
      <vt:lpstr>Slide 6</vt:lpstr>
      <vt:lpstr>Slide 7</vt:lpstr>
      <vt:lpstr>Slide 8</vt:lpstr>
      <vt:lpstr>Slide 9</vt:lpstr>
      <vt:lpstr>Slide 10</vt:lpstr>
      <vt:lpstr>Slide 11</vt:lpstr>
      <vt:lpstr>Slide 12</vt:lpstr>
      <vt:lpstr>Impermissible Modes</vt:lpstr>
      <vt:lpstr>Slide 14</vt:lpstr>
      <vt:lpstr>Slide 15</vt:lpstr>
      <vt:lpstr>Slide 16</vt:lpstr>
      <vt:lpstr>Slide 17</vt:lpstr>
      <vt:lpstr>Slide 18</vt:lpstr>
      <vt:lpstr>Impermissible Modes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Impermissible Modes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Topic</dc:title>
  <dc:creator>Naseem Ejaz</dc:creator>
  <cp:lastModifiedBy>Hp</cp:lastModifiedBy>
  <cp:revision>511</cp:revision>
  <dcterms:created xsi:type="dcterms:W3CDTF">2014-09-03T15:33:21Z</dcterms:created>
  <dcterms:modified xsi:type="dcterms:W3CDTF">2017-04-16T05:20:24Z</dcterms:modified>
</cp:coreProperties>
</file>