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2"/>
  </p:notesMasterIdLst>
  <p:handoutMasterIdLst>
    <p:handoutMasterId r:id="rId163"/>
  </p:handoutMasterIdLst>
  <p:sldIdLst>
    <p:sldId id="332" r:id="rId2"/>
    <p:sldId id="463" r:id="rId3"/>
    <p:sldId id="336" r:id="rId4"/>
    <p:sldId id="338" r:id="rId5"/>
    <p:sldId id="339" r:id="rId6"/>
    <p:sldId id="340" r:id="rId7"/>
    <p:sldId id="341" r:id="rId8"/>
    <p:sldId id="343" r:id="rId9"/>
    <p:sldId id="344" r:id="rId10"/>
    <p:sldId id="345" r:id="rId11"/>
    <p:sldId id="464" r:id="rId12"/>
    <p:sldId id="346" r:id="rId13"/>
    <p:sldId id="484" r:id="rId14"/>
    <p:sldId id="348" r:id="rId15"/>
    <p:sldId id="366" r:id="rId16"/>
    <p:sldId id="367" r:id="rId17"/>
    <p:sldId id="349" r:id="rId18"/>
    <p:sldId id="485" r:id="rId19"/>
    <p:sldId id="465" r:id="rId20"/>
    <p:sldId id="368" r:id="rId21"/>
    <p:sldId id="350" r:id="rId22"/>
    <p:sldId id="369" r:id="rId23"/>
    <p:sldId id="370" r:id="rId24"/>
    <p:sldId id="466" r:id="rId25"/>
    <p:sldId id="371" r:id="rId26"/>
    <p:sldId id="372" r:id="rId27"/>
    <p:sldId id="351" r:id="rId28"/>
    <p:sldId id="467" r:id="rId29"/>
    <p:sldId id="352" r:id="rId30"/>
    <p:sldId id="373" r:id="rId31"/>
    <p:sldId id="486" r:id="rId32"/>
    <p:sldId id="487" r:id="rId33"/>
    <p:sldId id="488" r:id="rId34"/>
    <p:sldId id="375" r:id="rId35"/>
    <p:sldId id="376" r:id="rId36"/>
    <p:sldId id="377" r:id="rId37"/>
    <p:sldId id="378" r:id="rId38"/>
    <p:sldId id="468" r:id="rId39"/>
    <p:sldId id="379" r:id="rId40"/>
    <p:sldId id="380" r:id="rId41"/>
    <p:sldId id="489" r:id="rId42"/>
    <p:sldId id="490" r:id="rId43"/>
    <p:sldId id="381" r:id="rId44"/>
    <p:sldId id="382" r:id="rId45"/>
    <p:sldId id="383" r:id="rId46"/>
    <p:sldId id="469" r:id="rId47"/>
    <p:sldId id="384" r:id="rId48"/>
    <p:sldId id="385" r:id="rId49"/>
    <p:sldId id="386" r:id="rId50"/>
    <p:sldId id="387" r:id="rId51"/>
    <p:sldId id="470" r:id="rId52"/>
    <p:sldId id="388" r:id="rId53"/>
    <p:sldId id="389" r:id="rId54"/>
    <p:sldId id="390" r:id="rId55"/>
    <p:sldId id="491" r:id="rId56"/>
    <p:sldId id="492" r:id="rId57"/>
    <p:sldId id="493" r:id="rId58"/>
    <p:sldId id="391" r:id="rId59"/>
    <p:sldId id="392" r:id="rId60"/>
    <p:sldId id="393" r:id="rId61"/>
    <p:sldId id="394" r:id="rId62"/>
    <p:sldId id="395" r:id="rId63"/>
    <p:sldId id="396" r:id="rId64"/>
    <p:sldId id="471" r:id="rId65"/>
    <p:sldId id="397" r:id="rId66"/>
    <p:sldId id="398" r:id="rId67"/>
    <p:sldId id="399" r:id="rId68"/>
    <p:sldId id="400" r:id="rId69"/>
    <p:sldId id="401" r:id="rId70"/>
    <p:sldId id="402" r:id="rId71"/>
    <p:sldId id="472" r:id="rId72"/>
    <p:sldId id="403" r:id="rId73"/>
    <p:sldId id="494" r:id="rId74"/>
    <p:sldId id="495" r:id="rId75"/>
    <p:sldId id="496" r:id="rId76"/>
    <p:sldId id="497" r:id="rId77"/>
    <p:sldId id="404" r:id="rId78"/>
    <p:sldId id="498" r:id="rId79"/>
    <p:sldId id="405" r:id="rId80"/>
    <p:sldId id="406" r:id="rId81"/>
    <p:sldId id="473" r:id="rId82"/>
    <p:sldId id="407" r:id="rId83"/>
    <p:sldId id="500" r:id="rId84"/>
    <p:sldId id="499" r:id="rId85"/>
    <p:sldId id="409" r:id="rId86"/>
    <p:sldId id="410" r:id="rId87"/>
    <p:sldId id="474" r:id="rId88"/>
    <p:sldId id="411" r:id="rId89"/>
    <p:sldId id="412" r:id="rId90"/>
    <p:sldId id="413" r:id="rId91"/>
    <p:sldId id="414" r:id="rId92"/>
    <p:sldId id="501" r:id="rId93"/>
    <p:sldId id="415" r:id="rId94"/>
    <p:sldId id="475" r:id="rId95"/>
    <p:sldId id="416" r:id="rId96"/>
    <p:sldId id="418" r:id="rId97"/>
    <p:sldId id="419" r:id="rId98"/>
    <p:sldId id="502" r:id="rId99"/>
    <p:sldId id="503" r:id="rId100"/>
    <p:sldId id="504" r:id="rId101"/>
    <p:sldId id="420" r:id="rId102"/>
    <p:sldId id="476" r:id="rId103"/>
    <p:sldId id="421" r:id="rId104"/>
    <p:sldId id="506" r:id="rId105"/>
    <p:sldId id="507" r:id="rId106"/>
    <p:sldId id="508" r:id="rId107"/>
    <p:sldId id="509" r:id="rId108"/>
    <p:sldId id="422" r:id="rId109"/>
    <p:sldId id="423" r:id="rId110"/>
    <p:sldId id="505" r:id="rId111"/>
    <p:sldId id="451" r:id="rId112"/>
    <p:sldId id="477" r:id="rId113"/>
    <p:sldId id="425" r:id="rId114"/>
    <p:sldId id="426" r:id="rId115"/>
    <p:sldId id="510" r:id="rId116"/>
    <p:sldId id="452" r:id="rId117"/>
    <p:sldId id="478" r:id="rId118"/>
    <p:sldId id="428" r:id="rId119"/>
    <p:sldId id="429" r:id="rId120"/>
    <p:sldId id="430" r:id="rId121"/>
    <p:sldId id="431" r:id="rId122"/>
    <p:sldId id="432" r:id="rId123"/>
    <p:sldId id="433" r:id="rId124"/>
    <p:sldId id="434" r:id="rId125"/>
    <p:sldId id="435" r:id="rId126"/>
    <p:sldId id="436" r:id="rId127"/>
    <p:sldId id="479" r:id="rId128"/>
    <p:sldId id="437" r:id="rId129"/>
    <p:sldId id="438" r:id="rId130"/>
    <p:sldId id="511" r:id="rId131"/>
    <p:sldId id="512" r:id="rId132"/>
    <p:sldId id="513" r:id="rId133"/>
    <p:sldId id="514" r:id="rId134"/>
    <p:sldId id="480" r:id="rId135"/>
    <p:sldId id="440" r:id="rId136"/>
    <p:sldId id="515" r:id="rId137"/>
    <p:sldId id="516" r:id="rId138"/>
    <p:sldId id="441" r:id="rId139"/>
    <p:sldId id="481" r:id="rId140"/>
    <p:sldId id="442" r:id="rId141"/>
    <p:sldId id="443" r:id="rId142"/>
    <p:sldId id="444" r:id="rId143"/>
    <p:sldId id="445" r:id="rId144"/>
    <p:sldId id="446" r:id="rId145"/>
    <p:sldId id="447" r:id="rId146"/>
    <p:sldId id="482" r:id="rId147"/>
    <p:sldId id="448" r:id="rId148"/>
    <p:sldId id="517" r:id="rId149"/>
    <p:sldId id="449" r:id="rId150"/>
    <p:sldId id="483" r:id="rId151"/>
    <p:sldId id="450" r:id="rId152"/>
    <p:sldId id="453" r:id="rId153"/>
    <p:sldId id="454" r:id="rId154"/>
    <p:sldId id="455" r:id="rId155"/>
    <p:sldId id="456" r:id="rId156"/>
    <p:sldId id="458" r:id="rId157"/>
    <p:sldId id="459" r:id="rId158"/>
    <p:sldId id="460" r:id="rId159"/>
    <p:sldId id="461" r:id="rId160"/>
    <p:sldId id="462" r:id="rId1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4BF35B9-994F-456E-ADB7-4718AB9E6D10}">
          <p14:sldIdLst>
            <p14:sldId id="332"/>
            <p14:sldId id="463"/>
            <p14:sldId id="336"/>
            <p14:sldId id="338"/>
            <p14:sldId id="339"/>
            <p14:sldId id="340"/>
            <p14:sldId id="341"/>
            <p14:sldId id="343"/>
            <p14:sldId id="344"/>
            <p14:sldId id="345"/>
            <p14:sldId id="464"/>
            <p14:sldId id="346"/>
            <p14:sldId id="484"/>
            <p14:sldId id="348"/>
            <p14:sldId id="366"/>
            <p14:sldId id="367"/>
            <p14:sldId id="349"/>
            <p14:sldId id="485"/>
            <p14:sldId id="465"/>
            <p14:sldId id="368"/>
            <p14:sldId id="350"/>
            <p14:sldId id="369"/>
            <p14:sldId id="370"/>
            <p14:sldId id="466"/>
            <p14:sldId id="371"/>
            <p14:sldId id="372"/>
            <p14:sldId id="351"/>
            <p14:sldId id="467"/>
            <p14:sldId id="352"/>
            <p14:sldId id="373"/>
            <p14:sldId id="486"/>
            <p14:sldId id="487"/>
            <p14:sldId id="488"/>
            <p14:sldId id="375"/>
            <p14:sldId id="376"/>
            <p14:sldId id="377"/>
            <p14:sldId id="378"/>
            <p14:sldId id="468"/>
            <p14:sldId id="379"/>
            <p14:sldId id="380"/>
            <p14:sldId id="489"/>
            <p14:sldId id="490"/>
            <p14:sldId id="381"/>
            <p14:sldId id="382"/>
            <p14:sldId id="383"/>
            <p14:sldId id="469"/>
            <p14:sldId id="384"/>
            <p14:sldId id="385"/>
            <p14:sldId id="386"/>
            <p14:sldId id="387"/>
            <p14:sldId id="470"/>
            <p14:sldId id="388"/>
            <p14:sldId id="389"/>
            <p14:sldId id="390"/>
            <p14:sldId id="491"/>
            <p14:sldId id="492"/>
            <p14:sldId id="493"/>
            <p14:sldId id="391"/>
            <p14:sldId id="392"/>
            <p14:sldId id="393"/>
            <p14:sldId id="394"/>
            <p14:sldId id="395"/>
            <p14:sldId id="396"/>
            <p14:sldId id="471"/>
            <p14:sldId id="397"/>
            <p14:sldId id="398"/>
            <p14:sldId id="399"/>
            <p14:sldId id="400"/>
            <p14:sldId id="401"/>
            <p14:sldId id="402"/>
            <p14:sldId id="472"/>
            <p14:sldId id="403"/>
            <p14:sldId id="494"/>
            <p14:sldId id="495"/>
            <p14:sldId id="496"/>
            <p14:sldId id="497"/>
            <p14:sldId id="404"/>
            <p14:sldId id="498"/>
            <p14:sldId id="405"/>
            <p14:sldId id="406"/>
            <p14:sldId id="473"/>
            <p14:sldId id="407"/>
            <p14:sldId id="500"/>
            <p14:sldId id="499"/>
            <p14:sldId id="409"/>
            <p14:sldId id="410"/>
            <p14:sldId id="474"/>
            <p14:sldId id="411"/>
            <p14:sldId id="412"/>
            <p14:sldId id="413"/>
            <p14:sldId id="414"/>
            <p14:sldId id="501"/>
            <p14:sldId id="415"/>
            <p14:sldId id="475"/>
            <p14:sldId id="416"/>
            <p14:sldId id="418"/>
            <p14:sldId id="419"/>
            <p14:sldId id="502"/>
            <p14:sldId id="503"/>
            <p14:sldId id="504"/>
            <p14:sldId id="420"/>
            <p14:sldId id="476"/>
            <p14:sldId id="421"/>
            <p14:sldId id="506"/>
            <p14:sldId id="507"/>
            <p14:sldId id="508"/>
            <p14:sldId id="509"/>
            <p14:sldId id="422"/>
            <p14:sldId id="423"/>
            <p14:sldId id="505"/>
            <p14:sldId id="451"/>
            <p14:sldId id="477"/>
            <p14:sldId id="425"/>
            <p14:sldId id="426"/>
            <p14:sldId id="510"/>
            <p14:sldId id="452"/>
            <p14:sldId id="478"/>
            <p14:sldId id="428"/>
            <p14:sldId id="429"/>
            <p14:sldId id="430"/>
            <p14:sldId id="431"/>
            <p14:sldId id="432"/>
            <p14:sldId id="433"/>
            <p14:sldId id="434"/>
            <p14:sldId id="435"/>
            <p14:sldId id="436"/>
            <p14:sldId id="479"/>
            <p14:sldId id="437"/>
            <p14:sldId id="438"/>
            <p14:sldId id="511"/>
            <p14:sldId id="512"/>
            <p14:sldId id="513"/>
            <p14:sldId id="514"/>
            <p14:sldId id="480"/>
            <p14:sldId id="440"/>
            <p14:sldId id="515"/>
            <p14:sldId id="516"/>
            <p14:sldId id="441"/>
            <p14:sldId id="481"/>
            <p14:sldId id="442"/>
            <p14:sldId id="443"/>
            <p14:sldId id="444"/>
            <p14:sldId id="445"/>
            <p14:sldId id="446"/>
            <p14:sldId id="447"/>
            <p14:sldId id="482"/>
            <p14:sldId id="448"/>
            <p14:sldId id="517"/>
            <p14:sldId id="449"/>
            <p14:sldId id="483"/>
            <p14:sldId id="450"/>
            <p14:sldId id="453"/>
            <p14:sldId id="454"/>
            <p14:sldId id="455"/>
            <p14:sldId id="456"/>
            <p14:sldId id="458"/>
            <p14:sldId id="459"/>
            <p14:sldId id="460"/>
            <p14:sldId id="461"/>
            <p14:sldId id="462"/>
          </p14:sldIdLst>
        </p14:section>
        <p14:section name="Untitled Section" id="{599C8E74-7C24-4C90-AF99-98537F1E04E1}">
          <p14:sldIdLst/>
        </p14:section>
      </p14:sectionLst>
    </p:ext>
    <p:ext uri="{EFAFB233-063F-42B5-8137-9DF3F51BA10A}">
      <p15:sldGuideLst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6009"/>
    <a:srgbClr val="006699"/>
    <a:srgbClr val="0033CC"/>
    <a:srgbClr val="0049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72"/>
      </p:cViewPr>
      <p:guideLst>
        <p:guide orient="horz" pos="480"/>
        <p:guide pos="29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handoutMaster" Target="handoutMasters/handout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11/12/2016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11/12/2016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endParaRPr lang="ar-SA"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105</a:t>
            </a:fld>
            <a:endParaRPr lang="en-US"/>
          </a:p>
        </p:txBody>
      </p:sp>
    </p:spTree>
    <p:extLst>
      <p:ext uri="{BB962C8B-B14F-4D97-AF65-F5344CB8AC3E}">
        <p14:creationId xmlns:p14="http://schemas.microsoft.com/office/powerpoint/2010/main" val="1491459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a:t>
            </a:r>
            <a:endParaRPr lang="ar-SA"/>
          </a:p>
        </p:txBody>
      </p:sp>
      <p:sp>
        <p:nvSpPr>
          <p:cNvPr id="4" name="Slide Number Placeholder 3"/>
          <p:cNvSpPr>
            <a:spLocks noGrp="1"/>
          </p:cNvSpPr>
          <p:nvPr>
            <p:ph type="sldNum" sz="quarter" idx="10"/>
          </p:nvPr>
        </p:nvSpPr>
        <p:spPr/>
        <p:txBody>
          <a:bodyPr/>
          <a:lstStyle/>
          <a:p>
            <a:fld id="{479D4B72-1809-DD45-B3E6-85B1C55372FE}" type="slidenum">
              <a:rPr lang="en-US" smtClean="0"/>
              <a:pPr/>
              <a:t>106</a:t>
            </a:fld>
            <a:endParaRPr lang="en-US"/>
          </a:p>
        </p:txBody>
      </p:sp>
    </p:spTree>
    <p:extLst>
      <p:ext uri="{BB962C8B-B14F-4D97-AF65-F5344CB8AC3E}">
        <p14:creationId xmlns:p14="http://schemas.microsoft.com/office/powerpoint/2010/main" val="1491459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11/12/2016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11/12/2016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11/12/2016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11/12/2016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11/12/2016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11/12/2016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11/12/2016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11/12/2016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11/12/2016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11/12/2016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11/12/2016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11/12/2016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Economic Ideology of Islam </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981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Important Features: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Revelation continued 23 years</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Prophet Muhammad </a:t>
            </a:r>
            <a:r>
              <a:rPr lang="en-US" sz="2600" b="1" dirty="0" smtClean="0">
                <a:solidFill>
                  <a:schemeClr val="tx1"/>
                </a:solidFill>
                <a:latin typeface="Baskerville Old Face" panose="02020602080505020303" pitchFamily="18" charset="0"/>
              </a:rPr>
              <a:t>(S.A.W) authenticated  </a:t>
            </a:r>
            <a:endParaRPr lang="en-US" sz="2600" b="1" dirty="0">
              <a:solidFill>
                <a:schemeClr val="tx1"/>
              </a:solidFill>
              <a:latin typeface="Baskerville Old Face" panose="02020602080505020303" pitchFamily="18" charset="0"/>
            </a:endParaRPr>
          </a:p>
          <a:p>
            <a:pPr algn="l" eaLnBrk="1" hangingPunct="1"/>
            <a:r>
              <a:rPr lang="en-US" sz="2600" b="1" dirty="0" smtClean="0">
                <a:solidFill>
                  <a:schemeClr val="tx1"/>
                </a:solidFill>
                <a:latin typeface="Baskerville Old Face" panose="02020602080505020303" pitchFamily="18" charset="0"/>
              </a:rPr>
              <a:t>     </a:t>
            </a:r>
            <a:r>
              <a:rPr lang="en-US" sz="2600" b="1" dirty="0">
                <a:solidFill>
                  <a:schemeClr val="tx1"/>
                </a:solidFill>
                <a:latin typeface="Baskerville Old Face" panose="02020602080505020303" pitchFamily="18" charset="0"/>
              </a:rPr>
              <a:t>the written </a:t>
            </a:r>
            <a:r>
              <a:rPr lang="en-US" sz="2600" b="1" dirty="0" smtClean="0">
                <a:solidFill>
                  <a:schemeClr val="tx1"/>
                </a:solidFill>
                <a:latin typeface="Baskerville Old Face" panose="02020602080505020303" pitchFamily="18" charset="0"/>
              </a:rPr>
              <a:t>copy</a:t>
            </a: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2" name="TextBox 1"/>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81796987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r" rtl="1" eaLnBrk="1" hangingPunct="1"/>
            <a:r>
              <a:rPr lang="ur-PK" sz="2600" b="1" dirty="0">
                <a:solidFill>
                  <a:schemeClr val="tx1"/>
                </a:solidFill>
                <a:latin typeface="Baskerville Old Face" pitchFamily="18" charset="0"/>
                <a:cs typeface="1 MUHAMMADI QURANIC" pitchFamily="66" charset="-78"/>
              </a:rPr>
              <a:t>وَلَا تَجْعَلْ يَدَكَ مَغْلُوْلَـةً اِلٰى عُنُـقِكَ وَلَا تَبْسُطْهَا كُلَّ الْبَسْطِ فَتَقْعُدَ مَلُوْمًا </a:t>
            </a:r>
            <a:r>
              <a:rPr lang="ur-PK" sz="2600" b="1" dirty="0" smtClean="0">
                <a:solidFill>
                  <a:schemeClr val="tx1"/>
                </a:solidFill>
                <a:latin typeface="Baskerville Old Face" pitchFamily="18" charset="0"/>
                <a:cs typeface="1 MUHAMMADI QURANIC" pitchFamily="66" charset="-78"/>
              </a:rPr>
              <a:t>مَّحْسُوْرًا</a:t>
            </a:r>
          </a:p>
          <a:p>
            <a:pPr algn="l" eaLnBrk="1" hangingPunct="1"/>
            <a:r>
              <a:rPr lang="en-US" sz="2600" b="1" dirty="0">
                <a:solidFill>
                  <a:schemeClr val="tx1"/>
                </a:solidFill>
                <a:latin typeface="Baskerville Old Face" pitchFamily="18" charset="0"/>
                <a:cs typeface="1 MUHAMMADI QURANIC" pitchFamily="66" charset="-78"/>
              </a:rPr>
              <a:t>And keep not thy hand chained to thy neck out of miserliness nor stretch it forth to its utmost limit out of extravagance, lest thou sit down blamed and exhausted.</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7555839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Conclusive remarks about moderation in Islam is that moderating consumption is an essential element of any strategy of sustainable development</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8911786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00600" y="34290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Prohibition of Envy</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prohibits Muslims from envying others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teaches strategies to prevent envy</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One should feel thankful to Allah for what he or she has</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43415544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There are some evil effects of envy according to the Hadith ;</a:t>
            </a:r>
          </a:p>
          <a:p>
            <a:pPr algn="r" rtl="1" eaLnBrk="1" hangingPunct="1"/>
            <a:r>
              <a:rPr lang="ur-PK" sz="2600" b="1" dirty="0" smtClean="0">
                <a:solidFill>
                  <a:schemeClr val="tx1"/>
                </a:solidFill>
                <a:latin typeface="Baskerville Old Face" pitchFamily="18" charset="0"/>
                <a:cs typeface="1 MUHAMMADI QURANIC" pitchFamily="66" charset="-78"/>
              </a:rPr>
              <a:t>آفَةُ </a:t>
            </a:r>
            <a:r>
              <a:rPr lang="ur-PK" sz="2600" b="1" dirty="0">
                <a:solidFill>
                  <a:schemeClr val="tx1"/>
                </a:solidFill>
                <a:latin typeface="Baskerville Old Face" pitchFamily="18" charset="0"/>
                <a:cs typeface="1 MUHAMMADI QURANIC" pitchFamily="66" charset="-78"/>
              </a:rPr>
              <a:t>الدِّينِ الحَسَدُ وَالعُجْبُ </a:t>
            </a:r>
            <a:r>
              <a:rPr lang="ur-PK" sz="2600" b="1" dirty="0" smtClean="0">
                <a:solidFill>
                  <a:schemeClr val="tx1"/>
                </a:solidFill>
                <a:latin typeface="Baskerville Old Face" pitchFamily="18" charset="0"/>
                <a:cs typeface="1 MUHAMMADI QURANIC" pitchFamily="66" charset="-78"/>
              </a:rPr>
              <a:t>وَالفَخْرُ</a:t>
            </a:r>
            <a:endParaRPr lang="en-US" sz="2600" b="1" dirty="0" smtClean="0">
              <a:solidFill>
                <a:schemeClr val="tx1"/>
              </a:solidFill>
              <a:latin typeface="Baskerville Old Face" pitchFamily="18" charset="0"/>
              <a:cs typeface="1 MUHAMMADI QURANIC" pitchFamily="66" charset="-78"/>
            </a:endParaRPr>
          </a:p>
          <a:p>
            <a:pPr algn="l" eaLnBrk="1" hangingPunct="1"/>
            <a:r>
              <a:rPr lang="en-US" sz="2600" b="1" dirty="0" err="1" smtClean="0">
                <a:solidFill>
                  <a:schemeClr val="tx1"/>
                </a:solidFill>
                <a:latin typeface="Baskerville Old Face" pitchFamily="18" charset="0"/>
                <a:cs typeface="1 MUHAMMADI QURANIC" pitchFamily="66" charset="-78"/>
              </a:rPr>
              <a:t>Hasad</a:t>
            </a:r>
            <a:r>
              <a:rPr lang="en-US" sz="2600" b="1" dirty="0">
                <a:solidFill>
                  <a:schemeClr val="tx1"/>
                </a:solidFill>
                <a:latin typeface="Baskerville Old Face" pitchFamily="18" charset="0"/>
                <a:cs typeface="1 MUHAMMADI QURANIC" pitchFamily="66" charset="-78"/>
              </a:rPr>
              <a:t>, ‘</a:t>
            </a:r>
            <a:r>
              <a:rPr lang="en-US" sz="2600" b="1" dirty="0" err="1">
                <a:solidFill>
                  <a:schemeClr val="tx1"/>
                </a:solidFill>
                <a:latin typeface="Baskerville Old Face" pitchFamily="18" charset="0"/>
                <a:cs typeface="1 MUHAMMADI QURANIC" pitchFamily="66" charset="-78"/>
              </a:rPr>
              <a:t>ujb</a:t>
            </a:r>
            <a:r>
              <a:rPr lang="en-US" sz="2600" b="1" dirty="0">
                <a:solidFill>
                  <a:schemeClr val="tx1"/>
                </a:solidFill>
                <a:latin typeface="Baskerville Old Face" pitchFamily="18" charset="0"/>
                <a:cs typeface="1 MUHAMMADI QURANIC" pitchFamily="66" charset="-78"/>
              </a:rPr>
              <a:t>, and vainglory are a bane of </a:t>
            </a:r>
            <a:r>
              <a:rPr lang="en-US" sz="2600" b="1" dirty="0" smtClean="0">
                <a:solidFill>
                  <a:schemeClr val="tx1"/>
                </a:solidFill>
                <a:latin typeface="Baskerville Old Face" pitchFamily="18" charset="0"/>
                <a:cs typeface="1 MUHAMMADI QURANIC" pitchFamily="66" charset="-78"/>
              </a:rPr>
              <a:t>faith</a:t>
            </a:r>
          </a:p>
          <a:p>
            <a:pPr algn="l" eaLnBrk="1" hangingPunct="1"/>
            <a:r>
              <a:rPr lang="en-US" sz="2600" b="1" dirty="0">
                <a:solidFill>
                  <a:schemeClr val="tx1"/>
                </a:solidFill>
                <a:latin typeface="Baskerville Old Face" pitchFamily="18" charset="0"/>
              </a:rPr>
              <a:t>The Messenger of Allah  also said: “Indeed envy eats up good deeds just as fire consumes firewood.” [Ahmad]</a:t>
            </a:r>
            <a:endParaRPr lang="en-US" sz="2600" b="1" dirty="0" smtClean="0">
              <a:solidFill>
                <a:schemeClr val="tx1"/>
              </a:solidFill>
              <a:latin typeface="Baskerville Old Face" pitchFamily="18" charset="0"/>
              <a:cs typeface="1 MUHAMMADI QURANIC" pitchFamily="66" charset="-78"/>
            </a:endParaRPr>
          </a:p>
          <a:p>
            <a:pPr marL="457200" indent="-457200" algn="r" rtl="1"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0566432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According to the Hadith of Prophet Muhammad (S.A.W) envy is not only allowed but encouraged in two things.</a:t>
            </a:r>
          </a:p>
          <a:p>
            <a:pPr marL="457200" indent="-45720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Muhaddiseen</a:t>
            </a:r>
            <a:r>
              <a:rPr lang="en-US" sz="2600" b="1" dirty="0" smtClean="0">
                <a:solidFill>
                  <a:schemeClr val="tx1"/>
                </a:solidFill>
                <a:latin typeface="Baskerville Old Face" pitchFamily="18" charset="0"/>
                <a:cs typeface="1 MUHAMMADI QURANIC" pitchFamily="66" charset="-78"/>
              </a:rPr>
              <a:t> say that the meaning of envy in hadith is  actually “</a:t>
            </a:r>
            <a:r>
              <a:rPr lang="en-US" sz="2600" b="1" dirty="0" err="1" smtClean="0">
                <a:solidFill>
                  <a:schemeClr val="tx1"/>
                </a:solidFill>
                <a:latin typeface="Baskerville Old Face" pitchFamily="18" charset="0"/>
                <a:cs typeface="1 MUHAMMADI QURANIC" pitchFamily="66" charset="-78"/>
              </a:rPr>
              <a:t>Ghibta</a:t>
            </a:r>
            <a:r>
              <a:rPr lang="en-US" sz="2600" b="1" dirty="0" smtClean="0">
                <a:solidFill>
                  <a:schemeClr val="tx1"/>
                </a:solidFill>
                <a:latin typeface="Baskerville Old Face" pitchFamily="18" charset="0"/>
                <a:cs typeface="1 MUHAMMADI QURANIC" pitchFamily="66" charset="-78"/>
              </a:rPr>
              <a:t>”</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6903409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The Prophet Says:</a:t>
            </a:r>
          </a:p>
          <a:p>
            <a:pPr algn="r" rtl="1" eaLnBrk="1" hangingPunct="1"/>
            <a:endParaRPr lang="en-US" sz="2600" b="1" dirty="0" smtClean="0">
              <a:solidFill>
                <a:schemeClr val="tx1"/>
              </a:solidFill>
              <a:latin typeface="Baskerville Old Face" pitchFamily="18" charset="0"/>
              <a:cs typeface="1 MUHAMMADI QURANIC" pitchFamily="66" charset="-78"/>
            </a:endParaRPr>
          </a:p>
          <a:p>
            <a:pPr algn="r" rtl="1" eaLnBrk="1" hangingPunct="1"/>
            <a:endParaRPr lang="en-US" sz="2600" b="1" dirty="0">
              <a:solidFill>
                <a:schemeClr val="tx1"/>
              </a:solidFill>
              <a:latin typeface="Baskerville Old Face" pitchFamily="18" charset="0"/>
              <a:cs typeface="1 MUHAMMADI QURANIC" pitchFamily="66" charset="-78"/>
            </a:endParaRPr>
          </a:p>
          <a:p>
            <a:pPr algn="r" rtl="1" eaLnBrk="1" hangingPunct="1"/>
            <a:r>
              <a:rPr lang="ur-PK" sz="2600" b="1" dirty="0" smtClean="0">
                <a:solidFill>
                  <a:schemeClr val="tx1"/>
                </a:solidFill>
                <a:latin typeface="Baskerville Old Face" pitchFamily="18" charset="0"/>
                <a:cs typeface="1 MUHAMMADI QURANIC" pitchFamily="66" charset="-78"/>
              </a:rPr>
              <a:t>لا </a:t>
            </a:r>
            <a:r>
              <a:rPr lang="ur-PK" sz="2600" b="1" dirty="0">
                <a:solidFill>
                  <a:schemeClr val="tx1"/>
                </a:solidFill>
                <a:latin typeface="Baskerville Old Face" pitchFamily="18" charset="0"/>
                <a:cs typeface="1 MUHAMMADI QURANIC" pitchFamily="66" charset="-78"/>
              </a:rPr>
              <a:t>حسد إلا في اثنتين رجل آتاه الله مالا فسلط على هلكته في الحق ورجل آتاه الله الحكمة فهو يقضي بها </a:t>
            </a:r>
            <a:r>
              <a:rPr lang="ur-PK" sz="2600" b="1" dirty="0" smtClean="0">
                <a:solidFill>
                  <a:schemeClr val="tx1"/>
                </a:solidFill>
                <a:latin typeface="Baskerville Old Face" pitchFamily="18" charset="0"/>
                <a:cs typeface="1 MUHAMMADI QURANIC" pitchFamily="66" charset="-78"/>
              </a:rPr>
              <a:t>ويعلمها</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1573336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Prophet (S.A.W) Says:</a:t>
            </a:r>
            <a:endParaRPr lang="en-US" sz="2800" b="1" dirty="0">
              <a:solidFill>
                <a:schemeClr val="tx1"/>
              </a:solidFill>
              <a:latin typeface="Baskerville Old Face" pitchFamily="18" charset="0"/>
              <a:cs typeface="1 MUHAMMADI QURANIC" pitchFamily="66" charset="-78"/>
            </a:endParaRPr>
          </a:p>
          <a:p>
            <a:pPr algn="l" eaLnBrk="1" hangingPunct="1"/>
            <a:r>
              <a:rPr lang="en-US" sz="2800" b="1" dirty="0">
                <a:solidFill>
                  <a:schemeClr val="tx1"/>
                </a:solidFill>
                <a:latin typeface="Baskerville Old Face" pitchFamily="18" charset="0"/>
                <a:cs typeface="1 MUHAMMADI QURANIC" pitchFamily="66" charset="-78"/>
              </a:rPr>
              <a:t>Only these two people should be envied:</a:t>
            </a:r>
          </a:p>
          <a:p>
            <a:pPr algn="l" eaLnBrk="1" hangingPunct="1"/>
            <a:r>
              <a:rPr lang="en-US" sz="2800" b="1" dirty="0">
                <a:solidFill>
                  <a:schemeClr val="tx1"/>
                </a:solidFill>
                <a:latin typeface="Baskerville Old Face" pitchFamily="18" charset="0"/>
                <a:cs typeface="1 MUHAMMADI QURANIC" pitchFamily="66" charset="-78"/>
              </a:rPr>
              <a:t>One is the person who spends all the wealth Allah gave him on the path of righteousness, and the other is the person who judges with the knowledge Allah gave him and teaches it to others." (</a:t>
            </a:r>
            <a:r>
              <a:rPr lang="en-US" sz="2800" b="1" dirty="0" err="1">
                <a:solidFill>
                  <a:schemeClr val="tx1"/>
                </a:solidFill>
                <a:latin typeface="Baskerville Old Face" pitchFamily="18" charset="0"/>
                <a:cs typeface="1 MUHAMMADI QURANIC" pitchFamily="66" charset="-78"/>
              </a:rPr>
              <a:t>Buhari</a:t>
            </a:r>
            <a:r>
              <a:rPr lang="en-US" sz="2800" b="1" dirty="0">
                <a:solidFill>
                  <a:schemeClr val="tx1"/>
                </a:solidFill>
                <a:latin typeface="Baskerville Old Face" pitchFamily="18" charset="0"/>
                <a:cs typeface="1 MUHAMMADI QURANIC" pitchFamily="66" charset="-78"/>
              </a:rPr>
              <a:t>, </a:t>
            </a:r>
            <a:r>
              <a:rPr lang="en-US" sz="2800" b="1" dirty="0" err="1">
                <a:solidFill>
                  <a:schemeClr val="tx1"/>
                </a:solidFill>
                <a:latin typeface="Baskerville Old Face" pitchFamily="18" charset="0"/>
                <a:cs typeface="1 MUHAMMADI QURANIC" pitchFamily="66" charset="-78"/>
              </a:rPr>
              <a:t>İlim</a:t>
            </a:r>
            <a:r>
              <a:rPr lang="en-US" sz="2800" b="1" dirty="0">
                <a:solidFill>
                  <a:schemeClr val="tx1"/>
                </a:solidFill>
                <a:latin typeface="Baskerville Old Face" pitchFamily="18" charset="0"/>
                <a:cs typeface="1 MUHAMMADI QURANIC" pitchFamily="66" charset="-78"/>
              </a:rPr>
              <a:t> 15)</a:t>
            </a: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678463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prophet (S.A.W) told us to look at the less fortunate people in the society than ourselves in worldly affairs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rich should conceal their riches to prevent envy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9347098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At the same time the poor are encouraged not to envy the rich</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says that the true richness is that of a heart with a generous disposition</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914282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Sources of </a:t>
            </a:r>
            <a:r>
              <a:rPr lang="en-US" b="1" dirty="0" err="1" smtClean="0">
                <a:solidFill>
                  <a:schemeClr val="tx2">
                    <a:lumMod val="60000"/>
                    <a:lumOff val="40000"/>
                  </a:schemeClr>
                </a:solidFill>
                <a:latin typeface="Baskerville Old Face" panose="02020602080505020303" pitchFamily="18" charset="0"/>
              </a:rPr>
              <a:t>Shariah</a:t>
            </a:r>
            <a:r>
              <a:rPr lang="en-US" b="1" dirty="0" smtClean="0">
                <a:solidFill>
                  <a:schemeClr val="tx2">
                    <a:lumMod val="60000"/>
                    <a:lumOff val="40000"/>
                  </a:schemeClr>
                </a:solidFill>
                <a:latin typeface="Baskerville Old Face" panose="02020602080505020303" pitchFamily="18" charset="0"/>
              </a:rPr>
              <a:t> (Hadith)</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8154862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l" eaLnBrk="1" hangingPunct="1"/>
            <a:r>
              <a:rPr lang="en-US" sz="2800" b="1" dirty="0" smtClean="0">
                <a:solidFill>
                  <a:schemeClr val="tx1"/>
                </a:solidFill>
                <a:latin typeface="Baskerville Old Face" pitchFamily="18" charset="0"/>
                <a:cs typeface="1 MUHAMMADI QURANIC" pitchFamily="66" charset="-78"/>
              </a:rPr>
              <a:t>And </a:t>
            </a:r>
            <a:r>
              <a:rPr lang="en-US" sz="2800" b="1" dirty="0">
                <a:solidFill>
                  <a:schemeClr val="tx1"/>
                </a:solidFill>
                <a:latin typeface="Baskerville Old Face" pitchFamily="18" charset="0"/>
                <a:cs typeface="1 MUHAMMADI QURANIC" pitchFamily="66" charset="-78"/>
              </a:rPr>
              <a:t>covet not that whereby ALLAH has made some of you excel others. Men shall have a share of that which they have earned, and women a share of that which they have earned. And ask ALLAH of HIS bounty. Surely, ALLAH has perfect knowledge of all things. </a:t>
            </a:r>
            <a:r>
              <a:rPr lang="en-US" sz="2800" b="1" dirty="0" smtClean="0">
                <a:solidFill>
                  <a:schemeClr val="tx1"/>
                </a:solidFill>
                <a:latin typeface="Baskerville Old Face" pitchFamily="18" charset="0"/>
                <a:cs typeface="1 MUHAMMADI QURANIC" pitchFamily="66" charset="-78"/>
              </a:rPr>
              <a:t>[Q4: 32]</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7662326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2057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Envy: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ur-PK"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Quran Says:</a:t>
            </a:r>
            <a:endParaRPr lang="ur-PK"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a:p>
            <a:pPr algn="r" rtl="1" eaLnBrk="1" hangingPunct="1"/>
            <a:r>
              <a:rPr lang="ur-PK" sz="2600" b="1" dirty="0" smtClean="0">
                <a:solidFill>
                  <a:schemeClr val="tx1"/>
                </a:solidFill>
                <a:latin typeface="Baskerville Old Face" pitchFamily="18" charset="0"/>
                <a:cs typeface="1 MUHAMMADI QURANIC" pitchFamily="66" charset="-78"/>
              </a:rPr>
              <a:t>وَلَا </a:t>
            </a:r>
            <a:r>
              <a:rPr lang="ur-PK" sz="2600" b="1" dirty="0">
                <a:solidFill>
                  <a:schemeClr val="tx1"/>
                </a:solidFill>
                <a:latin typeface="Baskerville Old Face" pitchFamily="18" charset="0"/>
                <a:cs typeface="1 MUHAMMADI QURANIC" pitchFamily="66" charset="-78"/>
              </a:rPr>
              <a:t>تَتَمَنَّوْا مَا فَضَّلَ اللّـٰهُ بِهٖ بَعْضَكُمْ عَلٰى بَعْضٍ ۚ لِّلرِّجَالِ نَصِيْبٌ مِّمَّا اكْتَسَبُوْا ۖ وَلِلنِّسَآءِ نَصِيْبٌ مِّمَّا اكْتَسَبْنَ ۚ وَاسْاَلُوا اللّـٰهَ مِنْ فَضْلِـهٖ ۗ اِنَّ اللّـٰهَ كَانَ بِكُلِّ شَىْءٍ عَلِيْمًا</a:t>
            </a:r>
          </a:p>
          <a:p>
            <a:pPr algn="r" rtl="1" eaLnBrk="1" hangingPunct="1"/>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Prohibition of Envy</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6921433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Compassion</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Compassion: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development of feeling for others is stressed in Islam</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In the other verse of Quran, the prophet is described as being “Mercy for all mankind”</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Compassion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1867752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Compassion: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second caliph of Islam, ate coarse bread, because he felt ashamed to eat refined bread when not all of the public could do so.</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It is the spread of sentiments that can solve the problems facing the world today.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Compassion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168684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0668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Compassion: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l" eaLnBrk="1" hangingPunct="1"/>
            <a:r>
              <a:rPr lang="en-US" sz="2800" b="1" dirty="0">
                <a:solidFill>
                  <a:schemeClr val="tx1"/>
                </a:solidFill>
                <a:latin typeface="Baskerville Old Face" pitchFamily="18" charset="0"/>
                <a:cs typeface="1 MUHAMMADI QURANIC" pitchFamily="66" charset="-78"/>
              </a:rPr>
              <a:t>And for those who had established their home in this City and had accepted the Faith before them. They love those who come to them for refuge, and find not in their breasts any desire for that which is given them (the Refugees), but give preference to the Refugees above themselves, even though poverty be their own lot. Whoso is rid of the covetousness of his own soul - it is these who will be successful. </a:t>
            </a:r>
            <a:r>
              <a:rPr lang="en-US" sz="2800" b="1" dirty="0" smtClean="0">
                <a:solidFill>
                  <a:schemeClr val="tx1"/>
                </a:solidFill>
                <a:latin typeface="Baskerville Old Face" pitchFamily="18" charset="0"/>
                <a:cs typeface="1 MUHAMMADI QURANIC" pitchFamily="66" charset="-78"/>
              </a:rPr>
              <a:t>[Q59: 09]</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Compassion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7943578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828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Compassion: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r" rtl="1" eaLnBrk="1" hangingPunct="1"/>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endParaRPr lang="en-US" sz="2600" b="1" dirty="0">
              <a:solidFill>
                <a:schemeClr val="tx1"/>
              </a:solidFill>
              <a:latin typeface="Baskerville Old Face" pitchFamily="18" charset="0"/>
              <a:cs typeface="1 MUHAMMADI QURANIC" pitchFamily="66" charset="-78"/>
            </a:endParaRPr>
          </a:p>
          <a:p>
            <a:pPr algn="r" rtl="1" eaLnBrk="1" hangingPunct="1"/>
            <a:endParaRPr lang="en-US" sz="2600" b="1" dirty="0" smtClean="0">
              <a:solidFill>
                <a:schemeClr val="tx1"/>
              </a:solidFill>
              <a:latin typeface="1 MUHAMMADI QURANIC" pitchFamily="66" charset="-78"/>
              <a:cs typeface="1 MUHAMMADI QURANIC" pitchFamily="66" charset="-78"/>
            </a:endParaRPr>
          </a:p>
          <a:p>
            <a:pPr algn="r" rtl="1" eaLnBrk="1" hangingPunct="1"/>
            <a:r>
              <a:rPr lang="ur-PK" sz="2600" b="1" dirty="0" smtClean="0">
                <a:solidFill>
                  <a:schemeClr val="tx1"/>
                </a:solidFill>
                <a:latin typeface="1 MUHAMMADI QURANIC" pitchFamily="66" charset="-78"/>
                <a:cs typeface="1 MUHAMMADI QURANIC" pitchFamily="66" charset="-78"/>
              </a:rPr>
              <a:t>وَالَّـذِيْنَ </a:t>
            </a:r>
            <a:r>
              <a:rPr lang="ur-PK" sz="2600" b="1" dirty="0">
                <a:solidFill>
                  <a:schemeClr val="tx1"/>
                </a:solidFill>
                <a:latin typeface="1 MUHAMMADI QURANIC" pitchFamily="66" charset="-78"/>
                <a:cs typeface="1 MUHAMMADI QURANIC" pitchFamily="66" charset="-78"/>
              </a:rPr>
              <a:t>تَبَوَّءُوا الـدَّارَ وَالْاِيْمَانَ مِنْ قَبْلِـهِـمْ يُحِبُّوْنَ مَنْ هَاجَرَ اِلَيْـهِـمْ وَلَا يَجِدُوْنَ فِىْ صُدُوْرِهِـمْ حَاجَةً مِّمَّآ اُوْتُوْا وَيُؤْثِرُوْنَ عَلٰٓى اَنْفُسِهِـمْ وَلَوْ كَانَ بِـهِـمْ خَصَاصَةٌ ۚ وَمَنْ يُّوْقَ شُحَّ نَفْسِهٖ فَاُولٰٓئِكَ هُـمُ الْمُفْلِحُوْنَ</a:t>
            </a:r>
            <a:endParaRPr lang="en-US" sz="2600" b="1" dirty="0" smtClean="0">
              <a:solidFill>
                <a:schemeClr val="tx1"/>
              </a:solidFill>
              <a:latin typeface="1 MUHAMMADI QURANIC" pitchFamily="66" charset="-78"/>
              <a:cs typeface="1 MUHAMMADI QURANIC" pitchFamily="66" charset="-78"/>
            </a:endParaRPr>
          </a:p>
          <a:p>
            <a:pPr algn="r" rtl="1" eaLnBrk="1" hangingPunct="1"/>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Compassion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8123952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76800" y="34290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err="1" smtClean="0">
                <a:solidFill>
                  <a:schemeClr val="tx2">
                    <a:lumMod val="60000"/>
                    <a:lumOff val="40000"/>
                  </a:schemeClr>
                </a:solidFill>
                <a:latin typeface="Baskerville Old Face" panose="02020602080505020303" pitchFamily="18" charset="0"/>
              </a:rPr>
              <a:t>Falah</a:t>
            </a:r>
            <a:r>
              <a:rPr lang="en-US" b="1" dirty="0" smtClean="0">
                <a:solidFill>
                  <a:schemeClr val="tx2">
                    <a:lumMod val="60000"/>
                    <a:lumOff val="40000"/>
                  </a:schemeClr>
                </a:solidFill>
                <a:latin typeface="Baskerville Old Face" panose="02020602080505020303" pitchFamily="18" charset="0"/>
              </a:rPr>
              <a:t> (Success)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It is difficult to find a single equivalent for this term in English language</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word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is derived from the Arabic root “FLH” means ,</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To become happy</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To be successful</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To have good luck</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9644028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According to imam </a:t>
            </a:r>
            <a:r>
              <a:rPr lang="en-US" sz="2600" b="1" dirty="0" err="1" smtClean="0">
                <a:solidFill>
                  <a:schemeClr val="tx1"/>
                </a:solidFill>
                <a:latin typeface="Baskerville Old Face" pitchFamily="18" charset="0"/>
                <a:cs typeface="1 MUHAMMADI QURANIC" pitchFamily="66" charset="-78"/>
              </a:rPr>
              <a:t>Raghib</a:t>
            </a:r>
            <a:r>
              <a:rPr lang="en-US" sz="2600" b="1" dirty="0" smtClean="0">
                <a:solidFill>
                  <a:schemeClr val="tx1"/>
                </a:solidFill>
                <a:latin typeface="Baskerville Old Face" pitchFamily="18" charset="0"/>
                <a:cs typeface="1 MUHAMMADI QURANIC" pitchFamily="66" charset="-78"/>
              </a:rPr>
              <a:t> Al </a:t>
            </a:r>
            <a:r>
              <a:rPr lang="en-US" sz="2600" b="1" dirty="0" err="1" smtClean="0">
                <a:solidFill>
                  <a:schemeClr val="tx1"/>
                </a:solidFill>
                <a:latin typeface="Baskerville Old Face" pitchFamily="18" charset="0"/>
                <a:cs typeface="1 MUHAMMADI QURANIC" pitchFamily="66" charset="-78"/>
              </a:rPr>
              <a:t>Isphahani</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is a both-worldly concept</a:t>
            </a:r>
          </a:p>
          <a:p>
            <a:pPr marL="457200" indent="-45720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in this world includes three thing ,</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BAQA (Survival)</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GHINA (Freedom from want, and</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IZZ (Power and Honor)</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652472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Literal Meaning of Hadith:</a:t>
            </a:r>
          </a:p>
          <a:p>
            <a:pPr algn="l"/>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The Arabic word Hadith literally means “STATEMENT” or “TALK”</a:t>
            </a:r>
          </a:p>
          <a:p>
            <a:pPr algn="l" eaLnBrk="1" hangingPunct="1"/>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Tree>
    <p:extLst>
      <p:ext uri="{BB962C8B-B14F-4D97-AF65-F5344CB8AC3E}">
        <p14:creationId xmlns:p14="http://schemas.microsoft.com/office/powerpoint/2010/main" val="166987432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447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in the life hereafter includes three thing ,</a:t>
            </a:r>
          </a:p>
          <a:p>
            <a:pPr marL="457200" indent="-457200" algn="l" eaLnBrk="1" hangingPunct="1">
              <a:buFont typeface="Wingdings" pitchFamily="2" charset="2"/>
              <a:buChar char="ü"/>
            </a:pPr>
            <a:r>
              <a:rPr lang="en-US" sz="2600" b="1" dirty="0" err="1" smtClean="0">
                <a:solidFill>
                  <a:schemeClr val="tx1"/>
                </a:solidFill>
                <a:latin typeface="Baskerville Old Face" pitchFamily="18" charset="0"/>
                <a:cs typeface="1 MUHAMMADI QURANIC" pitchFamily="66" charset="-78"/>
              </a:rPr>
              <a:t>Baqa</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Bila</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Fana</a:t>
            </a:r>
            <a:r>
              <a:rPr lang="en-US" sz="2600" b="1" dirty="0" smtClean="0">
                <a:solidFill>
                  <a:schemeClr val="tx1"/>
                </a:solidFill>
                <a:latin typeface="Baskerville Old Face" pitchFamily="18" charset="0"/>
                <a:cs typeface="1 MUHAMMADI QURANIC" pitchFamily="66" charset="-78"/>
              </a:rPr>
              <a:t> (Eternal survival)</a:t>
            </a:r>
          </a:p>
          <a:p>
            <a:pPr marL="457200" indent="-457200" algn="l" eaLnBrk="1" hangingPunct="1">
              <a:buFont typeface="Wingdings" pitchFamily="2" charset="2"/>
              <a:buChar char="ü"/>
            </a:pPr>
            <a:r>
              <a:rPr lang="en-US" sz="2600" b="1" dirty="0" err="1" smtClean="0">
                <a:solidFill>
                  <a:schemeClr val="tx1"/>
                </a:solidFill>
                <a:latin typeface="Baskerville Old Face" pitchFamily="18" charset="0"/>
                <a:cs typeface="1 MUHAMMADI QURANIC" pitchFamily="66" charset="-78"/>
              </a:rPr>
              <a:t>Ghina</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Bila</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Faqr</a:t>
            </a:r>
            <a:r>
              <a:rPr lang="en-US" sz="2600" b="1" dirty="0" smtClean="0">
                <a:solidFill>
                  <a:schemeClr val="tx1"/>
                </a:solidFill>
                <a:latin typeface="Baskerville Old Face" pitchFamily="18" charset="0"/>
                <a:cs typeface="1 MUHAMMADI QURANIC" pitchFamily="66" charset="-78"/>
              </a:rPr>
              <a:t> (Eternal prosperity)</a:t>
            </a:r>
          </a:p>
          <a:p>
            <a:pPr marL="457200" indent="-457200" algn="l" eaLnBrk="1" hangingPunct="1">
              <a:buFont typeface="Wingdings" pitchFamily="2" charset="2"/>
              <a:buChar char="ü"/>
            </a:pPr>
            <a:r>
              <a:rPr lang="en-US" sz="2600" b="1" dirty="0" err="1" smtClean="0">
                <a:solidFill>
                  <a:schemeClr val="tx1"/>
                </a:solidFill>
                <a:latin typeface="Baskerville Old Face" pitchFamily="18" charset="0"/>
                <a:cs typeface="1 MUHAMMADI QURANIC" pitchFamily="66" charset="-78"/>
              </a:rPr>
              <a:t>Izz</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Bila</a:t>
            </a:r>
            <a:r>
              <a:rPr lang="en-US" sz="2600" b="1" dirty="0" smtClean="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Dhul</a:t>
            </a:r>
            <a:r>
              <a:rPr lang="en-US" sz="2600" b="1" dirty="0" smtClean="0">
                <a:solidFill>
                  <a:schemeClr val="tx1"/>
                </a:solidFill>
                <a:latin typeface="Baskerville Old Face" pitchFamily="18" charset="0"/>
                <a:cs typeface="1 MUHAMMADI QURANIC" pitchFamily="66" charset="-78"/>
              </a:rPr>
              <a:t> (Everlasting glory)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8393137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word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has the implications both for individual behavior (Micro level) and collective behavior (Macro level)</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In the context of this worldly life,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is a multi-dimensional concepts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6347826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conditions of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may be categorized as</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Spiritual </a:t>
            </a:r>
            <a:r>
              <a:rPr lang="en-US" sz="2600" b="1" dirty="0" err="1" smtClean="0">
                <a:solidFill>
                  <a:schemeClr val="tx1"/>
                </a:solidFill>
                <a:latin typeface="Baskerville Old Face" pitchFamily="18" charset="0"/>
                <a:cs typeface="1 MUHAMMADI QURANIC" pitchFamily="66" charset="-78"/>
              </a:rPr>
              <a:t>Falah</a:t>
            </a: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Economical </a:t>
            </a:r>
            <a:r>
              <a:rPr lang="en-US" sz="2600" b="1" dirty="0" err="1" smtClean="0">
                <a:solidFill>
                  <a:schemeClr val="tx1"/>
                </a:solidFill>
                <a:latin typeface="Baskerville Old Face" pitchFamily="18" charset="0"/>
                <a:cs typeface="1 MUHAMMADI QURANIC" pitchFamily="66" charset="-78"/>
              </a:rPr>
              <a:t>Falah</a:t>
            </a: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Cultural </a:t>
            </a:r>
            <a:r>
              <a:rPr lang="en-US" sz="2600" b="1" dirty="0" err="1" smtClean="0">
                <a:solidFill>
                  <a:schemeClr val="tx1"/>
                </a:solidFill>
                <a:latin typeface="Baskerville Old Face" pitchFamily="18" charset="0"/>
                <a:cs typeface="1 MUHAMMADI QURANIC" pitchFamily="66" charset="-78"/>
              </a:rPr>
              <a:t>Falah</a:t>
            </a: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Political </a:t>
            </a:r>
            <a:r>
              <a:rPr lang="en-US" sz="2600" b="1" dirty="0" err="1" smtClean="0">
                <a:solidFill>
                  <a:schemeClr val="tx1"/>
                </a:solidFill>
                <a:latin typeface="Baskerville Old Face" pitchFamily="18" charset="0"/>
                <a:cs typeface="1 MUHAMMADI QURANIC" pitchFamily="66" charset="-78"/>
              </a:rPr>
              <a:t>Falah</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5153389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Spiritual conditions of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includes</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Humility in Prayers (</a:t>
            </a:r>
            <a:r>
              <a:rPr lang="en-US" sz="2600" b="1" dirty="0" err="1" smtClean="0">
                <a:solidFill>
                  <a:schemeClr val="tx1"/>
                </a:solidFill>
                <a:latin typeface="Baskerville Old Face" pitchFamily="18" charset="0"/>
                <a:cs typeface="1 MUHAMMADI QURANIC" pitchFamily="66" charset="-78"/>
              </a:rPr>
              <a:t>Khushu</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Consciousness of God (</a:t>
            </a:r>
            <a:r>
              <a:rPr lang="en-US" sz="2600" b="1" dirty="0" err="1" smtClean="0">
                <a:solidFill>
                  <a:schemeClr val="tx1"/>
                </a:solidFill>
                <a:latin typeface="Baskerville Old Face" pitchFamily="18" charset="0"/>
                <a:cs typeface="1 MUHAMMADI QURANIC" pitchFamily="66" charset="-78"/>
              </a:rPr>
              <a:t>Taqwa</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Remembrance of God</a:t>
            </a:r>
            <a:r>
              <a:rPr lang="en-US" sz="2600" b="1" dirty="0">
                <a:solidFill>
                  <a:schemeClr val="tx1"/>
                </a:solidFill>
                <a:latin typeface="Baskerville Old Face" pitchFamily="18" charset="0"/>
                <a:cs typeface="1 MUHAMMADI QURANIC" pitchFamily="66" charset="-78"/>
              </a:rPr>
              <a:t> </a:t>
            </a:r>
            <a:r>
              <a:rPr lang="en-US" sz="2600" b="1" dirty="0" smtClean="0">
                <a:solidFill>
                  <a:schemeClr val="tx1"/>
                </a:solidFill>
                <a:latin typeface="Baskerville Old Face" pitchFamily="18" charset="0"/>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Zikr</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Repentance for sin (</a:t>
            </a:r>
            <a:r>
              <a:rPr lang="en-US" sz="2600" b="1" dirty="0" err="1" smtClean="0">
                <a:solidFill>
                  <a:schemeClr val="tx1"/>
                </a:solidFill>
                <a:latin typeface="Baskerville Old Face" pitchFamily="18" charset="0"/>
                <a:cs typeface="1 MUHAMMADI QURANIC" pitchFamily="66" charset="-78"/>
              </a:rPr>
              <a:t>Tawbah</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Inner purification (Ta)</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3175629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Economic conditions of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includes</a:t>
            </a:r>
          </a:p>
          <a:p>
            <a:pPr marL="457200" indent="-457200" algn="l" eaLnBrk="1" hangingPunct="1">
              <a:buFont typeface="Wingdings" pitchFamily="2" charset="2"/>
              <a:buChar char="Ø"/>
            </a:pPr>
            <a:r>
              <a:rPr lang="en-US" sz="2600" b="1" dirty="0" err="1" smtClean="0">
                <a:solidFill>
                  <a:schemeClr val="tx1"/>
                </a:solidFill>
                <a:latin typeface="Baskerville Old Face" pitchFamily="18" charset="0"/>
                <a:cs typeface="1 MUHAMMADI QURANIC" pitchFamily="66" charset="-78"/>
              </a:rPr>
              <a:t>Infaq</a:t>
            </a:r>
            <a:r>
              <a:rPr lang="en-US" sz="2600" b="1" dirty="0" smtClean="0">
                <a:solidFill>
                  <a:schemeClr val="tx1"/>
                </a:solidFill>
                <a:latin typeface="Baskerville Old Face" pitchFamily="18" charset="0"/>
                <a:cs typeface="1 MUHAMMADI QURANIC" pitchFamily="66" charset="-78"/>
              </a:rPr>
              <a:t> (spending on others)</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Prohibition of interest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Fulfillment of Trust (Honoring personal commitments and promises)</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Justice (in all affairs)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5277680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Cultural conditions of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includes</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System of prayers</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Knowledge</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Sexual chastity</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Prohibition of drinking</a:t>
            </a:r>
            <a:r>
              <a:rPr lang="en-US" sz="2600" b="1" dirty="0">
                <a:solidFill>
                  <a:schemeClr val="tx1"/>
                </a:solidFill>
                <a:latin typeface="Baskerville Old Face" pitchFamily="18" charset="0"/>
                <a:cs typeface="1 MUHAMMADI QURANIC" pitchFamily="66" charset="-78"/>
              </a:rPr>
              <a:t> </a:t>
            </a:r>
            <a:r>
              <a:rPr lang="en-US" sz="2600" b="1" dirty="0" smtClean="0">
                <a:solidFill>
                  <a:schemeClr val="tx1"/>
                </a:solidFill>
                <a:latin typeface="Baskerville Old Face" pitchFamily="18" charset="0"/>
                <a:cs typeface="1 MUHAMMADI QURANIC" pitchFamily="66" charset="-78"/>
              </a:rPr>
              <a:t>and gambling</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Purification of environment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Keeping away from frivolities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5352197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20574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Falah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(Success):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Political conditions of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includes</a:t>
            </a:r>
          </a:p>
          <a:p>
            <a:pPr marL="457200" indent="-457200" algn="l" eaLnBrk="1" hangingPunct="1">
              <a:buFont typeface="Wingdings" pitchFamily="2" charset="2"/>
              <a:buChar char="Ø"/>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Role of state</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Striving in the cause of God</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err="1"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Falah</a:t>
            </a:r>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(Success)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8774200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3528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Cooperation &amp; Participation</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Cooperation &amp; Participation: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Men have been created unequal in various respects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People differ in respect of physical attraction, knowledge, wealth, power, psychic traits and everything else that one make think of</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0541529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716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Cooperation &amp; Participation: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divine scheme is that none should be completely independent of others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In fact no civilized life is conceivable if people do not cooperate with one another</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240299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Standard Meaning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religious context sayings, actions or approvals of the prophet Muhammad (S.A.W)</a:t>
            </a: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Cooperation &amp; Participation: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a:solidFill>
                  <a:schemeClr val="tx1"/>
                </a:solidFill>
                <a:latin typeface="Baskerville Old Face" pitchFamily="18" charset="0"/>
                <a:cs typeface="1 MUHAMMADI QURANIC" pitchFamily="66" charset="-78"/>
              </a:rPr>
              <a:t>"</a:t>
            </a:r>
            <a:r>
              <a:rPr lang="en-US" sz="2600" b="1" dirty="0" err="1">
                <a:solidFill>
                  <a:schemeClr val="tx1"/>
                </a:solidFill>
                <a:latin typeface="Baskerville Old Face" pitchFamily="18" charset="0"/>
                <a:cs typeface="1 MUHAMMADI QURANIC" pitchFamily="66" charset="-78"/>
              </a:rPr>
              <a:t>Muwasaat</a:t>
            </a:r>
            <a:r>
              <a:rPr lang="en-US" sz="2600" b="1" dirty="0">
                <a:solidFill>
                  <a:schemeClr val="tx1"/>
                </a:solidFill>
                <a:latin typeface="Baskerville Old Face" pitchFamily="18" charset="0"/>
                <a:cs typeface="1 MUHAMMADI QURANIC" pitchFamily="66" charset="-78"/>
              </a:rPr>
              <a:t> "means helping brethren in Islam and extending material support to them</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Arial" pitchFamily="34" charset="0"/>
              <a:buChar char="•"/>
            </a:pPr>
            <a:r>
              <a:rPr lang="en-US" sz="2600" b="1" dirty="0">
                <a:solidFill>
                  <a:schemeClr val="tx1"/>
                </a:solidFill>
                <a:latin typeface="Baskerville Old Face" pitchFamily="18" charset="0"/>
                <a:cs typeface="1 MUHAMMADI QURANIC" pitchFamily="66" charset="-78"/>
              </a:rPr>
              <a:t>It has a great importance in religion </a:t>
            </a:r>
            <a:r>
              <a:rPr lang="en-US" sz="2600" b="1" dirty="0" smtClean="0">
                <a:solidFill>
                  <a:schemeClr val="tx1"/>
                </a:solidFill>
                <a:latin typeface="Baskerville Old Face" pitchFamily="18" charset="0"/>
                <a:cs typeface="1 MUHAMMADI QURANIC" pitchFamily="66" charset="-78"/>
              </a:rPr>
              <a:t>because </a:t>
            </a:r>
            <a:r>
              <a:rPr lang="en-US" sz="2600" b="1" dirty="0">
                <a:solidFill>
                  <a:schemeClr val="tx1"/>
                </a:solidFill>
                <a:latin typeface="Baskerville Old Face" pitchFamily="18" charset="0"/>
                <a:cs typeface="1 MUHAMMADI QURANIC" pitchFamily="66" charset="-78"/>
              </a:rPr>
              <a:t>it plays a vital role in the betterment of depressed </a:t>
            </a:r>
            <a:r>
              <a:rPr lang="en-US" sz="2600" b="1" dirty="0" smtClean="0">
                <a:solidFill>
                  <a:schemeClr val="tx1"/>
                </a:solidFill>
                <a:latin typeface="Baskerville Old Face" pitchFamily="18" charset="0"/>
                <a:cs typeface="1 MUHAMMADI QURANIC" pitchFamily="66" charset="-78"/>
              </a:rPr>
              <a:t>classes. </a:t>
            </a: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2011108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716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Cooperation &amp; Participation: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err="1" smtClean="0">
                <a:solidFill>
                  <a:schemeClr val="tx1"/>
                </a:solidFill>
                <a:latin typeface="Baskerville Old Face" pitchFamily="18" charset="0"/>
              </a:rPr>
              <a:t>Ja'far</a:t>
            </a:r>
            <a:r>
              <a:rPr lang="en-US" sz="2600" b="1" dirty="0" smtClean="0">
                <a:solidFill>
                  <a:schemeClr val="tx1"/>
                </a:solidFill>
                <a:latin typeface="Baskerville Old Face" pitchFamily="18" charset="0"/>
              </a:rPr>
              <a:t> as-</a:t>
            </a:r>
            <a:r>
              <a:rPr lang="en-US" sz="2600" b="1" dirty="0" err="1" smtClean="0">
                <a:solidFill>
                  <a:schemeClr val="tx1"/>
                </a:solidFill>
                <a:latin typeface="Baskerville Old Face" pitchFamily="18" charset="0"/>
              </a:rPr>
              <a:t>Sadiq</a:t>
            </a:r>
            <a:r>
              <a:rPr lang="en-US" sz="2600" b="1" dirty="0" smtClean="0">
                <a:solidFill>
                  <a:schemeClr val="tx1"/>
                </a:solidFill>
                <a:latin typeface="Baskerville Old Face" pitchFamily="18" charset="0"/>
              </a:rPr>
              <a:t> </a:t>
            </a:r>
            <a:r>
              <a:rPr lang="en-US" sz="2600" b="1" dirty="0">
                <a:solidFill>
                  <a:schemeClr val="tx1"/>
                </a:solidFill>
                <a:latin typeface="Baskerville Old Face" pitchFamily="18" charset="0"/>
              </a:rPr>
              <a:t>said:</a:t>
            </a:r>
            <a:br>
              <a:rPr lang="en-US" sz="2600" b="1" dirty="0">
                <a:solidFill>
                  <a:schemeClr val="tx1"/>
                </a:solidFill>
                <a:latin typeface="Baskerville Old Face" pitchFamily="18" charset="0"/>
              </a:rPr>
            </a:br>
            <a:r>
              <a:rPr lang="en-US" sz="2600" b="1" dirty="0">
                <a:solidFill>
                  <a:schemeClr val="tx1"/>
                </a:solidFill>
                <a:latin typeface="Baskerville Old Face" pitchFamily="18" charset="0"/>
              </a:rPr>
              <a:t>Seek nearness to Almighty Allah through helping your (Muslim) brothers</a:t>
            </a:r>
            <a:r>
              <a:rPr lang="en-US" sz="2600" b="1" dirty="0" smtClean="0">
                <a:solidFill>
                  <a:schemeClr val="tx1"/>
                </a:solidFill>
                <a:latin typeface="Baskerville Old Face" pitchFamily="18" charset="0"/>
              </a:rPr>
              <a:t>.</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Ali </a:t>
            </a:r>
            <a:r>
              <a:rPr lang="en-US" sz="2600" b="1" dirty="0" err="1">
                <a:solidFill>
                  <a:schemeClr val="tx1"/>
                </a:solidFill>
                <a:latin typeface="Baskerville Old Face" pitchFamily="18" charset="0"/>
                <a:cs typeface="1 MUHAMMADI QURANIC" pitchFamily="66" charset="-78"/>
              </a:rPr>
              <a:t>ibn</a:t>
            </a:r>
            <a:r>
              <a:rPr lang="en-US" sz="2600" b="1" dirty="0">
                <a:solidFill>
                  <a:schemeClr val="tx1"/>
                </a:solidFill>
                <a:latin typeface="Baskerville Old Face" pitchFamily="18" charset="0"/>
                <a:cs typeface="1 MUHAMMADI QURANIC" pitchFamily="66" charset="-78"/>
              </a:rPr>
              <a:t> </a:t>
            </a:r>
            <a:r>
              <a:rPr lang="en-US" sz="2600" b="1" dirty="0" err="1">
                <a:solidFill>
                  <a:schemeClr val="tx1"/>
                </a:solidFill>
                <a:latin typeface="Baskerville Old Face" pitchFamily="18" charset="0"/>
                <a:cs typeface="1 MUHAMMADI QURANIC" pitchFamily="66" charset="-78"/>
              </a:rPr>
              <a:t>Abi</a:t>
            </a:r>
            <a:r>
              <a:rPr lang="en-US" sz="2600" b="1" dirty="0">
                <a:solidFill>
                  <a:schemeClr val="tx1"/>
                </a:solidFill>
                <a:latin typeface="Baskerville Old Face" pitchFamily="18" charset="0"/>
                <a:cs typeface="1 MUHAMMADI QURANIC" pitchFamily="66" charset="-78"/>
              </a:rPr>
              <a:t> </a:t>
            </a:r>
            <a:r>
              <a:rPr lang="en-US" sz="2600" b="1" dirty="0" err="1" smtClean="0">
                <a:solidFill>
                  <a:schemeClr val="tx1"/>
                </a:solidFill>
                <a:latin typeface="Baskerville Old Face" pitchFamily="18" charset="0"/>
                <a:cs typeface="1 MUHAMMADI QURANIC" pitchFamily="66" charset="-78"/>
              </a:rPr>
              <a:t>Talib</a:t>
            </a:r>
            <a:r>
              <a:rPr lang="en-US" sz="2600" b="1" dirty="0" smtClean="0">
                <a:solidFill>
                  <a:schemeClr val="tx1"/>
                </a:solidFill>
                <a:latin typeface="Baskerville Old Face" pitchFamily="18" charset="0"/>
                <a:cs typeface="1 MUHAMMADI QURANIC" pitchFamily="66" charset="-78"/>
              </a:rPr>
              <a:t> </a:t>
            </a:r>
            <a:r>
              <a:rPr lang="en-US" sz="2600" b="1" dirty="0">
                <a:solidFill>
                  <a:schemeClr val="tx1"/>
                </a:solidFill>
                <a:latin typeface="Baskerville Old Face" pitchFamily="18" charset="0"/>
                <a:cs typeface="1 MUHAMMADI QURANIC" pitchFamily="66" charset="-78"/>
              </a:rPr>
              <a:t>said:</a:t>
            </a:r>
          </a:p>
          <a:p>
            <a:pPr marL="457200" indent="-457200" algn="l" eaLnBrk="1" hangingPunct="1">
              <a:buFont typeface="Arial" pitchFamily="34" charset="0"/>
              <a:buChar char="•"/>
            </a:pPr>
            <a:r>
              <a:rPr lang="en-US" sz="2600" b="1" dirty="0">
                <a:solidFill>
                  <a:schemeClr val="tx1"/>
                </a:solidFill>
                <a:latin typeface="Baskerville Old Face" pitchFamily="18" charset="0"/>
                <a:cs typeface="1 MUHAMMADI QURANIC" pitchFamily="66" charset="-78"/>
              </a:rPr>
              <a:t>Helping the </a:t>
            </a:r>
            <a:r>
              <a:rPr lang="en-US" sz="2600" b="1" dirty="0" smtClean="0">
                <a:solidFill>
                  <a:schemeClr val="tx1"/>
                </a:solidFill>
                <a:latin typeface="Baskerville Old Face" pitchFamily="18" charset="0"/>
                <a:cs typeface="1 MUHAMMADI QURANIC" pitchFamily="66" charset="-78"/>
              </a:rPr>
              <a:t>brethren in Islam </a:t>
            </a:r>
            <a:r>
              <a:rPr lang="en-US" sz="2600" b="1" dirty="0">
                <a:solidFill>
                  <a:schemeClr val="tx1"/>
                </a:solidFill>
                <a:latin typeface="Baskerville Old Face" pitchFamily="18" charset="0"/>
                <a:cs typeface="1 MUHAMMADI QURANIC" pitchFamily="66" charset="-78"/>
              </a:rPr>
              <a:t>increases sustenance</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5210377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2192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Cooperation &amp; Participation: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rPr>
              <a:t>The Prophet Says:</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Being just to the people even against yourself.</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Cooperation </a:t>
            </a:r>
            <a:r>
              <a:rPr lang="en-US" sz="2600" b="1" dirty="0">
                <a:solidFill>
                  <a:schemeClr val="tx1"/>
                </a:solidFill>
                <a:latin typeface="Baskerville Old Face" pitchFamily="18" charset="0"/>
                <a:cs typeface="1 MUHAMMADI QURANIC" pitchFamily="66" charset="-78"/>
              </a:rPr>
              <a:t>and material help to (Muslim) brothers</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Remembrance </a:t>
            </a:r>
            <a:r>
              <a:rPr lang="en-US" sz="2600" b="1" dirty="0">
                <a:solidFill>
                  <a:schemeClr val="tx1"/>
                </a:solidFill>
                <a:latin typeface="Baskerville Old Face" pitchFamily="18" charset="0"/>
                <a:cs typeface="1 MUHAMMADI QURANIC" pitchFamily="66" charset="-78"/>
              </a:rPr>
              <a:t>of Allah in all circumstances</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1661876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21336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Cooperation &amp; Participation: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rPr>
              <a:t>The Prophet Says:</a:t>
            </a:r>
            <a:endParaRPr lang="en-US" sz="2600" b="1" dirty="0">
              <a:solidFill>
                <a:schemeClr val="tx1"/>
              </a:solidFill>
              <a:latin typeface="Baskerville Old Face" pitchFamily="18" charset="0"/>
            </a:endParaRPr>
          </a:p>
          <a:p>
            <a:pPr marL="457200" indent="-457200" algn="l" eaLnBrk="1" hangingPunct="1">
              <a:buFont typeface="Arial" pitchFamily="34" charset="0"/>
              <a:buChar char="•"/>
            </a:pPr>
            <a:r>
              <a:rPr lang="en-US" sz="2600" b="1" dirty="0">
                <a:solidFill>
                  <a:schemeClr val="tx1"/>
                </a:solidFill>
                <a:latin typeface="Baskerville Old Face" pitchFamily="18" charset="0"/>
              </a:rPr>
              <a:t>One who starts his day without caring (about) the affairs of the Muslims, is not a </a:t>
            </a:r>
            <a:r>
              <a:rPr lang="en-US" sz="2600" b="1" dirty="0" smtClean="0">
                <a:solidFill>
                  <a:schemeClr val="tx1"/>
                </a:solidFill>
                <a:latin typeface="Baskerville Old Face" pitchFamily="18" charset="0"/>
              </a:rPr>
              <a:t>Muslim</a:t>
            </a:r>
          </a:p>
          <a:p>
            <a:pPr marL="457200" indent="-457200" algn="l" eaLnBrk="1" hangingPunct="1">
              <a:buFont typeface="Arial" pitchFamily="34" charset="0"/>
              <a:buChar char="•"/>
            </a:pPr>
            <a:endParaRPr lang="en-US" sz="2600" b="1" dirty="0" smtClean="0">
              <a:solidFill>
                <a:schemeClr val="tx1"/>
              </a:solidFill>
              <a:latin typeface="Baskerville Old Face" pitchFamily="18" charset="0"/>
            </a:endParaRPr>
          </a:p>
        </p:txBody>
      </p:sp>
      <p:sp>
        <p:nvSpPr>
          <p:cNvPr id="4"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Cooperation &amp; Participation</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2306925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pPr rtl="0"/>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5052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Determination of Priorities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2954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Determination of Priorities: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Determination of priorities is very critical in economics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Human needs and wants are unlimited </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Its very difficult to attain your all needs and wants within the limited resources</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Determination of Priorities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9971561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0668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Determination of Priorities: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individual or collective priorities can be set on the bases of Important and Urgent</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word important can be defined as “ Any thing that leads you towards the achievement of your goal is important for you”.</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Determination of Priorities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1934948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Determination of Priorities: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word Urgent is defined as that “ Any thing that if it would not be done in time loses it relevance”.</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So one should determine the priorities after dividing things between important and Urgent.</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Determination of Priorities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9755743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6764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Determination of Priorities: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So every person has to make a priority list</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This priority list can be made individually by the person or collectively by the state</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Determination of Priorities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5281234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00600" y="35052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Allocation of The Resources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2133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Hadith as a subject includes the followings:</a:t>
            </a: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Riwayat</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Dirayat</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716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Allocation of The Resources: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Within the limited and different kinds of resources, needs and wants are achieved individually or collectively with the proper allocation of the resources. </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Allocation of The Resources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27937553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600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Allocation of The Resources: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For example: At state level, Natural resources, Human resources and mineral resources should be allocated on the bases of priorities.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Allocation of The Resources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391700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5240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Allocation of The Resources: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Without proper allocation of the resources neither an individual nor a group can accomplish the goal effectively and efficiently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Allocation of The Resources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602080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7526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Allocation of The Resources: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After determination of priorities and the allocation of resources what we get is called the production or revenue</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Allocation of The Resources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0661357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20574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Allocation of The Resources: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To make the cycle proper it is again very important to distribute the income properly in the society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Allocation of The Resources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831145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Allocation of The Resources: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proper distribution of income ensures the perfect circulation of wealth in the society according to the teachings of Islam and the economic cycle of “</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Allocation of The Resources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0161662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76800" y="34290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Development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54684934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Development: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Development is another important pillar of the economy of any state</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Its mainly emphases on </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Acceleration in production and output</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Product Quality, Quantity and Innovation</a:t>
            </a:r>
            <a:endParaRPr lang="en-US" sz="2600" b="1" dirty="0">
              <a:solidFill>
                <a:schemeClr val="tx1"/>
              </a:solidFill>
              <a:latin typeface="Baskerville Old Face" pitchFamily="18" charset="0"/>
              <a:cs typeface="1 MUHAMMADI QURANIC" pitchFamily="66" charset="-78"/>
            </a:endParaRPr>
          </a:p>
        </p:txBody>
      </p:sp>
      <p:sp>
        <p:nvSpPr>
          <p:cNvPr id="7" name="Title 1"/>
          <p:cNvSpPr txBox="1">
            <a:spLocks/>
          </p:cNvSpPr>
          <p:nvPr/>
        </p:nvSpPr>
        <p:spPr bwMode="auto">
          <a:xfrm>
            <a:off x="0" y="12954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Development</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7394317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2954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Development: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Product quality includes two things:</a:t>
            </a:r>
          </a:p>
          <a:p>
            <a:pPr marL="514350" indent="-514350" algn="l" eaLnBrk="1" hangingPunct="1">
              <a:buFont typeface="+mj-lt"/>
              <a:buAutoNum type="arabicPeriod"/>
            </a:pPr>
            <a:r>
              <a:rPr lang="en-US" sz="2600" b="1" dirty="0" smtClean="0">
                <a:solidFill>
                  <a:schemeClr val="tx1"/>
                </a:solidFill>
                <a:latin typeface="Baskerville Old Face" pitchFamily="18" charset="0"/>
                <a:cs typeface="1 MUHAMMADI QURANIC" pitchFamily="66" charset="-78"/>
              </a:rPr>
              <a:t>Quality Control</a:t>
            </a:r>
          </a:p>
          <a:p>
            <a:pPr marL="514350" indent="-514350" algn="l" eaLnBrk="1" hangingPunct="1">
              <a:buFont typeface="+mj-lt"/>
              <a:buAutoNum type="arabicPeriod"/>
            </a:pPr>
            <a:r>
              <a:rPr lang="en-US" sz="2600" b="1" dirty="0" smtClean="0">
                <a:solidFill>
                  <a:schemeClr val="tx1"/>
                </a:solidFill>
                <a:latin typeface="Baskerville Old Face" pitchFamily="18" charset="0"/>
                <a:cs typeface="1 MUHAMMADI QURANIC" pitchFamily="66" charset="-78"/>
              </a:rPr>
              <a:t>Quality Assurance</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One should remember that Quality control is a feed back process while Quality assurance is a feed forward process</a:t>
            </a:r>
            <a:endParaRPr lang="en-US" sz="2600" b="1" dirty="0">
              <a:solidFill>
                <a:schemeClr val="tx1"/>
              </a:solidFill>
              <a:latin typeface="Baskerville Old Face" pitchFamily="18" charset="0"/>
              <a:cs typeface="1 MUHAMMADI QURANIC" pitchFamily="66" charset="-78"/>
            </a:endParaRPr>
          </a:p>
        </p:txBody>
      </p:sp>
      <p:sp>
        <p:nvSpPr>
          <p:cNvPr id="7" name="Title 1"/>
          <p:cNvSpPr txBox="1">
            <a:spLocks/>
          </p:cNvSpPr>
          <p:nvPr/>
        </p:nvSpPr>
        <p:spPr bwMode="auto">
          <a:xfrm>
            <a:off x="0" y="12954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Development</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4883883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Development: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Confirmation of such steps in production attracts the consumer and make their lives easy.</a:t>
            </a:r>
          </a:p>
          <a:p>
            <a:pPr marL="457200" indent="-457200" algn="l" eaLnBrk="1" hangingPunct="1">
              <a:buFont typeface="Wingdings" pitchFamily="2" charset="2"/>
              <a:buChar char="Ø"/>
            </a:pPr>
            <a:r>
              <a:rPr lang="en-US" sz="2600" b="1" dirty="0" smtClean="0">
                <a:solidFill>
                  <a:schemeClr val="tx1"/>
                </a:solidFill>
                <a:latin typeface="Baskerville Old Face" pitchFamily="18" charset="0"/>
                <a:cs typeface="1 MUHAMMADI QURANIC" pitchFamily="66" charset="-78"/>
              </a:rPr>
              <a:t>Especially innovations shape the standard of living of people in the society and increase more tools of economy and earning opportunities.</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12954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Development</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15826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RIWAYAT:</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discusses </a:t>
            </a:r>
            <a:r>
              <a:rPr lang="en-US" sz="2600" b="1" dirty="0" smtClean="0">
                <a:solidFill>
                  <a:schemeClr val="tx1"/>
                </a:solidFill>
                <a:latin typeface="Baskerville Old Face" panose="02020602080505020303" pitchFamily="18" charset="0"/>
              </a:rPr>
              <a:t>the chain and the Text of </a:t>
            </a:r>
            <a:r>
              <a:rPr lang="en-US" sz="2600" b="1" dirty="0" err="1" smtClean="0">
                <a:solidFill>
                  <a:schemeClr val="tx1"/>
                </a:solidFill>
                <a:latin typeface="Baskerville Old Face" panose="02020602080505020303" pitchFamily="18" charset="0"/>
              </a:rPr>
              <a:t>Hadith</a:t>
            </a:r>
            <a:r>
              <a:rPr lang="en-US" sz="2600" b="1" dirty="0" smtClean="0">
                <a:solidFill>
                  <a:schemeClr val="tx1"/>
                </a:solidFill>
                <a:latin typeface="Baskerville Old Face" panose="02020602080505020303" pitchFamily="18" charset="0"/>
              </a:rPr>
              <a:t> whether the chain or text is authentic and reliable.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search the </a:t>
            </a:r>
            <a:r>
              <a:rPr lang="en-US" sz="2600" b="1" dirty="0" err="1" smtClean="0">
                <a:solidFill>
                  <a:schemeClr val="tx1"/>
                </a:solidFill>
                <a:latin typeface="Baskerville Old Face" panose="02020602080505020303" pitchFamily="18" charset="0"/>
              </a:rPr>
              <a:t>Hadith</a:t>
            </a:r>
            <a:r>
              <a:rPr lang="en-US" sz="2600" b="1" dirty="0" smtClean="0">
                <a:solidFill>
                  <a:schemeClr val="tx1"/>
                </a:solidFill>
                <a:latin typeface="Baskerville Old Face" panose="02020602080505020303" pitchFamily="18" charset="0"/>
              </a:rPr>
              <a:t> that in which book the </a:t>
            </a:r>
            <a:r>
              <a:rPr lang="en-US" sz="2600" b="1" dirty="0" err="1" smtClean="0">
                <a:solidFill>
                  <a:schemeClr val="tx1"/>
                </a:solidFill>
                <a:latin typeface="Baskerville Old Face" panose="02020602080505020303" pitchFamily="18" charset="0"/>
              </a:rPr>
              <a:t>Hadith</a:t>
            </a:r>
            <a:r>
              <a:rPr lang="en-US" sz="2600" b="1" dirty="0" smtClean="0">
                <a:solidFill>
                  <a:schemeClr val="tx1"/>
                </a:solidFill>
                <a:latin typeface="Baskerville Old Face" panose="02020602080505020303" pitchFamily="18" charset="0"/>
              </a:rPr>
              <a:t> is mentioned</a:t>
            </a:r>
            <a:endParaRPr lang="en-US" sz="2600" b="1" dirty="0">
              <a:solidFill>
                <a:schemeClr val="tx1"/>
              </a:solidFill>
              <a:latin typeface="Baskerville Old Face" panose="02020602080505020303" pitchFamily="18" charset="0"/>
            </a:endParaRP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Tree>
    <p:extLst>
      <p:ext uri="{BB962C8B-B14F-4D97-AF65-F5344CB8AC3E}">
        <p14:creationId xmlns:p14="http://schemas.microsoft.com/office/powerpoint/2010/main" val="357346484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76800" y="35052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Economic Problems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37982447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In Islamic economic Muslims do believe in the proper distribution of wealth.</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Proper distribution of wealth means the earning opportunities for individual or any organization according to the capabilities</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9606450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Allah has placed limited resources with unlimited problems and challenges in this world to test the human being</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So handling economic issues people are really tested during the allocation of resources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82950892"/>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Quran Says:</a:t>
            </a:r>
          </a:p>
          <a:p>
            <a:pPr algn="r" rtl="1" eaLnBrk="1" hangingPunct="1"/>
            <a:endParaRPr lang="en-US" sz="2600" b="1" dirty="0" smtClean="0">
              <a:solidFill>
                <a:schemeClr val="tx1"/>
              </a:solidFill>
              <a:latin typeface="Baskerville Old Face" pitchFamily="18" charset="0"/>
              <a:cs typeface="1 MUHAMMADI QURANIC" pitchFamily="66" charset="-78"/>
            </a:endParaRPr>
          </a:p>
          <a:p>
            <a:pPr algn="r" rtl="1" eaLnBrk="1" hangingPunct="1"/>
            <a:r>
              <a:rPr lang="ur-PK" sz="2600" b="1" dirty="0" smtClean="0">
                <a:solidFill>
                  <a:schemeClr val="tx1"/>
                </a:solidFill>
                <a:latin typeface="Baskerville Old Face" pitchFamily="18" charset="0"/>
                <a:cs typeface="1 MUHAMMADI QURANIC" pitchFamily="66" charset="-78"/>
              </a:rPr>
              <a:t>اَحَسِبَ </a:t>
            </a:r>
            <a:r>
              <a:rPr lang="ur-PK" sz="2600" b="1" dirty="0">
                <a:solidFill>
                  <a:schemeClr val="tx1"/>
                </a:solidFill>
                <a:latin typeface="Baskerville Old Face" pitchFamily="18" charset="0"/>
                <a:cs typeface="1 MUHAMMADI QURANIC" pitchFamily="66" charset="-78"/>
              </a:rPr>
              <a:t>النَّاسُ اَنْ يُّتْـرَكُـوٓا اَنْ يَّقُوْلُوٓا اٰمَنَّا وَهُـمْ لَا </a:t>
            </a:r>
            <a:r>
              <a:rPr lang="ur-PK" sz="2600" b="1" dirty="0" smtClean="0">
                <a:solidFill>
                  <a:schemeClr val="tx1"/>
                </a:solidFill>
                <a:latin typeface="Baskerville Old Face" pitchFamily="18" charset="0"/>
                <a:cs typeface="1 MUHAMMADI QURANIC" pitchFamily="66" charset="-78"/>
              </a:rPr>
              <a:t>يُفْتَنُـوْنَ</a:t>
            </a:r>
          </a:p>
          <a:p>
            <a:pPr algn="l" eaLnBrk="1" hangingPunct="1"/>
            <a:r>
              <a:rPr lang="en-US" sz="2600" b="1" dirty="0" smtClean="0">
                <a:solidFill>
                  <a:schemeClr val="tx1"/>
                </a:solidFill>
                <a:latin typeface="Baskerville Old Face" pitchFamily="18" charset="0"/>
                <a:cs typeface="1 MUHAMMADI QURANIC" pitchFamily="66" charset="-78"/>
              </a:rPr>
              <a:t>Do </a:t>
            </a:r>
            <a:r>
              <a:rPr lang="en-US" sz="2600" b="1" dirty="0">
                <a:solidFill>
                  <a:schemeClr val="tx1"/>
                </a:solidFill>
                <a:latin typeface="Baskerville Old Face" pitchFamily="18" charset="0"/>
                <a:cs typeface="1 MUHAMMADI QURANIC" pitchFamily="66" charset="-78"/>
              </a:rPr>
              <a:t>men think that they will be left alone because they say, `We believe,' and that they will not be tried?</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7284708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So Muslims are supposed to benefit from the given resources but according to the rules and regulations of </a:t>
            </a:r>
            <a:r>
              <a:rPr lang="en-US" sz="2600" b="1" dirty="0" err="1" smtClean="0">
                <a:solidFill>
                  <a:schemeClr val="tx1"/>
                </a:solidFill>
                <a:latin typeface="Baskerville Old Face" pitchFamily="18" charset="0"/>
                <a:cs typeface="1 MUHAMMADI QURANIC" pitchFamily="66" charset="-78"/>
              </a:rPr>
              <a:t>Shariah</a:t>
            </a: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They are supposed to differentiate between Halal and Haram</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6522095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716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It’s a matter of faith that Allah has provided limited provision to some people while others are provided with enriched and enough resources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24482619"/>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20574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800" b="1" dirty="0">
                <a:solidFill>
                  <a:schemeClr val="tx1"/>
                </a:solidFill>
                <a:latin typeface="Baskerville Old Face" pitchFamily="18" charset="0"/>
                <a:cs typeface="1 MUHAMMADI QURANIC" pitchFamily="66" charset="-78"/>
              </a:rPr>
              <a:t>The Quran Says:</a:t>
            </a:r>
          </a:p>
          <a:p>
            <a:pPr algn="r" rtl="1" eaLnBrk="1" hangingPunct="1"/>
            <a:r>
              <a:rPr lang="ur-PK" sz="2800" b="1" dirty="0">
                <a:solidFill>
                  <a:schemeClr val="tx1"/>
                </a:solidFill>
                <a:latin typeface="1 MUHAMMADI QURANIC" pitchFamily="66" charset="-78"/>
                <a:cs typeface="1 MUHAMMADI QURANIC" pitchFamily="66" charset="-78"/>
              </a:rPr>
              <a:t>اَوَلَمْ يَرَوْا اَنَّ اللّـٰهَ يَبْسُطُ الرِّزْقَ لِمَنْ يَّشَآءُ وَيَقْدِرُ ۚ اِنَّ فِىْ ذٰلِكَ لَاٰيَاتٍ لِّقَوْمٍ يُؤْمِنُـوْنَ </a:t>
            </a:r>
          </a:p>
          <a:p>
            <a:pPr algn="l" eaLnBrk="1" hangingPunct="1"/>
            <a:r>
              <a:rPr lang="en-US" sz="2800" b="1" dirty="0">
                <a:solidFill>
                  <a:schemeClr val="tx1"/>
                </a:solidFill>
                <a:latin typeface="Baskerville Old Face" pitchFamily="18" charset="0"/>
                <a:cs typeface="1 MUHAMMADI QURANIC" pitchFamily="66" charset="-78"/>
              </a:rPr>
              <a:t>See they not that ALLAH enlarges the provision to whomsoever HE pleases and straitens it to whomsoever HE pleases? In that, truly, are Signs for a people who believe.</a:t>
            </a: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4809389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600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So with the enlargement and limitation of the provision Allah has defined responsibilities for the rich and poor both.</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48790159"/>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0668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Those who have enriched resources of income and those who have limited resources of income</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Those who have enriched resources have the responsibilities like Zakat, charity and </a:t>
            </a:r>
            <a:r>
              <a:rPr lang="en-US" sz="2600" b="1" dirty="0" err="1" smtClean="0">
                <a:solidFill>
                  <a:schemeClr val="tx1"/>
                </a:solidFill>
                <a:latin typeface="Baskerville Old Face" pitchFamily="18" charset="0"/>
                <a:cs typeface="1 MUHAMMADI QURANIC" pitchFamily="66" charset="-78"/>
              </a:rPr>
              <a:t>Infaq</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15723380"/>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716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Those who are provided the limited resources of income are supposed to do </a:t>
            </a:r>
            <a:r>
              <a:rPr lang="en-US" sz="2600" b="1" dirty="0" err="1" smtClean="0">
                <a:solidFill>
                  <a:schemeClr val="tx1"/>
                </a:solidFill>
                <a:latin typeface="Baskerville Old Face" pitchFamily="18" charset="0"/>
                <a:cs typeface="1 MUHAMMADI QURANIC" pitchFamily="66" charset="-78"/>
              </a:rPr>
              <a:t>sabar</a:t>
            </a:r>
            <a:r>
              <a:rPr lang="en-US" sz="2600" b="1" dirty="0" smtClean="0">
                <a:solidFill>
                  <a:schemeClr val="tx1"/>
                </a:solidFill>
                <a:latin typeface="Baskerville Old Face" pitchFamily="18" charset="0"/>
                <a:cs typeface="1 MUHAMMADI QURANIC" pitchFamily="66" charset="-78"/>
              </a:rPr>
              <a:t> and </a:t>
            </a:r>
            <a:r>
              <a:rPr lang="en-US" sz="2600" b="1" dirty="0" err="1" smtClean="0">
                <a:solidFill>
                  <a:schemeClr val="tx1"/>
                </a:solidFill>
                <a:latin typeface="Baskerville Old Face" pitchFamily="18" charset="0"/>
                <a:cs typeface="1 MUHAMMADI QURANIC" pitchFamily="66" charset="-78"/>
              </a:rPr>
              <a:t>shukur</a:t>
            </a:r>
            <a:r>
              <a:rPr lang="en-US" sz="2600" b="1" dirty="0" smtClean="0">
                <a:solidFill>
                  <a:schemeClr val="tx1"/>
                </a:solidFill>
                <a:latin typeface="Baskerville Old Face" pitchFamily="18" charset="0"/>
                <a:cs typeface="1 MUHAMMADI QURANIC" pitchFamily="66" charset="-78"/>
              </a:rPr>
              <a:t>.</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For not discharging their responsibilities Allah changes the status of man</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479106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DIRAYAT:</a:t>
            </a:r>
          </a:p>
          <a:p>
            <a:pPr marL="457200" indent="-457200" algn="l">
              <a:buFont typeface="Arial" pitchFamily="34" charset="0"/>
              <a:buChar char="•"/>
            </a:pPr>
            <a:r>
              <a:rPr lang="en-US" sz="2800" b="1" dirty="0" smtClean="0">
                <a:solidFill>
                  <a:schemeClr val="tx1"/>
                </a:solidFill>
                <a:latin typeface="Baskerville Old Face" pitchFamily="18" charset="0"/>
              </a:rPr>
              <a:t>It includes both the text and </a:t>
            </a:r>
            <a:r>
              <a:rPr lang="en-US" sz="2800" b="1" dirty="0" err="1" smtClean="0">
                <a:solidFill>
                  <a:schemeClr val="tx1"/>
                </a:solidFill>
                <a:latin typeface="Baskerville Old Face" pitchFamily="18" charset="0"/>
              </a:rPr>
              <a:t>Hadith</a:t>
            </a:r>
            <a:r>
              <a:rPr lang="en-US" sz="2800" b="1" dirty="0" smtClean="0">
                <a:solidFill>
                  <a:schemeClr val="tx1"/>
                </a:solidFill>
                <a:latin typeface="Baskerville Old Face" pitchFamily="18" charset="0"/>
              </a:rPr>
              <a:t> but more related to the understanding and further research of the Text and its chain</a:t>
            </a:r>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Tree>
    <p:extLst>
      <p:ext uri="{BB962C8B-B14F-4D97-AF65-F5344CB8AC3E}">
        <p14:creationId xmlns:p14="http://schemas.microsoft.com/office/powerpoint/2010/main" val="364778734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0668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Economic Problems (III):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Quran Says:</a:t>
            </a:r>
          </a:p>
          <a:p>
            <a:pPr algn="r" rtl="1" eaLnBrk="1" hangingPunct="1"/>
            <a:r>
              <a:rPr lang="ur-PK" sz="2600" b="1" dirty="0" smtClean="0">
                <a:solidFill>
                  <a:schemeClr val="tx1"/>
                </a:solidFill>
                <a:latin typeface="1 MUHAMMADI QURANIC" pitchFamily="66" charset="-78"/>
                <a:cs typeface="1 MUHAMMADI QURANIC" pitchFamily="66" charset="-78"/>
              </a:rPr>
              <a:t>وَتِلْكَ الْاَيَّامُ نُدَاوِلُـهَا بَيْنَ النَّاسِۚ </a:t>
            </a:r>
            <a:endParaRPr lang="en-US" sz="2600" b="1" dirty="0" smtClean="0">
              <a:solidFill>
                <a:schemeClr val="tx1"/>
              </a:solidFill>
              <a:latin typeface="1 MUHAMMADI QURANIC" pitchFamily="66" charset="-78"/>
              <a:cs typeface="1 MUHAMMADI QURANIC" pitchFamily="66" charset="-78"/>
            </a:endParaRPr>
          </a:p>
          <a:p>
            <a:pPr marL="457200" indent="-457200" algn="l" eaLnBrk="1" hangingPunct="1">
              <a:buFont typeface="Arial" pitchFamily="34" charset="0"/>
              <a:buChar char="•"/>
            </a:pPr>
            <a:r>
              <a:rPr lang="en-US" sz="2800" b="1" dirty="0">
                <a:solidFill>
                  <a:schemeClr val="tx1"/>
                </a:solidFill>
                <a:latin typeface="Baskerville Old Face" pitchFamily="18" charset="0"/>
              </a:rPr>
              <a:t>And such days WE cause to alternate among </a:t>
            </a:r>
            <a:r>
              <a:rPr lang="en-US" sz="2800" b="1" dirty="0" smtClean="0">
                <a:solidFill>
                  <a:schemeClr val="tx1"/>
                </a:solidFill>
                <a:latin typeface="Baskerville Old Face" pitchFamily="18" charset="0"/>
              </a:rPr>
              <a:t>men</a:t>
            </a:r>
          </a:p>
          <a:p>
            <a:pPr marL="457200" indent="-457200" algn="l" eaLnBrk="1" hangingPunct="1">
              <a:buFont typeface="Arial" pitchFamily="34" charset="0"/>
              <a:buChar char="•"/>
            </a:pPr>
            <a:r>
              <a:rPr lang="en-US" sz="2800" b="1" dirty="0" smtClean="0">
                <a:solidFill>
                  <a:schemeClr val="tx1"/>
                </a:solidFill>
                <a:latin typeface="Baskerville Old Face" pitchFamily="18" charset="0"/>
                <a:cs typeface="1 MUHAMMADI QURANIC" pitchFamily="66" charset="-78"/>
              </a:rPr>
              <a:t>In result the poor becomes the richest and the richest becomes poor in the society</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Economic Problems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081196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between Hadith and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Sunnah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Hadith and </a:t>
            </a:r>
            <a:r>
              <a:rPr lang="en-US" sz="2600" b="1" dirty="0" err="1">
                <a:solidFill>
                  <a:schemeClr val="tx1"/>
                </a:solidFill>
                <a:latin typeface="Baskerville Old Face" panose="02020602080505020303" pitchFamily="18" charset="0"/>
              </a:rPr>
              <a:t>Sunnah</a:t>
            </a:r>
            <a:r>
              <a:rPr lang="en-US" sz="2600" b="1" dirty="0">
                <a:solidFill>
                  <a:schemeClr val="tx1"/>
                </a:solidFill>
                <a:latin typeface="Baskerville Old Face" panose="02020602080505020303" pitchFamily="18" charset="0"/>
              </a:rPr>
              <a:t> are concepts in Islam that are often misinterpreted. </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Both terms have similarities but different </a:t>
            </a:r>
            <a:r>
              <a:rPr lang="en-US" sz="2600" b="1" dirty="0" smtClean="0">
                <a:solidFill>
                  <a:schemeClr val="tx1"/>
                </a:solidFill>
                <a:latin typeface="Baskerville Old Face" panose="02020602080505020303" pitchFamily="18" charset="0"/>
              </a:rPr>
              <a:t>connotations.</a:t>
            </a:r>
            <a:endParaRPr lang="en-US" sz="2600" b="1" dirty="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(Hadith)</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Difference between Hadith and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Sunnah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word </a:t>
            </a:r>
            <a:r>
              <a:rPr lang="en-US" sz="2600" b="1" dirty="0" err="1" smtClean="0">
                <a:solidFill>
                  <a:schemeClr val="tx1"/>
                </a:solidFill>
                <a:latin typeface="Baskerville Old Face" panose="02020602080505020303" pitchFamily="18" charset="0"/>
              </a:rPr>
              <a:t>Hadith</a:t>
            </a:r>
            <a:r>
              <a:rPr lang="en-US" sz="2600" b="1" dirty="0" smtClean="0">
                <a:solidFill>
                  <a:schemeClr val="tx1"/>
                </a:solidFill>
                <a:latin typeface="Baskerville Old Face" panose="02020602080505020303" pitchFamily="18" charset="0"/>
              </a:rPr>
              <a:t> is more general as compare to word </a:t>
            </a:r>
            <a:r>
              <a:rPr lang="en-US" sz="2600" b="1" dirty="0" err="1" smtClean="0">
                <a:solidFill>
                  <a:schemeClr val="tx1"/>
                </a:solidFill>
                <a:latin typeface="Baskerville Old Face" panose="02020602080505020303" pitchFamily="18" charset="0"/>
              </a:rPr>
              <a:t>Sunnah</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Every </a:t>
            </a:r>
            <a:r>
              <a:rPr lang="en-US" sz="2600" b="1" dirty="0" err="1" smtClean="0">
                <a:solidFill>
                  <a:schemeClr val="tx1"/>
                </a:solidFill>
                <a:latin typeface="Baskerville Old Face" panose="02020602080505020303" pitchFamily="18" charset="0"/>
              </a:rPr>
              <a:t>Hadith</a:t>
            </a:r>
            <a:r>
              <a:rPr lang="en-US" sz="2600" b="1" dirty="0" smtClean="0">
                <a:solidFill>
                  <a:schemeClr val="tx1"/>
                </a:solidFill>
                <a:latin typeface="Baskerville Old Face" panose="02020602080505020303" pitchFamily="18" charset="0"/>
              </a:rPr>
              <a:t> of the prophet can not be treated as </a:t>
            </a:r>
            <a:r>
              <a:rPr lang="en-US" sz="2600" b="1" dirty="0" err="1" smtClean="0">
                <a:solidFill>
                  <a:schemeClr val="tx1"/>
                </a:solidFill>
                <a:latin typeface="Baskerville Old Face" panose="02020602080505020303" pitchFamily="18" charset="0"/>
              </a:rPr>
              <a:t>Sunnah</a:t>
            </a:r>
            <a:endParaRPr lang="en-US" sz="2600" b="1" dirty="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(Hadith)</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Sources of </a:t>
            </a:r>
            <a:r>
              <a:rPr lang="en-US" b="1" dirty="0" err="1" smtClean="0">
                <a:solidFill>
                  <a:schemeClr val="tx2">
                    <a:lumMod val="60000"/>
                    <a:lumOff val="40000"/>
                  </a:schemeClr>
                </a:solidFill>
                <a:latin typeface="Baskerville Old Face" panose="02020602080505020303" pitchFamily="18" charset="0"/>
              </a:rPr>
              <a:t>Shariah</a:t>
            </a:r>
            <a:r>
              <a:rPr lang="en-US" b="1" dirty="0" smtClean="0">
                <a:solidFill>
                  <a:schemeClr val="tx2">
                    <a:lumMod val="60000"/>
                    <a:lumOff val="40000"/>
                  </a:schemeClr>
                </a:solidFill>
                <a:latin typeface="Baskerville Old Face" panose="02020602080505020303" pitchFamily="18" charset="0"/>
              </a:rPr>
              <a:t> (</a:t>
            </a:r>
            <a:r>
              <a:rPr lang="en-US" b="1" dirty="0" err="1" smtClean="0">
                <a:solidFill>
                  <a:schemeClr val="tx2">
                    <a:lumMod val="60000"/>
                    <a:lumOff val="40000"/>
                  </a:schemeClr>
                </a:solidFill>
                <a:latin typeface="Baskerville Old Face" panose="02020602080505020303" pitchFamily="18" charset="0"/>
              </a:rPr>
              <a:t>Ijma</a:t>
            </a:r>
            <a:r>
              <a:rPr lang="en-US" b="1" dirty="0" smtClean="0">
                <a:solidFill>
                  <a:schemeClr val="tx2">
                    <a:lumMod val="60000"/>
                    <a:lumOff val="40000"/>
                  </a:schemeClr>
                </a:solidFill>
                <a:latin typeface="Baskerville Old Face" panose="02020602080505020303" pitchFamily="18" charset="0"/>
              </a:rPr>
              <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815486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&amp;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Sources of </a:t>
            </a:r>
            <a:r>
              <a:rPr lang="en-US" b="1" dirty="0" err="1" smtClean="0">
                <a:solidFill>
                  <a:schemeClr val="tx2">
                    <a:lumMod val="60000"/>
                    <a:lumOff val="40000"/>
                  </a:schemeClr>
                </a:solidFill>
                <a:latin typeface="Baskerville Old Face" panose="02020602080505020303" pitchFamily="18" charset="0"/>
              </a:rPr>
              <a:t>Shariah</a:t>
            </a:r>
            <a:r>
              <a:rPr lang="en-US" b="1" dirty="0" smtClean="0">
                <a:solidFill>
                  <a:schemeClr val="tx2">
                    <a:lumMod val="60000"/>
                    <a:lumOff val="40000"/>
                  </a:schemeClr>
                </a:solidFill>
                <a:latin typeface="Baskerville Old Face" panose="02020602080505020303" pitchFamily="18" charset="0"/>
              </a:rPr>
              <a:t> (Quran)</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6674485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(IJMA)</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Literal Meaning of IJMA (Consensus):</a:t>
            </a:r>
          </a:p>
          <a:p>
            <a:r>
              <a:rPr lang="en-US" sz="2800" b="1" dirty="0" smtClean="0">
                <a:solidFill>
                  <a:schemeClr val="tx1"/>
                </a:solidFill>
              </a:rPr>
              <a:t>“</a:t>
            </a:r>
            <a:r>
              <a:rPr lang="en-US" sz="2800" b="1" dirty="0">
                <a:solidFill>
                  <a:schemeClr val="tx1"/>
                </a:solidFill>
              </a:rPr>
              <a:t>Assembly”</a:t>
            </a:r>
          </a:p>
          <a:p>
            <a:r>
              <a:rPr lang="en-US" sz="2800" b="1" dirty="0">
                <a:solidFill>
                  <a:schemeClr val="tx1"/>
                </a:solidFill>
              </a:rPr>
              <a:t>“Gathering Together”</a:t>
            </a:r>
          </a:p>
          <a:p>
            <a:r>
              <a:rPr lang="en-US" sz="2800" b="1" dirty="0">
                <a:solidFill>
                  <a:schemeClr val="tx1"/>
                </a:solidFill>
              </a:rPr>
              <a:t>“To add Together”</a:t>
            </a:r>
          </a:p>
          <a:p>
            <a:r>
              <a:rPr lang="en-US" sz="2800" b="1" dirty="0">
                <a:solidFill>
                  <a:schemeClr val="tx1"/>
                </a:solidFill>
              </a:rPr>
              <a:t>“Unanimous”</a:t>
            </a:r>
          </a:p>
          <a:p>
            <a:pPr algn="l" eaLnBrk="1" hangingPunct="1"/>
            <a:endParaRPr lang="en-US" sz="2600" b="1" dirty="0" smtClean="0">
              <a:solidFill>
                <a:schemeClr val="tx1"/>
              </a:solidFill>
              <a:latin typeface="Baskerville Old Face" panose="02020602080505020303" pitchFamily="18" charset="0"/>
            </a:endParaRP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Ijma</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Tree>
    <p:extLst>
      <p:ext uri="{BB962C8B-B14F-4D97-AF65-F5344CB8AC3E}">
        <p14:creationId xmlns:p14="http://schemas.microsoft.com/office/powerpoint/2010/main" val="7831765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(IJMA)</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a:t>
            </a:r>
          </a:p>
          <a:p>
            <a:pPr algn="l" eaLnBrk="1" hangingPunct="1"/>
            <a:r>
              <a:rPr lang="en-US" sz="2600" b="1" dirty="0" smtClean="0">
                <a:solidFill>
                  <a:schemeClr val="tx1"/>
                </a:solidFill>
                <a:latin typeface="Baskerville Old Face" panose="02020602080505020303" pitchFamily="18" charset="0"/>
              </a:rPr>
              <a:t>It </a:t>
            </a:r>
            <a:r>
              <a:rPr lang="en-US" sz="2600" b="1" dirty="0">
                <a:solidFill>
                  <a:schemeClr val="tx1"/>
                </a:solidFill>
                <a:latin typeface="Baskerville Old Face" panose="02020602080505020303" pitchFamily="18" charset="0"/>
              </a:rPr>
              <a:t>is a unanimous agreement of Muslim Scholars of the community of a particular age on a certain religious issue which has no clear verdict or more than one possible interpretation in Quran and </a:t>
            </a:r>
            <a:r>
              <a:rPr lang="en-US" sz="2600" b="1" dirty="0" err="1">
                <a:solidFill>
                  <a:schemeClr val="tx1"/>
                </a:solidFill>
                <a:latin typeface="Baskerville Old Face" panose="02020602080505020303" pitchFamily="18" charset="0"/>
              </a:rPr>
              <a:t>Sunnah</a:t>
            </a:r>
            <a:r>
              <a:rPr lang="en-US" sz="2600" b="1" dirty="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Ijma</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(IJMA)</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Conditions for IJMA:</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must not be against Quran</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must not be against </a:t>
            </a:r>
            <a:r>
              <a:rPr lang="en-US" sz="2600" b="1" dirty="0" err="1">
                <a:solidFill>
                  <a:schemeClr val="tx1"/>
                </a:solidFill>
                <a:latin typeface="Baskerville Old Face" panose="02020602080505020303" pitchFamily="18" charset="0"/>
              </a:rPr>
              <a:t>Sunnah</a:t>
            </a:r>
            <a:r>
              <a:rPr lang="en-US" sz="2600" b="1" dirty="0">
                <a:solidFill>
                  <a:schemeClr val="tx1"/>
                </a:solidFill>
                <a:latin typeface="Baskerville Old Face" panose="02020602080505020303" pitchFamily="18" charset="0"/>
              </a:rPr>
              <a:t> / Hadith</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must not be against any set principle of </a:t>
            </a:r>
            <a:r>
              <a:rPr lang="en-US" sz="2600" b="1" dirty="0" smtClean="0">
                <a:solidFill>
                  <a:schemeClr val="tx1"/>
                </a:solidFill>
                <a:latin typeface="Baskerville Old Face" panose="02020602080505020303" pitchFamily="18" charset="0"/>
              </a:rPr>
              <a:t>Islam</a:t>
            </a:r>
            <a:endParaRPr lang="en-US" sz="2600" b="1" dirty="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Ijma</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Tree>
    <p:extLst>
      <p:ext uri="{BB962C8B-B14F-4D97-AF65-F5344CB8AC3E}">
        <p14:creationId xmlns:p14="http://schemas.microsoft.com/office/powerpoint/2010/main" val="11663426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(IJMA)</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Conditions for IJMA:</a:t>
            </a:r>
            <a:endParaRPr lang="en-US" sz="2600" b="1" dirty="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must not be against the spirit of Islam</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must be in the large interest of Muslims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Considering </a:t>
            </a:r>
            <a:r>
              <a:rPr lang="en-US" sz="2600" b="1" dirty="0">
                <a:solidFill>
                  <a:schemeClr val="tx1"/>
                </a:solidFill>
                <a:latin typeface="Baskerville Old Face" panose="02020602080505020303" pitchFamily="18" charset="0"/>
              </a:rPr>
              <a:t>the prevailing Culture, Customs and Traditions</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Ijma</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7130676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Sources of </a:t>
            </a:r>
            <a:r>
              <a:rPr lang="en-US" b="1" dirty="0" err="1" smtClean="0">
                <a:solidFill>
                  <a:schemeClr val="tx2">
                    <a:lumMod val="60000"/>
                    <a:lumOff val="40000"/>
                  </a:schemeClr>
                </a:solidFill>
                <a:latin typeface="Baskerville Old Face" panose="02020602080505020303" pitchFamily="18" charset="0"/>
              </a:rPr>
              <a:t>Shariah</a:t>
            </a:r>
            <a:r>
              <a:rPr lang="en-US" b="1" dirty="0" smtClean="0">
                <a:solidFill>
                  <a:schemeClr val="tx2">
                    <a:lumMod val="60000"/>
                    <a:lumOff val="40000"/>
                  </a:schemeClr>
                </a:solidFill>
                <a:latin typeface="Baskerville Old Face" panose="02020602080505020303" pitchFamily="18" charset="0"/>
              </a:rPr>
              <a:t> (</a:t>
            </a:r>
            <a:r>
              <a:rPr lang="en-US" b="1" dirty="0" err="1" smtClean="0">
                <a:solidFill>
                  <a:schemeClr val="tx2">
                    <a:lumMod val="60000"/>
                    <a:lumOff val="40000"/>
                  </a:schemeClr>
                </a:solidFill>
                <a:latin typeface="Baskerville Old Face" panose="02020602080505020303" pitchFamily="18" charset="0"/>
              </a:rPr>
              <a:t>Qiyas</a:t>
            </a:r>
            <a:r>
              <a:rPr lang="en-US" b="1" dirty="0" smtClean="0">
                <a:solidFill>
                  <a:schemeClr val="tx2">
                    <a:lumMod val="60000"/>
                    <a:lumOff val="40000"/>
                  </a:schemeClr>
                </a:solidFill>
                <a:latin typeface="Baskerville Old Face" panose="02020602080505020303" pitchFamily="18" charset="0"/>
              </a:rPr>
              <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815486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Qiyas</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Literal Meaning of QIYAS: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Measuring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Comparison to establish equality or similarity between two things</a:t>
            </a:r>
          </a:p>
          <a:p>
            <a:pPr algn="l" eaLnBrk="1" hangingPunct="1"/>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Qiyas</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Tree>
    <p:extLst>
      <p:ext uri="{BB962C8B-B14F-4D97-AF65-F5344CB8AC3E}">
        <p14:creationId xmlns:p14="http://schemas.microsoft.com/office/powerpoint/2010/main" val="8304208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(QIYAS)</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Standard Meaning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Qiyas</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a:solidFill>
                  <a:schemeClr val="tx1"/>
                </a:solidFill>
              </a:rPr>
              <a:t>The Extension of a </a:t>
            </a:r>
            <a:r>
              <a:rPr lang="en-US" sz="2800" b="1" i="1" dirty="0" err="1">
                <a:solidFill>
                  <a:schemeClr val="tx1"/>
                </a:solidFill>
              </a:rPr>
              <a:t>Shariah</a:t>
            </a:r>
            <a:r>
              <a:rPr lang="en-US" sz="2800" b="1" dirty="0">
                <a:solidFill>
                  <a:schemeClr val="tx1"/>
                </a:solidFill>
              </a:rPr>
              <a:t> ruling from an original (old) case to a new </a:t>
            </a:r>
            <a:r>
              <a:rPr lang="en-US" sz="2800" b="1" dirty="0">
                <a:solidFill>
                  <a:schemeClr val="tx1"/>
                </a:solidFill>
                <a:latin typeface="Baskerville Old Face" pitchFamily="18" charset="0"/>
              </a:rPr>
              <a:t>case</a:t>
            </a:r>
            <a:r>
              <a:rPr lang="en-US" sz="2800" b="1" dirty="0">
                <a:solidFill>
                  <a:schemeClr val="tx1"/>
                </a:solidFill>
              </a:rPr>
              <a:t> because the new case has the same effective cause as the original case</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algn="l" eaLnBrk="1" hangingPunct="1"/>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Qiyas</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Tree>
    <p:extLst>
      <p:ext uri="{BB962C8B-B14F-4D97-AF65-F5344CB8AC3E}">
        <p14:creationId xmlns:p14="http://schemas.microsoft.com/office/powerpoint/2010/main" val="39354970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(QIYAS)</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Essential Requirements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Arkan</a:t>
            </a:r>
            <a:r>
              <a:rPr lang="en-US" sz="2800" b="1" dirty="0" smtClean="0">
                <a:solidFill>
                  <a:schemeClr val="bg2">
                    <a:lumMod val="50000"/>
                  </a:schemeClr>
                </a:solidFill>
                <a:latin typeface="Levenim MT" panose="02010502060101010101" pitchFamily="2" charset="-79"/>
                <a:cs typeface="Levenim MT" panose="02010502060101010101" pitchFamily="2" charset="-79"/>
              </a:rPr>
              <a:t>)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Qiyas</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a:buFont typeface="+mj-lt"/>
              <a:buAutoNum type="arabicPeriod"/>
            </a:pPr>
            <a:r>
              <a:rPr lang="en-US" sz="2400" b="1" dirty="0">
                <a:solidFill>
                  <a:schemeClr val="tx1"/>
                </a:solidFill>
                <a:latin typeface="Baskerville Old Face" pitchFamily="18" charset="0"/>
              </a:rPr>
              <a:t>The Original </a:t>
            </a:r>
            <a:r>
              <a:rPr lang="en-US" sz="2400" b="1" dirty="0" smtClean="0">
                <a:solidFill>
                  <a:schemeClr val="tx1"/>
                </a:solidFill>
                <a:latin typeface="Baskerville Old Face" pitchFamily="18" charset="0"/>
              </a:rPr>
              <a:t>Case</a:t>
            </a:r>
            <a:endParaRPr lang="en-US" sz="2400" b="1" dirty="0">
              <a:solidFill>
                <a:schemeClr val="tx1"/>
              </a:solidFill>
              <a:latin typeface="Baskerville Old Face" pitchFamily="18" charset="0"/>
            </a:endParaRPr>
          </a:p>
          <a:p>
            <a:pPr marL="514350" indent="-514350" algn="l">
              <a:buFont typeface="+mj-lt"/>
              <a:buAutoNum type="arabicPeriod"/>
            </a:pPr>
            <a:r>
              <a:rPr lang="en-US" sz="2400" b="1" dirty="0">
                <a:solidFill>
                  <a:schemeClr val="tx1"/>
                </a:solidFill>
                <a:latin typeface="Baskerville Old Face" pitchFamily="18" charset="0"/>
              </a:rPr>
              <a:t>The New </a:t>
            </a:r>
            <a:r>
              <a:rPr lang="en-US" sz="2400" b="1" dirty="0" smtClean="0">
                <a:solidFill>
                  <a:schemeClr val="tx1"/>
                </a:solidFill>
                <a:latin typeface="Baskerville Old Face" pitchFamily="18" charset="0"/>
              </a:rPr>
              <a:t>Case</a:t>
            </a:r>
            <a:endParaRPr lang="en-US" sz="2400" b="1" dirty="0">
              <a:solidFill>
                <a:schemeClr val="tx1"/>
              </a:solidFill>
              <a:latin typeface="Baskerville Old Face" pitchFamily="18" charset="0"/>
            </a:endParaRPr>
          </a:p>
          <a:p>
            <a:pPr marL="514350" indent="-514350" algn="l">
              <a:buFont typeface="+mj-lt"/>
              <a:buAutoNum type="arabicPeriod"/>
            </a:pPr>
            <a:r>
              <a:rPr lang="en-US" sz="2400" b="1" dirty="0">
                <a:solidFill>
                  <a:schemeClr val="tx1"/>
                </a:solidFill>
                <a:latin typeface="Baskerville Old Face" pitchFamily="18" charset="0"/>
              </a:rPr>
              <a:t>The Effective Cause (Reason</a:t>
            </a:r>
            <a:r>
              <a:rPr lang="en-US" sz="2400" b="1" dirty="0" smtClean="0">
                <a:solidFill>
                  <a:schemeClr val="tx1"/>
                </a:solidFill>
                <a:latin typeface="Baskerville Old Face" pitchFamily="18" charset="0"/>
              </a:rPr>
              <a:t>)</a:t>
            </a:r>
            <a:endParaRPr lang="en-US" sz="2400" b="1" dirty="0">
              <a:solidFill>
                <a:schemeClr val="tx1"/>
              </a:solidFill>
              <a:latin typeface="Baskerville Old Face" pitchFamily="18" charset="0"/>
            </a:endParaRPr>
          </a:p>
          <a:p>
            <a:pPr marL="514350" indent="-514350" algn="l">
              <a:buFont typeface="+mj-lt"/>
              <a:buAutoNum type="arabicPeriod"/>
            </a:pPr>
            <a:r>
              <a:rPr lang="en-US" sz="2400" b="1" dirty="0">
                <a:solidFill>
                  <a:schemeClr val="tx1"/>
                </a:solidFill>
                <a:latin typeface="Baskerville Old Face" pitchFamily="18" charset="0"/>
              </a:rPr>
              <a:t>The Rule</a:t>
            </a:r>
          </a:p>
          <a:p>
            <a:pPr algn="l"/>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a:buFont typeface="Arial" pitchFamily="34" charset="0"/>
              <a:buChar char="•"/>
            </a:pP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a:endParaRPr lang="en-US" sz="2800" b="1" dirty="0">
              <a:solidFill>
                <a:srgbClr val="0070C0"/>
              </a:solidFill>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Basic Sources of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Qiyas</a:t>
            </a:r>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3528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Need for the </a:t>
            </a:r>
            <a:r>
              <a:rPr lang="en-US" b="1" dirty="0" err="1" smtClean="0">
                <a:solidFill>
                  <a:schemeClr val="tx2">
                    <a:lumMod val="60000"/>
                    <a:lumOff val="40000"/>
                  </a:schemeClr>
                </a:solidFill>
                <a:latin typeface="Baskerville Old Face" panose="02020602080505020303" pitchFamily="18" charset="0"/>
              </a:rPr>
              <a:t>Shariah</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815486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Human beings are interdependent by nature.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Man’s nature dictates that he can only function properly within a society</a:t>
            </a: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04167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 are four basic sources of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 and five fundamentals of Islam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fundamentals provide the basic structure while the sources are used to beautify the basic structure of Islam</a:t>
            </a: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666591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society depends for its existence on laws and regulations. If there are no laws in a society, it is overtaken by the law of the jungle: the struggle for existence and the survival of the fittest.</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632651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Religion is the manifestation of mercy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God’s – mercy for His creation and man’s mercy for his fellow being and environment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Religion ensures the balance in life</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632651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provides good governance for the society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takes care the citizens of its society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protects human rights and prevent us from their violation</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632651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Religion helps us to regulate our conduct and behavior by providing a set of laws and moral values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guides our action in life by putting a check on criminal tendency in human nature </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632651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Because of the imperative need of laws for a civilized society, God has sent a series of messengers and prophets with divine laws for man’s guidance from the very first day of his creation</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56438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Human being is a very sophisticated creature; and since he has not made his own body, nor did he create the world in which he lives, he, therefore is not the best candidate for making laws about him </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420762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Common sense says that when you buy a complicated technology, you should use it according to the “instruction manual” prepared by the manufacturer of that particular machine.</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001343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Need for the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Similarly, God as the creator of man and the earth knows better how the human being should live. The instruction manual God sent for us is known as the Quran and also sent an instructor </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Need for the </a:t>
            </a:r>
            <a:r>
              <a:rPr lang="en-US" sz="3000" b="1" dirty="0" err="1">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Shariah</a:t>
            </a:r>
            <a:endPar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9468676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766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Origin of Islamic Economics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915830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144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 of Islamic Economics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large number of the teachings of Islam deal with economic affairs.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One of the five questions Muslims will face on judgment Day will be “How did you earn your wealth and how did you spend it?”</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Tree>
    <p:extLst>
      <p:ext uri="{BB962C8B-B14F-4D97-AF65-F5344CB8AC3E}">
        <p14:creationId xmlns:p14="http://schemas.microsoft.com/office/powerpoint/2010/main" val="2641932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a:t>
            </a:r>
            <a:endParaRPr lang="en-US" sz="2400" b="1" dirty="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The words of Allah revealed to </a:t>
            </a:r>
            <a:r>
              <a:rPr lang="en-US" sz="2600" b="1" dirty="0" smtClean="0">
                <a:solidFill>
                  <a:schemeClr val="tx1"/>
                </a:solidFill>
                <a:latin typeface="Baskerville Old Face" panose="02020602080505020303" pitchFamily="18" charset="0"/>
              </a:rPr>
              <a:t>The Prophet </a:t>
            </a:r>
            <a:r>
              <a:rPr lang="en-US" sz="2600" b="1" dirty="0">
                <a:solidFill>
                  <a:schemeClr val="tx1"/>
                </a:solidFill>
                <a:latin typeface="Baskerville Old Face" panose="02020602080505020303" pitchFamily="18" charset="0"/>
              </a:rPr>
              <a:t>Muhammad </a:t>
            </a:r>
            <a:r>
              <a:rPr lang="en-US" sz="2600" b="1" dirty="0" smtClean="0">
                <a:solidFill>
                  <a:schemeClr val="tx1"/>
                </a:solidFill>
                <a:latin typeface="Baskerville Old Face" panose="02020602080505020303" pitchFamily="18" charset="0"/>
              </a:rPr>
              <a:t>(</a:t>
            </a:r>
            <a:r>
              <a:rPr lang="en-US" sz="2600" b="1" dirty="0">
                <a:solidFill>
                  <a:schemeClr val="tx1"/>
                </a:solidFill>
                <a:latin typeface="Baskerville Old Face" panose="02020602080505020303" pitchFamily="18" charset="0"/>
              </a:rPr>
              <a:t>S.A.W) 	having </a:t>
            </a:r>
            <a:r>
              <a:rPr lang="en-US" sz="2600" b="1" dirty="0" smtClean="0">
                <a:solidFill>
                  <a:schemeClr val="tx1"/>
                </a:solidFill>
                <a:latin typeface="Baskerville Old Face" panose="02020602080505020303" pitchFamily="18" charset="0"/>
              </a:rPr>
              <a:t>continuous Transmission </a:t>
            </a:r>
            <a:r>
              <a:rPr lang="en-US" sz="2600" b="1" dirty="0">
                <a:solidFill>
                  <a:schemeClr val="tx1"/>
                </a:solidFill>
                <a:latin typeface="Baskerville Old Face" panose="02020602080505020303" pitchFamily="18" charset="0"/>
              </a:rPr>
              <a:t>	from Prophet 	to the Muslim 	</a:t>
            </a:r>
            <a:r>
              <a:rPr lang="en-US" sz="2600" b="1" dirty="0" err="1">
                <a:solidFill>
                  <a:schemeClr val="tx1"/>
                </a:solidFill>
                <a:latin typeface="Baskerville Old Face" panose="02020602080505020303" pitchFamily="18" charset="0"/>
              </a:rPr>
              <a:t>Ummah</a:t>
            </a: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without </a:t>
            </a:r>
            <a:r>
              <a:rPr lang="en-US" sz="2600" b="1" dirty="0">
                <a:solidFill>
                  <a:schemeClr val="tx1"/>
                </a:solidFill>
                <a:latin typeface="Baskerville Old Face" panose="02020602080505020303" pitchFamily="18" charset="0"/>
              </a:rPr>
              <a:t>any Doubt.</a:t>
            </a: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9765217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Origins of Islamic Economics (I):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Our earnings must come from Halal means (Permissible according to Islamic Law) and must be spent on Halal categories of expenditures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Tree>
    <p:extLst>
      <p:ext uri="{BB962C8B-B14F-4D97-AF65-F5344CB8AC3E}">
        <p14:creationId xmlns:p14="http://schemas.microsoft.com/office/powerpoint/2010/main" val="3195196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Origins of Islamic Economics (I):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origin of Islamic economics is based on the principles of </a:t>
            </a:r>
            <a:r>
              <a:rPr lang="en-US" sz="2600" b="1" dirty="0" err="1" smtClean="0">
                <a:solidFill>
                  <a:schemeClr val="tx1"/>
                </a:solidFill>
                <a:latin typeface="Baskerville Old Face" panose="02020602080505020303" pitchFamily="18" charset="0"/>
              </a:rPr>
              <a:t>Halal</a:t>
            </a:r>
            <a:r>
              <a:rPr lang="en-US" sz="2600" b="1" dirty="0" smtClean="0">
                <a:solidFill>
                  <a:schemeClr val="tx1"/>
                </a:solidFill>
                <a:latin typeface="Baskerville Old Face" panose="02020602080505020303" pitchFamily="18" charset="0"/>
              </a:rPr>
              <a:t> and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 provided by Allah and His messenger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Allah has declared the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 and Trade as </a:t>
            </a:r>
            <a:r>
              <a:rPr lang="en-US" sz="2600" b="1" dirty="0" err="1" smtClean="0">
                <a:solidFill>
                  <a:schemeClr val="tx1"/>
                </a:solidFill>
                <a:latin typeface="Baskerville Old Face" panose="02020602080505020303" pitchFamily="18" charset="0"/>
              </a:rPr>
              <a:t>Halal</a:t>
            </a:r>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Tree>
    <p:extLst>
      <p:ext uri="{BB962C8B-B14F-4D97-AF65-F5344CB8AC3E}">
        <p14:creationId xmlns:p14="http://schemas.microsoft.com/office/powerpoint/2010/main" val="3195196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Origins of Islamic Economics (I):</a:t>
            </a:r>
          </a:p>
          <a:p>
            <a:pPr marL="457200" indent="-457200" algn="l" eaLnBrk="1" hangingPunct="1"/>
            <a:r>
              <a:rPr lang="en-US" sz="2600" b="1" dirty="0" smtClean="0">
                <a:solidFill>
                  <a:schemeClr val="tx1"/>
                </a:solidFill>
                <a:latin typeface="Baskerville Old Face" panose="02020602080505020303" pitchFamily="18" charset="0"/>
              </a:rPr>
              <a:t>Allah Says in Quran:</a:t>
            </a:r>
          </a:p>
          <a:p>
            <a:pPr marL="457200" indent="-457200"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r>
              <a:rPr lang="en-US" sz="2600" b="1" dirty="0" smtClean="0">
                <a:solidFill>
                  <a:schemeClr val="tx1"/>
                </a:solidFill>
                <a:latin typeface="Baskerville Old Face" panose="02020602080505020303" pitchFamily="18" charset="0"/>
              </a:rPr>
              <a:t>	And Allah has made the trade lawful and the interest unlawful</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the Islamic economic system is not based on interest</a:t>
            </a:r>
          </a:p>
        </p:txBody>
      </p:sp>
      <p:sp>
        <p:nvSpPr>
          <p:cNvPr id="4" name="Rectangle 3"/>
          <p:cNvSpPr/>
          <p:nvPr/>
        </p:nvSpPr>
        <p:spPr>
          <a:xfrm>
            <a:off x="6172201" y="3288268"/>
            <a:ext cx="2362199" cy="369332"/>
          </a:xfrm>
          <a:prstGeom prst="rect">
            <a:avLst/>
          </a:prstGeom>
        </p:spPr>
        <p:txBody>
          <a:bodyPr wrap="square">
            <a:spAutoFit/>
          </a:bodyPr>
          <a:lstStyle/>
          <a:p>
            <a:r>
              <a:rPr lang="ar-AE" dirty="0" smtClean="0"/>
              <a:t>وَاَحَلَّ اللّـٰهُ الْبَيْعَ وَحَرَّمَ الرِّبَا ۚ</a:t>
            </a:r>
            <a:endParaRPr lang="en-US" dirty="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Tree>
    <p:extLst>
      <p:ext uri="{BB962C8B-B14F-4D97-AF65-F5344CB8AC3E}">
        <p14:creationId xmlns:p14="http://schemas.microsoft.com/office/powerpoint/2010/main" val="3195196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Origins of Islamic Economics (II):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necessities of governing an expanding empire led early Muslim writers to discuss Halal methods for raising revenues for the state</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Tree>
    <p:extLst>
      <p:ext uri="{BB962C8B-B14F-4D97-AF65-F5344CB8AC3E}">
        <p14:creationId xmlns:p14="http://schemas.microsoft.com/office/powerpoint/2010/main" val="13793894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2743200"/>
            <a:ext cx="6781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Origins of Islamic Economics (II):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obligation of the state (according to Islamic law) to spend the generated revenue on the public of the state</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Tree>
    <p:extLst>
      <p:ext uri="{BB962C8B-B14F-4D97-AF65-F5344CB8AC3E}">
        <p14:creationId xmlns:p14="http://schemas.microsoft.com/office/powerpoint/2010/main" val="18342650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Origins of Islamic Economics (II):</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Public Finance is a sophisticated and well developed field within the Islamic teachings.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Modern economics is based on these early Islamic teachings.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Origin of Islamic Economics</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61736500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581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Definition of Islamic Economics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915830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2112"/>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Definition of  Islamic Economics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first international conference on Islamic Economics which marks the turning point in the history of the discipline was held in 1976 in </a:t>
            </a:r>
            <a:r>
              <a:rPr lang="en-US" sz="2600" b="1" dirty="0" err="1" smtClean="0">
                <a:solidFill>
                  <a:schemeClr val="tx1"/>
                </a:solidFill>
                <a:latin typeface="Baskerville Old Face" panose="02020602080505020303" pitchFamily="18" charset="0"/>
              </a:rPr>
              <a:t>Makkah</a:t>
            </a:r>
            <a:r>
              <a:rPr lang="en-US" sz="26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Researchers participating in the conference said;</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Definition of Islamic Economics</a:t>
            </a:r>
          </a:p>
        </p:txBody>
      </p:sp>
    </p:spTree>
    <p:extLst>
      <p:ext uri="{BB962C8B-B14F-4D97-AF65-F5344CB8AC3E}">
        <p14:creationId xmlns:p14="http://schemas.microsoft.com/office/powerpoint/2010/main" val="13864509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2112"/>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Definition of  Islamic Economics </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Economics aims at the study of human </a:t>
            </a:r>
            <a:r>
              <a:rPr lang="en-US" sz="2600" b="1" dirty="0" err="1">
                <a:solidFill>
                  <a:schemeClr val="tx1"/>
                </a:solidFill>
                <a:latin typeface="Baskerville Old Face" panose="02020602080505020303" pitchFamily="18" charset="0"/>
              </a:rPr>
              <a:t>F</a:t>
            </a:r>
            <a:r>
              <a:rPr lang="en-US" sz="2600" b="1" dirty="0" err="1" smtClean="0">
                <a:solidFill>
                  <a:schemeClr val="tx1"/>
                </a:solidFill>
                <a:latin typeface="Baskerville Old Face" panose="02020602080505020303" pitchFamily="18" charset="0"/>
              </a:rPr>
              <a:t>alah</a:t>
            </a:r>
            <a:r>
              <a:rPr lang="en-US" sz="2600" b="1" dirty="0" smtClean="0">
                <a:solidFill>
                  <a:schemeClr val="tx1"/>
                </a:solidFill>
                <a:latin typeface="Baskerville Old Face" panose="02020602080505020303" pitchFamily="18" charset="0"/>
              </a:rPr>
              <a:t> achieved by organizing the resources of earth on the basis of cooperation and participation”</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Definition of Islamic Economics</a:t>
            </a:r>
          </a:p>
        </p:txBody>
      </p:sp>
    </p:spTree>
    <p:extLst>
      <p:ext uri="{BB962C8B-B14F-4D97-AF65-F5344CB8AC3E}">
        <p14:creationId xmlns:p14="http://schemas.microsoft.com/office/powerpoint/2010/main" val="12165143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Definition of  Islamic Economics </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Economics is the study of a Muslims behavior who organizes the resources which are a trust, to achieve </a:t>
            </a:r>
            <a:r>
              <a:rPr lang="en-US" sz="2600" b="1" dirty="0" err="1" smtClean="0">
                <a:solidFill>
                  <a:schemeClr val="tx1"/>
                </a:solidFill>
                <a:latin typeface="Baskerville Old Face" panose="02020602080505020303" pitchFamily="18" charset="0"/>
              </a:rPr>
              <a:t>Falah</a:t>
            </a:r>
            <a:r>
              <a:rPr lang="en-US" sz="2600" b="1" dirty="0" smtClean="0">
                <a:solidFill>
                  <a:schemeClr val="tx1"/>
                </a:solidFill>
                <a:latin typeface="Baskerville Old Face" panose="02020602080505020303" pitchFamily="18" charset="0"/>
              </a:rPr>
              <a:t>”.</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Definition of Islamic Economics</a:t>
            </a:r>
          </a:p>
        </p:txBody>
      </p:sp>
    </p:spTree>
    <p:extLst>
      <p:ext uri="{BB962C8B-B14F-4D97-AF65-F5344CB8AC3E}">
        <p14:creationId xmlns:p14="http://schemas.microsoft.com/office/powerpoint/2010/main" val="1431896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Important Features:</a:t>
            </a:r>
            <a:endParaRPr lang="en-US" sz="2400" b="1" dirty="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Words of Allah</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includes only to the revealed code</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It includes only Prophet Muhammad (S.A.W)</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Unbreakable </a:t>
            </a:r>
            <a:r>
              <a:rPr lang="en-US" sz="2600" b="1" dirty="0" smtClean="0">
                <a:solidFill>
                  <a:schemeClr val="tx1"/>
                </a:solidFill>
                <a:latin typeface="Baskerville Old Face" panose="02020602080505020303" pitchFamily="18" charset="0"/>
              </a:rPr>
              <a:t>Transmission</a:t>
            </a: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715205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2286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Definition of Islamic Economics:        </a:t>
            </a:r>
            <a:r>
              <a:rPr lang="en-US" sz="2800" b="1" dirty="0" smtClean="0">
                <a:solidFill>
                  <a:schemeClr val="bg2">
                    <a:lumMod val="50000"/>
                  </a:schemeClr>
                </a:solidFill>
                <a:latin typeface="Levenim MT" panose="02010502060101010101" pitchFamily="2" charset="-79"/>
                <a:cs typeface="Levenim MT" panose="02010502060101010101" pitchFamily="2" charset="-79"/>
              </a:rPr>
              <a:t>Key Words:</a:t>
            </a: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Falah</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Resources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Cooperation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Participation</a:t>
            </a:r>
          </a:p>
          <a:p>
            <a:pPr algn="l" eaLnBrk="1" hangingPunct="1"/>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Definition of Islamic Economics</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15798908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4290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Need For Islamic Economics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915830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Western economic analysis is the study of the behavioral patterns of individuals, firms and public while the cultural, political and social set up of a Muslim society is basically different from western society.</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102612072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Some of the findings of western economics are based on the study of human nature, which may be the same every where and for all times.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this extent western economic analysis may be valid for Muslims. </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20800806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Western economic philosophy is based on Utilitarianism.</a:t>
            </a:r>
            <a:endParaRPr lang="en-US" sz="2600" b="1" dirty="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Utilitarianism is a theory about what we ought to do</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states that the best action is the one which maximizes the utility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6797877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Jeremy </a:t>
            </a:r>
            <a:r>
              <a:rPr lang="en-US" sz="2600" b="1" dirty="0" err="1" smtClean="0">
                <a:solidFill>
                  <a:schemeClr val="tx1"/>
                </a:solidFill>
                <a:latin typeface="Baskerville Old Face" panose="02020602080505020303" pitchFamily="18" charset="0"/>
              </a:rPr>
              <a:t>Bantham</a:t>
            </a:r>
            <a:r>
              <a:rPr lang="en-US" sz="2600" b="1" dirty="0" smtClean="0">
                <a:solidFill>
                  <a:schemeClr val="tx1"/>
                </a:solidFill>
                <a:latin typeface="Baskerville Old Face" panose="02020602080505020303" pitchFamily="18" charset="0"/>
              </a:rPr>
              <a:t> is the founder of the theory of Utilitarianism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the sum of all pleasures that results from an action, minus the suffering of any action involved in it</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2039498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John Stuart Mill further developed the concept of Utilitarianism and he included not only the quantity of pleasure but also the quality of pleasure</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21209154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western economic individuals maximize their own satisfaction and in doing so they behave rationally in utilizing their resources.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20367537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Maximizing one’s own satisfaction presumes that man is basically selfish by nature and is indifferent towards others.</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6420673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Western economic assumes that the economic agents are busy in the satisfaction of maximum wants for material goods and services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4200854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Important Features:</a:t>
            </a:r>
            <a:endParaRPr lang="en-US" sz="2400" b="1" dirty="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Undoubted and Reliable</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Primary Source of Guidance </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Revealed to the Prophet Muhammad (S.A.W) Through </a:t>
            </a:r>
            <a:r>
              <a:rPr lang="en-US" sz="2600" b="1" dirty="0" smtClean="0">
                <a:solidFill>
                  <a:schemeClr val="tx1"/>
                </a:solidFill>
                <a:latin typeface="Baskerville Old Face" panose="02020602080505020303" pitchFamily="18" charset="0"/>
              </a:rPr>
              <a:t>Gabriel</a:t>
            </a: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822342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economics is based on the philosophy of “</a:t>
            </a:r>
            <a:r>
              <a:rPr lang="en-US" sz="2600" b="1" dirty="0" err="1" smtClean="0">
                <a:solidFill>
                  <a:schemeClr val="tx1"/>
                </a:solidFill>
                <a:latin typeface="Baskerville Old Face" panose="02020602080505020303" pitchFamily="18" charset="0"/>
              </a:rPr>
              <a:t>Falah</a:t>
            </a:r>
            <a:r>
              <a:rPr lang="en-US" sz="26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assumption of selfishness and greed are not supported by </a:t>
            </a:r>
            <a:r>
              <a:rPr lang="en-US" sz="2600" b="1" dirty="0" err="1" smtClean="0">
                <a:solidFill>
                  <a:schemeClr val="tx1"/>
                </a:solidFill>
                <a:latin typeface="Baskerville Old Face" panose="02020602080505020303" pitchFamily="18" charset="0"/>
              </a:rPr>
              <a:t>Quranic</a:t>
            </a:r>
            <a:r>
              <a:rPr lang="en-US" sz="2600" b="1" dirty="0" smtClean="0">
                <a:solidFill>
                  <a:schemeClr val="tx1"/>
                </a:solidFill>
                <a:latin typeface="Baskerville Old Face" panose="02020602080505020303" pitchFamily="18" charset="0"/>
              </a:rPr>
              <a:t> injunctions.</a:t>
            </a:r>
          </a:p>
          <a:p>
            <a:pPr algn="l" eaLnBrk="1" hangingPunct="1"/>
            <a:endParaRPr lang="en-US" sz="2600" b="1" dirty="0" smtClean="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28024472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Quran informs us that man has been created with inborn nobility and has been well equipped with positive qualities of character.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Such characters are universally honored as moral qualities.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180574295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Muslim society is based on the following characters: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Caring for others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Preferring others over ones’ own interest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Looking after orphans</a:t>
            </a: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and widows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Hospitality to guests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Tree>
    <p:extLst>
      <p:ext uri="{BB962C8B-B14F-4D97-AF65-F5344CB8AC3E}">
        <p14:creationId xmlns:p14="http://schemas.microsoft.com/office/powerpoint/2010/main" val="37368422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Need for Islamic Economics (II):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Mutual cooperation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Mutual participation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Help needy and the person who is in distress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Such characteristics are accepted as norms of behavior.</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0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Need For Islamic Economics</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7605365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pPr rtl="0"/>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The Role of Muslim Individuals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6915830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Role of Muslim Individuals: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Quran says: verily, God does not change men’s condition unless they change their inner selves.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responsibility of Islamic institutions is to produce productive personalities in the society. </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Role of Muslim Individuals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116997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Role of Muslim Individuals: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widely acknowledged that such individuals are currently scarce in the Muslim society.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debatable that should we establish the institutions first or the productive personalities . </a:t>
            </a:r>
          </a:p>
        </p:txBody>
      </p:sp>
      <p:sp>
        <p:nvSpPr>
          <p:cNvPr id="7" name="Title 1"/>
          <p:cNvSpPr txBox="1">
            <a:spLocks/>
          </p:cNvSpPr>
          <p:nvPr/>
        </p:nvSpPr>
        <p:spPr bwMode="auto">
          <a:xfrm>
            <a:off x="7620" y="9525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Role of Muslim Individuals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487052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Role of Muslim Individuals: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Some Muslims have taken the view that first we must change individuals, and then institutions and societies.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Others advocate a top-down approach.</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Role of Muslim Individuals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48565877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Role of Muslim Individuals: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Top-down approach suggests that the persuasive and coercive powers of government will provide a faster vehicle to achieve the desired social transformation.</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Role of Muslim Individuals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076781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Role of Muslim Individuals: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Islamic history and source materials provide support for both points of view.</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Reconciliation between two opinions are possible when we realize that Islam asks Muslims to engage with the world as well.</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Role of Muslim Individuals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640826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Important Features:</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Preserved in original language (Arabic)</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Total Number of </a:t>
            </a:r>
            <a:r>
              <a:rPr lang="en-US" sz="2600" b="1" dirty="0" err="1">
                <a:solidFill>
                  <a:schemeClr val="tx1"/>
                </a:solidFill>
                <a:latin typeface="Baskerville Old Face" panose="02020602080505020303" pitchFamily="18" charset="0"/>
              </a:rPr>
              <a:t>Surahs</a:t>
            </a:r>
            <a:r>
              <a:rPr lang="en-US" sz="2600" b="1" dirty="0">
                <a:solidFill>
                  <a:schemeClr val="tx1"/>
                </a:solidFill>
                <a:latin typeface="Baskerville Old Face" panose="02020602080505020303" pitchFamily="18" charset="0"/>
              </a:rPr>
              <a:t> 114</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Total Number of Verses 6,666</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The Final Revealed </a:t>
            </a:r>
            <a:r>
              <a:rPr lang="en-US" sz="2600" b="1" dirty="0" smtClean="0">
                <a:solidFill>
                  <a:schemeClr val="tx1"/>
                </a:solidFill>
                <a:latin typeface="Baskerville Old Face" panose="02020602080505020303" pitchFamily="18" charset="0"/>
              </a:rPr>
              <a:t>Code</a:t>
            </a: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60445719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Role of Muslim Individuals: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Shah </a:t>
            </a:r>
            <a:r>
              <a:rPr lang="en-US" sz="2600" b="1" dirty="0" err="1" smtClean="0">
                <a:solidFill>
                  <a:schemeClr val="tx1"/>
                </a:solidFill>
                <a:latin typeface="Baskerville Old Face" panose="02020602080505020303" pitchFamily="18" charset="0"/>
              </a:rPr>
              <a:t>Waliullah</a:t>
            </a:r>
            <a:r>
              <a:rPr lang="en-US" sz="2600" b="1" dirty="0" smtClean="0">
                <a:solidFill>
                  <a:schemeClr val="tx1"/>
                </a:solidFill>
                <a:latin typeface="Baskerville Old Face" panose="02020602080505020303" pitchFamily="18" charset="0"/>
              </a:rPr>
              <a:t> contributed a lot the economy of Indian Muslims and addressed the contemporary economic issues.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His book Financial system of Islam is the main evidence of it.</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The Role of Muslim Individuals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extBox 7"/>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61205071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Productivity</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6915830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general, Muslims should be productive enough to address the need of their required sustenance .</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Prophet (S.A.W) praises those who makes an effort to earn a living for themselves and their dependents.</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5668210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life of a Muslim is divided in to two parts </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world in which he or she is living and the world hereafter</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Muslims think about the both world and this is the basic difference between Muslim and non Muslim</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522415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There are two different approaches to be productive in this world in a way that would be beneficial for the world hereafter</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Top-Down Approach</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Bottom-Up Approach</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3699377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The Top-Down Approach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approach simply begins with the Muslim having a clear vision of what they want to achieve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They must know that why they are created </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7625263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rPr>
              <a:t>The Bottom-Up Approach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approach is for those who do not have any vision but they want to be productive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Islam suggests them to get involved in any interesting project and do not sit idle</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2836541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(S.A.W) says:</a:t>
            </a:r>
          </a:p>
          <a:p>
            <a:pPr algn="r" rtl="1" eaLnBrk="1" hangingPunct="1"/>
            <a:r>
              <a:rPr lang="ur-PK" sz="2600" b="1" dirty="0" smtClean="0">
                <a:solidFill>
                  <a:schemeClr val="tx1"/>
                </a:solidFill>
                <a:latin typeface="1 MUHAMMADI QURANIC" pitchFamily="66" charset="-78"/>
                <a:cs typeface="1 MUHAMMADI QURANIC" pitchFamily="66" charset="-78"/>
              </a:rPr>
              <a:t>ان اللہ یحب المؤمن المحترف</a:t>
            </a:r>
          </a:p>
          <a:p>
            <a:pPr algn="l" rtl="1" eaLnBrk="1" hangingPunct="1"/>
            <a:r>
              <a:rPr lang="en-US" sz="2600" b="1" dirty="0" smtClean="0">
                <a:solidFill>
                  <a:schemeClr val="tx1"/>
                </a:solidFill>
                <a:latin typeface="Baskerville Old Face" panose="02020602080505020303" pitchFamily="18" charset="0"/>
              </a:rPr>
              <a:t>Indeed Allah likes the skilled believers.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skilled believer is praised by Allah and His messenger because he is not dependent on the society.</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790291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Pure intention plays very important role in the productivity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is said that a small deed may become great due to the intention behind it while a great deed may become small due to the intention behind it</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399083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Earning less than one needs necessarily makes one dependent on others.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act of begging or asking others is, however, very much disliked and discouraged in Islam.</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663158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Important Features:</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Acknowledges all  Previous Revealed   </a:t>
            </a:r>
          </a:p>
          <a:p>
            <a:pPr algn="l" eaLnBrk="1" hangingPunct="1"/>
            <a:r>
              <a:rPr lang="en-US" sz="2600" b="1" dirty="0">
                <a:solidFill>
                  <a:schemeClr val="tx1"/>
                </a:solidFill>
                <a:latin typeface="Baskerville Old Face" panose="02020602080505020303" pitchFamily="18" charset="0"/>
              </a:rPr>
              <a:t>     Codes</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Unaltered Message of Allah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Self </a:t>
            </a:r>
            <a:r>
              <a:rPr lang="en-US" sz="2600" b="1" dirty="0">
                <a:solidFill>
                  <a:schemeClr val="tx1"/>
                </a:solidFill>
                <a:latin typeface="Baskerville Old Face" panose="02020602080505020303" pitchFamily="18" charset="0"/>
              </a:rPr>
              <a:t>Explanatory Message of Allah</a:t>
            </a:r>
          </a:p>
          <a:p>
            <a:pPr algn="l" eaLnBrk="1" hangingPunct="1"/>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282945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Productivity: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Engagement with the world to earn more than your requirement is not recommended in Islamic principles.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best form of sustenance is to earn just enough for one’s needs.</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Productivity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95738789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Spending on Others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369158302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Spending on others: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Islam there is a tremendous emphasis on INFAQ or spending in the path of Allah.</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INFAQ means giving away for the betterment of society and its members (including the giver and his family)</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Spending on Others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9324578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Spending on Others: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r" rtl="1" eaLnBrk="1" hangingPunct="1"/>
            <a:r>
              <a:rPr lang="ur-PK" sz="2800" b="1" dirty="0">
                <a:solidFill>
                  <a:schemeClr val="tx1"/>
                </a:solidFill>
                <a:latin typeface="Baskerville Old Face" pitchFamily="18" charset="0"/>
                <a:cs typeface="1 MUHAMMADI QURANIC" pitchFamily="66" charset="-78"/>
              </a:rPr>
              <a:t>يَآ اَيُّـهَا الَّـذِيْنَ اٰمَنُـوٓا اَنْفِقُوْا مِمَّا رَزَقْنَاكُمْ مِّنْ قَبْلِ اَنْ يَّاْتِـىَ يَوْمٌ لَّا بَيْـعٌ فِيْهِ وَلَا خُلَّـةٌ </a:t>
            </a:r>
            <a:r>
              <a:rPr lang="ur-PK" sz="2800" b="1" dirty="0" smtClean="0">
                <a:solidFill>
                  <a:schemeClr val="tx1"/>
                </a:solidFill>
                <a:latin typeface="Baskerville Old Face" pitchFamily="18" charset="0"/>
                <a:cs typeface="1 MUHAMMADI QURANIC" pitchFamily="66" charset="-78"/>
              </a:rPr>
              <a:t>وَّلَا </a:t>
            </a:r>
            <a:r>
              <a:rPr lang="ur-PK" sz="2800" b="1" dirty="0">
                <a:solidFill>
                  <a:schemeClr val="tx1"/>
                </a:solidFill>
                <a:latin typeface="Baskerville Old Face" pitchFamily="18" charset="0"/>
                <a:cs typeface="1 MUHAMMADI QURANIC" pitchFamily="66" charset="-78"/>
              </a:rPr>
              <a:t>شَفَاعَةٌ ۗ وَالْكَافِرُوْنَ هُـمُ الظَّالِمُوْنَ </a:t>
            </a:r>
          </a:p>
          <a:p>
            <a:pPr algn="l" eaLnBrk="1" hangingPunct="1"/>
            <a:r>
              <a:rPr lang="en-US" sz="2800" b="1" dirty="0" smtClean="0">
                <a:solidFill>
                  <a:schemeClr val="tx1"/>
                </a:solidFill>
                <a:latin typeface="Baskerville Old Face" pitchFamily="18" charset="0"/>
                <a:cs typeface="1 MUHAMMADI QURANIC" pitchFamily="66" charset="-78"/>
              </a:rPr>
              <a:t>O believers </a:t>
            </a:r>
            <a:r>
              <a:rPr lang="en-US" sz="2800" b="1" dirty="0">
                <a:solidFill>
                  <a:schemeClr val="tx1"/>
                </a:solidFill>
                <a:latin typeface="Baskerville Old Face" pitchFamily="18" charset="0"/>
                <a:cs typeface="1 MUHAMMADI QURANIC" pitchFamily="66" charset="-78"/>
              </a:rPr>
              <a:t>! spend out of what WE have bestowed on you before the day comes wherein there shall be no buying and selling, nor friendship, nor intercession, and it is those who disbelieve that do wrong to themselves. </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[Q2: 254]</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Spending on Others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814644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Spending on others: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More than 150 verses of the Quran encourage spending.</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creatures are all dependent on Allah, and the most beloved by Him are those who are most beneficial to His dependents.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Spending on Others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9157682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Spending on others: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Knowing the propensity for avarice, greed and love of hoarding within the hearts of men, spending is encouraged first on one’s immediate family, second on neighbors and then in a widening circle of responsibilities. </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Spending on Others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283651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Spending on others: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There are two types of voluntary spending.</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One is short term to take care of a particular need.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Second is long term planned contribution to the welfare of the society, which usually takes the shape of a WAQF.</a:t>
            </a: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Spending on Others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0873937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Equality</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Equality: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All human beings are equal in front of God and superiority comes only from closeness to God.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prophet gave an example of a poor man who, because of his relationship to God, was much more important than a world full of rich men.</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6422930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Equality: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Islam, several measures are taken to ensure that the poor are not treated disrespectfully in the process of charitable giving.</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Quran commands Muslims not to spoil our charity by saying hurtful words</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4058046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Sources of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Shariah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(Quran)</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Important Features:</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All Verses of Quran have the same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Status </a:t>
            </a:r>
            <a:r>
              <a:rPr lang="en-US" sz="2600" b="1" dirty="0">
                <a:solidFill>
                  <a:schemeClr val="tx1"/>
                </a:solidFill>
                <a:latin typeface="Baskerville Old Face" panose="02020602080505020303" pitchFamily="18" charset="0"/>
              </a:rPr>
              <a:t>of Reliability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Only </a:t>
            </a:r>
            <a:r>
              <a:rPr lang="en-US" sz="2600" b="1" dirty="0">
                <a:solidFill>
                  <a:schemeClr val="tx1"/>
                </a:solidFill>
                <a:latin typeface="Baskerville Old Face" panose="02020602080505020303" pitchFamily="18" charset="0"/>
              </a:rPr>
              <a:t>500 Verses </a:t>
            </a:r>
            <a:r>
              <a:rPr lang="en-US" sz="2600" b="1" dirty="0" smtClean="0">
                <a:solidFill>
                  <a:schemeClr val="tx1"/>
                </a:solidFill>
                <a:latin typeface="Baskerville Old Face" panose="02020602080505020303" pitchFamily="18" charset="0"/>
              </a:rPr>
              <a:t>of Quran are related </a:t>
            </a:r>
            <a:r>
              <a:rPr lang="en-US" sz="2600" b="1" dirty="0">
                <a:solidFill>
                  <a:schemeClr val="tx1"/>
                </a:solidFill>
                <a:latin typeface="Baskerville Old Face" panose="02020602080505020303" pitchFamily="18" charset="0"/>
              </a:rPr>
              <a:t>to </a:t>
            </a:r>
            <a:r>
              <a:rPr lang="en-US" sz="2600" b="1" dirty="0" smtClean="0">
                <a:solidFill>
                  <a:schemeClr val="tx1"/>
                </a:solidFill>
                <a:latin typeface="Baskerville Old Face" panose="02020602080505020303" pitchFamily="18" charset="0"/>
              </a:rPr>
              <a:t>the orders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Divided in 30 chapters</a:t>
            </a:r>
          </a:p>
          <a:p>
            <a:pPr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a:solidFill>
                <a:schemeClr val="tx1"/>
              </a:solidFill>
              <a:latin typeface="Baskerville Old Face" panose="02020602080505020303" pitchFamily="18" charset="0"/>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Nature and Significance of Islamic Economics</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2829451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Equality: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Quran says:</a:t>
            </a:r>
          </a:p>
          <a:p>
            <a:pPr algn="r" rtl="1" eaLnBrk="1" hangingPunct="1"/>
            <a:r>
              <a:rPr lang="ur-PK" sz="2600" b="1" dirty="0">
                <a:solidFill>
                  <a:schemeClr val="tx1"/>
                </a:solidFill>
                <a:latin typeface="1 MUHAMMADI QURANIC" pitchFamily="66" charset="-78"/>
                <a:cs typeface="1 MUHAMMADI QURANIC" pitchFamily="66" charset="-78"/>
              </a:rPr>
              <a:t>يَآ اَيُّـهَا الَّـذِيْنَ اٰمَنُـوْا لَا تُبْطِلُوْا صَدَقَاتِكُمْ بِالْمَنِّ وَالْاَذٰى</a:t>
            </a:r>
            <a:endParaRPr lang="ur-PK"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anose="02020602080505020303" pitchFamily="18" charset="0"/>
              </a:rPr>
              <a:t>O, believes! Do not waste your alms by mentioning (them) and teasing (the favored)</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rich are told that the poor have rights in their wealth.</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1099082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Equality: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Rich people are obliged to seek out needy people.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Poor are told not to ask for help.</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Quran tells us that the needy will not reveal their needs, and that they may be recognized by certain signs.</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741499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Equality: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algn="l" eaLnBrk="1" hangingPunct="1"/>
            <a:r>
              <a:rPr lang="en-US" sz="2800" b="1" dirty="0" smtClean="0">
                <a:solidFill>
                  <a:schemeClr val="tx1"/>
                </a:solidFill>
                <a:latin typeface="Baskerville Old Face" pitchFamily="18" charset="0"/>
                <a:cs typeface="1 MUHAMMADI QURANIC" pitchFamily="66" charset="-78"/>
              </a:rPr>
              <a:t>Alms are for the poor who are detained in the way of Allah and are unable to move about in the land. The ignorant man imagines them to be free from want because of their abstaining from begging. You can recognize them from their face. They do not beg of men with importunity. And whatever wealth you spend, indeed Allah is well aware of it [Q2: 273]</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6031688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Equality: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Quran Says:</a:t>
            </a:r>
          </a:p>
          <a:p>
            <a:pPr algn="r" rtl="1" eaLnBrk="1" hangingPunct="1"/>
            <a:endParaRPr lang="en-US" sz="2600" b="1" dirty="0" smtClean="0">
              <a:solidFill>
                <a:schemeClr val="tx1"/>
              </a:solidFill>
              <a:latin typeface="1 MUHAMMADI QURANIC" pitchFamily="66" charset="-78"/>
              <a:cs typeface="1 MUHAMMADI QURANIC" pitchFamily="66" charset="-78"/>
            </a:endParaRPr>
          </a:p>
          <a:p>
            <a:pPr algn="r" rtl="1" eaLnBrk="1" hangingPunct="1"/>
            <a:r>
              <a:rPr lang="ur-PK" sz="2600" b="1" dirty="0" smtClean="0">
                <a:solidFill>
                  <a:schemeClr val="tx1"/>
                </a:solidFill>
                <a:latin typeface="1 MUHAMMADI QURANIC" pitchFamily="66" charset="-78"/>
                <a:cs typeface="1 MUHAMMADI QURANIC" pitchFamily="66" charset="-78"/>
              </a:rPr>
              <a:t>لِلْفُقَرَآءِ </a:t>
            </a:r>
            <a:r>
              <a:rPr lang="ur-PK" sz="2600" b="1" dirty="0">
                <a:solidFill>
                  <a:schemeClr val="tx1"/>
                </a:solidFill>
                <a:latin typeface="1 MUHAMMADI QURANIC" pitchFamily="66" charset="-78"/>
                <a:cs typeface="1 MUHAMMADI QURANIC" pitchFamily="66" charset="-78"/>
              </a:rPr>
              <a:t>الَّـذِيْنَ اُحْصِرُوْا فِىْ سَبِيْلِ اللّـٰهِ لَا يَسْتَطِيْعُوْنَ ضَرْبًا فِى الْاَرْضِ ؕ يَحْسَبُهُـمُ الْجَاهِلُ اَغْنِيَآءَ مِنَ التَّعَفُّفِۚ تَعْرِفُهُـمْ بِسِيمَاهُـمْۚ لَا يَسْاَلُوْنَ النَّاسَ اِلْحَافًا ۗ وَمَا تُنْفِقُوْا مِنْ خَيْـرٍ فَاِنَّ اللّـٰهَ بِهٖ عَلِـيْمٌ</a:t>
            </a:r>
            <a:endParaRPr lang="en-US" sz="2600" b="1" dirty="0" smtClean="0">
              <a:solidFill>
                <a:schemeClr val="tx1"/>
              </a:solidFill>
              <a:latin typeface="1 MUHAMMADI QURANIC" pitchFamily="66" charset="-78"/>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Equality</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32501587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28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28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00600" y="3429000"/>
            <a:ext cx="365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Moderation</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412994584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commands Muslims to be moderate in spending and not to pursue ostentatious and luxurious lifestyles.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Two types of spending are specifically forbidden in the light of Islamic teachings.</a:t>
            </a: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8800790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forbidden spending in Islam are ISRAF and TABZEER</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ISRAF is a type of spending which is to spend extravagantly</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TABZEER is a type of spending which is to spend on that which is forbidden</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5201791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Taking loans is also discouraged, except for worthwhile purpose</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Loans for stylish consumption are very much against the Islamic spirit</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7494306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r" rtl="1" eaLnBrk="1" hangingPunct="1"/>
            <a:r>
              <a:rPr lang="ur-PK" sz="2600" b="1" dirty="0">
                <a:solidFill>
                  <a:schemeClr val="tx1"/>
                </a:solidFill>
                <a:latin typeface="Baskerville Old Face" pitchFamily="18" charset="0"/>
                <a:cs typeface="1 MUHAMMADI QURANIC" pitchFamily="66" charset="-78"/>
              </a:rPr>
              <a:t>وَاٰتِ ذَا الْقُرْبٰى حَقَّهٝ وَالْمِسْكِيْنَ وَابْنَ السَّبِيْلِ وَلَا تُبَذِّرْ </a:t>
            </a:r>
            <a:r>
              <a:rPr lang="ur-PK" sz="2600" b="1" dirty="0" smtClean="0">
                <a:solidFill>
                  <a:schemeClr val="tx1"/>
                </a:solidFill>
                <a:latin typeface="Baskerville Old Face" pitchFamily="18" charset="0"/>
                <a:cs typeface="1 MUHAMMADI QURANIC" pitchFamily="66" charset="-78"/>
              </a:rPr>
              <a:t>تَبْذِيْـرًا</a:t>
            </a: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And </a:t>
            </a:r>
            <a:r>
              <a:rPr lang="en-US" sz="2600" b="1" dirty="0">
                <a:solidFill>
                  <a:schemeClr val="tx1"/>
                </a:solidFill>
                <a:latin typeface="Baskerville Old Face" pitchFamily="18" charset="0"/>
                <a:cs typeface="1 MUHAMMADI QURANIC" pitchFamily="66" charset="-78"/>
              </a:rPr>
              <a:t>give to the kinsman his due, and to the poor and the wayfarer, and squander not thy wealth extravagantly.</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3484789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ur-PK"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r" rtl="1" eaLnBrk="1" hangingPunct="1"/>
            <a:r>
              <a:rPr lang="ur-PK" sz="2600" b="1" dirty="0">
                <a:solidFill>
                  <a:schemeClr val="tx1"/>
                </a:solidFill>
                <a:latin typeface="Baskerville Old Face" pitchFamily="18" charset="0"/>
                <a:cs typeface="1 MUHAMMADI QURANIC" pitchFamily="66" charset="-78"/>
              </a:rPr>
              <a:t>اِنَّ الْمُبَذِّرِيْنَ كَانُـوٓا اِخْوَانَ الشَّيَاطِيْنِ ۖ وَكَانَ الشَّيْطَانُ لِرَبِّهٖ كَفُوْرًا </a:t>
            </a:r>
            <a:endParaRPr lang="ur-PK" sz="2600" b="1" dirty="0" smtClean="0">
              <a:solidFill>
                <a:schemeClr val="tx1"/>
              </a:solidFill>
              <a:latin typeface="Baskerville Old Face" pitchFamily="18" charset="0"/>
              <a:cs typeface="1 MUHAMMADI QURANIC" pitchFamily="66" charset="-78"/>
            </a:endParaRPr>
          </a:p>
          <a:p>
            <a:pPr algn="l" eaLnBrk="1" hangingPunct="1"/>
            <a:r>
              <a:rPr lang="en-US" sz="2600" b="1" dirty="0">
                <a:solidFill>
                  <a:schemeClr val="tx1"/>
                </a:solidFill>
                <a:latin typeface="Baskerville Old Face" pitchFamily="18" charset="0"/>
                <a:cs typeface="1 MUHAMMADI QURANIC" pitchFamily="66" charset="-78"/>
              </a:rPr>
              <a:t>Verily, the squanderers are brothers of </a:t>
            </a:r>
            <a:r>
              <a:rPr lang="en-US" sz="2600" b="1" dirty="0" err="1">
                <a:solidFill>
                  <a:schemeClr val="tx1"/>
                </a:solidFill>
                <a:latin typeface="Baskerville Old Face" pitchFamily="18" charset="0"/>
                <a:cs typeface="1 MUHAMMADI QURANIC" pitchFamily="66" charset="-78"/>
              </a:rPr>
              <a:t>satans</a:t>
            </a:r>
            <a:r>
              <a:rPr lang="en-US" sz="2600" b="1" dirty="0">
                <a:solidFill>
                  <a:schemeClr val="tx1"/>
                </a:solidFill>
                <a:latin typeface="Baskerville Old Face" pitchFamily="18" charset="0"/>
                <a:cs typeface="1 MUHAMMADI QURANIC" pitchFamily="66" charset="-78"/>
              </a:rPr>
              <a:t> and Satan is ungrateful to his Lord.</a:t>
            </a:r>
            <a:endParaRPr lang="en-US" sz="2600" b="1" dirty="0" smtClean="0">
              <a:solidFill>
                <a:schemeClr val="tx1"/>
              </a:solidFill>
              <a:latin typeface="Baskerville Old Face" pitchFamily="18" charset="0"/>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Moderation</a:t>
            </a:r>
            <a:endParaRPr lang="en-US" sz="32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4486663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4727</TotalTime>
  <Words>5642</Words>
  <Application>Microsoft Office PowerPoint</Application>
  <PresentationFormat>On-screen Show (4:3)</PresentationFormat>
  <Paragraphs>750</Paragraphs>
  <Slides>160</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160</vt:i4>
      </vt:variant>
    </vt:vector>
  </HeadingPairs>
  <TitlesOfParts>
    <vt:vector size="170" baseType="lpstr">
      <vt:lpstr>Malgun Gothic</vt:lpstr>
      <vt:lpstr>1 MUHAMMADI QURANIC</vt:lpstr>
      <vt:lpstr>Aharoni</vt:lpstr>
      <vt:lpstr>Arial</vt:lpstr>
      <vt:lpstr>Baskerville Old Face</vt:lpstr>
      <vt:lpstr>Calibri</vt:lpstr>
      <vt:lpstr>DilleniaUPC</vt:lpstr>
      <vt:lpstr>Levenim MT</vt:lpstr>
      <vt:lpstr>Wingdings</vt:lpstr>
      <vt:lpstr>Theme1</vt:lpstr>
      <vt:lpstr>Economic Ideology of Islam</vt:lpstr>
      <vt:lpstr>Nature &amp; Significance of Islamic Economics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Cooperation &amp; Participation</vt:lpstr>
      <vt:lpstr>Cooperation &amp; Participation</vt:lpstr>
      <vt:lpstr>Cooperation &amp; Participation</vt:lpstr>
      <vt:lpstr>Cooperation &amp; Participation</vt:lpstr>
      <vt:lpstr>Cooperation &amp; Participation</vt:lpstr>
      <vt:lpstr>Cooperation &amp; Participation</vt:lpstr>
      <vt:lpstr>Cooperation &amp; Participation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Administrator</cp:lastModifiedBy>
  <cp:revision>311</cp:revision>
  <dcterms:created xsi:type="dcterms:W3CDTF">2014-09-03T15:33:21Z</dcterms:created>
  <dcterms:modified xsi:type="dcterms:W3CDTF">2016-11-12T09:05:22Z</dcterms:modified>
</cp:coreProperties>
</file>