
<file path=[Content_Types].xml><?xml version="1.0" encoding="utf-8"?>
<Types xmlns="http://schemas.openxmlformats.org/package/2006/content-types">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63"/>
  </p:notesMasterIdLst>
  <p:handoutMasterIdLst>
    <p:handoutMasterId r:id="rId164"/>
  </p:handoutMasterIdLst>
  <p:sldIdLst>
    <p:sldId id="332" r:id="rId2"/>
    <p:sldId id="512" r:id="rId3"/>
    <p:sldId id="558" r:id="rId4"/>
    <p:sldId id="559" r:id="rId5"/>
    <p:sldId id="560" r:id="rId6"/>
    <p:sldId id="561" r:id="rId7"/>
    <p:sldId id="562" r:id="rId8"/>
    <p:sldId id="563" r:id="rId9"/>
    <p:sldId id="541" r:id="rId10"/>
    <p:sldId id="564" r:id="rId11"/>
    <p:sldId id="565" r:id="rId12"/>
    <p:sldId id="566" r:id="rId13"/>
    <p:sldId id="706" r:id="rId14"/>
    <p:sldId id="707" r:id="rId15"/>
    <p:sldId id="708" r:id="rId16"/>
    <p:sldId id="567" r:id="rId17"/>
    <p:sldId id="569" r:id="rId18"/>
    <p:sldId id="570" r:id="rId19"/>
    <p:sldId id="571" r:id="rId20"/>
    <p:sldId id="572" r:id="rId21"/>
    <p:sldId id="573" r:id="rId22"/>
    <p:sldId id="574" r:id="rId23"/>
    <p:sldId id="542" r:id="rId24"/>
    <p:sldId id="575" r:id="rId25"/>
    <p:sldId id="576" r:id="rId26"/>
    <p:sldId id="577" r:id="rId27"/>
    <p:sldId id="578" r:id="rId28"/>
    <p:sldId id="579" r:id="rId29"/>
    <p:sldId id="580" r:id="rId30"/>
    <p:sldId id="581" r:id="rId31"/>
    <p:sldId id="582" r:id="rId32"/>
    <p:sldId id="583" r:id="rId33"/>
    <p:sldId id="543" r:id="rId34"/>
    <p:sldId id="584" r:id="rId35"/>
    <p:sldId id="585" r:id="rId36"/>
    <p:sldId id="586" r:id="rId37"/>
    <p:sldId id="587" r:id="rId38"/>
    <p:sldId id="588" r:id="rId39"/>
    <p:sldId id="589" r:id="rId40"/>
    <p:sldId id="696" r:id="rId41"/>
    <p:sldId id="713" r:id="rId42"/>
    <p:sldId id="591" r:id="rId43"/>
    <p:sldId id="592" r:id="rId44"/>
    <p:sldId id="593" r:id="rId45"/>
    <p:sldId id="594" r:id="rId46"/>
    <p:sldId id="595" r:id="rId47"/>
    <p:sldId id="596" r:id="rId48"/>
    <p:sldId id="597" r:id="rId49"/>
    <p:sldId id="598" r:id="rId50"/>
    <p:sldId id="599" r:id="rId51"/>
    <p:sldId id="697" r:id="rId52"/>
    <p:sldId id="600" r:id="rId53"/>
    <p:sldId id="601" r:id="rId54"/>
    <p:sldId id="602" r:id="rId55"/>
    <p:sldId id="603" r:id="rId56"/>
    <p:sldId id="604" r:id="rId57"/>
    <p:sldId id="605" r:id="rId58"/>
    <p:sldId id="606" r:id="rId59"/>
    <p:sldId id="607" r:id="rId60"/>
    <p:sldId id="608" r:id="rId61"/>
    <p:sldId id="698" r:id="rId62"/>
    <p:sldId id="609" r:id="rId63"/>
    <p:sldId id="610" r:id="rId64"/>
    <p:sldId id="611" r:id="rId65"/>
    <p:sldId id="612" r:id="rId66"/>
    <p:sldId id="613" r:id="rId67"/>
    <p:sldId id="614" r:id="rId68"/>
    <p:sldId id="699" r:id="rId69"/>
    <p:sldId id="615" r:id="rId70"/>
    <p:sldId id="616" r:id="rId71"/>
    <p:sldId id="617" r:id="rId72"/>
    <p:sldId id="618" r:id="rId73"/>
    <p:sldId id="619" r:id="rId74"/>
    <p:sldId id="620" r:id="rId75"/>
    <p:sldId id="621" r:id="rId76"/>
    <p:sldId id="622" r:id="rId77"/>
    <p:sldId id="546" r:id="rId78"/>
    <p:sldId id="623" r:id="rId79"/>
    <p:sldId id="625" r:id="rId80"/>
    <p:sldId id="626" r:id="rId81"/>
    <p:sldId id="627" r:id="rId82"/>
    <p:sldId id="628" r:id="rId83"/>
    <p:sldId id="629" r:id="rId84"/>
    <p:sldId id="630" r:id="rId85"/>
    <p:sldId id="547" r:id="rId86"/>
    <p:sldId id="631" r:id="rId87"/>
    <p:sldId id="632" r:id="rId88"/>
    <p:sldId id="633" r:id="rId89"/>
    <p:sldId id="634" r:id="rId90"/>
    <p:sldId id="635" r:id="rId91"/>
    <p:sldId id="638" r:id="rId92"/>
    <p:sldId id="639" r:id="rId93"/>
    <p:sldId id="704" r:id="rId94"/>
    <p:sldId id="709" r:id="rId95"/>
    <p:sldId id="710" r:id="rId96"/>
    <p:sldId id="700" r:id="rId97"/>
    <p:sldId id="641" r:id="rId98"/>
    <p:sldId id="640" r:id="rId99"/>
    <p:sldId id="642" r:id="rId100"/>
    <p:sldId id="643" r:id="rId101"/>
    <p:sldId id="644" r:id="rId102"/>
    <p:sldId id="701" r:id="rId103"/>
    <p:sldId id="645" r:id="rId104"/>
    <p:sldId id="646" r:id="rId105"/>
    <p:sldId id="647" r:id="rId106"/>
    <p:sldId id="648" r:id="rId107"/>
    <p:sldId id="649" r:id="rId108"/>
    <p:sldId id="650" r:id="rId109"/>
    <p:sldId id="651" r:id="rId110"/>
    <p:sldId id="652" r:id="rId111"/>
    <p:sldId id="653" r:id="rId112"/>
    <p:sldId id="654" r:id="rId113"/>
    <p:sldId id="655" r:id="rId114"/>
    <p:sldId id="702" r:id="rId115"/>
    <p:sldId id="656" r:id="rId116"/>
    <p:sldId id="657" r:id="rId117"/>
    <p:sldId id="658" r:id="rId118"/>
    <p:sldId id="711" r:id="rId119"/>
    <p:sldId id="712" r:id="rId120"/>
    <p:sldId id="659" r:id="rId121"/>
    <p:sldId id="660" r:id="rId122"/>
    <p:sldId id="661" r:id="rId123"/>
    <p:sldId id="662" r:id="rId124"/>
    <p:sldId id="549" r:id="rId125"/>
    <p:sldId id="663" r:id="rId126"/>
    <p:sldId id="664" r:id="rId127"/>
    <p:sldId id="665" r:id="rId128"/>
    <p:sldId id="666" r:id="rId129"/>
    <p:sldId id="667" r:id="rId130"/>
    <p:sldId id="550" r:id="rId131"/>
    <p:sldId id="668" r:id="rId132"/>
    <p:sldId id="669" r:id="rId133"/>
    <p:sldId id="670" r:id="rId134"/>
    <p:sldId id="671" r:id="rId135"/>
    <p:sldId id="672" r:id="rId136"/>
    <p:sldId id="673" r:id="rId137"/>
    <p:sldId id="674" r:id="rId138"/>
    <p:sldId id="675" r:id="rId139"/>
    <p:sldId id="676" r:id="rId140"/>
    <p:sldId id="703" r:id="rId141"/>
    <p:sldId id="677" r:id="rId142"/>
    <p:sldId id="678" r:id="rId143"/>
    <p:sldId id="679" r:id="rId144"/>
    <p:sldId id="680" r:id="rId145"/>
    <p:sldId id="681" r:id="rId146"/>
    <p:sldId id="682" r:id="rId147"/>
    <p:sldId id="683" r:id="rId148"/>
    <p:sldId id="684" r:id="rId149"/>
    <p:sldId id="552" r:id="rId150"/>
    <p:sldId id="685" r:id="rId151"/>
    <p:sldId id="686" r:id="rId152"/>
    <p:sldId id="687" r:id="rId153"/>
    <p:sldId id="688" r:id="rId154"/>
    <p:sldId id="689" r:id="rId155"/>
    <p:sldId id="690" r:id="rId156"/>
    <p:sldId id="553" r:id="rId157"/>
    <p:sldId id="691" r:id="rId158"/>
    <p:sldId id="692" r:id="rId159"/>
    <p:sldId id="693" r:id="rId160"/>
    <p:sldId id="694" r:id="rId161"/>
    <p:sldId id="695" r:id="rId16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4BF35B9-994F-456E-ADB7-4718AB9E6D10}">
          <p14:sldIdLst>
            <p14:sldId id="332"/>
            <p14:sldId id="512"/>
            <p14:sldId id="558"/>
            <p14:sldId id="559"/>
            <p14:sldId id="560"/>
            <p14:sldId id="561"/>
            <p14:sldId id="562"/>
            <p14:sldId id="563"/>
            <p14:sldId id="541"/>
            <p14:sldId id="564"/>
            <p14:sldId id="565"/>
            <p14:sldId id="566"/>
            <p14:sldId id="706"/>
            <p14:sldId id="707"/>
            <p14:sldId id="708"/>
            <p14:sldId id="567"/>
            <p14:sldId id="569"/>
            <p14:sldId id="570"/>
            <p14:sldId id="571"/>
            <p14:sldId id="572"/>
            <p14:sldId id="573"/>
            <p14:sldId id="574"/>
            <p14:sldId id="542"/>
            <p14:sldId id="575"/>
            <p14:sldId id="576"/>
            <p14:sldId id="577"/>
            <p14:sldId id="578"/>
            <p14:sldId id="579"/>
            <p14:sldId id="580"/>
            <p14:sldId id="581"/>
            <p14:sldId id="582"/>
            <p14:sldId id="583"/>
            <p14:sldId id="543"/>
            <p14:sldId id="584"/>
            <p14:sldId id="585"/>
            <p14:sldId id="586"/>
            <p14:sldId id="587"/>
            <p14:sldId id="588"/>
            <p14:sldId id="589"/>
            <p14:sldId id="696"/>
            <p14:sldId id="713"/>
            <p14:sldId id="591"/>
            <p14:sldId id="592"/>
            <p14:sldId id="593"/>
            <p14:sldId id="594"/>
            <p14:sldId id="595"/>
            <p14:sldId id="596"/>
            <p14:sldId id="597"/>
            <p14:sldId id="598"/>
            <p14:sldId id="599"/>
            <p14:sldId id="697"/>
            <p14:sldId id="600"/>
            <p14:sldId id="601"/>
            <p14:sldId id="602"/>
            <p14:sldId id="603"/>
            <p14:sldId id="604"/>
            <p14:sldId id="605"/>
            <p14:sldId id="606"/>
            <p14:sldId id="607"/>
            <p14:sldId id="608"/>
            <p14:sldId id="698"/>
            <p14:sldId id="609"/>
            <p14:sldId id="610"/>
            <p14:sldId id="611"/>
            <p14:sldId id="612"/>
            <p14:sldId id="613"/>
            <p14:sldId id="614"/>
            <p14:sldId id="699"/>
            <p14:sldId id="615"/>
            <p14:sldId id="616"/>
            <p14:sldId id="617"/>
            <p14:sldId id="618"/>
            <p14:sldId id="619"/>
            <p14:sldId id="620"/>
            <p14:sldId id="621"/>
            <p14:sldId id="622"/>
            <p14:sldId id="546"/>
            <p14:sldId id="623"/>
            <p14:sldId id="625"/>
            <p14:sldId id="626"/>
            <p14:sldId id="627"/>
            <p14:sldId id="628"/>
            <p14:sldId id="629"/>
            <p14:sldId id="630"/>
            <p14:sldId id="547"/>
            <p14:sldId id="631"/>
            <p14:sldId id="632"/>
            <p14:sldId id="633"/>
            <p14:sldId id="634"/>
            <p14:sldId id="635"/>
            <p14:sldId id="638"/>
            <p14:sldId id="639"/>
            <p14:sldId id="704"/>
            <p14:sldId id="709"/>
            <p14:sldId id="710"/>
            <p14:sldId id="700"/>
            <p14:sldId id="641"/>
            <p14:sldId id="640"/>
            <p14:sldId id="642"/>
            <p14:sldId id="643"/>
            <p14:sldId id="644"/>
            <p14:sldId id="701"/>
            <p14:sldId id="645"/>
            <p14:sldId id="646"/>
            <p14:sldId id="647"/>
            <p14:sldId id="648"/>
            <p14:sldId id="649"/>
            <p14:sldId id="650"/>
            <p14:sldId id="651"/>
            <p14:sldId id="652"/>
            <p14:sldId id="653"/>
            <p14:sldId id="654"/>
            <p14:sldId id="655"/>
            <p14:sldId id="702"/>
            <p14:sldId id="656"/>
            <p14:sldId id="657"/>
            <p14:sldId id="658"/>
            <p14:sldId id="711"/>
            <p14:sldId id="712"/>
            <p14:sldId id="659"/>
            <p14:sldId id="660"/>
            <p14:sldId id="661"/>
            <p14:sldId id="662"/>
            <p14:sldId id="549"/>
            <p14:sldId id="663"/>
            <p14:sldId id="664"/>
            <p14:sldId id="665"/>
            <p14:sldId id="666"/>
            <p14:sldId id="667"/>
            <p14:sldId id="550"/>
            <p14:sldId id="668"/>
            <p14:sldId id="669"/>
            <p14:sldId id="670"/>
            <p14:sldId id="671"/>
            <p14:sldId id="672"/>
            <p14:sldId id="673"/>
            <p14:sldId id="674"/>
            <p14:sldId id="675"/>
            <p14:sldId id="676"/>
            <p14:sldId id="703"/>
            <p14:sldId id="677"/>
            <p14:sldId id="678"/>
            <p14:sldId id="679"/>
            <p14:sldId id="680"/>
            <p14:sldId id="681"/>
            <p14:sldId id="682"/>
            <p14:sldId id="683"/>
            <p14:sldId id="684"/>
            <p14:sldId id="552"/>
            <p14:sldId id="685"/>
            <p14:sldId id="686"/>
            <p14:sldId id="687"/>
            <p14:sldId id="688"/>
            <p14:sldId id="689"/>
            <p14:sldId id="690"/>
            <p14:sldId id="553"/>
            <p14:sldId id="691"/>
            <p14:sldId id="692"/>
            <p14:sldId id="693"/>
            <p14:sldId id="694"/>
            <p14:sldId id="695"/>
          </p14:sldIdLst>
        </p14:section>
        <p14:section name="Untitled Section" id="{599C8E74-7C24-4C90-AF99-98537F1E04E1}">
          <p14:sldIdLst/>
        </p14:section>
      </p14:sectionLst>
    </p:ext>
    <p:ext uri="{EFAFB233-063F-42B5-8137-9DF3F51BA10A}">
      <p15:sldGuideLst xmlns="" xmlns:p15="http://schemas.microsoft.com/office/powerpoint/2012/main">
        <p15:guide id="1" orient="horz" pos="480" userDrawn="1">
          <p15:clr>
            <a:srgbClr val="A4A3A4"/>
          </p15:clr>
        </p15:guide>
        <p15:guide id="2" pos="29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6009"/>
    <a:srgbClr val="006699"/>
    <a:srgbClr val="0033CC"/>
    <a:srgbClr val="0049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0" d="100"/>
          <a:sy n="90" d="100"/>
        </p:scale>
        <p:origin x="-1320" y="138"/>
      </p:cViewPr>
      <p:guideLst>
        <p:guide orient="horz" pos="480"/>
        <p:guide pos="297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notesMaster" Target="notesMasters/notesMaster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555A33F-F0DD-5D4A-91BB-DF4B9F22E095}" type="datetimeFigureOut">
              <a:rPr lang="en-US" smtClean="0"/>
              <a:pPr/>
              <a:t>1/27/2017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103BE6C-B7F1-E541-A806-74EACCD5C963}" type="slidenum">
              <a:rPr lang="en-US" smtClean="0"/>
              <a:pPr/>
              <a:t>‹#›</a:t>
            </a:fld>
            <a:endParaRPr lang="en-US"/>
          </a:p>
        </p:txBody>
      </p:sp>
    </p:spTree>
    <p:extLst>
      <p:ext uri="{BB962C8B-B14F-4D97-AF65-F5344CB8AC3E}">
        <p14:creationId xmlns:p14="http://schemas.microsoft.com/office/powerpoint/2010/main" val="282845623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928638-F15E-C241-B3BF-9B8C8F1DF14E}" type="datetimeFigureOut">
              <a:rPr lang="en-US" smtClean="0"/>
              <a:pPr/>
              <a:t>1/27/2017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9D4B72-1809-DD45-B3E6-85B1C55372FE}" type="slidenum">
              <a:rPr lang="en-US" smtClean="0"/>
              <a:pPr/>
              <a:t>‹#›</a:t>
            </a:fld>
            <a:endParaRPr lang="en-US"/>
          </a:p>
        </p:txBody>
      </p:sp>
    </p:spTree>
    <p:extLst>
      <p:ext uri="{BB962C8B-B14F-4D97-AF65-F5344CB8AC3E}">
        <p14:creationId xmlns:p14="http://schemas.microsoft.com/office/powerpoint/2010/main" val="169629827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A8F2E3E-32AD-3E43-B453-8D12BF15A9E6}" type="datetime1">
              <a:rPr lang="en-US" smtClean="0">
                <a:solidFill>
                  <a:prstClr val="black">
                    <a:tint val="75000"/>
                  </a:prstClr>
                </a:solidFill>
              </a:rPr>
              <a:pPr>
                <a:defRPr/>
              </a:pPr>
              <a:t>1/27/2017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6A03A330-CD71-4A29-B660-9E3483E5E87F}"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400679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2647134-7D73-7E44-B3E1-F2F1E3B475F4}" type="datetime1">
              <a:rPr lang="en-US" smtClean="0">
                <a:solidFill>
                  <a:prstClr val="black">
                    <a:tint val="75000"/>
                  </a:prstClr>
                </a:solidFill>
              </a:rPr>
              <a:pPr>
                <a:defRPr/>
              </a:pPr>
              <a:t>1/27/2017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66E898A-D1D3-41C6-A56C-AAD1DCC561C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4064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359AC6A-5FF6-F347-B5ED-F8E86ACD36F2}" type="datetime1">
              <a:rPr lang="en-US" smtClean="0">
                <a:solidFill>
                  <a:prstClr val="black">
                    <a:tint val="75000"/>
                  </a:prstClr>
                </a:solidFill>
              </a:rPr>
              <a:pPr>
                <a:defRPr/>
              </a:pPr>
              <a:t>1/27/2017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489E319-1EF3-4B9C-90C4-70DDC95BA8B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96869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E82B6FF-BC6C-C941-A680-26DC2202A3E5}" type="datetime1">
              <a:rPr lang="en-US" smtClean="0">
                <a:solidFill>
                  <a:prstClr val="black">
                    <a:tint val="75000"/>
                  </a:prstClr>
                </a:solidFill>
              </a:rPr>
              <a:pPr>
                <a:defRPr/>
              </a:pPr>
              <a:t>1/27/2017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D8C4B97-D948-4848-8326-6CB5EC6DE143}"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649842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6414289-2E07-7A4F-B267-48EABF1B3D84}" type="datetime1">
              <a:rPr lang="en-US" smtClean="0">
                <a:solidFill>
                  <a:prstClr val="black">
                    <a:tint val="75000"/>
                  </a:prstClr>
                </a:solidFill>
              </a:rPr>
              <a:pPr>
                <a:defRPr/>
              </a:pPr>
              <a:t>1/27/2017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C24B282-0F24-42B7-918D-630D115B8FA2}"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338983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B1DF716-F0F1-0947-89C5-3933DB035438}" type="datetime1">
              <a:rPr lang="en-US" smtClean="0">
                <a:solidFill>
                  <a:prstClr val="black">
                    <a:tint val="75000"/>
                  </a:prstClr>
                </a:solidFill>
              </a:rPr>
              <a:pPr>
                <a:defRPr/>
              </a:pPr>
              <a:t>1/27/2017</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86D750-9A51-47BC-9CA6-F7CFB391E3EE}"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5755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61092F4-D4AD-3744-A69F-C16773620487}" type="datetime1">
              <a:rPr lang="en-US" smtClean="0">
                <a:solidFill>
                  <a:prstClr val="black">
                    <a:tint val="75000"/>
                  </a:prstClr>
                </a:solidFill>
              </a:rPr>
              <a:pPr>
                <a:defRPr/>
              </a:pPr>
              <a:t>1/27/2017</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C95D59-E081-4F93-9CE1-7B493E2FDD4D}"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167371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B045BDB-4BBA-AE4D-A1A2-1DF3B656A7D7}" type="datetime1">
              <a:rPr lang="en-US" smtClean="0">
                <a:solidFill>
                  <a:prstClr val="black">
                    <a:tint val="75000"/>
                  </a:prstClr>
                </a:solidFill>
              </a:rPr>
              <a:pPr>
                <a:defRPr/>
              </a:pPr>
              <a:t>1/27/2017</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96527C10-52A1-481D-AFEB-7536FF25ABD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431512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CB2786B-810F-F845-99CE-848CC1E45BF5}" type="datetime1">
              <a:rPr lang="en-US" smtClean="0">
                <a:solidFill>
                  <a:prstClr val="black">
                    <a:tint val="75000"/>
                  </a:prstClr>
                </a:solidFill>
              </a:rPr>
              <a:pPr>
                <a:defRPr/>
              </a:pPr>
              <a:t>1/27/2017</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DDC06A7-B1F8-4A0C-AE38-4BC54AE89B75}"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8560855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C560750-4708-7E42-989C-2A88B0E40FDB}" type="datetime1">
              <a:rPr lang="en-US" smtClean="0">
                <a:solidFill>
                  <a:prstClr val="black">
                    <a:tint val="75000"/>
                  </a:prstClr>
                </a:solidFill>
              </a:rPr>
              <a:pPr>
                <a:defRPr/>
              </a:pPr>
              <a:t>1/27/2017</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230220F-7B75-4E22-882A-4D6E6BA3B4DE}"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879341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D7D3BD6-EF8C-9D4E-8D2F-CC722C3320B4}" type="datetime1">
              <a:rPr lang="en-US" smtClean="0">
                <a:solidFill>
                  <a:prstClr val="black">
                    <a:tint val="75000"/>
                  </a:prstClr>
                </a:solidFill>
              </a:rPr>
              <a:pPr>
                <a:defRPr/>
              </a:pPr>
              <a:t>1/27/2017</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E00D500-02B4-4011-A5D8-15EDA23B343C}"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43447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5F4C250-07F5-D749-9DC1-34797EC1DBFF}" type="datetime1">
              <a:rPr lang="en-US" smtClean="0">
                <a:solidFill>
                  <a:prstClr val="black">
                    <a:tint val="75000"/>
                  </a:prstClr>
                </a:solidFill>
              </a:rPr>
              <a:pPr>
                <a:defRPr/>
              </a:pPr>
              <a:t>1/27/2017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88B55A0-B2C9-406E-A9BF-1B9F41EE7648}"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00701699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dt="0"/>
  <p:txStyles>
    <p:title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p:titleStyle>
    <p:bodyStyle>
      <a:lvl1pPr marL="342900" indent="-342900" algn="r" rtl="1"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r" rtl="1"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r" rtl="1"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Islamic Concept of Ownership</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9842055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Real Nature of Ownership (I):</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 can be discussed under the following heads:</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Trust</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Demand of Vicegerency on Earth</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Open to general use</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Trial</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Acting upon the commands of </a:t>
            </a:r>
            <a:r>
              <a:rPr lang="en-US" sz="2600" b="1" dirty="0" err="1" smtClean="0">
                <a:solidFill>
                  <a:schemeClr val="tx1"/>
                </a:solidFill>
                <a:latin typeface="Baskerville Old Face" panose="02020602080505020303" pitchFamily="18" charset="0"/>
              </a:rPr>
              <a:t>Shariah</a:t>
            </a: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72511965"/>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 (II):</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Ban on spending wealth in ways which are contrary to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shariat</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Spending wealth on wine and adultery and other unlawful things or practices are prohibited</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Spending wealth on gambling and speculations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055321087"/>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 (II):</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Ban on spending wealth in ways which are contrary to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shariat</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Spending wealth on ostentatious display</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Spending wealth on absurd marriage customs and </a:t>
            </a:r>
            <a:r>
              <a:rPr lang="en-US" sz="2600" b="1" smtClean="0">
                <a:solidFill>
                  <a:schemeClr val="tx1"/>
                </a:solidFill>
                <a:latin typeface="Baskerville Old Face" panose="02020602080505020303" pitchFamily="18" charset="0"/>
              </a:rPr>
              <a:t>fire-works etc.</a:t>
            </a: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273020993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a:t>
            </a:r>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Limits of The Right to Use or Spend (III)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1791564214"/>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 (III):</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Prohibition of Extravagance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Israf</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500" b="1" dirty="0" err="1" smtClean="0">
                <a:solidFill>
                  <a:schemeClr val="tx1"/>
                </a:solidFill>
                <a:latin typeface="Baskerville Old Face" panose="02020602080505020303" pitchFamily="18" charset="0"/>
              </a:rPr>
              <a:t>Israf</a:t>
            </a:r>
            <a:r>
              <a:rPr lang="en-US" sz="2500" b="1" dirty="0" smtClean="0">
                <a:solidFill>
                  <a:schemeClr val="tx1"/>
                </a:solidFill>
                <a:latin typeface="Baskerville Old Face" panose="02020602080505020303" pitchFamily="18" charset="0"/>
              </a:rPr>
              <a:t> means willful overspending of wealth or overuse of property when the actual purpose may be served by lesser spending or use</a:t>
            </a:r>
          </a:p>
          <a:p>
            <a:pPr marL="457200" indent="-457200" algn="l" eaLnBrk="1" hangingPunct="1">
              <a:buFont typeface="Arial" pitchFamily="34" charset="0"/>
              <a:buChar char="•"/>
            </a:pPr>
            <a:r>
              <a:rPr lang="en-US" sz="2500" b="1" dirty="0" err="1" smtClean="0">
                <a:solidFill>
                  <a:schemeClr val="tx1"/>
                </a:solidFill>
                <a:latin typeface="Baskerville Old Face" panose="02020602080505020303" pitchFamily="18" charset="0"/>
              </a:rPr>
              <a:t>Israf</a:t>
            </a:r>
            <a:r>
              <a:rPr lang="en-US" sz="2500" b="1" dirty="0" smtClean="0">
                <a:solidFill>
                  <a:schemeClr val="tx1"/>
                </a:solidFill>
                <a:latin typeface="Baskerville Old Face" panose="02020602080505020303" pitchFamily="18" charset="0"/>
              </a:rPr>
              <a:t> is also prohibited according to Islamic teachings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076254649"/>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 (III):</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Prohibition of Extravagance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Israf</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Wealth is generally spent to meet one’s needs, to buy comforts or luxuries</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Spending of wealth is justified only if moderation and moral limits are observed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66686198"/>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 (III):</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Prohibition of Extravagance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Israf</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A person indulges in </a:t>
            </a:r>
            <a:r>
              <a:rPr lang="en-US" sz="2600" b="1" dirty="0" err="1" smtClean="0">
                <a:solidFill>
                  <a:schemeClr val="tx1"/>
                </a:solidFill>
                <a:latin typeface="Baskerville Old Face" panose="02020602080505020303" pitchFamily="18" charset="0"/>
              </a:rPr>
              <a:t>Israf</a:t>
            </a:r>
            <a:r>
              <a:rPr lang="en-US" sz="2600" b="1" dirty="0" smtClean="0">
                <a:solidFill>
                  <a:schemeClr val="tx1"/>
                </a:solidFill>
                <a:latin typeface="Baskerville Old Face" panose="02020602080505020303" pitchFamily="18" charset="0"/>
              </a:rPr>
              <a:t> for two reasons: Either he has a large amount of wealth or however small his resource he spends them recklessly.</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So both cases are forbidden in Islam</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853456059"/>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spend(III):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rtl="1" eaLnBrk="1" hangingPunct="1"/>
            <a:r>
              <a:rPr lang="ur-PK" sz="2800" b="1" dirty="0">
                <a:solidFill>
                  <a:schemeClr val="tx1"/>
                </a:solidFill>
                <a:latin typeface="Baskerville Old Face" pitchFamily="18" charset="0"/>
                <a:cs typeface="1 MUHAMMADI QURANIC" pitchFamily="66" charset="-78"/>
              </a:rPr>
              <a:t>يَا بَنِىٓ اٰدَمَ خُذُوْا زِيْنَتَكُمْ عِنْدَ كُلِّ مَسْجِدٍ وَّكُلُوْا وَاشْرَبُوْا وَلَا تُسْرِفُوْا ۚ </a:t>
            </a:r>
            <a:r>
              <a:rPr lang="ur-PK" sz="2800" b="1" dirty="0" smtClean="0">
                <a:solidFill>
                  <a:schemeClr val="tx1"/>
                </a:solidFill>
                <a:latin typeface="Baskerville Old Face" pitchFamily="18" charset="0"/>
                <a:cs typeface="1 MUHAMMADI QURANIC" pitchFamily="66" charset="-78"/>
              </a:rPr>
              <a:t>اِنَّه </a:t>
            </a:r>
            <a:r>
              <a:rPr lang="ur-PK" sz="2800" b="1" dirty="0">
                <a:solidFill>
                  <a:schemeClr val="tx1"/>
                </a:solidFill>
                <a:latin typeface="Baskerville Old Face" pitchFamily="18" charset="0"/>
                <a:cs typeface="1 MUHAMMADI QURANIC" pitchFamily="66" charset="-78"/>
              </a:rPr>
              <a:t>لَا يُحِبُّ الْمُسْرِفِيْنَ </a:t>
            </a:r>
            <a:endParaRPr lang="en-US" sz="2800" b="1" dirty="0" smtClean="0">
              <a:solidFill>
                <a:schemeClr val="tx1"/>
              </a:solidFill>
              <a:latin typeface="Baskerville Old Face" pitchFamily="18" charset="0"/>
              <a:cs typeface="1 MUHAMMADI QURANIC" pitchFamily="66" charset="-78"/>
            </a:endParaRPr>
          </a:p>
          <a:p>
            <a:pPr algn="l" eaLnBrk="1" hangingPunct="1"/>
            <a:r>
              <a:rPr lang="en-US" sz="2800" b="1" dirty="0" smtClean="0">
                <a:solidFill>
                  <a:schemeClr val="tx1"/>
                </a:solidFill>
                <a:latin typeface="Baskerville Old Face" pitchFamily="18" charset="0"/>
                <a:cs typeface="1 MUHAMMADI QURANIC" pitchFamily="66" charset="-78"/>
              </a:rPr>
              <a:t>O, family of (</a:t>
            </a:r>
            <a:r>
              <a:rPr lang="en-US" sz="2800" b="1" dirty="0" err="1" smtClean="0">
                <a:solidFill>
                  <a:schemeClr val="tx1"/>
                </a:solidFill>
                <a:latin typeface="Baskerville Old Face" pitchFamily="18" charset="0"/>
                <a:cs typeface="1 MUHAMMADI QURANIC" pitchFamily="66" charset="-78"/>
              </a:rPr>
              <a:t>Hazrat</a:t>
            </a:r>
            <a:r>
              <a:rPr lang="en-US" sz="2800" b="1" dirty="0" smtClean="0">
                <a:solidFill>
                  <a:schemeClr val="tx1"/>
                </a:solidFill>
                <a:latin typeface="Baskerville Old Face" pitchFamily="18" charset="0"/>
                <a:cs typeface="1 MUHAMMADI QURANIC" pitchFamily="66" charset="-78"/>
              </a:rPr>
              <a:t>) Adam! Remain good with your adornment (turn out with clean clothes) at the time of every prayer and eat and drink and do not be spend extravagant. Allah does not like extravagant. [Q7:  31]</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150298983"/>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spend(III):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rtl="1" eaLnBrk="1" hangingPunct="1"/>
            <a:r>
              <a:rPr lang="ur-PK" sz="2800" b="1" dirty="0">
                <a:solidFill>
                  <a:schemeClr val="tx1"/>
                </a:solidFill>
                <a:latin typeface="Baskerville Old Face" pitchFamily="18" charset="0"/>
                <a:cs typeface="1 MUHAMMADI QURANIC" pitchFamily="66" charset="-78"/>
              </a:rPr>
              <a:t>وَالَّـذِيْنَ اِذَآ اَنْفَقُوْا لَمْ يُسْرِفُوْا وَلَمْ يَقْتُـرُوْا وَكَانَ بَيْنَ ذٰلِكَ </a:t>
            </a:r>
            <a:r>
              <a:rPr lang="ur-PK" sz="2800" b="1" dirty="0" smtClean="0">
                <a:solidFill>
                  <a:schemeClr val="tx1"/>
                </a:solidFill>
                <a:latin typeface="Baskerville Old Face" pitchFamily="18" charset="0"/>
                <a:cs typeface="1 MUHAMMADI QURANIC" pitchFamily="66" charset="-78"/>
              </a:rPr>
              <a:t>قَوَامًا</a:t>
            </a:r>
            <a:endParaRPr lang="en-US" sz="2800" b="1" dirty="0" smtClean="0">
              <a:solidFill>
                <a:schemeClr val="tx1"/>
              </a:solidFill>
              <a:latin typeface="Baskerville Old Face" pitchFamily="18" charset="0"/>
              <a:cs typeface="1 MUHAMMADI QURANIC" pitchFamily="66" charset="-78"/>
            </a:endParaRPr>
          </a:p>
          <a:p>
            <a:pPr algn="l" eaLnBrk="1" hangingPunct="1"/>
            <a:r>
              <a:rPr lang="en-US" sz="2800" b="1" dirty="0" smtClean="0">
                <a:solidFill>
                  <a:schemeClr val="tx1"/>
                </a:solidFill>
                <a:latin typeface="Baskerville Old Face" pitchFamily="18" charset="0"/>
                <a:cs typeface="1 MUHAMMADI QURANIC" pitchFamily="66" charset="-78"/>
              </a:rPr>
              <a:t>And when those people spend, they are not careless in spending very much (extravagant) and (they are) not miserly but they keep a medium (moderate) between the two (extremes). </a:t>
            </a:r>
          </a:p>
          <a:p>
            <a:pPr algn="l" eaLnBrk="1" hangingPunct="1"/>
            <a:r>
              <a:rPr lang="en-US" sz="2800" b="1" dirty="0" smtClean="0">
                <a:solidFill>
                  <a:schemeClr val="tx1"/>
                </a:solidFill>
                <a:latin typeface="Baskerville Old Face" pitchFamily="18" charset="0"/>
                <a:cs typeface="1 MUHAMMADI QURANIC" pitchFamily="66" charset="-78"/>
              </a:rPr>
              <a:t>[Q. 25:  67]</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71441543"/>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 (III):</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Prohibition of Extravagance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Israf</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err="1" smtClean="0">
                <a:solidFill>
                  <a:schemeClr val="tx1"/>
                </a:solidFill>
                <a:latin typeface="Baskerville Old Face" panose="02020602080505020303" pitchFamily="18" charset="0"/>
              </a:rPr>
              <a:t>Ibn</a:t>
            </a:r>
            <a:r>
              <a:rPr lang="en-US" sz="2600" b="1" dirty="0" smtClean="0">
                <a:solidFill>
                  <a:schemeClr val="tx1"/>
                </a:solidFill>
                <a:latin typeface="Baskerville Old Face" panose="02020602080505020303" pitchFamily="18" charset="0"/>
              </a:rPr>
              <a:t>-e-Abbas (RA) says:</a:t>
            </a:r>
          </a:p>
          <a:p>
            <a:pPr algn="l" eaLnBrk="1" hangingPunct="1"/>
            <a:r>
              <a:rPr lang="en-US" sz="2600" b="1" dirty="0" smtClean="0">
                <a:solidFill>
                  <a:schemeClr val="tx1"/>
                </a:solidFill>
                <a:latin typeface="Baskerville Old Face" panose="02020602080505020303" pitchFamily="18" charset="0"/>
              </a:rPr>
              <a:t>“Avoiding extravagance or boastful spending you may eat what you like and put on the clothes you like.” (</a:t>
            </a:r>
            <a:r>
              <a:rPr lang="en-US" sz="2600" b="1" dirty="0" err="1" smtClean="0">
                <a:solidFill>
                  <a:schemeClr val="tx1"/>
                </a:solidFill>
                <a:latin typeface="Baskerville Old Face" panose="02020602080505020303" pitchFamily="18" charset="0"/>
              </a:rPr>
              <a:t>Bukhari</a:t>
            </a:r>
            <a:r>
              <a:rPr lang="en-US" sz="26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007205864"/>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 (III):</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Prohibition of Extravagance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Israf</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err="1" smtClean="0">
                <a:solidFill>
                  <a:schemeClr val="tx1"/>
                </a:solidFill>
                <a:latin typeface="Baskerville Old Face" panose="02020602080505020303" pitchFamily="18" charset="0"/>
              </a:rPr>
              <a:t>Israf</a:t>
            </a:r>
            <a:r>
              <a:rPr lang="en-US" sz="2600" b="1" dirty="0" smtClean="0">
                <a:solidFill>
                  <a:schemeClr val="tx1"/>
                </a:solidFill>
                <a:latin typeface="Baskerville Old Face" panose="02020602080505020303" pitchFamily="18" charset="0"/>
              </a:rPr>
              <a:t> which is prohibited has following aspects</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To cross the limit of moderation in quantity and quality</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3215199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Real Natural of Ownership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Trust: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Allah is the master of every thing in the universe</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Man himself is the creation of Allah</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rights of ownership by man have been wanted to him by Allah</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948035424"/>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 (III):</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Prohibition of Extravagance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Israf</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err="1" smtClean="0">
                <a:solidFill>
                  <a:schemeClr val="tx1"/>
                </a:solidFill>
                <a:latin typeface="Baskerville Old Face" panose="02020602080505020303" pitchFamily="18" charset="0"/>
              </a:rPr>
              <a:t>Israf</a:t>
            </a:r>
            <a:r>
              <a:rPr lang="en-US" sz="2600" b="1" dirty="0" smtClean="0">
                <a:solidFill>
                  <a:schemeClr val="tx1"/>
                </a:solidFill>
                <a:latin typeface="Baskerville Old Face" panose="02020602080505020303" pitchFamily="18" charset="0"/>
              </a:rPr>
              <a:t> which is prohibited has following aspects</a:t>
            </a:r>
          </a:p>
          <a:p>
            <a:pPr marL="514350" indent="-514350" algn="l" eaLnBrk="1" hangingPunct="1">
              <a:buAutoNum type="arabicPeriod" startAt="2"/>
            </a:pPr>
            <a:r>
              <a:rPr lang="en-US" sz="2600" b="1" dirty="0" smtClean="0">
                <a:solidFill>
                  <a:schemeClr val="tx1"/>
                </a:solidFill>
                <a:latin typeface="Baskerville Old Face" panose="02020602080505020303" pitchFamily="18" charset="0"/>
              </a:rPr>
              <a:t>To ignore important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needs and spend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wealth on unimportant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things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82989528"/>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 (III):</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Prohibition of Extravagance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Israf</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err="1" smtClean="0">
                <a:solidFill>
                  <a:schemeClr val="tx1"/>
                </a:solidFill>
                <a:latin typeface="Baskerville Old Face" panose="02020602080505020303" pitchFamily="18" charset="0"/>
              </a:rPr>
              <a:t>Israf</a:t>
            </a:r>
            <a:r>
              <a:rPr lang="en-US" sz="2600" b="1" dirty="0" smtClean="0">
                <a:solidFill>
                  <a:schemeClr val="tx1"/>
                </a:solidFill>
                <a:latin typeface="Baskerville Old Face" panose="02020602080505020303" pitchFamily="18" charset="0"/>
              </a:rPr>
              <a:t> which is prohibited has following aspects</a:t>
            </a:r>
          </a:p>
          <a:p>
            <a:pPr algn="l" eaLnBrk="1" hangingPunct="1"/>
            <a:r>
              <a:rPr lang="en-US" sz="2600" b="1" dirty="0" smtClean="0">
                <a:solidFill>
                  <a:schemeClr val="tx1"/>
                </a:solidFill>
                <a:latin typeface="Baskerville Old Face" panose="02020602080505020303" pitchFamily="18" charset="0"/>
              </a:rPr>
              <a:t>3.   Unjustified expenses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in the context of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general economic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condition of society</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171287684"/>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 (III):</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Prohibition of Extravagance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Israf</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purpose of these teachings of the Quran and the Hadith is to observe moderation in the spending of wealth and adopt a balanced lifestyle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473102218"/>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 (III):</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Prohibition of Extravagance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Israf</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Man should use goods according to need</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Unnecessary, useless or excessive spending should be avoided</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Man should not spend beyond his means or over and above the need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1508085640"/>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a:t>
            </a:r>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Limits of The Right to Use or Spend (IV)</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1791564214"/>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 (IV):</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Prohibition of Voluptuousness:</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Islam has declared a few things unlawful and most things lawful</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Islam imposes a restriction on a wealthy man that he should use lawful things in moderation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340979547"/>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 (IV):</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Prohibition of Voluptuousness:</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purpose of wealth and property is to maintain life</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After the maintenance of life a non should not become a voluptuary, but should seek to fulfill the higher purposes of life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181439738"/>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spend(IV):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rtl="1" eaLnBrk="1" hangingPunct="1"/>
            <a:r>
              <a:rPr lang="ur-PK" sz="2800" b="1" dirty="0">
                <a:solidFill>
                  <a:schemeClr val="tx1"/>
                </a:solidFill>
                <a:latin typeface="Baskerville Old Face" pitchFamily="18" charset="0"/>
                <a:cs typeface="1 MUHAMMADI QURANIC" pitchFamily="66" charset="-78"/>
              </a:rPr>
              <a:t>اِعْلَمُوٓا اَنَّمَا الْحَيَاةُ الـدُّنْيَا لَعِبٌ وَّلَـهْوٌ وَّزِيْنَةٌ وَّّتَفَاخُـرٌ بَيْنَكُمْ وَتَكَاثُـرٌ فِى الْاَمْوَالِ وَالْاَوْلَادِ ۖ كَمَثَلِ غَيْثٍ اَعْجَبَ الْكُفَّارَ نَبَاتُهٝ ثُـمَّ يَهِيْجُ فَتَـرَاهُ مُصْفَرًّا ثُـمَّ يَكُـوْنُ حُطَامًا ۖ وَفِى الْاٰخِرَةِ عَذَابٌ شَدِيْدٌۙ وَّمَغْفِرَةٌ مِّنَ اللّـٰهِ وَرِضْوَانٌ ۚ وَمَا الْحَيَاةُ الـدُّنْيَآ اِلَّا مَتَاعُ </a:t>
            </a:r>
            <a:r>
              <a:rPr lang="ur-PK" sz="2800" b="1" dirty="0" smtClean="0">
                <a:solidFill>
                  <a:schemeClr val="tx1"/>
                </a:solidFill>
                <a:latin typeface="Baskerville Old Face" pitchFamily="18" charset="0"/>
                <a:cs typeface="1 MUHAMMADI QURANIC" pitchFamily="66" charset="-78"/>
              </a:rPr>
              <a:t>الْغُرُوْرِ</a:t>
            </a:r>
            <a:endParaRPr lang="en-US" sz="2800" b="1" dirty="0" smtClean="0">
              <a:solidFill>
                <a:schemeClr val="tx1"/>
              </a:solidFill>
              <a:latin typeface="Baskerville Old Face" pitchFamily="18" charset="0"/>
              <a:cs typeface="1 MUHAMMADI QURANIC" pitchFamily="66" charset="-78"/>
            </a:endParaRPr>
          </a:p>
          <a:p>
            <a:pPr rtl="1" eaLnBrk="1" hangingPunct="1"/>
            <a:r>
              <a:rPr lang="en-US" sz="2800" b="1" dirty="0" smtClean="0">
                <a:solidFill>
                  <a:schemeClr val="tx1"/>
                </a:solidFill>
                <a:latin typeface="Baskerville Old Face" pitchFamily="18" charset="0"/>
                <a:cs typeface="1 MUHAMMADI QURANIC" pitchFamily="66" charset="-78"/>
              </a:rPr>
              <a:t>. [Al-</a:t>
            </a:r>
            <a:r>
              <a:rPr lang="en-US" sz="2800" b="1" dirty="0" err="1" smtClean="0">
                <a:solidFill>
                  <a:schemeClr val="tx1"/>
                </a:solidFill>
                <a:latin typeface="Baskerville Old Face" pitchFamily="18" charset="0"/>
                <a:cs typeface="1 MUHAMMADI QURANIC" pitchFamily="66" charset="-78"/>
              </a:rPr>
              <a:t>Hadeed</a:t>
            </a:r>
            <a:r>
              <a:rPr lang="en-US" sz="2800" b="1" dirty="0" smtClean="0">
                <a:solidFill>
                  <a:schemeClr val="tx1"/>
                </a:solidFill>
                <a:latin typeface="Baskerville Old Face" pitchFamily="18" charset="0"/>
                <a:cs typeface="1 MUHAMMADI QURANIC" pitchFamily="66" charset="-78"/>
              </a:rPr>
              <a:t> 57:  20]</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98521217"/>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50088" y="1550581"/>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spend(IV):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algn="l" eaLnBrk="1" hangingPunct="1"/>
            <a:r>
              <a:rPr lang="en-US" sz="2800" b="1" dirty="0" smtClean="0">
                <a:solidFill>
                  <a:schemeClr val="tx1"/>
                </a:solidFill>
                <a:latin typeface="Baskerville Old Face" pitchFamily="18" charset="0"/>
                <a:cs typeface="1 MUHAMMADI QURANIC" pitchFamily="66" charset="-78"/>
              </a:rPr>
              <a:t>Know it well that indeed the life of this world is only a play and amusement and a show of beauty and of boasting among you and a more desire (competition) for wealth and children like the rain which grows farming and is pleasing for the farmers. Then it reaches its full growth and the seers see it turning yellow, then it becomes hay and there is the severe punishment ……………..</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049640509"/>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50088" y="1550581"/>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spend(IV):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algn="l" eaLnBrk="1" hangingPunct="1"/>
            <a:r>
              <a:rPr lang="en-US" sz="2800" b="1" dirty="0" smtClean="0">
                <a:solidFill>
                  <a:schemeClr val="tx1"/>
                </a:solidFill>
                <a:latin typeface="Baskerville Old Face" pitchFamily="18" charset="0"/>
                <a:cs typeface="1 MUHAMMADI QURANIC" pitchFamily="66" charset="-78"/>
              </a:rPr>
              <a:t>And there is forgiveness from Allah and the pleasure. The life of the world is only deceit (deception, delusion)</a:t>
            </a:r>
          </a:p>
          <a:p>
            <a:pPr algn="l" eaLnBrk="1" hangingPunct="1"/>
            <a:r>
              <a:rPr lang="en-US" sz="2800" b="1" dirty="0" smtClean="0">
                <a:solidFill>
                  <a:schemeClr val="tx1"/>
                </a:solidFill>
                <a:latin typeface="Baskerville Old Face" pitchFamily="18" charset="0"/>
                <a:cs typeface="1 MUHAMMADI QURANIC" pitchFamily="66" charset="-78"/>
              </a:rPr>
              <a:t>(Q. 57 : 20)</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6062712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Real Nature of Ownership (I):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rtl="1" eaLnBrk="1" hangingPunct="1"/>
            <a:r>
              <a:rPr lang="ur-PK" sz="2800" b="1" dirty="0">
                <a:solidFill>
                  <a:schemeClr val="tx1"/>
                </a:solidFill>
                <a:latin typeface="Baskerville Old Face" pitchFamily="18" charset="0"/>
                <a:cs typeface="1 MUHAMMADI QURANIC" pitchFamily="66" charset="-78"/>
              </a:rPr>
              <a:t>قُلْ لِّمَنِ الْاَرْضُ وَمَنْ فِيْـهَآ اِنْ كُنْتُـمْ </a:t>
            </a:r>
            <a:r>
              <a:rPr lang="ur-PK" sz="2800" b="1" dirty="0" smtClean="0">
                <a:solidFill>
                  <a:schemeClr val="tx1"/>
                </a:solidFill>
                <a:latin typeface="Baskerville Old Face" pitchFamily="18" charset="0"/>
                <a:cs typeface="1 MUHAMMADI QURANIC" pitchFamily="66" charset="-78"/>
              </a:rPr>
              <a:t>تَعْلَمُوْنَ</a:t>
            </a:r>
            <a:endParaRPr lang="en-US" sz="2800" b="1" dirty="0" smtClean="0">
              <a:solidFill>
                <a:schemeClr val="tx1"/>
              </a:solidFill>
              <a:latin typeface="Baskerville Old Face" pitchFamily="18" charset="0"/>
              <a:cs typeface="1 MUHAMMADI QURANIC" pitchFamily="66" charset="-78"/>
            </a:endParaRPr>
          </a:p>
          <a:p>
            <a:pPr eaLnBrk="1" hangingPunct="1"/>
            <a:r>
              <a:rPr lang="en-US" sz="2800" b="1" dirty="0" smtClean="0">
                <a:solidFill>
                  <a:schemeClr val="tx1"/>
                </a:solidFill>
                <a:latin typeface="Baskerville Old Face" pitchFamily="18" charset="0"/>
                <a:cs typeface="1 MUHAMMADI QURANIC" pitchFamily="66" charset="-78"/>
              </a:rPr>
              <a:t>(O, </a:t>
            </a:r>
            <a:r>
              <a:rPr lang="en-US" sz="2800" b="1" dirty="0" err="1" smtClean="0">
                <a:solidFill>
                  <a:schemeClr val="tx1"/>
                </a:solidFill>
                <a:latin typeface="Baskerville Old Face" pitchFamily="18" charset="0"/>
                <a:cs typeface="1 MUHAMMADI QURANIC" pitchFamily="66" charset="-78"/>
              </a:rPr>
              <a:t>Hazrat</a:t>
            </a:r>
            <a:r>
              <a:rPr lang="en-US" sz="2800" b="1" dirty="0" smtClean="0">
                <a:solidFill>
                  <a:schemeClr val="tx1"/>
                </a:solidFill>
                <a:latin typeface="Baskerville Old Face" pitchFamily="18" charset="0"/>
                <a:cs typeface="1 MUHAMMADI QURANIC" pitchFamily="66" charset="-78"/>
              </a:rPr>
              <a:t> Muhammad, SAW) Ask (them). For whom is the land and all that is in it, if you have knowledge?. [Q23: </a:t>
            </a:r>
            <a:r>
              <a:rPr lang="en-US" sz="2800" b="1" dirty="0">
                <a:solidFill>
                  <a:schemeClr val="tx1"/>
                </a:solidFill>
                <a:latin typeface="Baskerville Old Face" pitchFamily="18" charset="0"/>
                <a:cs typeface="1 MUHAMMADI QURANIC" pitchFamily="66" charset="-78"/>
              </a:rPr>
              <a:t> </a:t>
            </a:r>
            <a:r>
              <a:rPr lang="en-US" sz="2800" b="1" dirty="0" smtClean="0">
                <a:solidFill>
                  <a:schemeClr val="tx1"/>
                </a:solidFill>
                <a:latin typeface="Baskerville Old Face" pitchFamily="18" charset="0"/>
                <a:cs typeface="1 MUHAMMADI QURANIC" pitchFamily="66" charset="-78"/>
              </a:rPr>
              <a:t>84]</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262822436"/>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 (IV):</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Prohibition of Voluptuousness:</a:t>
            </a:r>
          </a:p>
          <a:p>
            <a:pPr marL="457200" indent="-457200" algn="l" eaLnBrk="1" hangingPunct="1">
              <a:buFont typeface="Arial" pitchFamily="34" charset="0"/>
              <a:buChar char="•"/>
            </a:pPr>
            <a:r>
              <a:rPr lang="en-US" sz="2600" b="1" dirty="0" err="1" smtClean="0">
                <a:solidFill>
                  <a:schemeClr val="tx1"/>
                </a:solidFill>
                <a:latin typeface="Baskerville Old Face" panose="02020602080505020303" pitchFamily="18" charset="0"/>
              </a:rPr>
              <a:t>Muad</a:t>
            </a:r>
            <a:r>
              <a:rPr lang="en-US" sz="2600" b="1" dirty="0" smtClean="0">
                <a:solidFill>
                  <a:schemeClr val="tx1"/>
                </a:solidFill>
                <a:latin typeface="Baskerville Old Face" panose="02020602080505020303" pitchFamily="18" charset="0"/>
              </a:rPr>
              <a:t> bin </a:t>
            </a:r>
            <a:r>
              <a:rPr lang="en-US" sz="2600" b="1" dirty="0" err="1" smtClean="0">
                <a:solidFill>
                  <a:schemeClr val="tx1"/>
                </a:solidFill>
                <a:latin typeface="Baskerville Old Face" panose="02020602080505020303" pitchFamily="18" charset="0"/>
              </a:rPr>
              <a:t>Jabal</a:t>
            </a:r>
            <a:r>
              <a:rPr lang="en-US" sz="2600" b="1" dirty="0" smtClean="0">
                <a:solidFill>
                  <a:schemeClr val="tx1"/>
                </a:solidFill>
                <a:latin typeface="Baskerville Old Face" panose="02020602080505020303" pitchFamily="18" charset="0"/>
              </a:rPr>
              <a:t> (RA) reported that when Allah’s Apostle (SAW) sent him to </a:t>
            </a:r>
            <a:r>
              <a:rPr lang="en-US" sz="2600" b="1" dirty="0" err="1" smtClean="0">
                <a:solidFill>
                  <a:schemeClr val="tx1"/>
                </a:solidFill>
                <a:latin typeface="Baskerville Old Face" panose="02020602080505020303" pitchFamily="18" charset="0"/>
              </a:rPr>
              <a:t>yemen</a:t>
            </a:r>
            <a:r>
              <a:rPr lang="en-US" sz="2600" b="1" dirty="0" smtClean="0">
                <a:solidFill>
                  <a:schemeClr val="tx1"/>
                </a:solidFill>
                <a:latin typeface="Baskerville Old Face" panose="02020602080505020303" pitchFamily="18" charset="0"/>
              </a:rPr>
              <a:t> he warned him: “Beware! Avoid voluptuousness, for Allah’s servants are not voluptuaries.” (</a:t>
            </a:r>
            <a:r>
              <a:rPr lang="en-US" sz="2600" b="1" dirty="0" err="1" smtClean="0">
                <a:solidFill>
                  <a:schemeClr val="tx1"/>
                </a:solidFill>
                <a:latin typeface="Baskerville Old Face" panose="02020602080505020303" pitchFamily="18" charset="0"/>
              </a:rPr>
              <a:t>Mishkat</a:t>
            </a:r>
            <a:r>
              <a:rPr lang="en-US" sz="2600" b="1" dirty="0" smtClean="0">
                <a:solidFill>
                  <a:schemeClr val="tx1"/>
                </a:solidFill>
                <a:latin typeface="Baskerville Old Face" panose="02020602080505020303" pitchFamily="18" charset="0"/>
              </a:rPr>
              <a:t>-al-</a:t>
            </a:r>
            <a:r>
              <a:rPr lang="en-US" sz="2600" b="1" dirty="0" err="1" smtClean="0">
                <a:solidFill>
                  <a:schemeClr val="tx1"/>
                </a:solidFill>
                <a:latin typeface="Baskerville Old Face" panose="02020602080505020303" pitchFamily="18" charset="0"/>
              </a:rPr>
              <a:t>Masabih</a:t>
            </a:r>
            <a:r>
              <a:rPr lang="en-US" sz="26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861653073"/>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 (IV):</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Prohibition of Voluptuousness:</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It is clear in the light of Quran and </a:t>
            </a:r>
            <a:r>
              <a:rPr lang="en-US" sz="2600" b="1" dirty="0" err="1" smtClean="0">
                <a:solidFill>
                  <a:schemeClr val="tx1"/>
                </a:solidFill>
                <a:latin typeface="Baskerville Old Face" panose="02020602080505020303" pitchFamily="18" charset="0"/>
              </a:rPr>
              <a:t>Sunnah</a:t>
            </a:r>
            <a:r>
              <a:rPr lang="en-US" sz="2600" b="1" dirty="0" smtClean="0">
                <a:solidFill>
                  <a:schemeClr val="tx1"/>
                </a:solidFill>
                <a:latin typeface="Baskerville Old Face" panose="02020602080505020303" pitchFamily="18" charset="0"/>
              </a:rPr>
              <a:t> that Islam does not demand renunciation of pleasures from us; it requires us to follow a moderate and balanced course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856686942"/>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 (IV):</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Prohibition of Hazardous use of property:</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prophet says:</a:t>
            </a:r>
          </a:p>
          <a:p>
            <a:pPr algn="l" eaLnBrk="1" hangingPunct="1"/>
            <a:r>
              <a:rPr lang="en-US" sz="2600" b="1" dirty="0" smtClean="0">
                <a:solidFill>
                  <a:schemeClr val="tx1"/>
                </a:solidFill>
                <a:latin typeface="Baskerville Old Face" panose="02020602080505020303" pitchFamily="18" charset="0"/>
              </a:rPr>
              <a:t>“Causing hurt to others is not lawful in Islam.”</a:t>
            </a:r>
          </a:p>
          <a:p>
            <a:pPr algn="l" eaLnBrk="1" hangingPunct="1"/>
            <a:r>
              <a:rPr lang="en-US" sz="2600" b="1" dirty="0" smtClean="0">
                <a:solidFill>
                  <a:schemeClr val="tx1"/>
                </a:solidFill>
                <a:latin typeface="Baskerville Old Face" panose="02020602080505020303" pitchFamily="18" charset="0"/>
              </a:rPr>
              <a:t>“Causing hurt to others, whether in the first place or in retaliation is unlawful in Islam.”</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352379910"/>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 (IV):</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Prohibition of Hazardous use of property:</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Any use of property which causes nuisance to the neighbor or environmental pollution is unlawful</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1674276076"/>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a:t>
            </a:r>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Limits on The Use of Animals Under Ownership</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3044683686"/>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on the use of Animals under Ownership:</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cattle and other working animals perform  much useful work for us</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It is the right of the master to use their service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777103277"/>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on the use of Animals under Ownership:</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But only that much burden of work should be put on the animals as they can perform easily</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836132823"/>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on the use of Animals under Ownership:</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They should be fed properly. They should be put to use for those purposes only for which providence has created them i.e., for riding or carrying loads or for performing agricultural or industrial labor</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819605429"/>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on the use of Animals under Ownership:</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It is unlawful to set the animals to fight each other just of enjoyment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Similarly, their use for target practice in archery or marksmanship is forbidden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75700235"/>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on the use of Animals under Ownership:</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messenger of Allah has pronounced a curse upon a man who uses a living creature for target practice (Abu </a:t>
            </a:r>
            <a:r>
              <a:rPr lang="en-US" sz="2600" b="1" dirty="0" err="1" smtClean="0">
                <a:solidFill>
                  <a:schemeClr val="tx1"/>
                </a:solidFill>
                <a:latin typeface="Baskerville Old Face" panose="02020602080505020303" pitchFamily="18" charset="0"/>
              </a:rPr>
              <a:t>Dawud</a:t>
            </a:r>
            <a:r>
              <a:rPr lang="en-US" sz="26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3456262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Real Nature of Ownership (I):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rtl="1" eaLnBrk="1" hangingPunct="1"/>
            <a:r>
              <a:rPr lang="ur-PK" sz="2800" b="1" dirty="0">
                <a:solidFill>
                  <a:schemeClr val="tx1"/>
                </a:solidFill>
                <a:latin typeface="Baskerville Old Face" pitchFamily="18" charset="0"/>
                <a:cs typeface="1 MUHAMMADI QURANIC" pitchFamily="66" charset="-78"/>
              </a:rPr>
              <a:t>سَيَقُوْلُوْنَ لِلّـٰهِ ۚ قُلْ اَفَلَا </a:t>
            </a:r>
            <a:r>
              <a:rPr lang="ur-PK" sz="2800" b="1" dirty="0" smtClean="0">
                <a:solidFill>
                  <a:schemeClr val="tx1"/>
                </a:solidFill>
                <a:latin typeface="Baskerville Old Face" pitchFamily="18" charset="0"/>
                <a:cs typeface="1 MUHAMMADI QURANIC" pitchFamily="66" charset="-78"/>
              </a:rPr>
              <a:t>تَذَكَّرُوْنَ</a:t>
            </a:r>
            <a:endParaRPr lang="en-US" sz="2800" b="1" dirty="0" smtClean="0">
              <a:solidFill>
                <a:schemeClr val="tx1"/>
              </a:solidFill>
              <a:latin typeface="Baskerville Old Face" pitchFamily="18" charset="0"/>
              <a:cs typeface="1 MUHAMMADI QURANIC" pitchFamily="66" charset="-78"/>
            </a:endParaRPr>
          </a:p>
          <a:p>
            <a:pPr rtl="1" eaLnBrk="1" hangingPunct="1"/>
            <a:r>
              <a:rPr lang="en-US" sz="2800" b="1" dirty="0" smtClean="0">
                <a:solidFill>
                  <a:schemeClr val="tx1"/>
                </a:solidFill>
                <a:latin typeface="Baskerville Old Face" pitchFamily="18" charset="0"/>
                <a:cs typeface="1 MUHAMMADI QURANIC" pitchFamily="66" charset="-78"/>
              </a:rPr>
              <a:t>They will say (at once) For Allah. Then ask (them) why do you not think?. [Q23: </a:t>
            </a:r>
            <a:r>
              <a:rPr lang="en-US" sz="2800" b="1" dirty="0">
                <a:solidFill>
                  <a:schemeClr val="tx1"/>
                </a:solidFill>
                <a:latin typeface="Baskerville Old Face" pitchFamily="18" charset="0"/>
                <a:cs typeface="1 MUHAMMADI QURANIC" pitchFamily="66" charset="-78"/>
              </a:rPr>
              <a:t> </a:t>
            </a:r>
            <a:r>
              <a:rPr lang="en-US" sz="2800" b="1" dirty="0" smtClean="0">
                <a:solidFill>
                  <a:schemeClr val="tx1"/>
                </a:solidFill>
                <a:latin typeface="Baskerville Old Face" pitchFamily="18" charset="0"/>
                <a:cs typeface="1 MUHAMMADI QURANIC" pitchFamily="66" charset="-78"/>
              </a:rPr>
              <a:t>85]</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419983004"/>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a:t>
            </a:r>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Limits of Profitable Business (I)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3017722776"/>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Profitable Business (I):</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Islam has imposed certain limits on investing money or property in profitable business.</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Of these some limits are those which forbid the adoption of an immoral course of action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901957741"/>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Profitable Business (I):</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Some limits are those which prohibit such lawful action as under particular circumstances causes loss to the society, even when the intention is bona fide.</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In this regard the limits imposed by Islam are as follows: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787020007"/>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Profitable Business (I):</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Immoral Acts</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Ban on spurious weights and Measures</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Avoid Adulteration</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Ban on Hoarding</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To conceal the Defect of Goods</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Charging Higher Price</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Charging Monopoly Price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865681583"/>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Profitable Business (I):</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Immoral Acts:</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Prominent among the immoral acts are </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Fraud</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False representation</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Exaggeration in Advertisement </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Un ethical Advertisement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980381152"/>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Profitable Business (I):</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Immoral Acts:</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Prominent among the immoral acts are </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Presenting defective goods as serviceable</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Presenting low grade goods as high quality goods</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Lying about the cost price to induce the purchaser to pay more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302848547"/>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Profitable Business (I):</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Ban on spurious weights and Measures:</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Islam commands that weights and measures should be correct and fully in accord with the standard.</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Every lapse or omission in this regard is a punishable crime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640626625"/>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Profitable Business (I):</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Avoid Adulteration:</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It is unlawful to adulterate food items and other goods and to deceive the public in this matter</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4103298"/>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Profitable Business (I):</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Ban on Hoarding:</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It is forbidden to indulge in hoarding in order to raise the price of goods.</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Similarly, it is prohibited to create artificial shortages in order to sell at black market rates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592556438"/>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Profitable Business (I):</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Ban on Hoarding:</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prophet says: “He who hoards in order to raise the prices for Muslims is a wrongdoer and Allah takes no responsibility for him.”</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It is the duty of the Islamic state to curb the rise in prices due to hoarding</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13993283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Real Nature of Ownership (I):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rtl="1" eaLnBrk="1" hangingPunct="1"/>
            <a:r>
              <a:rPr lang="ur-PK" sz="2800" b="1" dirty="0">
                <a:solidFill>
                  <a:schemeClr val="tx1"/>
                </a:solidFill>
                <a:latin typeface="Baskerville Old Face" pitchFamily="18" charset="0"/>
                <a:cs typeface="1 MUHAMMADI QURANIC" pitchFamily="66" charset="-78"/>
              </a:rPr>
              <a:t>قُلْ مَنْ بِيَدِهٖ مَلَكُوْتُ كُلِّ شَىْءٍ وَّهُوَ يُجِيْـرُ وَلَا يُجَارُ عَلَيْهِ اِنْ كُنْتُـمْ </a:t>
            </a:r>
            <a:r>
              <a:rPr lang="ur-PK" sz="2800" b="1" dirty="0" smtClean="0">
                <a:solidFill>
                  <a:schemeClr val="tx1"/>
                </a:solidFill>
                <a:latin typeface="Baskerville Old Face" pitchFamily="18" charset="0"/>
                <a:cs typeface="1 MUHAMMADI QURANIC" pitchFamily="66" charset="-78"/>
              </a:rPr>
              <a:t>تَعْلَمُوْنَ</a:t>
            </a:r>
            <a:endParaRPr lang="en-US" sz="2800" b="1" dirty="0" smtClean="0">
              <a:solidFill>
                <a:schemeClr val="tx1"/>
              </a:solidFill>
              <a:latin typeface="Baskerville Old Face" pitchFamily="18" charset="0"/>
              <a:cs typeface="1 MUHAMMADI QURANIC" pitchFamily="66" charset="-78"/>
            </a:endParaRPr>
          </a:p>
          <a:p>
            <a:pPr algn="l" eaLnBrk="1" hangingPunct="1"/>
            <a:r>
              <a:rPr lang="en-US" sz="2800" b="1" dirty="0" smtClean="0">
                <a:solidFill>
                  <a:schemeClr val="tx1"/>
                </a:solidFill>
                <a:latin typeface="Baskerville Old Face" pitchFamily="18" charset="0"/>
                <a:cs typeface="1 MUHAMMADI QURANIC" pitchFamily="66" charset="-78"/>
              </a:rPr>
              <a:t>(O, </a:t>
            </a:r>
            <a:r>
              <a:rPr lang="en-US" sz="2800" b="1" dirty="0" err="1" smtClean="0">
                <a:solidFill>
                  <a:schemeClr val="tx1"/>
                </a:solidFill>
                <a:latin typeface="Baskerville Old Face" pitchFamily="18" charset="0"/>
                <a:cs typeface="1 MUHAMMADI QURANIC" pitchFamily="66" charset="-78"/>
              </a:rPr>
              <a:t>Hazrat</a:t>
            </a:r>
            <a:r>
              <a:rPr lang="en-US" sz="2800" b="1" dirty="0" smtClean="0">
                <a:solidFill>
                  <a:schemeClr val="tx1"/>
                </a:solidFill>
                <a:latin typeface="Baskerville Old Face" pitchFamily="18" charset="0"/>
                <a:cs typeface="1 MUHAMMADI QURANIC" pitchFamily="66" charset="-78"/>
              </a:rPr>
              <a:t> Muhammad, SAW) Ask (them) in whose hand is the kingdom of all the things and He gives protection and no one can give protection to any one against Him if you have knowledge?[Q23: </a:t>
            </a:r>
            <a:r>
              <a:rPr lang="en-US" sz="2800" b="1" dirty="0">
                <a:solidFill>
                  <a:schemeClr val="tx1"/>
                </a:solidFill>
                <a:latin typeface="Baskerville Old Face" pitchFamily="18" charset="0"/>
                <a:cs typeface="1 MUHAMMADI QURANIC" pitchFamily="66" charset="-78"/>
              </a:rPr>
              <a:t> </a:t>
            </a:r>
            <a:r>
              <a:rPr lang="en-US" sz="2800" b="1" dirty="0" smtClean="0">
                <a:solidFill>
                  <a:schemeClr val="tx1"/>
                </a:solidFill>
                <a:latin typeface="Baskerville Old Face" pitchFamily="18" charset="0"/>
                <a:cs typeface="1 MUHAMMADI QURANIC" pitchFamily="66" charset="-78"/>
              </a:rPr>
              <a:t>88]</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419983004"/>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a:t>
            </a:r>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Limits of Profitable Business (II)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3170176546"/>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Profitable Business (II):</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To Conceal the Defect of Goods:</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Prophet (SAW) says: “Muslims are brothers unto each other. It is not right for a Muslim to sell a defective thing to a brother Muslim without informing him about its defect.” (</a:t>
            </a:r>
            <a:r>
              <a:rPr lang="en-US" sz="2600" b="1" dirty="0" err="1" smtClean="0">
                <a:solidFill>
                  <a:schemeClr val="tx1"/>
                </a:solidFill>
                <a:latin typeface="Baskerville Old Face" panose="02020602080505020303" pitchFamily="18" charset="0"/>
              </a:rPr>
              <a:t>Mustadrak</a:t>
            </a:r>
            <a:r>
              <a:rPr lang="en-US" sz="26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148764730"/>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Profitable Business (II):</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To Charge a Higher price from a person in Dire Need:</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It is forbidden to take advantage of the pressing need of a person and charge a black </a:t>
            </a:r>
            <a:r>
              <a:rPr lang="en-US" sz="2600" b="1" dirty="0" smtClean="0">
                <a:solidFill>
                  <a:schemeClr val="tx1"/>
                </a:solidFill>
                <a:latin typeface="Baskerville Old Face" panose="02020602080505020303" pitchFamily="18" charset="0"/>
              </a:rPr>
              <a:t>market </a:t>
            </a:r>
            <a:r>
              <a:rPr lang="en-US" sz="2600" b="1" dirty="0" smtClean="0">
                <a:solidFill>
                  <a:schemeClr val="tx1"/>
                </a:solidFill>
                <a:latin typeface="Baskerville Old Face" panose="02020602080505020303" pitchFamily="18" charset="0"/>
              </a:rPr>
              <a:t>price from him</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608290011"/>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Profitable Business (II):</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To Charge a Higher price from a person in Dire Need:</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Similarly it is forbidden to exploit the helpless state of a person and purchase his goods at low price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738042283"/>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Profitable Business (II):</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Charging Monopoly Price:</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Sometimes a business achieves an extraordinary control of market forces.</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If this has been done by artificial methods, it is wrong and condemnable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586000781"/>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Profitable Business (II):</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Charging Monopoly Price:</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But if the control has been gained by natural factors even then undue advantage should not be taken of this monopoly</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63033233"/>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Profitable Business (II):</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Charging Monopoly Price:</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To use this monopolistic power to raise the prices, to indulge in profiteering, to charge exorbitant rates of profit, to de-standardize the goods, to cut the production below demand are contrary to Islam</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370240889"/>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Profitable Business (II): </a:t>
            </a:r>
            <a:endParaRPr lang="en-US" sz="2800" b="1" dirty="0" smtClean="0">
              <a:solidFill>
                <a:schemeClr val="tx1"/>
              </a:solidFill>
              <a:latin typeface="Baskerville Old Face" pitchFamily="18" charset="0"/>
              <a:cs typeface="1 MUHAMMADI QURANIC" pitchFamily="66" charset="-78"/>
            </a:endParaRPr>
          </a:p>
          <a:p>
            <a:pPr algn="l" eaLnBrk="1" hangingPunct="1"/>
            <a:r>
              <a:rPr lang="en-US" sz="2800" b="1" dirty="0">
                <a:solidFill>
                  <a:schemeClr val="tx1"/>
                </a:solidFill>
                <a:latin typeface="Baskerville Old Face" pitchFamily="18" charset="0"/>
                <a:cs typeface="1 MUHAMMADI QURANIC" pitchFamily="66" charset="-78"/>
              </a:rPr>
              <a:t>Charging Monopoly Price</a:t>
            </a:r>
            <a:r>
              <a:rPr lang="en-US" sz="2800" b="1" dirty="0" smtClean="0">
                <a:solidFill>
                  <a:schemeClr val="tx1"/>
                </a:solidFill>
                <a:latin typeface="Baskerville Old Face" pitchFamily="18" charset="0"/>
                <a:cs typeface="1 MUHAMMADI QURANIC" pitchFamily="66" charset="-78"/>
              </a:rPr>
              <a:t>:</a:t>
            </a:r>
          </a:p>
          <a:p>
            <a:pPr algn="l" eaLnBrk="1" hangingPunct="1"/>
            <a:r>
              <a:rPr lang="en-US" sz="2800" b="1" dirty="0" smtClean="0">
                <a:solidFill>
                  <a:schemeClr val="tx1"/>
                </a:solidFill>
                <a:latin typeface="Baskerville Old Face" pitchFamily="18" charset="0"/>
                <a:cs typeface="1 MUHAMMADI QURANIC" pitchFamily="66" charset="-78"/>
              </a:rPr>
              <a:t>In the time of </a:t>
            </a:r>
            <a:r>
              <a:rPr lang="en-US" sz="2800" b="1" dirty="0" err="1" smtClean="0">
                <a:solidFill>
                  <a:schemeClr val="tx1"/>
                </a:solidFill>
                <a:latin typeface="Baskerville Old Face" pitchFamily="18" charset="0"/>
                <a:cs typeface="1 MUHAMMADI QURANIC" pitchFamily="66" charset="-78"/>
              </a:rPr>
              <a:t>Hazrat</a:t>
            </a:r>
            <a:r>
              <a:rPr lang="en-US" sz="2800" b="1" dirty="0" smtClean="0">
                <a:solidFill>
                  <a:schemeClr val="tx1"/>
                </a:solidFill>
                <a:latin typeface="Baskerville Old Face" pitchFamily="18" charset="0"/>
                <a:cs typeface="1 MUHAMMADI QURANIC" pitchFamily="66" charset="-78"/>
              </a:rPr>
              <a:t> Umar (RA) a man started breeding horses in </a:t>
            </a:r>
            <a:r>
              <a:rPr lang="en-US" sz="2800" b="1" dirty="0" err="1" smtClean="0">
                <a:solidFill>
                  <a:schemeClr val="tx1"/>
                </a:solidFill>
                <a:latin typeface="Baskerville Old Face" pitchFamily="18" charset="0"/>
                <a:cs typeface="1 MUHAMMADI QURANIC" pitchFamily="66" charset="-78"/>
              </a:rPr>
              <a:t>Madina</a:t>
            </a:r>
            <a:r>
              <a:rPr lang="en-US" sz="2800" b="1" dirty="0" smtClean="0">
                <a:solidFill>
                  <a:schemeClr val="tx1"/>
                </a:solidFill>
                <a:latin typeface="Baskerville Old Face" pitchFamily="18" charset="0"/>
                <a:cs typeface="1 MUHAMMADI QURANIC" pitchFamily="66" charset="-78"/>
              </a:rPr>
              <a:t>. </a:t>
            </a:r>
            <a:r>
              <a:rPr lang="en-US" sz="2800" b="1" dirty="0" err="1" smtClean="0">
                <a:solidFill>
                  <a:schemeClr val="tx1"/>
                </a:solidFill>
                <a:latin typeface="Baskerville Old Face" pitchFamily="18" charset="0"/>
                <a:cs typeface="1 MUHAMMADI QURANIC" pitchFamily="66" charset="-78"/>
              </a:rPr>
              <a:t>Hazrat</a:t>
            </a:r>
            <a:r>
              <a:rPr lang="en-US" sz="2800" b="1" dirty="0" smtClean="0">
                <a:solidFill>
                  <a:schemeClr val="tx1"/>
                </a:solidFill>
                <a:latin typeface="Baskerville Old Face" pitchFamily="18" charset="0"/>
                <a:cs typeface="1 MUHAMMADI QURANIC" pitchFamily="66" charset="-78"/>
              </a:rPr>
              <a:t> Umar (RA) ordered him to close the business. The man appealed for the review of this decision, whereupon </a:t>
            </a:r>
            <a:r>
              <a:rPr lang="en-US" sz="2800" b="1" dirty="0" err="1" smtClean="0">
                <a:solidFill>
                  <a:schemeClr val="tx1"/>
                </a:solidFill>
                <a:latin typeface="Baskerville Old Face" pitchFamily="18" charset="0"/>
                <a:cs typeface="1 MUHAMMADI QURANIC" pitchFamily="66" charset="-78"/>
              </a:rPr>
              <a:t>Hazrat</a:t>
            </a:r>
            <a:r>
              <a:rPr lang="en-US" sz="2800" b="1" dirty="0" smtClean="0">
                <a:solidFill>
                  <a:schemeClr val="tx1"/>
                </a:solidFill>
                <a:latin typeface="Baskerville Old Face" pitchFamily="18" charset="0"/>
                <a:cs typeface="1 MUHAMMADI QURANIC" pitchFamily="66" charset="-78"/>
              </a:rPr>
              <a:t> Umar (RA) directed him to import fodder for the horses from outside </a:t>
            </a:r>
            <a:r>
              <a:rPr lang="en-US" sz="2800" b="1" dirty="0" err="1" smtClean="0">
                <a:solidFill>
                  <a:schemeClr val="tx1"/>
                </a:solidFill>
                <a:latin typeface="Baskerville Old Face" pitchFamily="18" charset="0"/>
                <a:cs typeface="1 MUHAMMADI QURANIC" pitchFamily="66" charset="-78"/>
              </a:rPr>
              <a:t>Madina</a:t>
            </a:r>
            <a:r>
              <a:rPr lang="en-US" sz="2800" b="1" dirty="0" smtClean="0">
                <a:solidFill>
                  <a:schemeClr val="tx1"/>
                </a:solidFill>
                <a:latin typeface="Baskerville Old Face" pitchFamily="18" charset="0"/>
                <a:cs typeface="1 MUHAMMADI QURANIC" pitchFamily="66" charset="-78"/>
              </a:rPr>
              <a:t> so that fodder price in </a:t>
            </a:r>
            <a:r>
              <a:rPr lang="en-US" sz="2800" b="1" dirty="0" err="1" smtClean="0">
                <a:solidFill>
                  <a:schemeClr val="tx1"/>
                </a:solidFill>
                <a:latin typeface="Baskerville Old Face" pitchFamily="18" charset="0"/>
                <a:cs typeface="1 MUHAMMADI QURANIC" pitchFamily="66" charset="-78"/>
              </a:rPr>
              <a:t>Madina</a:t>
            </a:r>
            <a:r>
              <a:rPr lang="en-US" sz="2800" b="1" dirty="0" smtClean="0">
                <a:solidFill>
                  <a:schemeClr val="tx1"/>
                </a:solidFill>
                <a:latin typeface="Baskerville Old Face" pitchFamily="18" charset="0"/>
                <a:cs typeface="1 MUHAMMADI QURANIC" pitchFamily="66" charset="-78"/>
              </a:rPr>
              <a:t> should not go up. So the man arranged to import fodder from </a:t>
            </a:r>
            <a:r>
              <a:rPr lang="en-US" sz="2800" b="1" dirty="0" err="1" smtClean="0">
                <a:solidFill>
                  <a:schemeClr val="tx1"/>
                </a:solidFill>
                <a:latin typeface="Baskerville Old Face" pitchFamily="18" charset="0"/>
                <a:cs typeface="1 MUHAMMADI QURANIC" pitchFamily="66" charset="-78"/>
              </a:rPr>
              <a:t>yeman</a:t>
            </a:r>
            <a:r>
              <a:rPr lang="en-US" sz="2800" b="1" dirty="0" smtClean="0">
                <a:solidFill>
                  <a:schemeClr val="tx1"/>
                </a:solidFill>
                <a:latin typeface="Baskerville Old Face" pitchFamily="18" charset="0"/>
                <a:cs typeface="1 MUHAMMADI QURANIC" pitchFamily="66" charset="-78"/>
              </a:rPr>
              <a:t>.</a:t>
            </a:r>
            <a:endParaRPr lang="en-US" sz="2800" b="1" dirty="0">
              <a:solidFill>
                <a:schemeClr val="tx1"/>
              </a:solidFill>
              <a:latin typeface="Baskerville Old Face" pitchFamily="18" charset="0"/>
              <a:cs typeface="1 MUHAMMADI QURANIC" pitchFamily="66" charset="-78"/>
            </a:endParaRPr>
          </a:p>
          <a:p>
            <a:pPr algn="l" eaLnBrk="1" hangingPunct="1"/>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537951162"/>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Profitable Business (II):</a:t>
            </a: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Charging Monopoly Price:</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So the object was to lay down the principle that where a man gains profit at the cost of the society, he should be forcibly stopped to do so</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2229775962"/>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a:t>
            </a:r>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Limits of Transfer of Ownership</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4780812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Real Nature of Ownership (I):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rtl="1" eaLnBrk="1" hangingPunct="1"/>
            <a:r>
              <a:rPr lang="ur-PK" sz="2800" b="1" dirty="0">
                <a:solidFill>
                  <a:schemeClr val="tx1"/>
                </a:solidFill>
                <a:latin typeface="Baskerville Old Face" pitchFamily="18" charset="0"/>
                <a:cs typeface="1 MUHAMMADI QURANIC" pitchFamily="66" charset="-78"/>
              </a:rPr>
              <a:t>سَيَقُوْلُوْنَ لِلّـٰهِ ۚ قُلْ فَاَنّـٰى </a:t>
            </a:r>
            <a:r>
              <a:rPr lang="ur-PK" sz="2800" b="1" dirty="0" smtClean="0">
                <a:solidFill>
                  <a:schemeClr val="tx1"/>
                </a:solidFill>
                <a:latin typeface="Baskerville Old Face" pitchFamily="18" charset="0"/>
                <a:cs typeface="1 MUHAMMADI QURANIC" pitchFamily="66" charset="-78"/>
              </a:rPr>
              <a:t>تُسْحَرُوْنَ</a:t>
            </a:r>
            <a:endParaRPr lang="en-US" sz="2800" b="1" dirty="0" smtClean="0">
              <a:solidFill>
                <a:schemeClr val="tx1"/>
              </a:solidFill>
              <a:latin typeface="Baskerville Old Face" pitchFamily="18" charset="0"/>
              <a:cs typeface="1 MUHAMMADI QURANIC" pitchFamily="66" charset="-78"/>
            </a:endParaRPr>
          </a:p>
          <a:p>
            <a:pPr algn="l" eaLnBrk="1" hangingPunct="1"/>
            <a:r>
              <a:rPr lang="en-US" sz="2800" b="1" dirty="0" smtClean="0">
                <a:solidFill>
                  <a:schemeClr val="tx1"/>
                </a:solidFill>
                <a:latin typeface="Baskerville Old Face" pitchFamily="18" charset="0"/>
                <a:cs typeface="1 MUHAMMADI QURANIC" pitchFamily="66" charset="-78"/>
              </a:rPr>
              <a:t>They will reply (at once) (such a kingdom is) For Allah. Then ask them why do you come under the magic. [Q23: </a:t>
            </a:r>
            <a:r>
              <a:rPr lang="en-US" sz="2800" b="1" dirty="0">
                <a:solidFill>
                  <a:schemeClr val="tx1"/>
                </a:solidFill>
                <a:latin typeface="Baskerville Old Face" pitchFamily="18" charset="0"/>
                <a:cs typeface="1 MUHAMMADI QURANIC" pitchFamily="66" charset="-78"/>
              </a:rPr>
              <a:t> </a:t>
            </a:r>
            <a:r>
              <a:rPr lang="en-US" sz="2800" b="1" dirty="0" smtClean="0">
                <a:solidFill>
                  <a:schemeClr val="tx1"/>
                </a:solidFill>
                <a:latin typeface="Baskerville Old Face" pitchFamily="18" charset="0"/>
                <a:cs typeface="1 MUHAMMADI QURANIC" pitchFamily="66" charset="-78"/>
              </a:rPr>
              <a:t>89]</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419983004"/>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Transfer of Ownership:</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purpose of transfer of property should not be to cause loss to any body</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In exercising the right of ownership one should not be so reckless as to be guilty of extravagance or under use or spending</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215892734"/>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Transfer of Ownership:</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As a safeguard against injurious use of the right to transfer ownership Islam has granted the right of pre-emption to the partner in the property or the neighbor.</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88889465"/>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Transfer of Ownership:</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According to the right of pre-emption the partner or the neighbor has a prior right to buy a property on sale.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678751631"/>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Transfer of Ownership:</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By enacting the law of pre-emption Islam seeks to protect the individual interest of the neighbor and enhance the collective interest of the society</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767403462"/>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Transfer of Ownership:</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Similarly the right to transfer property by will has been restricted to one-third of the total estate so that the right of the real heirs should not suffer</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876844040"/>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Transfer of Ownership:</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Similarly the owner when on his deathbed is forbidden to transfer property as a gift or in consideration of a nominal price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3618249897"/>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a:t>
            </a:r>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Limits of Right of Protection</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2671344763"/>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of Protection:</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owner has the right to protect his property</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However, those who have a </a:t>
            </a:r>
            <a:r>
              <a:rPr lang="en-US" sz="2600" b="1" dirty="0" err="1" smtClean="0">
                <a:solidFill>
                  <a:schemeClr val="tx1"/>
                </a:solidFill>
                <a:latin typeface="Baskerville Old Face" panose="02020602080505020303" pitchFamily="18" charset="0"/>
              </a:rPr>
              <a:t>sharii</a:t>
            </a:r>
            <a:r>
              <a:rPr lang="en-US" sz="2600" b="1" dirty="0" smtClean="0">
                <a:solidFill>
                  <a:schemeClr val="tx1"/>
                </a:solidFill>
                <a:latin typeface="Baskerville Old Face" panose="02020602080505020303" pitchFamily="18" charset="0"/>
              </a:rPr>
              <a:t> right to use this property can not be stopped from doing so.</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826656701"/>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of Protection:</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other individuals or institutions have several moral or legal rights in the property of an owner…. For example, right to protect one’s ownership does not mean that the owner should stop tax-collectors to recover their dues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209369251"/>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of Protection:</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Similarly accumulation of wealth is permitted, but this right should be exercised within  the limits of moderation. </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Islam does not allow any one to hoard wealth in the coffers and withhold it from circulation in the society</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7352412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609600" y="1143000"/>
            <a:ext cx="80010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Real Nature of Ownership (I):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rtl="1" eaLnBrk="1" hangingPunct="1"/>
            <a:r>
              <a:rPr lang="ur-PK" sz="2800" b="1" dirty="0">
                <a:solidFill>
                  <a:schemeClr val="tx1"/>
                </a:solidFill>
                <a:latin typeface="Baskerville Old Face" pitchFamily="18" charset="0"/>
                <a:cs typeface="1 MUHAMMADI QURANIC" pitchFamily="66" charset="-78"/>
              </a:rPr>
              <a:t>لِّلَّهِ مَا فِى السَّمَاوَاتِ وَمَا فِى الْاَرْضِ ۗ وَاِنْ تُبْدُوْا مَا فِىٓ اَنْفُسِكُمْ اَوْ تُخْفُوْهُ يُحَاسِبْكُمْ بِهِ اللّـٰهُ ۖ فَيَغْفِرُ لِمَنْ يَّشَآءُ وَيُعَذِّبُ مَنْ يَّشَآءُ ۗ وَاللّـٰهُ عَلٰى كُلِّ شَىْءٍ </a:t>
            </a:r>
            <a:r>
              <a:rPr lang="ur-PK" sz="2800" b="1" dirty="0" smtClean="0">
                <a:solidFill>
                  <a:schemeClr val="tx1"/>
                </a:solidFill>
                <a:latin typeface="Baskerville Old Face" pitchFamily="18" charset="0"/>
                <a:cs typeface="1 MUHAMMADI QURANIC" pitchFamily="66" charset="-78"/>
              </a:rPr>
              <a:t>قَدِيْرٌ</a:t>
            </a:r>
            <a:endParaRPr lang="en-US" sz="2800" b="1" dirty="0" smtClean="0">
              <a:solidFill>
                <a:schemeClr val="tx1"/>
              </a:solidFill>
              <a:latin typeface="Baskerville Old Face" pitchFamily="18" charset="0"/>
              <a:cs typeface="1 MUHAMMADI QURANIC" pitchFamily="66" charset="-78"/>
            </a:endParaRPr>
          </a:p>
          <a:p>
            <a:pPr algn="l" eaLnBrk="1" hangingPunct="1"/>
            <a:r>
              <a:rPr lang="en-US" sz="2800" b="1" dirty="0" smtClean="0">
                <a:solidFill>
                  <a:schemeClr val="tx1"/>
                </a:solidFill>
                <a:latin typeface="Baskerville Old Face" pitchFamily="18" charset="0"/>
                <a:cs typeface="1 MUHAMMADI QURANIC" pitchFamily="66" charset="-78"/>
              </a:rPr>
              <a:t>Whatever is in the heavens and whatever is in the earth belongs to Allah. And you may reveal or you may hide that which is in your heart, Allah will account you for it. Then He will forgive whom He wants, He will punish whom He wants. And Allah is powerful over every thing. [Q2:  284]</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47878514"/>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of Protection:</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Stinginess is not a less evil in the eyes of Islam than extravagance</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In fact, avarice is a more deep-rooted ill and gives rise to many moral evils</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It diminishes the rate of consumption in the society</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18793165"/>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of Protection:</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Even it adversely affects the circulation of wealth and production of goods which in turn has a bad effect on the level of National income, Employment and the entire Economic System</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31827653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Real Natural of Ownership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Trust: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 is clear from these verses of Quran that it is Allah who has granted to man ownership rights over various things and these things are in the nature of a sacred trust with man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2507229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Real Natural of Ownership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Trust: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Man as the vicegerent of Allah has the right of using these things, subject to the provision that he must use them in accordance with the will of Allah</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037189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Real Natural of Ownership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Demand of Vicegerency on Earth:</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Man has been appointed vicegerent on earth and he has been charged with the duty of achieving well-being in the both worlds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4196359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a:t>
            </a:r>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Ownership (Definition, Reasons / Causes &amp; Nature</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12598101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Real Natural of Ownership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Demand of Vicegerency on Earth:</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purpose of everything that exist in the world is to provide to man an opportunity to succeed in the achievement of this goal</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2516185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Real Nature of Ownership (I):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rtl="1" eaLnBrk="1" hangingPunct="1"/>
            <a:r>
              <a:rPr lang="ur-PK" sz="2800" b="1" dirty="0">
                <a:solidFill>
                  <a:schemeClr val="tx1"/>
                </a:solidFill>
                <a:latin typeface="Baskerville Old Face" pitchFamily="18" charset="0"/>
                <a:cs typeface="1 MUHAMMADI QURANIC" pitchFamily="66" charset="-78"/>
              </a:rPr>
              <a:t>وَلَا تُؤْتُوا السُّفَهَآءَ اَمْوَالَكُمُ الَّتِىْ جَعَلَ اللّـٰهُ لَكُمْ قِيَامًا وَّارْزُقُوْهُـمْ فِيْـهَا وَاكْسُوْهُـمْ وَقُوْلُوْا لَـهُـمْ قَوْلًا </a:t>
            </a:r>
            <a:r>
              <a:rPr lang="ur-PK" sz="2800" b="1" dirty="0" smtClean="0">
                <a:solidFill>
                  <a:schemeClr val="tx1"/>
                </a:solidFill>
                <a:latin typeface="Baskerville Old Face" pitchFamily="18" charset="0"/>
                <a:cs typeface="1 MUHAMMADI QURANIC" pitchFamily="66" charset="-78"/>
              </a:rPr>
              <a:t>مَّعْـرُوْفًا</a:t>
            </a:r>
            <a:endParaRPr lang="en-US" sz="2800" b="1" dirty="0" smtClean="0">
              <a:solidFill>
                <a:schemeClr val="tx1"/>
              </a:solidFill>
              <a:latin typeface="Baskerville Old Face" pitchFamily="18" charset="0"/>
              <a:cs typeface="1 MUHAMMADI QURANIC" pitchFamily="66" charset="-78"/>
            </a:endParaRPr>
          </a:p>
          <a:p>
            <a:pPr algn="l" eaLnBrk="1" hangingPunct="1"/>
            <a:r>
              <a:rPr lang="en-US" sz="2800" b="1" dirty="0" smtClean="0">
                <a:solidFill>
                  <a:schemeClr val="tx1"/>
                </a:solidFill>
                <a:latin typeface="Baskerville Old Face" pitchFamily="18" charset="0"/>
                <a:cs typeface="1 MUHAMMADI QURANIC" pitchFamily="66" charset="-78"/>
              </a:rPr>
              <a:t>And do not give your wealth (entrusted wealth of the orphans) to the simpletons (immature orphans of weak understanding) which Allah has made a source of economy for you and feed them from it and clothe them also and advise them a good matter . [Q4:  5]</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5394605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Real Natural of Ownership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Demand of Vicegerency on Earth:</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Prophet (S.A.W) said that we have been given wealth so that you should establish worship and pay zakat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236949634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a:t>
            </a:r>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The Real Nature of Ownership (II)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37091209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Real Natural of Ownership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Open to General Use:</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All members of the human race are brothers to each other and are units of a single whole</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Allah’s blessings are not exclusively the property of </a:t>
            </a:r>
            <a:r>
              <a:rPr lang="en-US" sz="2600" b="1" smtClean="0">
                <a:solidFill>
                  <a:schemeClr val="tx1"/>
                </a:solidFill>
                <a:latin typeface="Baskerville Old Face" panose="02020602080505020303" pitchFamily="18" charset="0"/>
              </a:rPr>
              <a:t>one class</a:t>
            </a: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23358436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Real Natural of Ownership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Open to General Use:</a:t>
            </a:r>
          </a:p>
          <a:p>
            <a:pPr algn="l" eaLnBrk="1" hangingPunct="1"/>
            <a:r>
              <a:rPr lang="en-US" sz="2600" b="1" dirty="0" smtClean="0">
                <a:solidFill>
                  <a:schemeClr val="tx1"/>
                </a:solidFill>
                <a:latin typeface="Baskerville Old Face" panose="02020602080505020303" pitchFamily="18" charset="0"/>
              </a:rPr>
              <a:t>The Prophet (S.A.W) says that the entire creation is the family of Allah and of His creation Allah likes him the best who treats His family well. [</a:t>
            </a:r>
            <a:r>
              <a:rPr lang="en-US" sz="2600" b="1" dirty="0" err="1" smtClean="0">
                <a:solidFill>
                  <a:schemeClr val="tx1"/>
                </a:solidFill>
                <a:latin typeface="Baskerville Old Face" panose="02020602080505020303" pitchFamily="18" charset="0"/>
              </a:rPr>
              <a:t>Mishkat</a:t>
            </a:r>
            <a:r>
              <a:rPr lang="en-US" sz="26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64634864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Real Natural of Ownership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Trial:</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Man has been given the right of ownership by way of trial.</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It is clear that one can only be tested if one is allowed freedom of will and action.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4937907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Real Natural of Ownership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Trial:</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This freedom to exercise right of ownership has been curtailed to the extent that another man’s freedom should not be violated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9200001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Real Natural of Ownership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Acting upon the commands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shariah</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various commands of Quran can only be carried out if an individual enjoys the right of private property over goods, lands and houses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8542788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Real Natural of Ownership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Acting upon the commands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shariah</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For instance, the law of inheritance, the system of zakat, </a:t>
            </a:r>
            <a:r>
              <a:rPr lang="en-US" sz="2600" b="1" dirty="0" err="1" smtClean="0">
                <a:solidFill>
                  <a:schemeClr val="tx1"/>
                </a:solidFill>
                <a:latin typeface="Baskerville Old Face" panose="02020602080505020303" pitchFamily="18" charset="0"/>
              </a:rPr>
              <a:t>ushr</a:t>
            </a:r>
            <a:r>
              <a:rPr lang="en-US" sz="2600" b="1" dirty="0" smtClean="0">
                <a:solidFill>
                  <a:schemeClr val="tx1"/>
                </a:solidFill>
                <a:latin typeface="Baskerville Old Face" panose="02020602080505020303" pitchFamily="18" charset="0"/>
              </a:rPr>
              <a:t> and </a:t>
            </a:r>
            <a:r>
              <a:rPr lang="en-US" sz="2600" b="1" dirty="0" err="1" smtClean="0">
                <a:solidFill>
                  <a:schemeClr val="tx1"/>
                </a:solidFill>
                <a:latin typeface="Baskerville Old Face" panose="02020602080505020303" pitchFamily="18" charset="0"/>
              </a:rPr>
              <a:t>sadaqat</a:t>
            </a:r>
            <a:r>
              <a:rPr lang="en-US" sz="2600" b="1" dirty="0" smtClean="0">
                <a:solidFill>
                  <a:schemeClr val="tx1"/>
                </a:solidFill>
                <a:latin typeface="Baskerville Old Face" panose="02020602080505020303" pitchFamily="18" charset="0"/>
              </a:rPr>
              <a:t>, the system of </a:t>
            </a:r>
            <a:r>
              <a:rPr lang="en-US" sz="2600" b="1" dirty="0" err="1" smtClean="0">
                <a:solidFill>
                  <a:schemeClr val="tx1"/>
                </a:solidFill>
                <a:latin typeface="Baskerville Old Face" panose="02020602080505020303" pitchFamily="18" charset="0"/>
              </a:rPr>
              <a:t>Nafaqat</a:t>
            </a: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747053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Ownership (Definition, Causes &amp; Nature:</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Definition:</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 means legal possession and authority of disposal something valuable in </a:t>
            </a:r>
            <a:r>
              <a:rPr lang="en-US" sz="2600" b="1" dirty="0" err="1" smtClean="0">
                <a:solidFill>
                  <a:schemeClr val="tx1"/>
                </a:solidFill>
                <a:latin typeface="Baskerville Old Face" panose="02020602080505020303" pitchFamily="18" charset="0"/>
              </a:rPr>
              <a:t>shariah</a:t>
            </a:r>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 entails right of control and responsibilities for risk</a:t>
            </a:r>
          </a:p>
          <a:p>
            <a:pPr algn="l" eaLnBrk="1" hangingPunct="1"/>
            <a:endParaRPr lang="en-US" sz="2600" b="1" dirty="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67636121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Real Nature of Ownership (II):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rtl="1" eaLnBrk="1" hangingPunct="1"/>
            <a:r>
              <a:rPr lang="ur-PK" sz="2800" b="1" dirty="0">
                <a:solidFill>
                  <a:schemeClr val="tx1"/>
                </a:solidFill>
                <a:latin typeface="Baskerville Old Face" pitchFamily="18" charset="0"/>
                <a:cs typeface="1 MUHAMMADI QURANIC" pitchFamily="66" charset="-78"/>
              </a:rPr>
              <a:t>يَآ اَيُّـهَا الَّـذِيْنَ اٰمَنُـوْا لَا تَدْخُلُوْا بُيُوْتًا غَيْـرَ بُيُوْتِكُمْ حَتّـٰى تَسْتَاْنِسُوْا وَتُسَلِّمُوْا عَلٰٓى اَهْلِهَا ۚ ذٰلِكُمْ خَيْـرٌ لَّكُمْ لَعَلَّكُمْ </a:t>
            </a:r>
            <a:r>
              <a:rPr lang="ur-PK" sz="2800" b="1" dirty="0" smtClean="0">
                <a:solidFill>
                  <a:schemeClr val="tx1"/>
                </a:solidFill>
                <a:latin typeface="Baskerville Old Face" pitchFamily="18" charset="0"/>
                <a:cs typeface="1 MUHAMMADI QURANIC" pitchFamily="66" charset="-78"/>
              </a:rPr>
              <a:t>تَذَكَّرُوْنَ</a:t>
            </a:r>
            <a:endParaRPr lang="en-US" sz="2800" b="1" dirty="0" smtClean="0">
              <a:solidFill>
                <a:schemeClr val="tx1"/>
              </a:solidFill>
              <a:latin typeface="Baskerville Old Face" pitchFamily="18" charset="0"/>
              <a:cs typeface="1 MUHAMMADI QURANIC" pitchFamily="66" charset="-78"/>
            </a:endParaRPr>
          </a:p>
          <a:p>
            <a:pPr algn="l" eaLnBrk="1" hangingPunct="1"/>
            <a:r>
              <a:rPr lang="en-US" sz="2800" b="1" dirty="0" smtClean="0">
                <a:solidFill>
                  <a:schemeClr val="tx1"/>
                </a:solidFill>
                <a:latin typeface="Baskerville Old Face" pitchFamily="18" charset="0"/>
                <a:cs typeface="1 MUHAMMADI QURANIC" pitchFamily="66" charset="-78"/>
              </a:rPr>
              <a:t>O, believers! Do not go into the other houses except your own houses till you ask permission and greet the inmates with peace. This is better for you so that you may be heedful (careful). [Q24:  27]</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1730696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Real Nature of Ownership (II):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rtl="1" eaLnBrk="1" hangingPunct="1"/>
            <a:r>
              <a:rPr lang="ur-PK" sz="2800" b="1" dirty="0">
                <a:solidFill>
                  <a:schemeClr val="tx1"/>
                </a:solidFill>
                <a:latin typeface="Baskerville Old Face" pitchFamily="18" charset="0"/>
                <a:cs typeface="1 MUHAMMADI QURANIC" pitchFamily="66" charset="-78"/>
              </a:rPr>
              <a:t>فَاِنْ لَّمْ تَفْعَلُوْا فَاْذَنُـوْا بِحَرْبٍ مِّنَ اللّـٰهِ وَرَسُوْلِهٖ ۚ وَاِنْ تُبْتُـمْ فَلَكُمْ رُءُوْسُ اَمْوَالِكُمْۚ لَا تَظْلِمُوْنَ وَلَا </a:t>
            </a:r>
            <a:r>
              <a:rPr lang="ur-PK" sz="2800" b="1" dirty="0" smtClean="0">
                <a:solidFill>
                  <a:schemeClr val="tx1"/>
                </a:solidFill>
                <a:latin typeface="Baskerville Old Face" pitchFamily="18" charset="0"/>
                <a:cs typeface="1 MUHAMMADI QURANIC" pitchFamily="66" charset="-78"/>
              </a:rPr>
              <a:t>تُظْلَمُوْنَ</a:t>
            </a:r>
            <a:endParaRPr lang="en-US" sz="2800" b="1" dirty="0" smtClean="0">
              <a:solidFill>
                <a:schemeClr val="tx1"/>
              </a:solidFill>
              <a:latin typeface="Baskerville Old Face" pitchFamily="18" charset="0"/>
              <a:cs typeface="1 MUHAMMADI QURANIC" pitchFamily="66" charset="-78"/>
            </a:endParaRPr>
          </a:p>
          <a:p>
            <a:pPr algn="l" eaLnBrk="1" hangingPunct="1"/>
            <a:r>
              <a:rPr lang="en-US" sz="2800" b="1" dirty="0" smtClean="0">
                <a:solidFill>
                  <a:schemeClr val="tx1"/>
                </a:solidFill>
                <a:latin typeface="Baskerville Old Face" pitchFamily="18" charset="0"/>
                <a:cs typeface="1 MUHAMMADI QURANIC" pitchFamily="66" charset="-78"/>
              </a:rPr>
              <a:t>But if you did not do so, then get ready to fight with Allah and His Messenger. And if you repent you have the right for your actual amount of wealth. Neither you wrong, nor you will be wronged. [Q2:  279]</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1730696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Real Natural of Ownership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Acting upon the commands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shariah</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Islam grants such ownership rights over all kinds of property. However, this ownership rights are not absolute, but conditional</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12633397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a:t>
            </a:r>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The Right of Individual Ownership(I)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358832543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Islam recognizes individual right of ownership of consumer goods and means of production</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Followings are a brief description of these rights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73968897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a:t>
            </a:r>
          </a:p>
          <a:p>
            <a:pPr marL="514350" indent="-514350" algn="l" eaLnBrk="1" hangingPunct="1">
              <a:buFont typeface="Wingdings" pitchFamily="2" charset="2"/>
              <a:buChar char="ü"/>
            </a:pPr>
            <a:r>
              <a:rPr lang="en-US" sz="2600" b="1" dirty="0" smtClean="0">
                <a:solidFill>
                  <a:schemeClr val="tx1"/>
                </a:solidFill>
                <a:latin typeface="Baskerville Old Face" panose="02020602080505020303" pitchFamily="18" charset="0"/>
              </a:rPr>
              <a:t>The Right to use and Expend</a:t>
            </a:r>
          </a:p>
          <a:p>
            <a:pPr marL="514350" indent="-514350" algn="l" eaLnBrk="1" hangingPunct="1">
              <a:buFont typeface="Wingdings" pitchFamily="2" charset="2"/>
              <a:buChar char="ü"/>
            </a:pPr>
            <a:r>
              <a:rPr lang="en-US" sz="2600" b="1" dirty="0" smtClean="0">
                <a:solidFill>
                  <a:schemeClr val="tx1"/>
                </a:solidFill>
                <a:latin typeface="Baskerville Old Face" panose="02020602080505020303" pitchFamily="18" charset="0"/>
              </a:rPr>
              <a:t>Right to Invest for profit</a:t>
            </a:r>
          </a:p>
          <a:p>
            <a:pPr marL="514350" indent="-514350" algn="l" eaLnBrk="1" hangingPunct="1">
              <a:buFont typeface="Wingdings" pitchFamily="2" charset="2"/>
              <a:buChar char="ü"/>
            </a:pPr>
            <a:r>
              <a:rPr lang="en-US" sz="2600" b="1" dirty="0" smtClean="0">
                <a:solidFill>
                  <a:schemeClr val="tx1"/>
                </a:solidFill>
                <a:latin typeface="Baskerville Old Face" panose="02020602080505020303" pitchFamily="18" charset="0"/>
              </a:rPr>
              <a:t>Rent</a:t>
            </a:r>
          </a:p>
          <a:p>
            <a:pPr marL="514350" indent="-514350" algn="l" eaLnBrk="1" hangingPunct="1">
              <a:buFont typeface="Wingdings" pitchFamily="2" charset="2"/>
              <a:buChar char="ü"/>
            </a:pPr>
            <a:r>
              <a:rPr lang="en-US" sz="2600" b="1" dirty="0" smtClean="0">
                <a:solidFill>
                  <a:schemeClr val="tx1"/>
                </a:solidFill>
                <a:latin typeface="Baskerville Old Face" panose="02020602080505020303" pitchFamily="18" charset="0"/>
              </a:rPr>
              <a:t>The Right to Transfer Ownership</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02697731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a:t>
            </a:r>
          </a:p>
          <a:p>
            <a:pPr marL="514350" indent="-514350" algn="l" eaLnBrk="1" hangingPunct="1">
              <a:buFont typeface="Wingdings" pitchFamily="2" charset="2"/>
              <a:buChar char="ü"/>
            </a:pPr>
            <a:r>
              <a:rPr lang="en-US" sz="2600" b="1" dirty="0" smtClean="0">
                <a:solidFill>
                  <a:schemeClr val="tx1"/>
                </a:solidFill>
                <a:latin typeface="Baskerville Old Face" panose="02020602080505020303" pitchFamily="18" charset="0"/>
              </a:rPr>
              <a:t>The Right to Protect Property</a:t>
            </a:r>
          </a:p>
          <a:p>
            <a:pPr marL="514350" indent="-514350" algn="l" eaLnBrk="1" hangingPunct="1">
              <a:buFont typeface="Wingdings" pitchFamily="2" charset="2"/>
              <a:buChar char="ü"/>
            </a:pPr>
            <a:r>
              <a:rPr lang="en-US" sz="2600" b="1" dirty="0" smtClean="0">
                <a:solidFill>
                  <a:schemeClr val="tx1"/>
                </a:solidFill>
                <a:latin typeface="Baskerville Old Face" panose="02020602080505020303" pitchFamily="18" charset="0"/>
              </a:rPr>
              <a:t>The Right to Accumulate Wealth</a:t>
            </a:r>
          </a:p>
          <a:p>
            <a:pPr algn="l" eaLnBrk="1" hangingPunct="1"/>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02563856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The Right to Use and Expend:</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Every individual can use a thing in his ownership to his own or other’s benefit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42175541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The Right to Use and Expend:</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To make these things more beneficial or useful he can make alterations or additions to these things through the process of production with certain limits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64051511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The Right to Use and Expend:</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It is the right of owner to transform the natural shape of a thing through alteration or addition</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This right of owner extends to moveable and immovable things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4034135"/>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37713340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Ownership (Definition, Causes &amp; Nature:</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Reason &amp; Causes:</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To acquire authorized and permitted things </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Through Contract</a:t>
            </a:r>
          </a:p>
          <a:p>
            <a:pPr marL="914400" lvl="1" indent="-457200" algn="l" eaLnBrk="1" hangingPunct="1">
              <a:buFont typeface="Wingdings" pitchFamily="2" charset="2"/>
              <a:buChar char="q"/>
            </a:pPr>
            <a:r>
              <a:rPr lang="en-US" sz="2200" b="1" dirty="0" smtClean="0">
                <a:solidFill>
                  <a:schemeClr val="tx1"/>
                </a:solidFill>
                <a:latin typeface="Baskerville Old Face" panose="02020602080505020303" pitchFamily="18" charset="0"/>
              </a:rPr>
              <a:t>Compensatory contract like sale</a:t>
            </a:r>
          </a:p>
          <a:p>
            <a:pPr marL="914400" lvl="1" indent="-457200" algn="l" eaLnBrk="1" hangingPunct="1">
              <a:buFont typeface="Wingdings" pitchFamily="2" charset="2"/>
              <a:buChar char="q"/>
            </a:pPr>
            <a:r>
              <a:rPr lang="en-US" sz="2200" b="1" dirty="0" smtClean="0">
                <a:solidFill>
                  <a:schemeClr val="tx1"/>
                </a:solidFill>
                <a:latin typeface="Baskerville Old Face" panose="02020602080505020303" pitchFamily="18" charset="0"/>
              </a:rPr>
              <a:t>Non Compensatory Contract like gift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91934845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a:t>
            </a:r>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The Right of Individual Ownership(II)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347994909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Right to Invest for Profit: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It is the right of the individual to earn profit from the things in his ownership</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An individual can invest his wealth in lawful business to earn more wealth</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86297976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Right to Invest for Profit: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A man can adopt the following means to increase his wealth</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Private Business</a:t>
            </a:r>
          </a:p>
          <a:p>
            <a:pPr marL="514350" indent="-514350" algn="l" eaLnBrk="1" hangingPunct="1">
              <a:buFont typeface="+mj-lt"/>
              <a:buAutoNum type="arabicPeriod"/>
            </a:pPr>
            <a:r>
              <a:rPr lang="en-US" sz="2600" b="1" dirty="0" err="1" smtClean="0">
                <a:solidFill>
                  <a:schemeClr val="tx1"/>
                </a:solidFill>
                <a:latin typeface="Baskerville Old Face" panose="02020602080505020303" pitchFamily="18" charset="0"/>
              </a:rPr>
              <a:t>Musharkah</a:t>
            </a:r>
            <a:endParaRPr lang="en-US" sz="2600" b="1" dirty="0" smtClean="0">
              <a:solidFill>
                <a:schemeClr val="tx1"/>
              </a:solidFill>
              <a:latin typeface="Baskerville Old Face" panose="02020602080505020303" pitchFamily="18" charset="0"/>
            </a:endParaRPr>
          </a:p>
          <a:p>
            <a:pPr marL="514350" indent="-514350" algn="l" eaLnBrk="1" hangingPunct="1">
              <a:buFont typeface="+mj-lt"/>
              <a:buAutoNum type="arabicPeriod"/>
            </a:pPr>
            <a:r>
              <a:rPr lang="en-US" sz="2600" b="1" dirty="0" err="1" smtClean="0">
                <a:solidFill>
                  <a:schemeClr val="tx1"/>
                </a:solidFill>
                <a:latin typeface="Baskerville Old Face" panose="02020602080505020303" pitchFamily="18" charset="0"/>
              </a:rPr>
              <a:t>Mudarbah</a:t>
            </a:r>
            <a:endParaRPr lang="en-US" sz="2600" b="1" dirty="0" smtClean="0">
              <a:solidFill>
                <a:schemeClr val="tx1"/>
              </a:solidFill>
              <a:latin typeface="Baskerville Old Face" panose="02020602080505020303" pitchFamily="18" charset="0"/>
            </a:endParaRP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Rent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71062585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Right to Invest for Profit:</a:t>
            </a:r>
            <a:r>
              <a:rPr lang="en-US" sz="2400" b="1" dirty="0" smtClean="0">
                <a:solidFill>
                  <a:schemeClr val="bg2">
                    <a:lumMod val="50000"/>
                  </a:schemeClr>
                </a:solidFill>
                <a:latin typeface="Levenim MT" panose="02010502060101010101" pitchFamily="2" charset="-79"/>
                <a:cs typeface="Levenim MT" panose="02010502060101010101" pitchFamily="2" charset="-79"/>
              </a:rPr>
              <a:t>(Private Business)</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An individual can undertake any productive work with the motive of earning profit on the following grounds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4929934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Right to Invest for Profit:</a:t>
            </a:r>
            <a:r>
              <a:rPr lang="en-US" sz="2400" b="1" dirty="0" smtClean="0">
                <a:solidFill>
                  <a:schemeClr val="bg2">
                    <a:lumMod val="50000"/>
                  </a:schemeClr>
                </a:solidFill>
                <a:latin typeface="Levenim MT" panose="02010502060101010101" pitchFamily="2" charset="-79"/>
                <a:cs typeface="Levenim MT" panose="02010502060101010101" pitchFamily="2" charset="-79"/>
              </a:rPr>
              <a:t>(Private Business)</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In business there is both the possibility of making profit or loss. So if he faces the loss then his right is to keep the profit as well</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4018130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Right to Invest for Profit:</a:t>
            </a:r>
            <a:r>
              <a:rPr lang="en-US" sz="2400" b="1" dirty="0" smtClean="0">
                <a:solidFill>
                  <a:schemeClr val="bg2">
                    <a:lumMod val="50000"/>
                  </a:schemeClr>
                </a:solidFill>
                <a:latin typeface="Levenim MT" panose="02010502060101010101" pitchFamily="2" charset="-79"/>
                <a:cs typeface="Levenim MT" panose="02010502060101010101" pitchFamily="2" charset="-79"/>
              </a:rPr>
              <a:t>(Private Business)</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600" b="1" dirty="0" smtClean="0">
                <a:solidFill>
                  <a:schemeClr val="tx1"/>
                </a:solidFill>
                <a:latin typeface="Baskerville Old Face" panose="02020602080505020303" pitchFamily="18" charset="0"/>
              </a:rPr>
              <a:t>2.   If he has incurred loss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in the past or runs the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risk of any future loss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he has a right to the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current profit to cover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his past or future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losses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6656891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Right to Invest for Profit:</a:t>
            </a:r>
            <a:r>
              <a:rPr lang="en-US" sz="2400" b="1" dirty="0" smtClean="0">
                <a:solidFill>
                  <a:schemeClr val="bg2">
                    <a:lumMod val="50000"/>
                  </a:schemeClr>
                </a:solidFill>
                <a:latin typeface="Levenim MT" panose="02010502060101010101" pitchFamily="2" charset="-79"/>
                <a:cs typeface="Levenim MT" panose="02010502060101010101" pitchFamily="2" charset="-79"/>
              </a:rPr>
              <a:t>(Private Business)</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buAutoNum type="arabicPeriod" startAt="3"/>
            </a:pPr>
            <a:r>
              <a:rPr lang="en-US" sz="2600" b="1" dirty="0" smtClean="0">
                <a:solidFill>
                  <a:schemeClr val="tx1"/>
                </a:solidFill>
                <a:latin typeface="Baskerville Old Face" panose="02020602080505020303" pitchFamily="18" charset="0"/>
              </a:rPr>
              <a:t>The process of production is very useful. It fulfills our needs. Production can continue only if the individual has the right to the profit arising from production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70663479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Right to Invest for Profit:</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r>
              <a:rPr lang="en-US" sz="2400" b="1" dirty="0" err="1" smtClean="0">
                <a:solidFill>
                  <a:schemeClr val="bg2">
                    <a:lumMod val="50000"/>
                  </a:schemeClr>
                </a:solidFill>
                <a:latin typeface="Levenim MT" panose="02010502060101010101" pitchFamily="2" charset="-79"/>
                <a:cs typeface="Levenim MT" panose="02010502060101010101" pitchFamily="2" charset="-79"/>
              </a:rPr>
              <a:t>Musharkah</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Partnership means production or trading in which two or more persons, with fixed capital, join to share profit or loss for which the rate should be predetermined.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01798097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Right to Invest for Profit:</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r>
              <a:rPr lang="en-US" sz="2400" b="1" dirty="0" err="1" smtClean="0">
                <a:solidFill>
                  <a:schemeClr val="bg2">
                    <a:lumMod val="50000"/>
                  </a:schemeClr>
                </a:solidFill>
                <a:latin typeface="Levenim MT" panose="02010502060101010101" pitchFamily="2" charset="-79"/>
                <a:cs typeface="Levenim MT" panose="02010502060101010101" pitchFamily="2" charset="-79"/>
              </a:rPr>
              <a:t>Mudarbah</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In this type of partnership a person hands over his capital to a businessman who invests it in a venture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30699817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Right to Invest for Profit:</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r>
              <a:rPr lang="en-US" sz="2400" b="1" dirty="0" err="1" smtClean="0">
                <a:solidFill>
                  <a:schemeClr val="bg2">
                    <a:lumMod val="50000"/>
                  </a:schemeClr>
                </a:solidFill>
                <a:latin typeface="Levenim MT" panose="02010502060101010101" pitchFamily="2" charset="-79"/>
                <a:cs typeface="Levenim MT" panose="02010502060101010101" pitchFamily="2" charset="-79"/>
              </a:rPr>
              <a:t>Mudarbah</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In other words one person provides the capital the other person uses it in business</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profit is shared according to the agreement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864466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Ownership (Definition, Causes &amp; Nature:</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Reason &amp; Causes:</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To acquire authorized and permitted things </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Through Inheritance as Successor</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Through increase in value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30967949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Right to Invest for Profit:</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r>
              <a:rPr lang="en-US" sz="2400" b="1" dirty="0" err="1" smtClean="0">
                <a:solidFill>
                  <a:schemeClr val="bg2">
                    <a:lumMod val="50000"/>
                  </a:schemeClr>
                </a:solidFill>
                <a:latin typeface="Levenim MT" panose="02010502060101010101" pitchFamily="2" charset="-79"/>
                <a:cs typeface="Levenim MT" panose="02010502060101010101" pitchFamily="2" charset="-79"/>
              </a:rPr>
              <a:t>Mudarbah</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loss will be solely borne by the capitalist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other person will loose the labor he expended on the capital</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72282932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a:t>
            </a:r>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The Right of Individual Ownership(III)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347994909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Right to Invest for Profit:</a:t>
            </a:r>
            <a:r>
              <a:rPr lang="en-US" sz="2400" b="1" dirty="0" smtClean="0">
                <a:solidFill>
                  <a:schemeClr val="bg2">
                    <a:lumMod val="50000"/>
                  </a:schemeClr>
                </a:solidFill>
                <a:latin typeface="Levenim MT" panose="02010502060101010101" pitchFamily="2" charset="-79"/>
                <a:cs typeface="Levenim MT" panose="02010502060101010101" pitchFamily="2" charset="-79"/>
              </a:rPr>
              <a:t>(Rent)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owner has the right to rent out his property</a:t>
            </a:r>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for earning profit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Things that are rented out must be useable like land machinery, house </a:t>
            </a:r>
            <a:r>
              <a:rPr lang="en-US" sz="2600" b="1" dirty="0" err="1" smtClean="0">
                <a:solidFill>
                  <a:schemeClr val="tx1"/>
                </a:solidFill>
                <a:latin typeface="Baskerville Old Face" panose="02020602080505020303" pitchFamily="18" charset="0"/>
              </a:rPr>
              <a:t>etc</a:t>
            </a: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23415543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Right to Invest for Profit:</a:t>
            </a:r>
            <a:r>
              <a:rPr lang="en-US" sz="2400" b="1" dirty="0" smtClean="0">
                <a:solidFill>
                  <a:schemeClr val="bg2">
                    <a:lumMod val="50000"/>
                  </a:schemeClr>
                </a:solidFill>
                <a:latin typeface="Levenim MT" panose="02010502060101010101" pitchFamily="2" charset="-79"/>
                <a:cs typeface="Levenim MT" panose="02010502060101010101" pitchFamily="2" charset="-79"/>
              </a:rPr>
              <a:t>(Rent)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These are the things which remain intact even after use which means that they don’t lose their benefit after use and they can be rented out again and again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39233240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Right to Invest for Profit:</a:t>
            </a:r>
            <a:r>
              <a:rPr lang="en-US" sz="2400" b="1" dirty="0" smtClean="0">
                <a:solidFill>
                  <a:schemeClr val="bg2">
                    <a:lumMod val="50000"/>
                  </a:schemeClr>
                </a:solidFill>
                <a:latin typeface="Levenim MT" panose="02010502060101010101" pitchFamily="2" charset="-79"/>
                <a:cs typeface="Levenim MT" panose="02010502060101010101" pitchFamily="2" charset="-79"/>
              </a:rPr>
              <a:t>(Rent)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Cash can not be rented out because it looses its benefit.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Cash does not remain intact after use and hence it has no capacity to transfer its benefits.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70464663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The Right to Transfer Ownership</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A person has a right to transfer his property to another person.</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Property may be transferred for a price or free.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73142947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The Right to Transfer Ownership</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A person can transfer his property to another by the following methods</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By Sale</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By </a:t>
            </a:r>
            <a:r>
              <a:rPr lang="en-US" sz="2600" b="1" dirty="0" err="1" smtClean="0">
                <a:solidFill>
                  <a:schemeClr val="tx1"/>
                </a:solidFill>
                <a:latin typeface="Baskerville Old Face" panose="02020602080505020303" pitchFamily="18" charset="0"/>
              </a:rPr>
              <a:t>Hiba</a:t>
            </a:r>
            <a:r>
              <a:rPr lang="en-US" sz="2600" b="1" dirty="0" smtClean="0">
                <a:solidFill>
                  <a:schemeClr val="tx1"/>
                </a:solidFill>
                <a:latin typeface="Baskerville Old Face" panose="02020602080505020303" pitchFamily="18" charset="0"/>
              </a:rPr>
              <a:t> (Gift)</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By Will</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59465304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The Right to Transfer Ownership </a:t>
            </a:r>
            <a:r>
              <a:rPr lang="en-US" sz="2400" b="1" dirty="0" smtClean="0">
                <a:solidFill>
                  <a:schemeClr val="bg2">
                    <a:lumMod val="50000"/>
                  </a:schemeClr>
                </a:solidFill>
                <a:latin typeface="Levenim MT" panose="02010502060101010101" pitchFamily="2" charset="-79"/>
                <a:cs typeface="Levenim MT" panose="02010502060101010101" pitchFamily="2" charset="-79"/>
              </a:rPr>
              <a:t>(By Sale)</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Through sale the ownership rights of a thing are transferred to another party for some consideration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91625185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The Right to Transfer Ownership </a:t>
            </a:r>
            <a:r>
              <a:rPr lang="en-US" sz="2400" b="1" dirty="0" smtClean="0">
                <a:solidFill>
                  <a:schemeClr val="bg2">
                    <a:lumMod val="50000"/>
                  </a:schemeClr>
                </a:solidFill>
                <a:latin typeface="Levenim MT" panose="02010502060101010101" pitchFamily="2" charset="-79"/>
                <a:cs typeface="Levenim MT" panose="02010502060101010101" pitchFamily="2" charset="-79"/>
              </a:rPr>
              <a:t>(By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Hiba</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err="1" smtClean="0">
                <a:solidFill>
                  <a:schemeClr val="tx1"/>
                </a:solidFill>
                <a:latin typeface="Baskerville Old Face" panose="02020602080505020303" pitchFamily="18" charset="0"/>
              </a:rPr>
              <a:t>Hiba</a:t>
            </a:r>
            <a:r>
              <a:rPr lang="en-US" sz="2600" b="1" dirty="0" smtClean="0">
                <a:solidFill>
                  <a:schemeClr val="tx1"/>
                </a:solidFill>
                <a:latin typeface="Baskerville Old Face" panose="02020602080505020303" pitchFamily="18" charset="0"/>
              </a:rPr>
              <a:t> (gift) means to transfer the ownership of a thing to another person without receiving anything in return</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Generally </a:t>
            </a:r>
            <a:r>
              <a:rPr lang="en-US" sz="2600" b="1" dirty="0" err="1" smtClean="0">
                <a:solidFill>
                  <a:schemeClr val="tx1"/>
                </a:solidFill>
                <a:latin typeface="Baskerville Old Face" panose="02020602080505020303" pitchFamily="18" charset="0"/>
              </a:rPr>
              <a:t>Hiba</a:t>
            </a:r>
            <a:r>
              <a:rPr lang="en-US" sz="2600" b="1" dirty="0" smtClean="0">
                <a:solidFill>
                  <a:schemeClr val="tx1"/>
                </a:solidFill>
                <a:latin typeface="Baskerville Old Face" panose="02020602080505020303" pitchFamily="18" charset="0"/>
              </a:rPr>
              <a:t> fulfills  human needs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30321536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The Right to Transfer Ownership </a:t>
            </a:r>
            <a:r>
              <a:rPr lang="en-US" sz="2400" b="1" dirty="0" smtClean="0">
                <a:solidFill>
                  <a:schemeClr val="bg2">
                    <a:lumMod val="50000"/>
                  </a:schemeClr>
                </a:solidFill>
                <a:latin typeface="Levenim MT" panose="02010502060101010101" pitchFamily="2" charset="-79"/>
                <a:cs typeface="Levenim MT" panose="02010502060101010101" pitchFamily="2" charset="-79"/>
              </a:rPr>
              <a:t>(By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Hiba</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Islam encourages the practice of </a:t>
            </a:r>
            <a:r>
              <a:rPr lang="en-US" sz="2600" b="1" dirty="0" err="1" smtClean="0">
                <a:solidFill>
                  <a:schemeClr val="tx1"/>
                </a:solidFill>
                <a:latin typeface="Baskerville Old Face" panose="02020602080505020303" pitchFamily="18" charset="0"/>
              </a:rPr>
              <a:t>Hiba</a:t>
            </a:r>
            <a:r>
              <a:rPr lang="en-US" sz="2600" b="1" dirty="0" smtClean="0">
                <a:solidFill>
                  <a:schemeClr val="tx1"/>
                </a:solidFill>
                <a:latin typeface="Baskerville Old Face" panose="02020602080505020303" pitchFamily="18" charset="0"/>
              </a:rPr>
              <a:t> (Gift) for helping the weak people and for fulfilling social purposes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611382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Ownership (Definition, Causes &amp; Nature:</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Nature:</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Ownership may be of following types:</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Ownership of Assets</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Ownership of debt</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Ownership of Usufruct or benefit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98192181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The Right to Transfer Ownership </a:t>
            </a:r>
            <a:r>
              <a:rPr lang="en-US" sz="2400" b="1" dirty="0" smtClean="0">
                <a:solidFill>
                  <a:schemeClr val="bg2">
                    <a:lumMod val="50000"/>
                  </a:schemeClr>
                </a:solidFill>
                <a:latin typeface="Levenim MT" panose="02010502060101010101" pitchFamily="2" charset="-79"/>
                <a:cs typeface="Levenim MT" panose="02010502060101010101" pitchFamily="2" charset="-79"/>
              </a:rPr>
              <a:t>(By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Hiba</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owner can avail of the right of making </a:t>
            </a:r>
            <a:r>
              <a:rPr lang="en-US" sz="2600" b="1" dirty="0" err="1" smtClean="0">
                <a:solidFill>
                  <a:schemeClr val="tx1"/>
                </a:solidFill>
                <a:latin typeface="Baskerville Old Face" panose="02020602080505020303" pitchFamily="18" charset="0"/>
              </a:rPr>
              <a:t>Hiba</a:t>
            </a:r>
            <a:r>
              <a:rPr lang="en-US" sz="2600" b="1" dirty="0" smtClean="0">
                <a:solidFill>
                  <a:schemeClr val="tx1"/>
                </a:solidFill>
                <a:latin typeface="Baskerville Old Face" panose="02020602080505020303" pitchFamily="18" charset="0"/>
              </a:rPr>
              <a:t> (gift) of his property only before lying on his deathbed.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29245491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a:t>
            </a:r>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The Right of Individual Ownership(IV)</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347994909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The Right to Transfer Ownership </a:t>
            </a:r>
            <a:r>
              <a:rPr lang="en-US" sz="2400" b="1" dirty="0" smtClean="0">
                <a:solidFill>
                  <a:schemeClr val="bg2">
                    <a:lumMod val="50000"/>
                  </a:schemeClr>
                </a:solidFill>
                <a:latin typeface="Levenim MT" panose="02010502060101010101" pitchFamily="2" charset="-79"/>
                <a:cs typeface="Levenim MT" panose="02010502060101010101" pitchFamily="2" charset="-79"/>
              </a:rPr>
              <a:t>(By Will)</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To make a will is the right of a person to assign a fixed share of his wealth or property to one or more persons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48433766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The Right to Transfer Ownership </a:t>
            </a:r>
            <a:r>
              <a:rPr lang="en-US" sz="2400" b="1" dirty="0" smtClean="0">
                <a:solidFill>
                  <a:schemeClr val="bg2">
                    <a:lumMod val="50000"/>
                  </a:schemeClr>
                </a:solidFill>
                <a:latin typeface="Levenim MT" panose="02010502060101010101" pitchFamily="2" charset="-79"/>
                <a:cs typeface="Levenim MT" panose="02010502060101010101" pitchFamily="2" charset="-79"/>
              </a:rPr>
              <a:t>(By Will)</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Islam allows a person to make a will of only one-third portion of his estate</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This right is granted to other than heirs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06074278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The Right to Transfer Ownership </a:t>
            </a:r>
            <a:r>
              <a:rPr lang="en-US" sz="2400" b="1" dirty="0" smtClean="0">
                <a:solidFill>
                  <a:schemeClr val="bg2">
                    <a:lumMod val="50000"/>
                  </a:schemeClr>
                </a:solidFill>
                <a:latin typeface="Levenim MT" panose="02010502060101010101" pitchFamily="2" charset="-79"/>
                <a:cs typeface="Levenim MT" panose="02010502060101010101" pitchFamily="2" charset="-79"/>
              </a:rPr>
              <a:t>(By Will)</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No will can be made in favor of the heirs because their shares have been determined by Islamic Law</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7836182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The Right to Protect Property</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Every owner has the right to protect his property and to save it from trespass</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owner can stop the other people from trespassing on his property</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66242323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The Right to Protect Property</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In certain cases it is obligatory so that the important objects which are attached to ownership do not fail</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1687945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(IV):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The Right to Protect Property</a:t>
            </a:r>
          </a:p>
          <a:p>
            <a:pPr algn="l" eaLnBrk="1" hangingPunct="1"/>
            <a:r>
              <a:rPr lang="en-US" sz="2600" b="1" dirty="0" smtClean="0">
                <a:solidFill>
                  <a:schemeClr val="tx1"/>
                </a:solidFill>
                <a:latin typeface="Baskerville Old Face" panose="02020602080505020303" pitchFamily="18" charset="0"/>
              </a:rPr>
              <a:t>Abdullah bin Umar (Allah be pleased with him) reported that he had heard the Holy Prophet (SAW) sayings: “He who dies in defense of his property is martyr”</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404487248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a:t>
            </a:r>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The Right of Individual Ownership(V)</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347994909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The Right to Accumulate wealth</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A person can accumulate wealth and property within certain limits.</a:t>
            </a:r>
          </a:p>
          <a:p>
            <a:pPr algn="l" eaLnBrk="1" hangingPunct="1"/>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6807508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Ownership (Definition, Causes &amp; Nature:</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Characteristics:</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owner of a physical thing has ownership of its benefits too but not the other way round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34891628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The Right to Accumulate wealth</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It is undesirable only when it is done through </a:t>
            </a:r>
            <a:r>
              <a:rPr lang="en-US" sz="2600" b="1" u="sng" dirty="0" smtClean="0">
                <a:solidFill>
                  <a:schemeClr val="tx1"/>
                </a:solidFill>
                <a:latin typeface="Baskerville Old Face" panose="02020602080505020303" pitchFamily="18" charset="0"/>
              </a:rPr>
              <a:t>avarice</a:t>
            </a:r>
            <a:r>
              <a:rPr lang="en-US" sz="2600" b="1" dirty="0" smtClean="0">
                <a:solidFill>
                  <a:schemeClr val="tx1"/>
                </a:solidFill>
                <a:latin typeface="Baskerville Old Face" panose="02020602080505020303" pitchFamily="18" charset="0"/>
              </a:rPr>
              <a:t> or </a:t>
            </a:r>
            <a:r>
              <a:rPr lang="en-US" sz="2600" b="1" u="sng" dirty="0" smtClean="0">
                <a:solidFill>
                  <a:schemeClr val="tx1"/>
                </a:solidFill>
                <a:latin typeface="Baskerville Old Face" panose="02020602080505020303" pitchFamily="18" charset="0"/>
              </a:rPr>
              <a:t>hoarding</a:t>
            </a:r>
            <a:r>
              <a:rPr lang="en-US" sz="2600" b="1" dirty="0" smtClean="0">
                <a:solidFill>
                  <a:schemeClr val="tx1"/>
                </a:solidFill>
                <a:latin typeface="Baskerville Old Face" panose="02020602080505020303" pitchFamily="18" charset="0"/>
              </a:rPr>
              <a:t> or </a:t>
            </a:r>
            <a:r>
              <a:rPr lang="en-US" sz="2600" b="1" u="sng" dirty="0" smtClean="0">
                <a:solidFill>
                  <a:schemeClr val="tx1"/>
                </a:solidFill>
                <a:latin typeface="Baskerville Old Face" panose="02020602080505020303" pitchFamily="18" charset="0"/>
              </a:rPr>
              <a:t>cupidity</a:t>
            </a:r>
            <a:r>
              <a:rPr lang="en-US" sz="2600" b="1" dirty="0" smtClean="0">
                <a:solidFill>
                  <a:schemeClr val="tx1"/>
                </a:solidFill>
                <a:latin typeface="Baskerville Old Face" panose="02020602080505020303" pitchFamily="18" charset="0"/>
              </a:rPr>
              <a:t> or by </a:t>
            </a:r>
            <a:r>
              <a:rPr lang="en-US" sz="2600" b="1" u="sng" dirty="0" smtClean="0">
                <a:solidFill>
                  <a:schemeClr val="tx1"/>
                </a:solidFill>
                <a:latin typeface="Baskerville Old Face" panose="02020602080505020303" pitchFamily="18" charset="0"/>
              </a:rPr>
              <a:t>trampling</a:t>
            </a:r>
            <a:r>
              <a:rPr lang="en-US" sz="2600" b="1" dirty="0" smtClean="0">
                <a:solidFill>
                  <a:schemeClr val="tx1"/>
                </a:solidFill>
                <a:latin typeface="Baskerville Old Face" panose="02020602080505020303" pitchFamily="18" charset="0"/>
              </a:rPr>
              <a:t> upon the rights of others or through </a:t>
            </a:r>
            <a:r>
              <a:rPr lang="en-US" sz="2600" b="1" u="sng" dirty="0" smtClean="0">
                <a:solidFill>
                  <a:schemeClr val="tx1"/>
                </a:solidFill>
                <a:latin typeface="Baskerville Old Face" panose="02020602080505020303" pitchFamily="18" charset="0"/>
              </a:rPr>
              <a:t>foul</a:t>
            </a:r>
            <a:r>
              <a:rPr lang="en-US" sz="2600" b="1" dirty="0" smtClean="0">
                <a:solidFill>
                  <a:schemeClr val="tx1"/>
                </a:solidFill>
                <a:latin typeface="Baskerville Old Face" panose="02020602080505020303" pitchFamily="18" charset="0"/>
              </a:rPr>
              <a:t> means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94222543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The Right to Accumulate wealth</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Accumulation of wealth is allowed in both movable and immovable property for the purpose of supplying the future needs of one’s family</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358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The Right to Accumulate wealth</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Accumulation of wealth is also allowed in achieving good objects and leaving an estate to heirs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90395835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The Right to Accumulate wealth</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prophet says:</a:t>
            </a:r>
          </a:p>
          <a:p>
            <a:pPr algn="l" eaLnBrk="1" hangingPunct="1"/>
            <a:r>
              <a:rPr lang="en-US" sz="2600" b="1" dirty="0" smtClean="0">
                <a:solidFill>
                  <a:schemeClr val="tx1"/>
                </a:solidFill>
                <a:latin typeface="Baskerville Old Face" panose="02020602080505020303" pitchFamily="18" charset="0"/>
              </a:rPr>
              <a:t>“It is better to leave an estate for the family than to leave them helpless paupers”. (</a:t>
            </a:r>
            <a:r>
              <a:rPr lang="en-US" sz="2600" b="1" dirty="0" err="1" smtClean="0">
                <a:solidFill>
                  <a:schemeClr val="tx1"/>
                </a:solidFill>
                <a:latin typeface="Baskerville Old Face" panose="02020602080505020303" pitchFamily="18" charset="0"/>
              </a:rPr>
              <a:t>Sahih</a:t>
            </a:r>
            <a:r>
              <a:rPr lang="en-US" sz="2600" b="1" dirty="0" smtClean="0">
                <a:solidFill>
                  <a:schemeClr val="tx1"/>
                </a:solidFill>
                <a:latin typeface="Baskerville Old Face" panose="02020602080505020303" pitchFamily="18" charset="0"/>
              </a:rPr>
              <a:t> </a:t>
            </a:r>
            <a:r>
              <a:rPr lang="en-US" sz="2600" b="1" dirty="0" err="1" smtClean="0">
                <a:solidFill>
                  <a:schemeClr val="tx1"/>
                </a:solidFill>
                <a:latin typeface="Baskerville Old Face" panose="02020602080505020303" pitchFamily="18" charset="0"/>
              </a:rPr>
              <a:t>Bukhari</a:t>
            </a:r>
            <a:r>
              <a:rPr lang="en-US" sz="26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65238372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The Right to Accumulate wealth</a:t>
            </a:r>
          </a:p>
          <a:p>
            <a:pPr marL="457200" indent="-457200" algn="l" eaLnBrk="1" hangingPunct="1">
              <a:buFont typeface="Arial" pitchFamily="34" charset="0"/>
              <a:buChar char="•"/>
            </a:pPr>
            <a:r>
              <a:rPr lang="en-US" sz="2600" b="1" dirty="0" err="1" smtClean="0">
                <a:solidFill>
                  <a:schemeClr val="tx1"/>
                </a:solidFill>
                <a:latin typeface="Baskerville Old Face" panose="02020602080505020303" pitchFamily="18" charset="0"/>
              </a:rPr>
              <a:t>Hazrat</a:t>
            </a:r>
            <a:r>
              <a:rPr lang="en-US" sz="2600" b="1" dirty="0" smtClean="0">
                <a:solidFill>
                  <a:schemeClr val="tx1"/>
                </a:solidFill>
                <a:latin typeface="Baskerville Old Face" panose="02020602080505020303" pitchFamily="18" charset="0"/>
              </a:rPr>
              <a:t> </a:t>
            </a:r>
            <a:r>
              <a:rPr lang="en-US" sz="2600" b="1" dirty="0" err="1" smtClean="0">
                <a:solidFill>
                  <a:schemeClr val="tx1"/>
                </a:solidFill>
                <a:latin typeface="Baskerville Old Face" panose="02020602080505020303" pitchFamily="18" charset="0"/>
              </a:rPr>
              <a:t>Usman</a:t>
            </a:r>
            <a:r>
              <a:rPr lang="en-US" sz="2600" b="1" dirty="0" smtClean="0">
                <a:solidFill>
                  <a:schemeClr val="tx1"/>
                </a:solidFill>
                <a:latin typeface="Baskerville Old Face" panose="02020602080505020303" pitchFamily="18" charset="0"/>
              </a:rPr>
              <a:t> (RA) gave away lavish sums as </a:t>
            </a:r>
            <a:r>
              <a:rPr lang="en-US" sz="2600" b="1" dirty="0" err="1" smtClean="0">
                <a:solidFill>
                  <a:schemeClr val="tx1"/>
                </a:solidFill>
                <a:latin typeface="Baskerville Old Face" panose="02020602080505020303" pitchFamily="18" charset="0"/>
              </a:rPr>
              <a:t>sadaqat</a:t>
            </a:r>
            <a:r>
              <a:rPr lang="en-US" sz="2600" b="1" dirty="0" smtClean="0">
                <a:solidFill>
                  <a:schemeClr val="tx1"/>
                </a:solidFill>
                <a:latin typeface="Baskerville Old Face" panose="02020602080505020303" pitchFamily="18" charset="0"/>
              </a:rPr>
              <a:t> for the support of the needy to prosecute Jihad in the way of Allah and on other occasions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43928492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The Right to Accumulate wealth</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At his death he left a very large estate which he could not have done without accumulation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35048234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Rights of Individual Ownership (V):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The Right to Accumulate wealth</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Similarly, Abdullah bin </a:t>
            </a:r>
            <a:r>
              <a:rPr lang="en-US" sz="2600" b="1" dirty="0" err="1" smtClean="0">
                <a:solidFill>
                  <a:schemeClr val="tx1"/>
                </a:solidFill>
                <a:latin typeface="Baskerville Old Face" panose="02020602080505020303" pitchFamily="18" charset="0"/>
              </a:rPr>
              <a:t>Zubair</a:t>
            </a:r>
            <a:r>
              <a:rPr lang="en-US" sz="2600" b="1" dirty="0" smtClean="0">
                <a:solidFill>
                  <a:schemeClr val="tx1"/>
                </a:solidFill>
                <a:latin typeface="Baskerville Old Face" panose="02020602080505020303" pitchFamily="18" charset="0"/>
              </a:rPr>
              <a:t> and Abdul </a:t>
            </a:r>
            <a:r>
              <a:rPr lang="en-US" sz="2600" b="1" dirty="0" err="1" smtClean="0">
                <a:solidFill>
                  <a:schemeClr val="tx1"/>
                </a:solidFill>
                <a:latin typeface="Baskerville Old Face" panose="02020602080505020303" pitchFamily="18" charset="0"/>
              </a:rPr>
              <a:t>Rahman</a:t>
            </a:r>
            <a:r>
              <a:rPr lang="en-US" sz="2600" b="1" dirty="0" smtClean="0">
                <a:solidFill>
                  <a:schemeClr val="tx1"/>
                </a:solidFill>
                <a:latin typeface="Baskerville Old Face" panose="02020602080505020303" pitchFamily="18" charset="0"/>
              </a:rPr>
              <a:t> bin Auf (Allah be pleased with them) also left huge estates after death</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66467667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a:t>
            </a:r>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Limits of Private Ownership</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101013154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Private Ownership:</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real owner of the wealth is Allah</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It is Allah who blessed the right of ownership on man</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Man’s right of ownership is not absolute but it is subject of limits and restraints imposed upon it by Allah</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76975975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685800" y="1143000"/>
            <a:ext cx="79248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Private Ownership: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rtl="1" eaLnBrk="1" hangingPunct="1"/>
            <a:r>
              <a:rPr lang="ur-PK" sz="2800" b="1" dirty="0">
                <a:solidFill>
                  <a:schemeClr val="tx1"/>
                </a:solidFill>
                <a:latin typeface="Baskerville Old Face" pitchFamily="18" charset="0"/>
                <a:cs typeface="1 MUHAMMADI QURANIC" pitchFamily="66" charset="-78"/>
              </a:rPr>
              <a:t>وَابْتَـغِ فِيْمَآ اٰتَاكَ اللّـٰهُ الـدَّارَ الْاٰخِرَةَ ۖ وَلَا تَنْسَ نَصِيْبَكَ مِنَ الـدُّنْيَا ۖ وَاَحْسِنْ كَمَآ اَحْسَنَ اللّـٰهُ اِلَيْكَ ۖ وَلَا تَبْـغِ الْفَسَادَ فِى الْاَرْضِ ۖ اِنَّ اللّـٰهَ لَا يُحِبُّ </a:t>
            </a:r>
            <a:r>
              <a:rPr lang="ur-PK" sz="2800" b="1" dirty="0" smtClean="0">
                <a:solidFill>
                  <a:schemeClr val="tx1"/>
                </a:solidFill>
                <a:latin typeface="Baskerville Old Face" pitchFamily="18" charset="0"/>
                <a:cs typeface="1 MUHAMMADI QURANIC" pitchFamily="66" charset="-78"/>
              </a:rPr>
              <a:t>الْمُفْسِدِيْنَ</a:t>
            </a:r>
            <a:endParaRPr lang="en-US" sz="2800" b="1" dirty="0" smtClean="0">
              <a:solidFill>
                <a:schemeClr val="tx1"/>
              </a:solidFill>
              <a:latin typeface="Baskerville Old Face" pitchFamily="18" charset="0"/>
              <a:cs typeface="1 MUHAMMADI QURANIC" pitchFamily="66" charset="-78"/>
            </a:endParaRPr>
          </a:p>
          <a:p>
            <a:pPr algn="l" eaLnBrk="1" hangingPunct="1"/>
            <a:r>
              <a:rPr lang="en-US" sz="2800" b="1" dirty="0" smtClean="0">
                <a:solidFill>
                  <a:schemeClr val="tx1"/>
                </a:solidFill>
                <a:latin typeface="Baskerville Old Face" pitchFamily="18" charset="0"/>
                <a:cs typeface="1 MUHAMMADI QURANIC" pitchFamily="66" charset="-78"/>
              </a:rPr>
              <a:t>And that (wealth) which Allah has given you, demand the hereafter with it and no not forget your share of the world and do such good with the people (as) Allah has done good with you and do not desire (do) dispute in the land. Indeed Allah does not love the disputers. [Q28:  77]</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1442153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Ownership (Definition, Causes &amp; Nature:</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Characteristics:</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Ownership of physical items is not time bound but ownership of benefits is time bound</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Ownership of physical items can not destroy by death of owner but it transfers</a:t>
            </a: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7"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73742646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Private Ownership:</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In interpretation of the verse of Al </a:t>
            </a:r>
            <a:r>
              <a:rPr lang="en-US" sz="2600" b="1" dirty="0" err="1" smtClean="0">
                <a:solidFill>
                  <a:schemeClr val="tx1"/>
                </a:solidFill>
                <a:latin typeface="Baskerville Old Face" panose="02020602080505020303" pitchFamily="18" charset="0"/>
              </a:rPr>
              <a:t>Qasas</a:t>
            </a:r>
            <a:r>
              <a:rPr lang="en-US" sz="2600" b="1" dirty="0" smtClean="0">
                <a:solidFill>
                  <a:schemeClr val="tx1"/>
                </a:solidFill>
                <a:latin typeface="Baskerville Old Face" panose="02020602080505020303" pitchFamily="18" charset="0"/>
              </a:rPr>
              <a:t> Mufti Muhammad </a:t>
            </a:r>
            <a:r>
              <a:rPr lang="en-US" sz="2600" b="1" dirty="0" err="1" smtClean="0">
                <a:solidFill>
                  <a:schemeClr val="tx1"/>
                </a:solidFill>
                <a:latin typeface="Baskerville Old Face" panose="02020602080505020303" pitchFamily="18" charset="0"/>
              </a:rPr>
              <a:t>Shafi</a:t>
            </a:r>
            <a:r>
              <a:rPr lang="en-US" sz="2600" b="1" dirty="0" smtClean="0">
                <a:solidFill>
                  <a:schemeClr val="tx1"/>
                </a:solidFill>
                <a:latin typeface="Baskerville Old Face" panose="02020602080505020303" pitchFamily="18" charset="0"/>
              </a:rPr>
              <a:t> writes</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Whatever man owns has been given to him by Allah</a:t>
            </a:r>
          </a:p>
          <a:p>
            <a:pPr algn="l" eaLnBrk="1" hangingPunct="1"/>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01745152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Private Ownership:</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Wingdings" pitchFamily="2" charset="2"/>
              <a:buChar char="ü"/>
            </a:pP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Man </a:t>
            </a:r>
            <a:r>
              <a:rPr lang="en-US" sz="2600" b="1" dirty="0">
                <a:solidFill>
                  <a:schemeClr val="tx1"/>
                </a:solidFill>
                <a:latin typeface="Baskerville Old Face" panose="02020602080505020303" pitchFamily="18" charset="0"/>
              </a:rPr>
              <a:t>should spend his wealth in such manner that his ultimate purpose should be to achieve success in the </a:t>
            </a:r>
            <a:r>
              <a:rPr lang="en-US" sz="2600" b="1" dirty="0" smtClean="0">
                <a:solidFill>
                  <a:schemeClr val="tx1"/>
                </a:solidFill>
                <a:latin typeface="Baskerville Old Face" panose="02020602080505020303" pitchFamily="18" charset="0"/>
              </a:rPr>
              <a:t>world and Hereafter both</a:t>
            </a:r>
            <a:endParaRPr lang="en-US" sz="2600" b="1" dirty="0">
              <a:solidFill>
                <a:schemeClr val="tx1"/>
              </a:solidFill>
              <a:latin typeface="Baskerville Old Face" panose="02020602080505020303" pitchFamily="18" charset="0"/>
            </a:endParaRPr>
          </a:p>
          <a:p>
            <a:pPr marL="457200" indent="-457200" algn="l" eaLnBrk="1" hangingPunct="1">
              <a:buFont typeface="Wingdings" pitchFamily="2" charset="2"/>
              <a:buChar char="ü"/>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56397535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Private Ownership:</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Wingdings" pitchFamily="2" charset="2"/>
              <a:buChar char="ü"/>
            </a:pP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Since wealth has been given by Allah, man should spend it in accordance with His commands</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Allah has given two kinds of orders for the use of this wealth</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75347432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Private Ownership:</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Man should give away a portion of his wealth to others. This order has been issued because whatever man owns has been given to him by Allah. Hence man should show benevolence to others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25139626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Private Ownership:</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600" b="1" dirty="0" smtClean="0">
                <a:solidFill>
                  <a:schemeClr val="tx1"/>
                </a:solidFill>
                <a:latin typeface="Baskerville Old Face" panose="02020602080505020303" pitchFamily="18" charset="0"/>
              </a:rPr>
              <a:t>2.   Allah has the right to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forbid you to use this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wealth in some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particular way. It is his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prerogative to deny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you your right over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wealth in case it is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likely to cause strife or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evil in the land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329620316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a:t>
            </a:r>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Limits of The Right to Use or Spend (I)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76424693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 (I):</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600" b="1" dirty="0" smtClean="0">
                <a:solidFill>
                  <a:schemeClr val="tx1"/>
                </a:solidFill>
                <a:latin typeface="Baskerville Old Face" panose="02020602080505020303" pitchFamily="18" charset="0"/>
              </a:rPr>
              <a:t>Islam has imposed the following limits on the use and spending of things:</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Prohibition to waste wealth</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Prohibition to spend wealth on things or activities disallowed by </a:t>
            </a:r>
            <a:r>
              <a:rPr lang="en-US" sz="2600" b="1" dirty="0" err="1" smtClean="0">
                <a:solidFill>
                  <a:schemeClr val="tx1"/>
                </a:solidFill>
                <a:latin typeface="Baskerville Old Face" panose="02020602080505020303" pitchFamily="18" charset="0"/>
              </a:rPr>
              <a:t>Shariat</a:t>
            </a: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9685817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 (I):</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algn="l" eaLnBrk="1" hangingPunct="1"/>
            <a:endParaRPr lang="en-US" sz="2600" b="1" dirty="0" smtClean="0">
              <a:solidFill>
                <a:schemeClr val="tx1"/>
              </a:solidFill>
              <a:latin typeface="Baskerville Old Face" panose="02020602080505020303" pitchFamily="18" charset="0"/>
            </a:endParaRPr>
          </a:p>
          <a:p>
            <a:pPr algn="l" eaLnBrk="1" hangingPunct="1"/>
            <a:r>
              <a:rPr lang="en-US" sz="2600" b="1" dirty="0" smtClean="0">
                <a:solidFill>
                  <a:schemeClr val="tx1"/>
                </a:solidFill>
                <a:latin typeface="Baskerville Old Face" panose="02020602080505020303" pitchFamily="18" charset="0"/>
              </a:rPr>
              <a:t>Islam has imposed the following limits on the use and spending of things:</a:t>
            </a:r>
          </a:p>
          <a:p>
            <a:pPr marL="514350" indent="-514350" algn="l" eaLnBrk="1" hangingPunct="1">
              <a:buAutoNum type="arabicPeriod" startAt="3"/>
            </a:pPr>
            <a:r>
              <a:rPr lang="en-US" sz="2600" b="1" dirty="0" smtClean="0">
                <a:solidFill>
                  <a:schemeClr val="tx1"/>
                </a:solidFill>
                <a:latin typeface="Baskerville Old Face" panose="02020602080505020303" pitchFamily="18" charset="0"/>
              </a:rPr>
              <a:t>Ban on extravagance and immoderate spending</a:t>
            </a:r>
          </a:p>
          <a:p>
            <a:pPr marL="514350" indent="-514350" algn="l" eaLnBrk="1" hangingPunct="1">
              <a:buAutoNum type="arabicPeriod" startAt="3"/>
            </a:pPr>
            <a:r>
              <a:rPr lang="en-US" sz="2600" b="1" dirty="0" smtClean="0">
                <a:solidFill>
                  <a:schemeClr val="tx1"/>
                </a:solidFill>
                <a:latin typeface="Baskerville Old Face" panose="02020602080505020303" pitchFamily="18" charset="0"/>
              </a:rPr>
              <a:t>Prohibition of voluptuous life style</a:t>
            </a:r>
          </a:p>
          <a:p>
            <a:pPr algn="l" eaLnBrk="1" hangingPunct="1"/>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58403063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 (I):</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algn="l" eaLnBrk="1" hangingPunct="1"/>
            <a:endParaRPr lang="en-US" sz="2600" b="1" dirty="0" smtClean="0">
              <a:solidFill>
                <a:schemeClr val="tx1"/>
              </a:solidFill>
              <a:latin typeface="Baskerville Old Face" panose="02020602080505020303" pitchFamily="18" charset="0"/>
            </a:endParaRPr>
          </a:p>
          <a:p>
            <a:pPr algn="l" eaLnBrk="1" hangingPunct="1"/>
            <a:r>
              <a:rPr lang="en-US" sz="2600" b="1" dirty="0" smtClean="0">
                <a:solidFill>
                  <a:schemeClr val="tx1"/>
                </a:solidFill>
                <a:latin typeface="Baskerville Old Face" panose="02020602080505020303" pitchFamily="18" charset="0"/>
              </a:rPr>
              <a:t>Islam has imposed the following limits on the use and spending of things:</a:t>
            </a:r>
          </a:p>
          <a:p>
            <a:pPr marL="514350" indent="-514350" algn="l" eaLnBrk="1" hangingPunct="1">
              <a:buAutoNum type="arabicPeriod" startAt="5"/>
            </a:pPr>
            <a:r>
              <a:rPr lang="en-US" sz="2600" b="1" dirty="0" smtClean="0">
                <a:solidFill>
                  <a:schemeClr val="tx1"/>
                </a:solidFill>
                <a:latin typeface="Baskerville Old Face" panose="02020602080505020303" pitchFamily="18" charset="0"/>
              </a:rPr>
              <a:t>Prohibition of using one’s property in such a way as to cause hurt or loss to others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19804344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Prohibition to waste wealth</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Since wealth is Allah’s trust with man, it is prohibited to betray the trust by wasting it. Wasting of wealth is very similar to mischief and strife in the land (</a:t>
            </a:r>
            <a:r>
              <a:rPr lang="en-US" sz="2600" b="1" dirty="0" err="1" smtClean="0">
                <a:solidFill>
                  <a:schemeClr val="tx1"/>
                </a:solidFill>
                <a:latin typeface="Baskerville Old Face" panose="02020602080505020303" pitchFamily="18" charset="0"/>
              </a:rPr>
              <a:t>Fasad</a:t>
            </a:r>
            <a:r>
              <a:rPr lang="en-US" sz="2600" b="1" dirty="0" smtClean="0">
                <a:solidFill>
                  <a:schemeClr val="tx1"/>
                </a:solidFill>
                <a:latin typeface="Baskerville Old Face" panose="02020602080505020303" pitchFamily="18" charset="0"/>
              </a:rPr>
              <a:t> </a:t>
            </a:r>
            <a:r>
              <a:rPr lang="en-US" sz="2600" b="1" dirty="0" err="1" smtClean="0">
                <a:solidFill>
                  <a:schemeClr val="tx1"/>
                </a:solidFill>
                <a:latin typeface="Baskerville Old Face" panose="02020602080505020303" pitchFamily="18" charset="0"/>
              </a:rPr>
              <a:t>fil</a:t>
            </a:r>
            <a:r>
              <a:rPr lang="en-US" sz="2600" b="1" dirty="0" smtClean="0">
                <a:solidFill>
                  <a:schemeClr val="tx1"/>
                </a:solidFill>
                <a:latin typeface="Baskerville Old Face" panose="02020602080505020303" pitchFamily="18" charset="0"/>
              </a:rPr>
              <a:t> </a:t>
            </a:r>
            <a:r>
              <a:rPr lang="en-US" sz="2600" b="1" dirty="0" err="1" smtClean="0">
                <a:solidFill>
                  <a:schemeClr val="tx1"/>
                </a:solidFill>
                <a:latin typeface="Baskerville Old Face" panose="02020602080505020303" pitchFamily="18" charset="0"/>
              </a:rPr>
              <a:t>Ard</a:t>
            </a:r>
            <a:r>
              <a:rPr lang="en-US" sz="26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287134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a:t>
            </a:r>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The Real Nature of Ownership (I)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358129441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rtl="1" eaLnBrk="1" hangingPunct="1"/>
            <a:r>
              <a:rPr lang="ur-PK" sz="2800" b="1" dirty="0">
                <a:solidFill>
                  <a:schemeClr val="tx1"/>
                </a:solidFill>
                <a:latin typeface="Baskerville Old Face" pitchFamily="18" charset="0"/>
                <a:cs typeface="1 MUHAMMADI QURANIC" pitchFamily="66" charset="-78"/>
              </a:rPr>
              <a:t>وَاِذَا تَوَلّـٰى سَعٰى فِى الْاَرْضِ لِيُفْسِدَ فِيْـهَا وَيُهْلِكَ الْحَرْثَ وَالنَّسْلَ ۗ وَاللّـٰهُ لَا يُحِبُّ الْفَسَادَ </a:t>
            </a:r>
            <a:endParaRPr lang="en-US" sz="2800" b="1" dirty="0" smtClean="0">
              <a:solidFill>
                <a:schemeClr val="tx1"/>
              </a:solidFill>
              <a:latin typeface="Baskerville Old Face" pitchFamily="18" charset="0"/>
              <a:cs typeface="1 MUHAMMADI QURANIC" pitchFamily="66" charset="-78"/>
            </a:endParaRPr>
          </a:p>
          <a:p>
            <a:pPr algn="l" eaLnBrk="1" hangingPunct="1"/>
            <a:r>
              <a:rPr lang="en-US" sz="2800" b="1" dirty="0" smtClean="0">
                <a:solidFill>
                  <a:schemeClr val="tx1"/>
                </a:solidFill>
                <a:latin typeface="Baskerville Old Face" pitchFamily="18" charset="0"/>
                <a:cs typeface="1 MUHAMMADI QURANIC" pitchFamily="66" charset="-78"/>
              </a:rPr>
              <a:t>And when he goes away from (you), he tries in the earth to spread dispute in it and to destroy crops and cattle and Allah does not love dispute. [Q2:  205]</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5308013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Imam </a:t>
            </a:r>
            <a:r>
              <a:rPr lang="en-US" sz="2800" b="1" dirty="0" err="1" smtClean="0">
                <a:solidFill>
                  <a:schemeClr val="tx1"/>
                </a:solidFill>
                <a:latin typeface="Baskerville Old Face" pitchFamily="18" charset="0"/>
                <a:cs typeface="1 MUHAMMADI QURANIC" pitchFamily="66" charset="-78"/>
              </a:rPr>
              <a:t>Navavi</a:t>
            </a:r>
            <a:r>
              <a:rPr lang="en-US" sz="2800" b="1" dirty="0" smtClean="0">
                <a:solidFill>
                  <a:schemeClr val="tx1"/>
                </a:solidFill>
                <a:latin typeface="Baskerville Old Face" pitchFamily="18" charset="0"/>
                <a:cs typeface="1 MUHAMMADI QURANIC" pitchFamily="66" charset="-78"/>
              </a:rPr>
              <a:t> writes:</a:t>
            </a:r>
          </a:p>
          <a:p>
            <a:pPr algn="l" eaLnBrk="1" hangingPunct="1"/>
            <a:r>
              <a:rPr lang="en-US" sz="2800" b="1" dirty="0" smtClean="0">
                <a:solidFill>
                  <a:schemeClr val="tx1"/>
                </a:solidFill>
                <a:latin typeface="Baskerville Old Face" pitchFamily="18" charset="0"/>
                <a:cs typeface="1 MUHAMMADI QURANIC" pitchFamily="66" charset="-78"/>
              </a:rPr>
              <a:t>“Wasting of wealth implies spending wealth in ways which are contrary to </a:t>
            </a:r>
            <a:r>
              <a:rPr lang="en-US" sz="2800" b="1" dirty="0" err="1" smtClean="0">
                <a:solidFill>
                  <a:schemeClr val="tx1"/>
                </a:solidFill>
                <a:latin typeface="Baskerville Old Face" pitchFamily="18" charset="0"/>
                <a:cs typeface="1 MUHAMMADI QURANIC" pitchFamily="66" charset="-78"/>
              </a:rPr>
              <a:t>shariat</a:t>
            </a:r>
            <a:r>
              <a:rPr lang="en-US" sz="2800" b="1" dirty="0" smtClean="0">
                <a:solidFill>
                  <a:schemeClr val="tx1"/>
                </a:solidFill>
                <a:latin typeface="Baskerville Old Face" pitchFamily="18" charset="0"/>
                <a:cs typeface="1 MUHAMMADI QURANIC" pitchFamily="66" charset="-78"/>
              </a:rPr>
              <a:t> and spending it unnecessarily. The reason for the prohibition is that this kind of spending given rise to mischiefs in the society and Allah does not like mischief-mongers. Furthermore when a man has wasted his own wealth his thoughts turn to expropriating the wealth of others.”</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27738939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spend(I): </a:t>
            </a:r>
            <a:endParaRPr lang="en-US" sz="2800" b="1" dirty="0" smtClean="0">
              <a:solidFill>
                <a:schemeClr val="tx1"/>
              </a:solidFill>
              <a:latin typeface="Baskerville Old Face" pitchFamily="18" charset="0"/>
              <a:cs typeface="1 MUHAMMADI QURANIC" pitchFamily="66" charset="-78"/>
            </a:endParaRPr>
          </a:p>
          <a:p>
            <a:pPr algn="l" eaLnBrk="1" hangingPunct="1"/>
            <a:r>
              <a:rPr lang="en-US" sz="2800" b="1" dirty="0" smtClean="0">
                <a:solidFill>
                  <a:schemeClr val="tx1"/>
                </a:solidFill>
                <a:latin typeface="Baskerville Old Face" pitchFamily="18" charset="0"/>
                <a:cs typeface="1 MUHAMMADI QURANIC" pitchFamily="66" charset="-78"/>
              </a:rPr>
              <a:t>Sending a troop to Syria Abu </a:t>
            </a:r>
            <a:r>
              <a:rPr lang="en-US" sz="2800" b="1" dirty="0" err="1" smtClean="0">
                <a:solidFill>
                  <a:schemeClr val="tx1"/>
                </a:solidFill>
                <a:latin typeface="Baskerville Old Face" pitchFamily="18" charset="0"/>
                <a:cs typeface="1 MUHAMMADI QURANIC" pitchFamily="66" charset="-78"/>
              </a:rPr>
              <a:t>Bakar</a:t>
            </a:r>
            <a:r>
              <a:rPr lang="en-US" sz="2800" b="1" dirty="0" smtClean="0">
                <a:solidFill>
                  <a:schemeClr val="tx1"/>
                </a:solidFill>
                <a:latin typeface="Baskerville Old Face" pitchFamily="18" charset="0"/>
                <a:cs typeface="1 MUHAMMADI QURANIC" pitchFamily="66" charset="-78"/>
              </a:rPr>
              <a:t> (RA) said:</a:t>
            </a:r>
          </a:p>
          <a:p>
            <a:pPr algn="l" eaLnBrk="1" hangingPunct="1"/>
            <a:r>
              <a:rPr lang="en-US" sz="2800" b="1" dirty="0" smtClean="0">
                <a:solidFill>
                  <a:schemeClr val="tx1"/>
                </a:solidFill>
                <a:latin typeface="Baskerville Old Face" pitchFamily="18" charset="0"/>
                <a:cs typeface="1 MUHAMMADI QURANIC" pitchFamily="66" charset="-78"/>
              </a:rPr>
              <a:t>I give you ten instructions “Do not slay any woman, child or a very old man. Do not cut down a fruit tree, do no lay waste a settled land, do not slaughter a goat or camel except for food, do not burn the honeybees nor scatter them, do not embezzle, and do not be a coward”. (</a:t>
            </a:r>
            <a:r>
              <a:rPr lang="en-US" sz="2800" b="1" dirty="0" err="1" smtClean="0">
                <a:solidFill>
                  <a:schemeClr val="tx1"/>
                </a:solidFill>
                <a:latin typeface="Baskerville Old Face" pitchFamily="18" charset="0"/>
                <a:cs typeface="1 MUHAMMADI QURANIC" pitchFamily="66" charset="-78"/>
              </a:rPr>
              <a:t>Mowta</a:t>
            </a:r>
            <a:r>
              <a:rPr lang="en-US" sz="2800" b="1" dirty="0" smtClean="0">
                <a:solidFill>
                  <a:schemeClr val="tx1"/>
                </a:solidFill>
                <a:latin typeface="Baskerville Old Face" pitchFamily="18" charset="0"/>
                <a:cs typeface="1 MUHAMMADI QURANIC" pitchFamily="66" charset="-78"/>
              </a:rPr>
              <a:t> Imam Malik)</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761612580"/>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rtl="1" eaLnBrk="1" hangingPunct="1"/>
            <a:r>
              <a:rPr lang="ur-PK" sz="2800" b="1" dirty="0">
                <a:solidFill>
                  <a:schemeClr val="tx1"/>
                </a:solidFill>
                <a:latin typeface="Baskerville Old Face" pitchFamily="18" charset="0"/>
                <a:cs typeface="1 MUHAMMADI QURANIC" pitchFamily="66" charset="-78"/>
              </a:rPr>
              <a:t>وَاِلٰى مَدْيَنَ اَخَاهُـمْ شُعَيْبًا ۗ قَالَ يَا قَوْمِ اعْبُدُوا اللّـٰهَ مَا لَكُمْ مِّنْ اِلٰـهٍ غَيْـرُهٝ ۖ قَدْ جَآءَتْكُمْ بَيِّنَةٌ مِّنْ رَّبِّكُمْ ۖ فَاَوْفُوا الْكَيْلَ وَالْمِيْـزَانَ وَلَا تَبْخَسُوا النَّاسَ اَشْيَآءَهُـمْ وَلَا تُفْسِدُوْا فِى الْاَرْضِ بَعْدَ اِصْلَاحِهَا ۚ ذٰلِكُمْ خَيْـرٌ لَّكُمْ اِنْ كُنْتُـمْ </a:t>
            </a:r>
            <a:r>
              <a:rPr lang="ur-PK" sz="2800" b="1" dirty="0" smtClean="0">
                <a:solidFill>
                  <a:schemeClr val="tx1"/>
                </a:solidFill>
                <a:latin typeface="Baskerville Old Face" pitchFamily="18" charset="0"/>
                <a:cs typeface="1 MUHAMMADI QURANIC" pitchFamily="66" charset="-78"/>
              </a:rPr>
              <a:t>مُّؤْمِنِيْنَ</a:t>
            </a:r>
          </a:p>
          <a:p>
            <a:pPr algn="l" eaLnBrk="1" hangingPunct="1"/>
            <a:r>
              <a:rPr lang="en-US" sz="2800" b="1" dirty="0" smtClean="0">
                <a:solidFill>
                  <a:schemeClr val="tx1"/>
                </a:solidFill>
                <a:latin typeface="Baskerville Old Face" pitchFamily="18" charset="0"/>
                <a:cs typeface="1 MUHAMMADI QURANIC" pitchFamily="66" charset="-78"/>
              </a:rPr>
              <a:t>. [Q7:  85]</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40149170"/>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algn="l" eaLnBrk="1" hangingPunct="1"/>
            <a:r>
              <a:rPr lang="en-US" sz="2800" b="1" dirty="0" smtClean="0">
                <a:solidFill>
                  <a:schemeClr val="tx1"/>
                </a:solidFill>
                <a:latin typeface="Baskerville Old Face" pitchFamily="18" charset="0"/>
                <a:cs typeface="1 MUHAMMADI QURANIC" pitchFamily="66" charset="-78"/>
              </a:rPr>
              <a:t>And We sent their brother, </a:t>
            </a:r>
            <a:r>
              <a:rPr lang="en-US" sz="2800" b="1" dirty="0" err="1" smtClean="0">
                <a:solidFill>
                  <a:schemeClr val="tx1"/>
                </a:solidFill>
                <a:latin typeface="Baskerville Old Face" pitchFamily="18" charset="0"/>
                <a:cs typeface="1 MUHAMMADI QURANIC" pitchFamily="66" charset="-78"/>
              </a:rPr>
              <a:t>Shuaib</a:t>
            </a:r>
            <a:r>
              <a:rPr lang="en-US" sz="2800" b="1" dirty="0" smtClean="0">
                <a:solidFill>
                  <a:schemeClr val="tx1"/>
                </a:solidFill>
                <a:latin typeface="Baskerville Old Face" pitchFamily="18" charset="0"/>
                <a:cs typeface="1 MUHAMMADI QURANIC" pitchFamily="66" charset="-78"/>
              </a:rPr>
              <a:t> to </a:t>
            </a:r>
            <a:r>
              <a:rPr lang="en-US" sz="2800" b="1" dirty="0" err="1" smtClean="0">
                <a:solidFill>
                  <a:schemeClr val="tx1"/>
                </a:solidFill>
                <a:latin typeface="Baskerville Old Face" pitchFamily="18" charset="0"/>
                <a:cs typeface="1 MUHAMMADI QURANIC" pitchFamily="66" charset="-78"/>
              </a:rPr>
              <a:t>Madian</a:t>
            </a:r>
            <a:r>
              <a:rPr lang="en-US" sz="2800" b="1" dirty="0" smtClean="0">
                <a:solidFill>
                  <a:schemeClr val="tx1"/>
                </a:solidFill>
                <a:latin typeface="Baskerville Old Face" pitchFamily="18" charset="0"/>
                <a:cs typeface="1 MUHAMMADI QURANIC" pitchFamily="66" charset="-78"/>
              </a:rPr>
              <a:t>. He advised them: O, (my) nation! Worship Allah only, there is no God for you except Him. The signs from your Lord has reached you. Give exact measure and weight and do not give less things to the people and do not create dispute in land after its reformation. This is better for you, if you are believers. [Q7:  85]</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75347775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4572000" y="1219200"/>
            <a:ext cx="3657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1800" b="1" dirty="0" smtClean="0">
                <a:solidFill>
                  <a:schemeClr val="tx1"/>
                </a:solidFill>
                <a:latin typeface="Baskerville Old Face" pitchFamily="18" charset="0"/>
                <a:cs typeface="1 MUHAMMADI QURANIC" pitchFamily="66" charset="-78"/>
              </a:rPr>
              <a:t>The </a:t>
            </a:r>
            <a:r>
              <a:rPr lang="en-US" sz="1800" b="1" dirty="0">
                <a:solidFill>
                  <a:schemeClr val="tx1"/>
                </a:solidFill>
                <a:latin typeface="Baskerville Old Face" pitchFamily="18" charset="0"/>
                <a:cs typeface="1 MUHAMMADI QURANIC" pitchFamily="66" charset="-78"/>
              </a:rPr>
              <a:t>Quran Says:</a:t>
            </a:r>
          </a:p>
          <a:p>
            <a:pPr algn="l" eaLnBrk="1" hangingPunct="1"/>
            <a:r>
              <a:rPr lang="en-US" sz="1800" b="1" dirty="0" smtClean="0">
                <a:solidFill>
                  <a:schemeClr val="tx1"/>
                </a:solidFill>
                <a:latin typeface="Baskerville Old Face" pitchFamily="18" charset="0"/>
                <a:cs typeface="1 MUHAMMADI QURANIC" pitchFamily="66" charset="-78"/>
              </a:rPr>
              <a:t>And We sent their brother, </a:t>
            </a:r>
            <a:r>
              <a:rPr lang="en-US" sz="1800" b="1" dirty="0" err="1" smtClean="0">
                <a:solidFill>
                  <a:schemeClr val="tx1"/>
                </a:solidFill>
                <a:latin typeface="Baskerville Old Face" pitchFamily="18" charset="0"/>
                <a:cs typeface="1 MUHAMMADI QURANIC" pitchFamily="66" charset="-78"/>
              </a:rPr>
              <a:t>Shuaib</a:t>
            </a:r>
            <a:r>
              <a:rPr lang="en-US" sz="1800" b="1" dirty="0" smtClean="0">
                <a:solidFill>
                  <a:schemeClr val="tx1"/>
                </a:solidFill>
                <a:latin typeface="Baskerville Old Face" pitchFamily="18" charset="0"/>
                <a:cs typeface="1 MUHAMMADI QURANIC" pitchFamily="66" charset="-78"/>
              </a:rPr>
              <a:t> to </a:t>
            </a:r>
            <a:r>
              <a:rPr lang="en-US" sz="1800" b="1" dirty="0" err="1" smtClean="0">
                <a:solidFill>
                  <a:schemeClr val="tx1"/>
                </a:solidFill>
                <a:latin typeface="Baskerville Old Face" pitchFamily="18" charset="0"/>
                <a:cs typeface="1 MUHAMMADI QURANIC" pitchFamily="66" charset="-78"/>
              </a:rPr>
              <a:t>Madian</a:t>
            </a:r>
            <a:r>
              <a:rPr lang="en-US" sz="1800" b="1" dirty="0" smtClean="0">
                <a:solidFill>
                  <a:schemeClr val="tx1"/>
                </a:solidFill>
                <a:latin typeface="Baskerville Old Face" pitchFamily="18" charset="0"/>
                <a:cs typeface="1 MUHAMMADI QURANIC" pitchFamily="66" charset="-78"/>
              </a:rPr>
              <a:t>. He advised them: O, (my) nation! Worship Allah only, there is no God for you except Him. The signs from your Lord has reached you. Give exact measure and weight and do not give less things to the people and do not create dispute in land after its reformation. This is better for you, if you are believers. [Q7:  85]</a:t>
            </a:r>
            <a:endParaRPr lang="en-US" sz="1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8" name="TextBox 7"/>
          <p:cNvSpPr txBox="1"/>
          <p:nvPr/>
        </p:nvSpPr>
        <p:spPr>
          <a:xfrm>
            <a:off x="2362200" y="38862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15507372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a:t>
            </a:r>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Limits of The Right to Use or Spend (II)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179156421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Prohibition to waste wealth</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prophet says:</a:t>
            </a:r>
          </a:p>
          <a:p>
            <a:pPr algn="l" eaLnBrk="1" hangingPunct="1"/>
            <a:r>
              <a:rPr lang="en-US" sz="2600" b="1" dirty="0" smtClean="0">
                <a:solidFill>
                  <a:schemeClr val="tx1"/>
                </a:solidFill>
                <a:latin typeface="Baskerville Old Face" panose="02020602080505020303" pitchFamily="18" charset="0"/>
              </a:rPr>
              <a:t>“Allah does not like you to do three things: Entering into a controversy, wasting wealth and asking too many questions”. (</a:t>
            </a:r>
            <a:r>
              <a:rPr lang="en-US" sz="2600" b="1" dirty="0" err="1" smtClean="0">
                <a:solidFill>
                  <a:schemeClr val="tx1"/>
                </a:solidFill>
                <a:latin typeface="Baskerville Old Face" panose="02020602080505020303" pitchFamily="18" charset="0"/>
              </a:rPr>
              <a:t>Bukhari</a:t>
            </a:r>
            <a:r>
              <a:rPr lang="en-US" sz="26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38415588"/>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Prohibition to waste wealth</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So wastage and destruction of useful things is the common loss of humanity, violation of the right of mankind and an injustice even as an act of war</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41553171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Limits of the right to use or spend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Prohibition to waste wealth</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capitalist countries waste their trade goods, industrial goods and agricultural products in order to increase the gross profit. Islam strictly prohibits this practice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Islamic Concept of Ownership</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407747104"/>
      </p:ext>
    </p:extLst>
  </p:cSld>
  <p:clrMapOvr>
    <a:masterClrMapping/>
  </p:clrMapOvr>
  <p:timing>
    <p:tnLst>
      <p:par>
        <p:cTn id="1" dur="indefinite" restart="never" nodeType="tmRoot"/>
      </p:par>
    </p:tnLst>
  </p:timing>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4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Theme1</Template>
  <TotalTime>4600</TotalTime>
  <Words>7070</Words>
  <Application>Microsoft Office PowerPoint</Application>
  <PresentationFormat>On-screen Show (4:3)</PresentationFormat>
  <Paragraphs>728</Paragraphs>
  <Slides>161</Slides>
  <Notes>0</Notes>
  <HiddenSlides>0</HiddenSlides>
  <MMClips>0</MMClips>
  <ScaleCrop>false</ScaleCrop>
  <HeadingPairs>
    <vt:vector size="4" baseType="variant">
      <vt:variant>
        <vt:lpstr>Theme</vt:lpstr>
      </vt:variant>
      <vt:variant>
        <vt:i4>1</vt:i4>
      </vt:variant>
      <vt:variant>
        <vt:lpstr>Slide Titles</vt:lpstr>
      </vt:variant>
      <vt:variant>
        <vt:i4>161</vt:i4>
      </vt:variant>
    </vt:vector>
  </HeadingPairs>
  <TitlesOfParts>
    <vt:vector size="162" baseType="lpstr">
      <vt:lpstr>Theme1</vt:lpstr>
      <vt:lpstr>Economic Ideology of Islam</vt:lpstr>
      <vt:lpstr>Islamic Concept of Ownership</vt:lpstr>
      <vt:lpstr>Islamic Concept of Ownership</vt:lpstr>
      <vt:lpstr>PowerPoint Presentation</vt:lpstr>
      <vt:lpstr>PowerPoint Presentation</vt:lpstr>
      <vt:lpstr>PowerPoint Presentation</vt:lpstr>
      <vt:lpstr>PowerPoint Presentation</vt:lpstr>
      <vt:lpstr>PowerPoint Presentation</vt:lpstr>
      <vt:lpstr>Islamic Concept of Ownership</vt:lpstr>
      <vt:lpstr>PowerPoint Presentation</vt:lpstr>
      <vt:lpstr>PowerPoint Presentation</vt:lpstr>
      <vt:lpstr>Islamic Concept of Ownership</vt:lpstr>
      <vt:lpstr>Islamic Concept of Ownership</vt:lpstr>
      <vt:lpstr>Islamic Concept of Ownership</vt:lpstr>
      <vt:lpstr>Islamic Concept of Ownership</vt:lpstr>
      <vt:lpstr>Islamic Concept of Ownership</vt:lpstr>
      <vt:lpstr>PowerPoint Presentation</vt:lpstr>
      <vt:lpstr>PowerPoint Presentation</vt:lpstr>
      <vt:lpstr>PowerPoint Presentation</vt:lpstr>
      <vt:lpstr>PowerPoint Presentation</vt:lpstr>
      <vt:lpstr>Islamic Concept of Ownership</vt:lpstr>
      <vt:lpstr>PowerPoint Presentation</vt:lpstr>
      <vt:lpstr>Islamic Concept of Ownership</vt:lpstr>
      <vt:lpstr>PowerPoint Presentation</vt:lpstr>
      <vt:lpstr>PowerPoint Presentation</vt:lpstr>
      <vt:lpstr>PowerPoint Presentation</vt:lpstr>
      <vt:lpstr>PowerPoint Presentation</vt:lpstr>
      <vt:lpstr>PowerPoint Presentation</vt:lpstr>
      <vt:lpstr>PowerPoint Presentation</vt:lpstr>
      <vt:lpstr>Islamic Concept of Ownership</vt:lpstr>
      <vt:lpstr>Islamic Concept of Ownership</vt:lpstr>
      <vt:lpstr>PowerPoint Presentation</vt:lpstr>
      <vt:lpstr>Islamic Concept of Ownership</vt:lpstr>
      <vt:lpstr>PowerPoint Presentation</vt:lpstr>
      <vt:lpstr>PowerPoint Presentation</vt:lpstr>
      <vt:lpstr>PowerPoint Presentation</vt:lpstr>
      <vt:lpstr>PowerPoint Presentation</vt:lpstr>
      <vt:lpstr>PowerPoint Presentation</vt:lpstr>
      <vt:lpstr>PowerPoint Presentation</vt:lpstr>
      <vt:lpstr>Islamic Concept of Ownership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Islamic Concept of Ownership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Islamic Concept of Ownership</vt:lpstr>
      <vt:lpstr>PowerPoint Presentation</vt:lpstr>
      <vt:lpstr>PowerPoint Presentation</vt:lpstr>
      <vt:lpstr>PowerPoint Presentation</vt:lpstr>
      <vt:lpstr>PowerPoint Presentation</vt:lpstr>
      <vt:lpstr>PowerPoint Presentation</vt:lpstr>
      <vt:lpstr>PowerPoint Presentation</vt:lpstr>
      <vt:lpstr>Islamic Concept of Ownership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Islamic Concept of Ownership</vt:lpstr>
      <vt:lpstr>PowerPoint Presentation</vt:lpstr>
      <vt:lpstr>Islamic Concept of Ownership</vt:lpstr>
      <vt:lpstr>PowerPoint Presentation</vt:lpstr>
      <vt:lpstr>PowerPoint Presentation</vt:lpstr>
      <vt:lpstr>PowerPoint Presentation</vt:lpstr>
      <vt:lpstr>PowerPoint Presentation</vt:lpstr>
      <vt:lpstr>PowerPoint Presentation</vt:lpstr>
      <vt:lpstr>Islamic Concept of Ownership</vt:lpstr>
      <vt:lpstr>PowerPoint Presentation</vt:lpstr>
      <vt:lpstr>PowerPoint Presentation</vt:lpstr>
      <vt:lpstr>PowerPoint Presentation</vt:lpstr>
      <vt:lpstr>PowerPoint Presentation</vt:lpstr>
      <vt:lpstr>Islamic Concept of Ownership</vt:lpstr>
      <vt:lpstr>Islamic Concept of Ownership</vt:lpstr>
      <vt:lpstr>Islamic Concept of Ownership</vt:lpstr>
      <vt:lpstr>Islamic Concept of Ownership</vt:lpstr>
      <vt:lpstr>Islamic Concept of Ownership</vt:lpstr>
      <vt:lpstr>Islamic Concept of Ownership</vt:lpstr>
      <vt:lpstr>Islamic Concept of Ownership</vt:lpstr>
      <vt:lpstr>PowerPoint Presentation</vt:lpstr>
      <vt:lpstr>PowerPoint Presentation</vt:lpstr>
      <vt:lpstr>PowerPoint Presentation</vt:lpstr>
      <vt:lpstr>PowerPoint Presentation</vt:lpstr>
      <vt:lpstr>PowerPoint Presentation</vt:lpstr>
      <vt:lpstr>Islamic Concept of Ownership</vt:lpstr>
      <vt:lpstr>PowerPoint Presentation</vt:lpstr>
      <vt:lpstr>PowerPoint Presentation</vt:lpstr>
      <vt:lpstr>PowerPoint Presentation</vt:lpstr>
      <vt:lpstr>Islamic Concept of Ownership</vt:lpstr>
      <vt:lpstr>Islamic Concept of Ownership</vt:lpstr>
      <vt:lpstr>PowerPoint Presentation</vt:lpstr>
      <vt:lpstr>PowerPoint Presentation</vt:lpstr>
      <vt:lpstr>PowerPoint Presentation</vt:lpstr>
      <vt:lpstr>PowerPoint Presentation</vt:lpstr>
      <vt:lpstr>PowerPoint Presentation</vt:lpstr>
      <vt:lpstr>PowerPoint Presentation</vt:lpstr>
      <vt:lpstr>Islamic Concept of Ownership</vt:lpstr>
      <vt:lpstr>PowerPoint Presentation</vt:lpstr>
      <vt:lpstr>PowerPoint Presentation</vt:lpstr>
      <vt:lpstr>Islamic Concept of Ownership</vt:lpstr>
      <vt:lpstr>Islamic Concept of Ownership</vt:lpstr>
      <vt:lpstr>Islamic Concept of Ownership</vt:lpstr>
      <vt:lpstr>PowerPoint Presentation</vt:lpstr>
      <vt:lpstr>PowerPoint Presentation</vt:lpstr>
      <vt:lpstr>PowerPoint Presentation</vt:lpstr>
      <vt:lpstr>PowerPoint Presentation</vt:lpstr>
      <vt:lpstr>Islamic Concept of Ownership</vt:lpstr>
      <vt:lpstr>PowerPoint Presentation</vt:lpstr>
      <vt:lpstr>PowerPoint Presentation</vt:lpstr>
      <vt:lpstr>PowerPoint Presentation</vt:lpstr>
      <vt:lpstr>PowerPoint Presentation</vt:lpstr>
      <vt:lpstr>PowerPoint Presentation</vt:lpstr>
      <vt:lpstr>Islamic Concept of Ownership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Islamic Concept of Ownership</vt:lpstr>
      <vt:lpstr>PowerPoint Presentation</vt:lpstr>
      <vt:lpstr>PowerPoint Presentation</vt:lpstr>
      <vt:lpstr>PowerPoint Presentation</vt:lpstr>
      <vt:lpstr>PowerPoint Presentation</vt:lpstr>
      <vt:lpstr>PowerPoint Presentation</vt:lpstr>
      <vt:lpstr>PowerPoint Presentation</vt:lpstr>
      <vt:lpstr>Islamic Concept of Ownership</vt:lpstr>
      <vt:lpstr>PowerPoint Presentation</vt:lpstr>
      <vt:lpstr>Islamic Concept of Ownership</vt:lpstr>
      <vt:lpstr>PowerPoint Presentation</vt:lpstr>
      <vt:lpstr>PowerPoint Presentation</vt:lpstr>
      <vt:lpstr>PowerPoint Presentation</vt:lpstr>
      <vt:lpstr>PowerPoint Presentation</vt:lpstr>
      <vt:lpstr>PowerPoint Presentation</vt:lpstr>
      <vt:lpstr>PowerPoint Presentation</vt:lpstr>
      <vt:lpstr>Islamic Concept of Ownership</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 Topic</dc:title>
  <dc:creator>Naseem Ejaz</dc:creator>
  <cp:lastModifiedBy>Hp</cp:lastModifiedBy>
  <cp:revision>406</cp:revision>
  <dcterms:created xsi:type="dcterms:W3CDTF">2014-09-03T15:33:21Z</dcterms:created>
  <dcterms:modified xsi:type="dcterms:W3CDTF">2017-01-27T12:14:50Z</dcterms:modified>
</cp:coreProperties>
</file>