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2"/>
  </p:notesMasterIdLst>
  <p:handoutMasterIdLst>
    <p:handoutMasterId r:id="rId43"/>
  </p:handoutMasterIdLst>
  <p:sldIdLst>
    <p:sldId id="332" r:id="rId2"/>
    <p:sldId id="613" r:id="rId3"/>
    <p:sldId id="736" r:id="rId4"/>
    <p:sldId id="814" r:id="rId5"/>
    <p:sldId id="815" r:id="rId6"/>
    <p:sldId id="816" r:id="rId7"/>
    <p:sldId id="817" r:id="rId8"/>
    <p:sldId id="818" r:id="rId9"/>
    <p:sldId id="840" r:id="rId10"/>
    <p:sldId id="819" r:id="rId11"/>
    <p:sldId id="820" r:id="rId12"/>
    <p:sldId id="821" r:id="rId13"/>
    <p:sldId id="822" r:id="rId14"/>
    <p:sldId id="823" r:id="rId15"/>
    <p:sldId id="841" r:id="rId16"/>
    <p:sldId id="824" r:id="rId17"/>
    <p:sldId id="825" r:id="rId18"/>
    <p:sldId id="826" r:id="rId19"/>
    <p:sldId id="827" r:id="rId20"/>
    <p:sldId id="842" r:id="rId21"/>
    <p:sldId id="828" r:id="rId22"/>
    <p:sldId id="829" r:id="rId23"/>
    <p:sldId id="830" r:id="rId24"/>
    <p:sldId id="831" r:id="rId25"/>
    <p:sldId id="832" r:id="rId26"/>
    <p:sldId id="833" r:id="rId27"/>
    <p:sldId id="843" r:id="rId28"/>
    <p:sldId id="834" r:id="rId29"/>
    <p:sldId id="835" r:id="rId30"/>
    <p:sldId id="836" r:id="rId31"/>
    <p:sldId id="837" r:id="rId32"/>
    <p:sldId id="844" r:id="rId33"/>
    <p:sldId id="838" r:id="rId34"/>
    <p:sldId id="839" r:id="rId35"/>
    <p:sldId id="846" r:id="rId36"/>
    <p:sldId id="847" r:id="rId37"/>
    <p:sldId id="851" r:id="rId38"/>
    <p:sldId id="850" r:id="rId39"/>
    <p:sldId id="848" r:id="rId40"/>
    <p:sldId id="849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Default Section" id="{B4BF35B9-994F-456E-ADB7-4718AB9E6D10}">
          <p14:sldIdLst>
            <p14:sldId id="332"/>
            <p14:sldId id="613"/>
            <p14:sldId id="612"/>
            <p14:sldId id="618"/>
            <p14:sldId id="619"/>
            <p14:sldId id="614"/>
            <p14:sldId id="617"/>
            <p14:sldId id="636"/>
            <p14:sldId id="637"/>
            <p14:sldId id="638"/>
            <p14:sldId id="759"/>
            <p14:sldId id="615"/>
            <p14:sldId id="616"/>
            <p14:sldId id="620"/>
            <p14:sldId id="621"/>
            <p14:sldId id="622"/>
            <p14:sldId id="781"/>
            <p14:sldId id="779"/>
            <p14:sldId id="624"/>
            <p14:sldId id="625"/>
            <p14:sldId id="760"/>
            <p14:sldId id="626"/>
            <p14:sldId id="627"/>
            <p14:sldId id="628"/>
            <p14:sldId id="629"/>
            <p14:sldId id="630"/>
            <p14:sldId id="631"/>
            <p14:sldId id="632"/>
            <p14:sldId id="761"/>
            <p14:sldId id="633"/>
            <p14:sldId id="634"/>
            <p14:sldId id="635"/>
            <p14:sldId id="644"/>
            <p14:sldId id="645"/>
            <p14:sldId id="646"/>
            <p14:sldId id="647"/>
            <p14:sldId id="648"/>
            <p14:sldId id="762"/>
            <p14:sldId id="649"/>
            <p14:sldId id="650"/>
            <p14:sldId id="651"/>
            <p14:sldId id="652"/>
            <p14:sldId id="653"/>
            <p14:sldId id="654"/>
            <p14:sldId id="655"/>
            <p14:sldId id="656"/>
            <p14:sldId id="657"/>
            <p14:sldId id="658"/>
            <p14:sldId id="659"/>
            <p14:sldId id="660"/>
            <p14:sldId id="661"/>
            <p14:sldId id="662"/>
            <p14:sldId id="663"/>
            <p14:sldId id="664"/>
            <p14:sldId id="665"/>
            <p14:sldId id="666"/>
            <p14:sldId id="668"/>
            <p14:sldId id="669"/>
            <p14:sldId id="670"/>
            <p14:sldId id="671"/>
            <p14:sldId id="673"/>
            <p14:sldId id="763"/>
            <p14:sldId id="674"/>
            <p14:sldId id="675"/>
            <p14:sldId id="676"/>
            <p14:sldId id="677"/>
            <p14:sldId id="678"/>
            <p14:sldId id="679"/>
            <p14:sldId id="680"/>
            <p14:sldId id="681"/>
            <p14:sldId id="764"/>
            <p14:sldId id="682"/>
            <p14:sldId id="683"/>
            <p14:sldId id="684"/>
            <p14:sldId id="685"/>
            <p14:sldId id="686"/>
            <p14:sldId id="667"/>
            <p14:sldId id="687"/>
            <p14:sldId id="688"/>
            <p14:sldId id="689"/>
            <p14:sldId id="691"/>
            <p14:sldId id="765"/>
            <p14:sldId id="690"/>
            <p14:sldId id="693"/>
            <p14:sldId id="694"/>
            <p14:sldId id="695"/>
            <p14:sldId id="766"/>
            <p14:sldId id="698"/>
            <p14:sldId id="699"/>
            <p14:sldId id="767"/>
            <p14:sldId id="696"/>
            <p14:sldId id="697"/>
            <p14:sldId id="768"/>
            <p14:sldId id="700"/>
            <p14:sldId id="701"/>
            <p14:sldId id="702"/>
            <p14:sldId id="738"/>
            <p14:sldId id="739"/>
            <p14:sldId id="740"/>
            <p14:sldId id="741"/>
            <p14:sldId id="742"/>
            <p14:sldId id="782"/>
            <p14:sldId id="783"/>
            <p14:sldId id="784"/>
            <p14:sldId id="769"/>
            <p14:sldId id="743"/>
            <p14:sldId id="744"/>
            <p14:sldId id="745"/>
            <p14:sldId id="746"/>
            <p14:sldId id="770"/>
            <p14:sldId id="747"/>
            <p14:sldId id="748"/>
            <p14:sldId id="785"/>
            <p14:sldId id="749"/>
            <p14:sldId id="750"/>
            <p14:sldId id="751"/>
            <p14:sldId id="771"/>
            <p14:sldId id="752"/>
            <p14:sldId id="753"/>
            <p14:sldId id="754"/>
            <p14:sldId id="758"/>
            <p14:sldId id="755"/>
            <p14:sldId id="756"/>
            <p14:sldId id="607"/>
            <p14:sldId id="703"/>
            <p14:sldId id="704"/>
            <p14:sldId id="705"/>
            <p14:sldId id="706"/>
            <p14:sldId id="772"/>
            <p14:sldId id="707"/>
            <p14:sldId id="708"/>
            <p14:sldId id="709"/>
            <p14:sldId id="710"/>
            <p14:sldId id="711"/>
            <p14:sldId id="609"/>
            <p14:sldId id="712"/>
            <p14:sldId id="713"/>
            <p14:sldId id="773"/>
            <p14:sldId id="714"/>
            <p14:sldId id="715"/>
            <p14:sldId id="716"/>
            <p14:sldId id="717"/>
            <p14:sldId id="718"/>
            <p14:sldId id="719"/>
            <p14:sldId id="774"/>
            <p14:sldId id="720"/>
            <p14:sldId id="721"/>
            <p14:sldId id="727"/>
            <p14:sldId id="775"/>
            <p14:sldId id="722"/>
            <p14:sldId id="723"/>
            <p14:sldId id="724"/>
            <p14:sldId id="725"/>
            <p14:sldId id="726"/>
            <p14:sldId id="776"/>
            <p14:sldId id="728"/>
            <p14:sldId id="729"/>
            <p14:sldId id="730"/>
            <p14:sldId id="731"/>
            <p14:sldId id="777"/>
            <p14:sldId id="732"/>
            <p14:sldId id="733"/>
            <p14:sldId id="734"/>
            <p14:sldId id="735"/>
            <p14:sldId id="736"/>
            <p14:sldId id="737"/>
            <p14:sldId id="610"/>
            <p14:sldId id="611"/>
          </p14:sldIdLst>
        </p14:section>
        <p14:section name="Untitled Section" id="{599C8E74-7C24-4C90-AF99-98537F1E04E1}">
          <p14:sldIdLst/>
        </p14:section>
      </p14:sectionLst>
    </p:ext>
    <p:ext uri="{EFAFB233-063F-42B5-8137-9DF3F51BA10A}">
      <p15:sldGuideLst xmlns="" xmlns:p15="http://schemas.microsoft.com/office/powerpoint/2012/main">
        <p15:guide id="1" orient="horz" pos="480" userDrawn="1">
          <p15:clr>
            <a:srgbClr val="A4A3A4"/>
          </p15:clr>
        </p15:guide>
        <p15:guide id="2" pos="29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96009"/>
    <a:srgbClr val="006699"/>
    <a:srgbClr val="0033CC"/>
    <a:srgbClr val="0049D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480"/>
        <p:guide pos="29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B3A04C-C80D-4151-8543-4DBB0F87EF2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E69F2AA-9F83-4497-95F4-90A1DD8A4E14}">
      <dgm:prSet custT="1"/>
      <dgm:spPr>
        <a:solidFill>
          <a:schemeClr val="bg1"/>
        </a:solidFill>
      </dgm:spPr>
      <dgm:t>
        <a:bodyPr/>
        <a:lstStyle/>
        <a:p>
          <a:pPr algn="ctr" rtl="0"/>
          <a:r>
            <a:rPr lang="en-US" sz="2000" b="1" i="0" baseline="0" dirty="0" smtClean="0">
              <a:solidFill>
                <a:schemeClr val="tx1"/>
              </a:solidFill>
            </a:rPr>
            <a:t>ISLAMIC BANK</a:t>
          </a:r>
          <a:endParaRPr lang="en-US" sz="2000" dirty="0">
            <a:solidFill>
              <a:schemeClr val="tx1"/>
            </a:solidFill>
          </a:endParaRPr>
        </a:p>
      </dgm:t>
    </dgm:pt>
    <dgm:pt modelId="{6C30EE39-6423-4298-9E34-864EDB4F270D}" type="parTrans" cxnId="{F02C2E84-F175-40B1-B531-6B28BC900A32}">
      <dgm:prSet/>
      <dgm:spPr/>
      <dgm:t>
        <a:bodyPr/>
        <a:lstStyle/>
        <a:p>
          <a:endParaRPr lang="en-US"/>
        </a:p>
      </dgm:t>
    </dgm:pt>
    <dgm:pt modelId="{314F9DBB-B53E-47AD-B41A-6DD6D8E1AB72}" type="sibTrans" cxnId="{F02C2E84-F175-40B1-B531-6B28BC900A32}">
      <dgm:prSet/>
      <dgm:spPr/>
      <dgm:t>
        <a:bodyPr/>
        <a:lstStyle/>
        <a:p>
          <a:endParaRPr lang="en-US"/>
        </a:p>
      </dgm:t>
    </dgm:pt>
    <dgm:pt modelId="{3FA70387-5039-4B09-88A7-54985D11E522}">
      <dgm:prSet/>
      <dgm:spPr>
        <a:solidFill>
          <a:schemeClr val="bg1"/>
        </a:solidFill>
      </dgm:spPr>
      <dgm:t>
        <a:bodyPr/>
        <a:lstStyle/>
        <a:p>
          <a:pPr rtl="0"/>
          <a:r>
            <a:rPr lang="en-US" b="1" i="0" baseline="0" dirty="0" smtClean="0">
              <a:solidFill>
                <a:schemeClr val="tx1"/>
              </a:solidFill>
            </a:rPr>
            <a:t>Relation between bank and depositors is of Partnership (</a:t>
          </a:r>
          <a:r>
            <a:rPr lang="en-US" b="1" i="0" baseline="0" dirty="0" err="1" smtClean="0">
              <a:solidFill>
                <a:schemeClr val="tx1"/>
              </a:solidFill>
            </a:rPr>
            <a:t>Mudarabah</a:t>
          </a:r>
          <a:r>
            <a:rPr lang="en-US" b="1" i="0" baseline="0" dirty="0" smtClean="0">
              <a:solidFill>
                <a:schemeClr val="tx1"/>
              </a:solidFill>
            </a:rPr>
            <a:t>) i.e. profit and loss sharing arrangement; </a:t>
          </a:r>
          <a:endParaRPr lang="en-US" b="1" i="0" baseline="0" dirty="0">
            <a:solidFill>
              <a:schemeClr val="tx1"/>
            </a:solidFill>
          </a:endParaRPr>
        </a:p>
      </dgm:t>
    </dgm:pt>
    <dgm:pt modelId="{DD4A8DDC-E953-4E8B-8983-5F60C6B82AAA}" type="parTrans" cxnId="{F5CEE24F-6843-469A-BB1E-D4FB5FA6097F}">
      <dgm:prSet/>
      <dgm:spPr/>
      <dgm:t>
        <a:bodyPr/>
        <a:lstStyle/>
        <a:p>
          <a:endParaRPr lang="en-US"/>
        </a:p>
      </dgm:t>
    </dgm:pt>
    <dgm:pt modelId="{E3EED107-A060-405B-BAA4-D0B739A2938E}" type="sibTrans" cxnId="{F5CEE24F-6843-469A-BB1E-D4FB5FA6097F}">
      <dgm:prSet/>
      <dgm:spPr/>
      <dgm:t>
        <a:bodyPr/>
        <a:lstStyle/>
        <a:p>
          <a:endParaRPr lang="en-US"/>
        </a:p>
      </dgm:t>
    </dgm:pt>
    <dgm:pt modelId="{28109A23-8516-4108-98F1-06D262F380CE}">
      <dgm:prSet/>
      <dgm:spPr>
        <a:solidFill>
          <a:schemeClr val="bg1"/>
        </a:solidFill>
      </dgm:spPr>
      <dgm:t>
        <a:bodyPr/>
        <a:lstStyle/>
        <a:p>
          <a:pPr rtl="0"/>
          <a:r>
            <a:rPr lang="en-US" b="1" i="0" baseline="0" dirty="0" smtClean="0">
              <a:solidFill>
                <a:schemeClr val="tx1"/>
              </a:solidFill>
            </a:rPr>
            <a:t>Bank pay to PLs accountholders a share from profits it earn from its operations;</a:t>
          </a:r>
          <a:endParaRPr lang="en-US" b="1" i="0" baseline="0" dirty="0">
            <a:solidFill>
              <a:schemeClr val="tx1"/>
            </a:solidFill>
          </a:endParaRPr>
        </a:p>
      </dgm:t>
    </dgm:pt>
    <dgm:pt modelId="{696C4B25-3998-49B9-A372-86D4CBB490BD}" type="parTrans" cxnId="{A49D79E8-D5F1-4BAD-A0A1-E09A3301C592}">
      <dgm:prSet/>
      <dgm:spPr/>
      <dgm:t>
        <a:bodyPr/>
        <a:lstStyle/>
        <a:p>
          <a:endParaRPr lang="en-US"/>
        </a:p>
      </dgm:t>
    </dgm:pt>
    <dgm:pt modelId="{E0D06C5E-D20D-4ADC-959E-BAF0DF316A3A}" type="sibTrans" cxnId="{A49D79E8-D5F1-4BAD-A0A1-E09A3301C592}">
      <dgm:prSet/>
      <dgm:spPr/>
      <dgm:t>
        <a:bodyPr/>
        <a:lstStyle/>
        <a:p>
          <a:endParaRPr lang="en-US"/>
        </a:p>
      </dgm:t>
    </dgm:pt>
    <dgm:pt modelId="{BC483451-434F-4C60-839F-1828E32E8AA4}">
      <dgm:prSet/>
      <dgm:spPr>
        <a:solidFill>
          <a:schemeClr val="bg1"/>
        </a:solidFill>
      </dgm:spPr>
      <dgm:t>
        <a:bodyPr/>
        <a:lstStyle/>
        <a:p>
          <a:pPr rtl="0"/>
          <a:r>
            <a:rPr lang="en-US" b="1" i="0" baseline="0" dirty="0" smtClean="0">
              <a:solidFill>
                <a:schemeClr val="tx1"/>
              </a:solidFill>
            </a:rPr>
            <a:t>The profit can not be of fixed nature;</a:t>
          </a:r>
          <a:endParaRPr lang="en-US" b="1" i="0" baseline="0" dirty="0">
            <a:solidFill>
              <a:schemeClr val="tx1"/>
            </a:solidFill>
          </a:endParaRPr>
        </a:p>
      </dgm:t>
    </dgm:pt>
    <dgm:pt modelId="{28C99799-7D1D-4FFE-9B09-BC76870B03AD}" type="parTrans" cxnId="{F1A1FC89-C455-4244-BECB-4A41979FFFE1}">
      <dgm:prSet/>
      <dgm:spPr/>
      <dgm:t>
        <a:bodyPr/>
        <a:lstStyle/>
        <a:p>
          <a:endParaRPr lang="en-US"/>
        </a:p>
      </dgm:t>
    </dgm:pt>
    <dgm:pt modelId="{D693CDA3-37B9-4101-8978-3DA714A455F7}" type="sibTrans" cxnId="{F1A1FC89-C455-4244-BECB-4A41979FFFE1}">
      <dgm:prSet/>
      <dgm:spPr/>
      <dgm:t>
        <a:bodyPr/>
        <a:lstStyle/>
        <a:p>
          <a:endParaRPr lang="en-US"/>
        </a:p>
      </dgm:t>
    </dgm:pt>
    <dgm:pt modelId="{781C485F-E75C-4E36-A5EC-C94986C08BC2}">
      <dgm:prSet/>
      <dgm:spPr>
        <a:solidFill>
          <a:schemeClr val="bg1"/>
        </a:solidFill>
      </dgm:spPr>
      <dgm:t>
        <a:bodyPr/>
        <a:lstStyle/>
        <a:p>
          <a:pPr rtl="0"/>
          <a:r>
            <a:rPr lang="en-US" b="1" i="0" baseline="0" dirty="0" smtClean="0">
              <a:solidFill>
                <a:schemeClr val="tx1"/>
              </a:solidFill>
            </a:rPr>
            <a:t>The profit of Islamic bank and PLS depositors can not be predetermined;</a:t>
          </a:r>
          <a:endParaRPr lang="en-US" b="1" dirty="0">
            <a:solidFill>
              <a:schemeClr val="tx1"/>
            </a:solidFill>
          </a:endParaRPr>
        </a:p>
      </dgm:t>
    </dgm:pt>
    <dgm:pt modelId="{3C91D9FE-0FCB-4856-AB20-7C4D26D2074B}" type="parTrans" cxnId="{C08E65AE-D3CA-40EE-995B-CFE3B430C2F7}">
      <dgm:prSet/>
      <dgm:spPr/>
      <dgm:t>
        <a:bodyPr/>
        <a:lstStyle/>
        <a:p>
          <a:endParaRPr lang="en-US"/>
        </a:p>
      </dgm:t>
    </dgm:pt>
    <dgm:pt modelId="{C1DFA06C-2CBC-4F4F-B91B-D5D2027BDBAF}" type="sibTrans" cxnId="{C08E65AE-D3CA-40EE-995B-CFE3B430C2F7}">
      <dgm:prSet/>
      <dgm:spPr/>
      <dgm:t>
        <a:bodyPr/>
        <a:lstStyle/>
        <a:p>
          <a:endParaRPr lang="en-US"/>
        </a:p>
      </dgm:t>
    </dgm:pt>
    <dgm:pt modelId="{E2EE2AF5-ECAB-4B98-BEE3-5D663453BC19}">
      <dgm:prSet/>
      <dgm:spPr>
        <a:solidFill>
          <a:schemeClr val="bg1"/>
        </a:solidFill>
      </dgm:spPr>
      <dgm:t>
        <a:bodyPr/>
        <a:lstStyle/>
        <a:p>
          <a:pPr rtl="0"/>
          <a:r>
            <a:rPr lang="en-US" b="1" i="0" baseline="0" dirty="0" smtClean="0">
              <a:solidFill>
                <a:schemeClr val="tx1"/>
              </a:solidFill>
            </a:rPr>
            <a:t>All financing transactions are real asset based and merely documents are not considered assets</a:t>
          </a:r>
          <a:endParaRPr lang="en-US" b="1" dirty="0">
            <a:solidFill>
              <a:schemeClr val="tx1"/>
            </a:solidFill>
          </a:endParaRPr>
        </a:p>
      </dgm:t>
    </dgm:pt>
    <dgm:pt modelId="{72ACCADD-A362-4B58-8BDF-EB31DA19623E}" type="parTrans" cxnId="{C4E87A75-B3D3-4C5B-8880-42FCF99C3933}">
      <dgm:prSet/>
      <dgm:spPr/>
      <dgm:t>
        <a:bodyPr/>
        <a:lstStyle/>
        <a:p>
          <a:endParaRPr lang="en-US"/>
        </a:p>
      </dgm:t>
    </dgm:pt>
    <dgm:pt modelId="{7C0443DA-F163-4497-81ED-E31C4AE1AB42}" type="sibTrans" cxnId="{C4E87A75-B3D3-4C5B-8880-42FCF99C3933}">
      <dgm:prSet/>
      <dgm:spPr/>
      <dgm:t>
        <a:bodyPr/>
        <a:lstStyle/>
        <a:p>
          <a:endParaRPr lang="en-US"/>
        </a:p>
      </dgm:t>
    </dgm:pt>
    <dgm:pt modelId="{6CEDF81F-F776-4A5F-90AC-161F2F73C3A1}">
      <dgm:prSet/>
      <dgm:spPr>
        <a:solidFill>
          <a:schemeClr val="bg1"/>
        </a:solidFill>
      </dgm:spPr>
      <dgm:t>
        <a:bodyPr/>
        <a:lstStyle/>
        <a:p>
          <a:pPr rtl="0"/>
          <a:r>
            <a:rPr lang="en-US" b="1" i="0" baseline="0" dirty="0" smtClean="0">
              <a:solidFill>
                <a:schemeClr val="tx1"/>
              </a:solidFill>
            </a:rPr>
            <a:t>Ethics and moral values play a major role in investment decisions. Not a choice but a must.</a:t>
          </a:r>
          <a:endParaRPr lang="en-US" b="1" dirty="0">
            <a:solidFill>
              <a:schemeClr val="tx1"/>
            </a:solidFill>
          </a:endParaRPr>
        </a:p>
      </dgm:t>
    </dgm:pt>
    <dgm:pt modelId="{85DA13EC-0235-46CC-AF35-0D6E99A1FB25}" type="parTrans" cxnId="{C89D20F0-985F-43D3-94F5-63667D2998B5}">
      <dgm:prSet/>
      <dgm:spPr/>
      <dgm:t>
        <a:bodyPr/>
        <a:lstStyle/>
        <a:p>
          <a:endParaRPr lang="en-US"/>
        </a:p>
      </dgm:t>
    </dgm:pt>
    <dgm:pt modelId="{5DDC06FC-1030-40C1-A97F-0DF6271D212F}" type="sibTrans" cxnId="{C89D20F0-985F-43D3-94F5-63667D2998B5}">
      <dgm:prSet/>
      <dgm:spPr/>
      <dgm:t>
        <a:bodyPr/>
        <a:lstStyle/>
        <a:p>
          <a:endParaRPr lang="en-US"/>
        </a:p>
      </dgm:t>
    </dgm:pt>
    <dgm:pt modelId="{08A4ECD3-D297-49D3-A140-28356E569FF7}">
      <dgm:prSet/>
      <dgm:spPr>
        <a:solidFill>
          <a:schemeClr val="bg1"/>
        </a:solidFill>
      </dgm:spPr>
      <dgm:t>
        <a:bodyPr/>
        <a:lstStyle/>
        <a:p>
          <a:pPr rtl="0"/>
          <a:r>
            <a:rPr lang="en-US" b="1" i="0" baseline="0" dirty="0" smtClean="0">
              <a:solidFill>
                <a:schemeClr val="tx1"/>
              </a:solidFill>
            </a:rPr>
            <a:t>Only current accounts amount is liability of the bank  </a:t>
          </a:r>
          <a:endParaRPr lang="en-US" b="1" i="0" baseline="0" dirty="0">
            <a:solidFill>
              <a:schemeClr val="tx1"/>
            </a:solidFill>
          </a:endParaRPr>
        </a:p>
      </dgm:t>
    </dgm:pt>
    <dgm:pt modelId="{A2A0AEA8-C4FA-4411-871E-C289E8398F23}" type="parTrans" cxnId="{7B2163D8-78C2-43C8-BDC7-A4F7487EBC72}">
      <dgm:prSet/>
      <dgm:spPr/>
      <dgm:t>
        <a:bodyPr/>
        <a:lstStyle/>
        <a:p>
          <a:endParaRPr lang="en-US"/>
        </a:p>
      </dgm:t>
    </dgm:pt>
    <dgm:pt modelId="{A1AA58FB-A312-45EA-8B0B-0414B70566B4}" type="sibTrans" cxnId="{7B2163D8-78C2-43C8-BDC7-A4F7487EBC72}">
      <dgm:prSet/>
      <dgm:spPr/>
      <dgm:t>
        <a:bodyPr/>
        <a:lstStyle/>
        <a:p>
          <a:endParaRPr lang="en-US"/>
        </a:p>
      </dgm:t>
    </dgm:pt>
    <dgm:pt modelId="{249FC339-7A30-4E0E-A747-D9189AFA393B}" type="pres">
      <dgm:prSet presAssocID="{58B3A04C-C80D-4151-8543-4DBB0F87EF2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BE5FC55-9AB8-44B6-ADB5-9E401CB17A3F}" type="pres">
      <dgm:prSet presAssocID="{4E69F2AA-9F83-4497-95F4-90A1DD8A4E14}" presName="parentText" presStyleLbl="node1" presStyleIdx="0" presStyleCnt="8" custScaleY="102947" custLinFactY="-2260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1BF409-A53F-4869-8BB3-682EB18C33E7}" type="pres">
      <dgm:prSet presAssocID="{314F9DBB-B53E-47AD-B41A-6DD6D8E1AB72}" presName="spacer" presStyleCnt="0"/>
      <dgm:spPr/>
    </dgm:pt>
    <dgm:pt modelId="{9449BCA1-11A3-41AA-9453-824280CAC99A}" type="pres">
      <dgm:prSet presAssocID="{3FA70387-5039-4B09-88A7-54985D11E522}" presName="parentText" presStyleLbl="node1" presStyleIdx="1" presStyleCnt="8" custLinFactY="-1955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7EE2B5-1922-463F-B3CC-78AA26946F21}" type="pres">
      <dgm:prSet presAssocID="{E3EED107-A060-405B-BAA4-D0B739A2938E}" presName="spacer" presStyleCnt="0"/>
      <dgm:spPr/>
    </dgm:pt>
    <dgm:pt modelId="{66C4C729-D596-4BE9-8F13-A6BA2069E10F}" type="pres">
      <dgm:prSet presAssocID="{08A4ECD3-D297-49D3-A140-28356E569FF7}" presName="parentText" presStyleLbl="node1" presStyleIdx="2" presStyleCnt="8" custLinFactY="-1415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07F623-522D-40D6-BB71-DB964A3C47BC}" type="pres">
      <dgm:prSet presAssocID="{A1AA58FB-A312-45EA-8B0B-0414B70566B4}" presName="spacer" presStyleCnt="0"/>
      <dgm:spPr/>
    </dgm:pt>
    <dgm:pt modelId="{1708F3DA-BCA8-487D-814D-FEE84A6EB1B1}" type="pres">
      <dgm:prSet presAssocID="{28109A23-8516-4108-98F1-06D262F380CE}" presName="parentText" presStyleLbl="node1" presStyleIdx="3" presStyleCnt="8" custLinFactY="-1871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3518CB-526D-4289-ADD4-81EBAEAF05B6}" type="pres">
      <dgm:prSet presAssocID="{E0D06C5E-D20D-4ADC-959E-BAF0DF316A3A}" presName="spacer" presStyleCnt="0"/>
      <dgm:spPr/>
    </dgm:pt>
    <dgm:pt modelId="{519A9D16-EEC0-4A81-AA93-47443DA2E1AA}" type="pres">
      <dgm:prSet presAssocID="{BC483451-434F-4C60-839F-1828E32E8AA4}" presName="parentText" presStyleLbl="node1" presStyleIdx="4" presStyleCnt="8" custScaleY="106573" custLinFactY="-2208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CEF5E3-5C75-479C-BA76-4920C0B2EC1E}" type="pres">
      <dgm:prSet presAssocID="{D693CDA3-37B9-4101-8978-3DA714A455F7}" presName="spacer" presStyleCnt="0"/>
      <dgm:spPr/>
    </dgm:pt>
    <dgm:pt modelId="{37CF3223-F08D-4E8E-846F-77A84EA2CC2B}" type="pres">
      <dgm:prSet presAssocID="{781C485F-E75C-4E36-A5EC-C94986C08BC2}" presName="parentText" presStyleLbl="node1" presStyleIdx="5" presStyleCnt="8" custLinFactY="-3261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0B0EFF-9A7D-4302-AC34-2C8E728F5978}" type="pres">
      <dgm:prSet presAssocID="{C1DFA06C-2CBC-4F4F-B91B-D5D2027BDBAF}" presName="spacer" presStyleCnt="0"/>
      <dgm:spPr/>
    </dgm:pt>
    <dgm:pt modelId="{62E390EC-032C-4CEA-9D33-AA8150EBBEAB}" type="pres">
      <dgm:prSet presAssocID="{E2EE2AF5-ECAB-4B98-BEE3-5D663453BC19}" presName="parentText" presStyleLbl="node1" presStyleIdx="6" presStyleCnt="8" custLinFactY="-3658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482714-3335-403D-BD83-E41D7827DC1C}" type="pres">
      <dgm:prSet presAssocID="{7C0443DA-F163-4497-81ED-E31C4AE1AB42}" presName="spacer" presStyleCnt="0"/>
      <dgm:spPr/>
    </dgm:pt>
    <dgm:pt modelId="{903F5046-2411-4E20-8462-E285B61B5E28}" type="pres">
      <dgm:prSet presAssocID="{6CEDF81F-F776-4A5F-90AC-161F2F73C3A1}" presName="parentText" presStyleLbl="node1" presStyleIdx="7" presStyleCnt="8" custLinFactY="-1710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861A9DE-F0AB-405F-97C2-1F577737EFE0}" type="presOf" srcId="{BC483451-434F-4C60-839F-1828E32E8AA4}" destId="{519A9D16-EEC0-4A81-AA93-47443DA2E1AA}" srcOrd="0" destOrd="0" presId="urn:microsoft.com/office/officeart/2005/8/layout/vList2"/>
    <dgm:cxn modelId="{E535FD47-2F34-4616-B5C5-89CA6228482E}" type="presOf" srcId="{E2EE2AF5-ECAB-4B98-BEE3-5D663453BC19}" destId="{62E390EC-032C-4CEA-9D33-AA8150EBBEAB}" srcOrd="0" destOrd="0" presId="urn:microsoft.com/office/officeart/2005/8/layout/vList2"/>
    <dgm:cxn modelId="{F5CEE24F-6843-469A-BB1E-D4FB5FA6097F}" srcId="{58B3A04C-C80D-4151-8543-4DBB0F87EF2E}" destId="{3FA70387-5039-4B09-88A7-54985D11E522}" srcOrd="1" destOrd="0" parTransId="{DD4A8DDC-E953-4E8B-8983-5F60C6B82AAA}" sibTransId="{E3EED107-A060-405B-BAA4-D0B739A2938E}"/>
    <dgm:cxn modelId="{A49D79E8-D5F1-4BAD-A0A1-E09A3301C592}" srcId="{58B3A04C-C80D-4151-8543-4DBB0F87EF2E}" destId="{28109A23-8516-4108-98F1-06D262F380CE}" srcOrd="3" destOrd="0" parTransId="{696C4B25-3998-49B9-A372-86D4CBB490BD}" sibTransId="{E0D06C5E-D20D-4ADC-959E-BAF0DF316A3A}"/>
    <dgm:cxn modelId="{43D8308E-A0A5-4C7F-B9E3-E5286DED8456}" type="presOf" srcId="{58B3A04C-C80D-4151-8543-4DBB0F87EF2E}" destId="{249FC339-7A30-4E0E-A747-D9189AFA393B}" srcOrd="0" destOrd="0" presId="urn:microsoft.com/office/officeart/2005/8/layout/vList2"/>
    <dgm:cxn modelId="{C08E65AE-D3CA-40EE-995B-CFE3B430C2F7}" srcId="{58B3A04C-C80D-4151-8543-4DBB0F87EF2E}" destId="{781C485F-E75C-4E36-A5EC-C94986C08BC2}" srcOrd="5" destOrd="0" parTransId="{3C91D9FE-0FCB-4856-AB20-7C4D26D2074B}" sibTransId="{C1DFA06C-2CBC-4F4F-B91B-D5D2027BDBAF}"/>
    <dgm:cxn modelId="{5091DD17-3F49-4773-A59E-70FA0B50F231}" type="presOf" srcId="{781C485F-E75C-4E36-A5EC-C94986C08BC2}" destId="{37CF3223-F08D-4E8E-846F-77A84EA2CC2B}" srcOrd="0" destOrd="0" presId="urn:microsoft.com/office/officeart/2005/8/layout/vList2"/>
    <dgm:cxn modelId="{F02C2E84-F175-40B1-B531-6B28BC900A32}" srcId="{58B3A04C-C80D-4151-8543-4DBB0F87EF2E}" destId="{4E69F2AA-9F83-4497-95F4-90A1DD8A4E14}" srcOrd="0" destOrd="0" parTransId="{6C30EE39-6423-4298-9E34-864EDB4F270D}" sibTransId="{314F9DBB-B53E-47AD-B41A-6DD6D8E1AB72}"/>
    <dgm:cxn modelId="{43F86B62-BB3E-49D6-9CA7-92C3B79ED24F}" type="presOf" srcId="{4E69F2AA-9F83-4497-95F4-90A1DD8A4E14}" destId="{EBE5FC55-9AB8-44B6-ADB5-9E401CB17A3F}" srcOrd="0" destOrd="0" presId="urn:microsoft.com/office/officeart/2005/8/layout/vList2"/>
    <dgm:cxn modelId="{F1A1FC89-C455-4244-BECB-4A41979FFFE1}" srcId="{58B3A04C-C80D-4151-8543-4DBB0F87EF2E}" destId="{BC483451-434F-4C60-839F-1828E32E8AA4}" srcOrd="4" destOrd="0" parTransId="{28C99799-7D1D-4FFE-9B09-BC76870B03AD}" sibTransId="{D693CDA3-37B9-4101-8978-3DA714A455F7}"/>
    <dgm:cxn modelId="{DD9230E1-6AA8-4F38-96A9-100E3863D55F}" type="presOf" srcId="{28109A23-8516-4108-98F1-06D262F380CE}" destId="{1708F3DA-BCA8-487D-814D-FEE84A6EB1B1}" srcOrd="0" destOrd="0" presId="urn:microsoft.com/office/officeart/2005/8/layout/vList2"/>
    <dgm:cxn modelId="{C89D20F0-985F-43D3-94F5-63667D2998B5}" srcId="{58B3A04C-C80D-4151-8543-4DBB0F87EF2E}" destId="{6CEDF81F-F776-4A5F-90AC-161F2F73C3A1}" srcOrd="7" destOrd="0" parTransId="{85DA13EC-0235-46CC-AF35-0D6E99A1FB25}" sibTransId="{5DDC06FC-1030-40C1-A97F-0DF6271D212F}"/>
    <dgm:cxn modelId="{285339F2-19D0-4D2D-A74B-BCB4399341A7}" type="presOf" srcId="{3FA70387-5039-4B09-88A7-54985D11E522}" destId="{9449BCA1-11A3-41AA-9453-824280CAC99A}" srcOrd="0" destOrd="0" presId="urn:microsoft.com/office/officeart/2005/8/layout/vList2"/>
    <dgm:cxn modelId="{3E4B7346-D6DD-4E45-ACC8-A85317E17E23}" type="presOf" srcId="{6CEDF81F-F776-4A5F-90AC-161F2F73C3A1}" destId="{903F5046-2411-4E20-8462-E285B61B5E28}" srcOrd="0" destOrd="0" presId="urn:microsoft.com/office/officeart/2005/8/layout/vList2"/>
    <dgm:cxn modelId="{4DC496FE-2AD8-4C4A-B572-BAA516C4F961}" type="presOf" srcId="{08A4ECD3-D297-49D3-A140-28356E569FF7}" destId="{66C4C729-D596-4BE9-8F13-A6BA2069E10F}" srcOrd="0" destOrd="0" presId="urn:microsoft.com/office/officeart/2005/8/layout/vList2"/>
    <dgm:cxn modelId="{7B2163D8-78C2-43C8-BDC7-A4F7487EBC72}" srcId="{58B3A04C-C80D-4151-8543-4DBB0F87EF2E}" destId="{08A4ECD3-D297-49D3-A140-28356E569FF7}" srcOrd="2" destOrd="0" parTransId="{A2A0AEA8-C4FA-4411-871E-C289E8398F23}" sibTransId="{A1AA58FB-A312-45EA-8B0B-0414B70566B4}"/>
    <dgm:cxn modelId="{C4E87A75-B3D3-4C5B-8880-42FCF99C3933}" srcId="{58B3A04C-C80D-4151-8543-4DBB0F87EF2E}" destId="{E2EE2AF5-ECAB-4B98-BEE3-5D663453BC19}" srcOrd="6" destOrd="0" parTransId="{72ACCADD-A362-4B58-8BDF-EB31DA19623E}" sibTransId="{7C0443DA-F163-4497-81ED-E31C4AE1AB42}"/>
    <dgm:cxn modelId="{5C991556-AD06-4F97-BD4F-C7E2CCB733F3}" type="presParOf" srcId="{249FC339-7A30-4E0E-A747-D9189AFA393B}" destId="{EBE5FC55-9AB8-44B6-ADB5-9E401CB17A3F}" srcOrd="0" destOrd="0" presId="urn:microsoft.com/office/officeart/2005/8/layout/vList2"/>
    <dgm:cxn modelId="{706A4C9A-B5FF-4837-BA31-2552E2F2C0B3}" type="presParOf" srcId="{249FC339-7A30-4E0E-A747-D9189AFA393B}" destId="{051BF409-A53F-4869-8BB3-682EB18C33E7}" srcOrd="1" destOrd="0" presId="urn:microsoft.com/office/officeart/2005/8/layout/vList2"/>
    <dgm:cxn modelId="{E81CC2DB-117A-4149-917E-8DABE8A3D3A5}" type="presParOf" srcId="{249FC339-7A30-4E0E-A747-D9189AFA393B}" destId="{9449BCA1-11A3-41AA-9453-824280CAC99A}" srcOrd="2" destOrd="0" presId="urn:microsoft.com/office/officeart/2005/8/layout/vList2"/>
    <dgm:cxn modelId="{B14F1EFA-3F13-4CCD-A6AE-9EEEA615A7AC}" type="presParOf" srcId="{249FC339-7A30-4E0E-A747-D9189AFA393B}" destId="{477EE2B5-1922-463F-B3CC-78AA26946F21}" srcOrd="3" destOrd="0" presId="urn:microsoft.com/office/officeart/2005/8/layout/vList2"/>
    <dgm:cxn modelId="{1E683FA4-1C5F-4C83-8546-05C1C7F39C37}" type="presParOf" srcId="{249FC339-7A30-4E0E-A747-D9189AFA393B}" destId="{66C4C729-D596-4BE9-8F13-A6BA2069E10F}" srcOrd="4" destOrd="0" presId="urn:microsoft.com/office/officeart/2005/8/layout/vList2"/>
    <dgm:cxn modelId="{FDD74A43-0520-40AB-BF39-B64F037BB1C0}" type="presParOf" srcId="{249FC339-7A30-4E0E-A747-D9189AFA393B}" destId="{3207F623-522D-40D6-BB71-DB964A3C47BC}" srcOrd="5" destOrd="0" presId="urn:microsoft.com/office/officeart/2005/8/layout/vList2"/>
    <dgm:cxn modelId="{B44D6B33-0860-426E-8207-988966754E5C}" type="presParOf" srcId="{249FC339-7A30-4E0E-A747-D9189AFA393B}" destId="{1708F3DA-BCA8-487D-814D-FEE84A6EB1B1}" srcOrd="6" destOrd="0" presId="urn:microsoft.com/office/officeart/2005/8/layout/vList2"/>
    <dgm:cxn modelId="{9096AFDC-A0D7-4029-BE12-1C54B7CB2100}" type="presParOf" srcId="{249FC339-7A30-4E0E-A747-D9189AFA393B}" destId="{533518CB-526D-4289-ADD4-81EBAEAF05B6}" srcOrd="7" destOrd="0" presId="urn:microsoft.com/office/officeart/2005/8/layout/vList2"/>
    <dgm:cxn modelId="{2A0E5A83-F8C3-4916-94BD-EDC10C7EE2E9}" type="presParOf" srcId="{249FC339-7A30-4E0E-A747-D9189AFA393B}" destId="{519A9D16-EEC0-4A81-AA93-47443DA2E1AA}" srcOrd="8" destOrd="0" presId="urn:microsoft.com/office/officeart/2005/8/layout/vList2"/>
    <dgm:cxn modelId="{B3412E5F-65D0-40F4-A073-F74A5E4CB00A}" type="presParOf" srcId="{249FC339-7A30-4E0E-A747-D9189AFA393B}" destId="{51CEF5E3-5C75-479C-BA76-4920C0B2EC1E}" srcOrd="9" destOrd="0" presId="urn:microsoft.com/office/officeart/2005/8/layout/vList2"/>
    <dgm:cxn modelId="{BB2BDCCB-5395-4233-8FBD-3D15756B8046}" type="presParOf" srcId="{249FC339-7A30-4E0E-A747-D9189AFA393B}" destId="{37CF3223-F08D-4E8E-846F-77A84EA2CC2B}" srcOrd="10" destOrd="0" presId="urn:microsoft.com/office/officeart/2005/8/layout/vList2"/>
    <dgm:cxn modelId="{E8A7EB2C-9FCC-449E-A95F-B453DE8D045A}" type="presParOf" srcId="{249FC339-7A30-4E0E-A747-D9189AFA393B}" destId="{020B0EFF-9A7D-4302-AC34-2C8E728F5978}" srcOrd="11" destOrd="0" presId="urn:microsoft.com/office/officeart/2005/8/layout/vList2"/>
    <dgm:cxn modelId="{41DCFFDC-62E6-42A2-83AA-A3DC5C415C02}" type="presParOf" srcId="{249FC339-7A30-4E0E-A747-D9189AFA393B}" destId="{62E390EC-032C-4CEA-9D33-AA8150EBBEAB}" srcOrd="12" destOrd="0" presId="urn:microsoft.com/office/officeart/2005/8/layout/vList2"/>
    <dgm:cxn modelId="{FCA4F771-43F5-4AF4-A870-D9A85004F83A}" type="presParOf" srcId="{249FC339-7A30-4E0E-A747-D9189AFA393B}" destId="{8B482714-3335-403D-BD83-E41D7827DC1C}" srcOrd="13" destOrd="0" presId="urn:microsoft.com/office/officeart/2005/8/layout/vList2"/>
    <dgm:cxn modelId="{D1CB0DCC-BDA3-4A2F-8929-1109E8E67547}" type="presParOf" srcId="{249FC339-7A30-4E0E-A747-D9189AFA393B}" destId="{903F5046-2411-4E20-8462-E285B61B5E28}" srcOrd="14" destOrd="0" presId="urn:microsoft.com/office/officeart/2005/8/layout/vList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8B3A04C-C80D-4151-8543-4DBB0F87EF2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E69F2AA-9F83-4497-95F4-90A1DD8A4E14}">
      <dgm:prSet custT="1"/>
      <dgm:spPr>
        <a:solidFill>
          <a:schemeClr val="bg1"/>
        </a:solidFill>
      </dgm:spPr>
      <dgm:t>
        <a:bodyPr/>
        <a:lstStyle/>
        <a:p>
          <a:pPr algn="ctr" rtl="0"/>
          <a:r>
            <a:rPr lang="en-US" sz="2000" b="1" i="0" baseline="0" dirty="0" smtClean="0">
              <a:solidFill>
                <a:schemeClr val="tx1"/>
              </a:solidFill>
            </a:rPr>
            <a:t>CONVENTIONAL BANK</a:t>
          </a:r>
          <a:endParaRPr lang="en-US" sz="2000" dirty="0">
            <a:solidFill>
              <a:schemeClr val="tx1"/>
            </a:solidFill>
          </a:endParaRPr>
        </a:p>
      </dgm:t>
    </dgm:pt>
    <dgm:pt modelId="{6C30EE39-6423-4298-9E34-864EDB4F270D}" type="parTrans" cxnId="{F02C2E84-F175-40B1-B531-6B28BC900A32}">
      <dgm:prSet/>
      <dgm:spPr/>
      <dgm:t>
        <a:bodyPr/>
        <a:lstStyle/>
        <a:p>
          <a:endParaRPr lang="en-US"/>
        </a:p>
      </dgm:t>
    </dgm:pt>
    <dgm:pt modelId="{314F9DBB-B53E-47AD-B41A-6DD6D8E1AB72}" type="sibTrans" cxnId="{F02C2E84-F175-40B1-B531-6B28BC900A32}">
      <dgm:prSet/>
      <dgm:spPr/>
      <dgm:t>
        <a:bodyPr/>
        <a:lstStyle/>
        <a:p>
          <a:endParaRPr lang="en-US"/>
        </a:p>
      </dgm:t>
    </dgm:pt>
    <dgm:pt modelId="{4B8F571C-51A1-4259-B461-0A1D0390499A}">
      <dgm:prSet/>
      <dgm:spPr>
        <a:solidFill>
          <a:schemeClr val="bg1"/>
        </a:solidFill>
      </dgm:spPr>
      <dgm:t>
        <a:bodyPr/>
        <a:lstStyle/>
        <a:p>
          <a:pPr rtl="0"/>
          <a:r>
            <a:rPr lang="en-US" b="1" i="0" baseline="0" dirty="0" smtClean="0">
              <a:solidFill>
                <a:schemeClr val="tx1"/>
              </a:solidFill>
            </a:rPr>
            <a:t>Relation between bank and depositors is of Lender and Borrowers;</a:t>
          </a:r>
          <a:endParaRPr lang="en-US" b="1" dirty="0">
            <a:solidFill>
              <a:schemeClr val="tx1"/>
            </a:solidFill>
          </a:endParaRPr>
        </a:p>
      </dgm:t>
    </dgm:pt>
    <dgm:pt modelId="{B947AB3B-C5D5-4A8F-BAA0-BA3DD70EF990}" type="parTrans" cxnId="{E3DEC2A8-688D-4366-98D6-C99E4D6D1B83}">
      <dgm:prSet/>
      <dgm:spPr/>
      <dgm:t>
        <a:bodyPr/>
        <a:lstStyle/>
        <a:p>
          <a:endParaRPr lang="en-US"/>
        </a:p>
      </dgm:t>
    </dgm:pt>
    <dgm:pt modelId="{E238E4B6-0F92-4454-9109-51B4325F1B1A}" type="sibTrans" cxnId="{E3DEC2A8-688D-4366-98D6-C99E4D6D1B83}">
      <dgm:prSet/>
      <dgm:spPr/>
      <dgm:t>
        <a:bodyPr/>
        <a:lstStyle/>
        <a:p>
          <a:endParaRPr lang="en-US"/>
        </a:p>
      </dgm:t>
    </dgm:pt>
    <dgm:pt modelId="{C963D9EE-1852-4DA7-A990-FC8D9C1257D9}">
      <dgm:prSet/>
      <dgm:spPr>
        <a:solidFill>
          <a:schemeClr val="bg1"/>
        </a:solidFill>
      </dgm:spPr>
      <dgm:t>
        <a:bodyPr/>
        <a:lstStyle/>
        <a:p>
          <a:pPr rtl="0"/>
          <a:r>
            <a:rPr lang="en-US" b="1" i="0" baseline="0" dirty="0" smtClean="0">
              <a:solidFill>
                <a:schemeClr val="tx1"/>
              </a:solidFill>
            </a:rPr>
            <a:t>Bank pay interest as fixed return to the depositors and considering it expense of the bank ;</a:t>
          </a:r>
          <a:endParaRPr lang="en-US" b="1" dirty="0">
            <a:solidFill>
              <a:schemeClr val="tx1"/>
            </a:solidFill>
          </a:endParaRPr>
        </a:p>
      </dgm:t>
    </dgm:pt>
    <dgm:pt modelId="{2884C91D-BC5D-4BFD-855D-F83D98DAC1B7}" type="parTrans" cxnId="{A1297D47-960E-49CE-91E1-F85979ABADC9}">
      <dgm:prSet/>
      <dgm:spPr/>
      <dgm:t>
        <a:bodyPr/>
        <a:lstStyle/>
        <a:p>
          <a:endParaRPr lang="en-US"/>
        </a:p>
      </dgm:t>
    </dgm:pt>
    <dgm:pt modelId="{B1895185-4066-4D0F-AE30-0BF8EF6D1AD5}" type="sibTrans" cxnId="{A1297D47-960E-49CE-91E1-F85979ABADC9}">
      <dgm:prSet/>
      <dgm:spPr/>
      <dgm:t>
        <a:bodyPr/>
        <a:lstStyle/>
        <a:p>
          <a:endParaRPr lang="en-US"/>
        </a:p>
      </dgm:t>
    </dgm:pt>
    <dgm:pt modelId="{270DF50B-44DA-45EE-9119-D4B64FD0E28A}">
      <dgm:prSet/>
      <dgm:spPr>
        <a:solidFill>
          <a:schemeClr val="bg1"/>
        </a:solidFill>
      </dgm:spPr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Bank offer and charge fixed return as interest;</a:t>
          </a:r>
          <a:endParaRPr lang="en-US" b="1" dirty="0">
            <a:solidFill>
              <a:schemeClr val="tx1"/>
            </a:solidFill>
          </a:endParaRPr>
        </a:p>
      </dgm:t>
    </dgm:pt>
    <dgm:pt modelId="{9216AF94-AF6A-4733-946D-B608FA26DFDB}" type="parTrans" cxnId="{B331862B-D9B6-4573-B95E-23D04293F9DA}">
      <dgm:prSet/>
      <dgm:spPr/>
      <dgm:t>
        <a:bodyPr/>
        <a:lstStyle/>
        <a:p>
          <a:endParaRPr lang="en-US"/>
        </a:p>
      </dgm:t>
    </dgm:pt>
    <dgm:pt modelId="{EBAFBF3E-0444-4238-B84B-0BAC25BDC453}" type="sibTrans" cxnId="{B331862B-D9B6-4573-B95E-23D04293F9DA}">
      <dgm:prSet/>
      <dgm:spPr/>
      <dgm:t>
        <a:bodyPr/>
        <a:lstStyle/>
        <a:p>
          <a:endParaRPr lang="en-US"/>
        </a:p>
      </dgm:t>
    </dgm:pt>
    <dgm:pt modelId="{1AD97D94-B11A-43AD-9A74-E2A758F96040}">
      <dgm:prSet/>
      <dgm:spPr>
        <a:solidFill>
          <a:schemeClr val="bg1"/>
        </a:solidFill>
      </dgm:spPr>
      <dgm:t>
        <a:bodyPr/>
        <a:lstStyle/>
        <a:p>
          <a:r>
            <a:rPr lang="en-US" b="1" i="0" baseline="0" dirty="0" smtClean="0">
              <a:solidFill>
                <a:schemeClr val="tx1"/>
              </a:solidFill>
            </a:rPr>
            <a:t>Bank charge  fixed interest from the customers and the difference (spread is bank's earning</a:t>
          </a:r>
          <a:endParaRPr lang="en-US" b="1" dirty="0">
            <a:solidFill>
              <a:schemeClr val="tx1"/>
            </a:solidFill>
          </a:endParaRPr>
        </a:p>
      </dgm:t>
    </dgm:pt>
    <dgm:pt modelId="{B255D91A-94C7-40B6-A0E7-F9AED561EA90}" type="parTrans" cxnId="{19F5BB29-BAA9-448A-B4A9-4FBE3FA51386}">
      <dgm:prSet/>
      <dgm:spPr/>
      <dgm:t>
        <a:bodyPr/>
        <a:lstStyle/>
        <a:p>
          <a:endParaRPr lang="en-US"/>
        </a:p>
      </dgm:t>
    </dgm:pt>
    <dgm:pt modelId="{A08FACA5-D191-4B65-909F-1154FA156D4A}" type="sibTrans" cxnId="{19F5BB29-BAA9-448A-B4A9-4FBE3FA51386}">
      <dgm:prSet/>
      <dgm:spPr/>
      <dgm:t>
        <a:bodyPr/>
        <a:lstStyle/>
        <a:p>
          <a:endParaRPr lang="en-US"/>
        </a:p>
      </dgm:t>
    </dgm:pt>
    <dgm:pt modelId="{1F340782-BE94-4C98-8B5F-A40BE4D4808E}">
      <dgm:prSet/>
      <dgm:spPr>
        <a:solidFill>
          <a:schemeClr val="bg1"/>
        </a:solidFill>
      </dgm:spPr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Relation between bank &amp; customer is of lender &amp; borrower and documents, obligations and receivable are considered assets  </a:t>
          </a:r>
          <a:endParaRPr lang="en-US" b="1" dirty="0">
            <a:solidFill>
              <a:schemeClr val="tx1"/>
            </a:solidFill>
          </a:endParaRPr>
        </a:p>
      </dgm:t>
    </dgm:pt>
    <dgm:pt modelId="{6DFA7AE8-FA2D-4389-828E-0F6B2FFBC75E}" type="parTrans" cxnId="{9BEC3CD2-2F42-4971-AF90-8DFF49D81A50}">
      <dgm:prSet/>
      <dgm:spPr/>
      <dgm:t>
        <a:bodyPr/>
        <a:lstStyle/>
        <a:p>
          <a:endParaRPr lang="en-US"/>
        </a:p>
      </dgm:t>
    </dgm:pt>
    <dgm:pt modelId="{9B8AB574-EA11-4E40-8720-822539213385}" type="sibTrans" cxnId="{9BEC3CD2-2F42-4971-AF90-8DFF49D81A50}">
      <dgm:prSet/>
      <dgm:spPr/>
      <dgm:t>
        <a:bodyPr/>
        <a:lstStyle/>
        <a:p>
          <a:endParaRPr lang="en-US"/>
        </a:p>
      </dgm:t>
    </dgm:pt>
    <dgm:pt modelId="{931D317A-64A1-4BBB-AE13-A928E2D09C99}">
      <dgm:prSet/>
      <dgm:spPr>
        <a:solidFill>
          <a:schemeClr val="bg1"/>
        </a:solidFill>
      </dgm:spPr>
      <dgm:t>
        <a:bodyPr/>
        <a:lstStyle/>
        <a:p>
          <a:pPr rtl="0"/>
          <a:r>
            <a:rPr lang="en-US" b="1" dirty="0" smtClean="0">
              <a:solidFill>
                <a:schemeClr val="tx1"/>
              </a:solidFill>
            </a:rPr>
            <a:t>All deposits are treated as liability of the bank </a:t>
          </a:r>
          <a:endParaRPr lang="en-US" b="1" dirty="0">
            <a:solidFill>
              <a:schemeClr val="tx1"/>
            </a:solidFill>
          </a:endParaRPr>
        </a:p>
      </dgm:t>
    </dgm:pt>
    <dgm:pt modelId="{E1CF1243-2ED0-4C1D-9DCB-C30D70FB8CE2}" type="parTrans" cxnId="{9B5360D6-E3EA-4CF9-9EF6-114C63A05355}">
      <dgm:prSet/>
      <dgm:spPr/>
      <dgm:t>
        <a:bodyPr/>
        <a:lstStyle/>
        <a:p>
          <a:endParaRPr lang="en-US"/>
        </a:p>
      </dgm:t>
    </dgm:pt>
    <dgm:pt modelId="{91632C1E-84B3-4652-B9BC-555C3D898D1C}" type="sibTrans" cxnId="{9B5360D6-E3EA-4CF9-9EF6-114C63A05355}">
      <dgm:prSet/>
      <dgm:spPr/>
      <dgm:t>
        <a:bodyPr/>
        <a:lstStyle/>
        <a:p>
          <a:endParaRPr lang="en-US"/>
        </a:p>
      </dgm:t>
    </dgm:pt>
    <dgm:pt modelId="{605A4711-8F73-4350-821F-F0A4518396D9}">
      <dgm:prSet/>
      <dgm:spPr>
        <a:solidFill>
          <a:schemeClr val="bg1"/>
        </a:solidFill>
      </dgm:spPr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Not necessary </a:t>
          </a:r>
          <a:endParaRPr lang="en-US" b="1" dirty="0">
            <a:solidFill>
              <a:schemeClr val="tx1"/>
            </a:solidFill>
          </a:endParaRPr>
        </a:p>
      </dgm:t>
    </dgm:pt>
    <dgm:pt modelId="{6F79807A-463B-4F27-A6F6-2FC6A4841E88}" type="parTrans" cxnId="{1FED5060-326E-43D3-8F9A-B71F7F251929}">
      <dgm:prSet/>
      <dgm:spPr/>
      <dgm:t>
        <a:bodyPr/>
        <a:lstStyle/>
        <a:p>
          <a:endParaRPr lang="en-US"/>
        </a:p>
      </dgm:t>
    </dgm:pt>
    <dgm:pt modelId="{95996FFF-CCCC-468F-A07C-2D43BC32403A}" type="sibTrans" cxnId="{1FED5060-326E-43D3-8F9A-B71F7F251929}">
      <dgm:prSet/>
      <dgm:spPr/>
      <dgm:t>
        <a:bodyPr/>
        <a:lstStyle/>
        <a:p>
          <a:endParaRPr lang="en-US"/>
        </a:p>
      </dgm:t>
    </dgm:pt>
    <dgm:pt modelId="{249FC339-7A30-4E0E-A747-D9189AFA393B}" type="pres">
      <dgm:prSet presAssocID="{58B3A04C-C80D-4151-8543-4DBB0F87EF2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BE5FC55-9AB8-44B6-ADB5-9E401CB17A3F}" type="pres">
      <dgm:prSet presAssocID="{4E69F2AA-9F83-4497-95F4-90A1DD8A4E14}" presName="parentText" presStyleLbl="node1" presStyleIdx="0" presStyleCnt="8" custScaleY="111100" custLinFactY="-6750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1BF409-A53F-4869-8BB3-682EB18C33E7}" type="pres">
      <dgm:prSet presAssocID="{314F9DBB-B53E-47AD-B41A-6DD6D8E1AB72}" presName="spacer" presStyleCnt="0"/>
      <dgm:spPr/>
    </dgm:pt>
    <dgm:pt modelId="{F68A0F0C-4F91-492F-A6E8-82D5205CF093}" type="pres">
      <dgm:prSet presAssocID="{4B8F571C-51A1-4259-B461-0A1D0390499A}" presName="parentText" presStyleLbl="node1" presStyleIdx="1" presStyleCnt="8" custScaleY="123788" custLinFactY="-4149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8B0887-DA2C-455E-9CD4-BD743B8CEE95}" type="pres">
      <dgm:prSet presAssocID="{E238E4B6-0F92-4454-9109-51B4325F1B1A}" presName="spacer" presStyleCnt="0"/>
      <dgm:spPr/>
    </dgm:pt>
    <dgm:pt modelId="{DD141BBE-63AC-4228-B6F4-7B18565AC679}" type="pres">
      <dgm:prSet presAssocID="{931D317A-64A1-4BBB-AE13-A928E2D09C99}" presName="parentText" presStyleLbl="node1" presStyleIdx="2" presStyleCnt="8" custLinFactY="-5283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E78D28-3718-4E69-8B73-BC617FB4842E}" type="pres">
      <dgm:prSet presAssocID="{91632C1E-84B3-4652-B9BC-555C3D898D1C}" presName="spacer" presStyleCnt="0"/>
      <dgm:spPr/>
    </dgm:pt>
    <dgm:pt modelId="{738476A3-D643-448F-942A-BA09FF50951A}" type="pres">
      <dgm:prSet presAssocID="{C963D9EE-1852-4DA7-A990-FC8D9C1257D9}" presName="parentText" presStyleLbl="node1" presStyleIdx="3" presStyleCnt="8" custScaleY="121001" custLinFactY="-6467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1E2BD6-97C3-41B3-8A25-BDAEAD958BD2}" type="pres">
      <dgm:prSet presAssocID="{B1895185-4066-4D0F-AE30-0BF8EF6D1AD5}" presName="spacer" presStyleCnt="0"/>
      <dgm:spPr/>
    </dgm:pt>
    <dgm:pt modelId="{48476835-98E2-4BAB-8E32-7F81D2257B2F}" type="pres">
      <dgm:prSet presAssocID="{270DF50B-44DA-45EE-9119-D4B64FD0E28A}" presName="parentText" presStyleLbl="node1" presStyleIdx="4" presStyleCnt="8" custScaleY="110969" custLinFactY="-6362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687E35-DB33-4BD3-8B60-10C606C329CA}" type="pres">
      <dgm:prSet presAssocID="{EBAFBF3E-0444-4238-B84B-0BAC25BDC453}" presName="spacer" presStyleCnt="0"/>
      <dgm:spPr/>
    </dgm:pt>
    <dgm:pt modelId="{C5E86690-E3BE-43B0-AA75-7AC04EF4A645}" type="pres">
      <dgm:prSet presAssocID="{1AD97D94-B11A-43AD-9A74-E2A758F96040}" presName="parentText" presStyleLbl="node1" presStyleIdx="5" presStyleCnt="8" custScaleY="123787" custLinFactY="-6678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D2D948-B9FF-48ED-88DF-CFF4E125F94C}" type="pres">
      <dgm:prSet presAssocID="{A08FACA5-D191-4B65-909F-1154FA156D4A}" presName="spacer" presStyleCnt="0"/>
      <dgm:spPr/>
    </dgm:pt>
    <dgm:pt modelId="{F2E45C3D-E091-449E-9F8F-2C6A502FA1A1}" type="pres">
      <dgm:prSet presAssocID="{1F340782-BE94-4C98-8B5F-A40BE4D4808E}" presName="parentText" presStyleLbl="node1" presStyleIdx="6" presStyleCnt="8" custScaleY="115178" custLinFactY="-6542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FC8651-190E-44CA-94A8-40E553301E62}" type="pres">
      <dgm:prSet presAssocID="{9B8AB574-EA11-4E40-8720-822539213385}" presName="spacer" presStyleCnt="0"/>
      <dgm:spPr/>
    </dgm:pt>
    <dgm:pt modelId="{EDF340D8-B937-4828-BDC7-60F0BA6A35C3}" type="pres">
      <dgm:prSet presAssocID="{605A4711-8F73-4350-821F-F0A4518396D9}" presName="parentText" presStyleLbl="node1" presStyleIdx="7" presStyleCnt="8" custScaleY="113444" custLinFactY="-5414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FED5060-326E-43D3-8F9A-B71F7F251929}" srcId="{58B3A04C-C80D-4151-8543-4DBB0F87EF2E}" destId="{605A4711-8F73-4350-821F-F0A4518396D9}" srcOrd="7" destOrd="0" parTransId="{6F79807A-463B-4F27-A6F6-2FC6A4841E88}" sibTransId="{95996FFF-CCCC-468F-A07C-2D43BC32403A}"/>
    <dgm:cxn modelId="{A1297D47-960E-49CE-91E1-F85979ABADC9}" srcId="{58B3A04C-C80D-4151-8543-4DBB0F87EF2E}" destId="{C963D9EE-1852-4DA7-A990-FC8D9C1257D9}" srcOrd="3" destOrd="0" parTransId="{2884C91D-BC5D-4BFD-855D-F83D98DAC1B7}" sibTransId="{B1895185-4066-4D0F-AE30-0BF8EF6D1AD5}"/>
    <dgm:cxn modelId="{B331862B-D9B6-4573-B95E-23D04293F9DA}" srcId="{58B3A04C-C80D-4151-8543-4DBB0F87EF2E}" destId="{270DF50B-44DA-45EE-9119-D4B64FD0E28A}" srcOrd="4" destOrd="0" parTransId="{9216AF94-AF6A-4733-946D-B608FA26DFDB}" sibTransId="{EBAFBF3E-0444-4238-B84B-0BAC25BDC453}"/>
    <dgm:cxn modelId="{5E4A51D6-1E92-4133-B5DF-14A73A878A2C}" type="presOf" srcId="{4E69F2AA-9F83-4497-95F4-90A1DD8A4E14}" destId="{EBE5FC55-9AB8-44B6-ADB5-9E401CB17A3F}" srcOrd="0" destOrd="0" presId="urn:microsoft.com/office/officeart/2005/8/layout/vList2"/>
    <dgm:cxn modelId="{0FC9D818-6B19-4C15-9B98-2B6433F4B51E}" type="presOf" srcId="{605A4711-8F73-4350-821F-F0A4518396D9}" destId="{EDF340D8-B937-4828-BDC7-60F0BA6A35C3}" srcOrd="0" destOrd="0" presId="urn:microsoft.com/office/officeart/2005/8/layout/vList2"/>
    <dgm:cxn modelId="{68F23B83-C489-4FC4-8B23-B3574297171B}" type="presOf" srcId="{4B8F571C-51A1-4259-B461-0A1D0390499A}" destId="{F68A0F0C-4F91-492F-A6E8-82D5205CF093}" srcOrd="0" destOrd="0" presId="urn:microsoft.com/office/officeart/2005/8/layout/vList2"/>
    <dgm:cxn modelId="{F02C2E84-F175-40B1-B531-6B28BC900A32}" srcId="{58B3A04C-C80D-4151-8543-4DBB0F87EF2E}" destId="{4E69F2AA-9F83-4497-95F4-90A1DD8A4E14}" srcOrd="0" destOrd="0" parTransId="{6C30EE39-6423-4298-9E34-864EDB4F270D}" sibTransId="{314F9DBB-B53E-47AD-B41A-6DD6D8E1AB72}"/>
    <dgm:cxn modelId="{261E9223-3E4D-4F00-A1A6-427219E2EA68}" type="presOf" srcId="{58B3A04C-C80D-4151-8543-4DBB0F87EF2E}" destId="{249FC339-7A30-4E0E-A747-D9189AFA393B}" srcOrd="0" destOrd="0" presId="urn:microsoft.com/office/officeart/2005/8/layout/vList2"/>
    <dgm:cxn modelId="{E3DEC2A8-688D-4366-98D6-C99E4D6D1B83}" srcId="{58B3A04C-C80D-4151-8543-4DBB0F87EF2E}" destId="{4B8F571C-51A1-4259-B461-0A1D0390499A}" srcOrd="1" destOrd="0" parTransId="{B947AB3B-C5D5-4A8F-BAA0-BA3DD70EF990}" sibTransId="{E238E4B6-0F92-4454-9109-51B4325F1B1A}"/>
    <dgm:cxn modelId="{9B5360D6-E3EA-4CF9-9EF6-114C63A05355}" srcId="{58B3A04C-C80D-4151-8543-4DBB0F87EF2E}" destId="{931D317A-64A1-4BBB-AE13-A928E2D09C99}" srcOrd="2" destOrd="0" parTransId="{E1CF1243-2ED0-4C1D-9DCB-C30D70FB8CE2}" sibTransId="{91632C1E-84B3-4652-B9BC-555C3D898D1C}"/>
    <dgm:cxn modelId="{0C31B186-A354-454C-9108-991615F3D86A}" type="presOf" srcId="{1AD97D94-B11A-43AD-9A74-E2A758F96040}" destId="{C5E86690-E3BE-43B0-AA75-7AC04EF4A645}" srcOrd="0" destOrd="0" presId="urn:microsoft.com/office/officeart/2005/8/layout/vList2"/>
    <dgm:cxn modelId="{462511A7-673B-4DA2-811C-4EE0E88A40E6}" type="presOf" srcId="{931D317A-64A1-4BBB-AE13-A928E2D09C99}" destId="{DD141BBE-63AC-4228-B6F4-7B18565AC679}" srcOrd="0" destOrd="0" presId="urn:microsoft.com/office/officeart/2005/8/layout/vList2"/>
    <dgm:cxn modelId="{3ECB2FA4-567C-46F3-8593-0D0595D590CC}" type="presOf" srcId="{270DF50B-44DA-45EE-9119-D4B64FD0E28A}" destId="{48476835-98E2-4BAB-8E32-7F81D2257B2F}" srcOrd="0" destOrd="0" presId="urn:microsoft.com/office/officeart/2005/8/layout/vList2"/>
    <dgm:cxn modelId="{9BEC3CD2-2F42-4971-AF90-8DFF49D81A50}" srcId="{58B3A04C-C80D-4151-8543-4DBB0F87EF2E}" destId="{1F340782-BE94-4C98-8B5F-A40BE4D4808E}" srcOrd="6" destOrd="0" parTransId="{6DFA7AE8-FA2D-4389-828E-0F6B2FFBC75E}" sibTransId="{9B8AB574-EA11-4E40-8720-822539213385}"/>
    <dgm:cxn modelId="{B4D2B417-D104-4BCE-AAD9-3DF58707476F}" type="presOf" srcId="{C963D9EE-1852-4DA7-A990-FC8D9C1257D9}" destId="{738476A3-D643-448F-942A-BA09FF50951A}" srcOrd="0" destOrd="0" presId="urn:microsoft.com/office/officeart/2005/8/layout/vList2"/>
    <dgm:cxn modelId="{19F5BB29-BAA9-448A-B4A9-4FBE3FA51386}" srcId="{58B3A04C-C80D-4151-8543-4DBB0F87EF2E}" destId="{1AD97D94-B11A-43AD-9A74-E2A758F96040}" srcOrd="5" destOrd="0" parTransId="{B255D91A-94C7-40B6-A0E7-F9AED561EA90}" sibTransId="{A08FACA5-D191-4B65-909F-1154FA156D4A}"/>
    <dgm:cxn modelId="{4CFB252D-642F-402E-8E5E-87CCC2180E3F}" type="presOf" srcId="{1F340782-BE94-4C98-8B5F-A40BE4D4808E}" destId="{F2E45C3D-E091-449E-9F8F-2C6A502FA1A1}" srcOrd="0" destOrd="0" presId="urn:microsoft.com/office/officeart/2005/8/layout/vList2"/>
    <dgm:cxn modelId="{853C9752-2812-40F6-BFF6-85AE55990101}" type="presParOf" srcId="{249FC339-7A30-4E0E-A747-D9189AFA393B}" destId="{EBE5FC55-9AB8-44B6-ADB5-9E401CB17A3F}" srcOrd="0" destOrd="0" presId="urn:microsoft.com/office/officeart/2005/8/layout/vList2"/>
    <dgm:cxn modelId="{9499892F-2C49-401E-8C50-D029D112B0F8}" type="presParOf" srcId="{249FC339-7A30-4E0E-A747-D9189AFA393B}" destId="{051BF409-A53F-4869-8BB3-682EB18C33E7}" srcOrd="1" destOrd="0" presId="urn:microsoft.com/office/officeart/2005/8/layout/vList2"/>
    <dgm:cxn modelId="{97B60984-0A1B-44AF-8B47-579A79072237}" type="presParOf" srcId="{249FC339-7A30-4E0E-A747-D9189AFA393B}" destId="{F68A0F0C-4F91-492F-A6E8-82D5205CF093}" srcOrd="2" destOrd="0" presId="urn:microsoft.com/office/officeart/2005/8/layout/vList2"/>
    <dgm:cxn modelId="{45E897FB-854A-4FC3-B089-0F2981294999}" type="presParOf" srcId="{249FC339-7A30-4E0E-A747-D9189AFA393B}" destId="{8F8B0887-DA2C-455E-9CD4-BD743B8CEE95}" srcOrd="3" destOrd="0" presId="urn:microsoft.com/office/officeart/2005/8/layout/vList2"/>
    <dgm:cxn modelId="{4013B9A3-5FCB-4721-9617-03F37852588B}" type="presParOf" srcId="{249FC339-7A30-4E0E-A747-D9189AFA393B}" destId="{DD141BBE-63AC-4228-B6F4-7B18565AC679}" srcOrd="4" destOrd="0" presId="urn:microsoft.com/office/officeart/2005/8/layout/vList2"/>
    <dgm:cxn modelId="{30699C97-8484-40E4-B627-709268E20C43}" type="presParOf" srcId="{249FC339-7A30-4E0E-A747-D9189AFA393B}" destId="{F2E78D28-3718-4E69-8B73-BC617FB4842E}" srcOrd="5" destOrd="0" presId="urn:microsoft.com/office/officeart/2005/8/layout/vList2"/>
    <dgm:cxn modelId="{6C9932C4-4249-4B8A-A5FB-5B5EFFD4635B}" type="presParOf" srcId="{249FC339-7A30-4E0E-A747-D9189AFA393B}" destId="{738476A3-D643-448F-942A-BA09FF50951A}" srcOrd="6" destOrd="0" presId="urn:microsoft.com/office/officeart/2005/8/layout/vList2"/>
    <dgm:cxn modelId="{77D9095A-E792-4051-9CCF-E87F00F36112}" type="presParOf" srcId="{249FC339-7A30-4E0E-A747-D9189AFA393B}" destId="{921E2BD6-97C3-41B3-8A25-BDAEAD958BD2}" srcOrd="7" destOrd="0" presId="urn:microsoft.com/office/officeart/2005/8/layout/vList2"/>
    <dgm:cxn modelId="{725D096A-1D3C-4242-A076-4CBE506D6B4D}" type="presParOf" srcId="{249FC339-7A30-4E0E-A747-D9189AFA393B}" destId="{48476835-98E2-4BAB-8E32-7F81D2257B2F}" srcOrd="8" destOrd="0" presId="urn:microsoft.com/office/officeart/2005/8/layout/vList2"/>
    <dgm:cxn modelId="{D3F61EB3-8F8B-440B-9D9A-0B81AC56DF53}" type="presParOf" srcId="{249FC339-7A30-4E0E-A747-D9189AFA393B}" destId="{09687E35-DB33-4BD3-8B60-10C606C329CA}" srcOrd="9" destOrd="0" presId="urn:microsoft.com/office/officeart/2005/8/layout/vList2"/>
    <dgm:cxn modelId="{EE265086-DF55-48D8-9ADD-F0E45A223669}" type="presParOf" srcId="{249FC339-7A30-4E0E-A747-D9189AFA393B}" destId="{C5E86690-E3BE-43B0-AA75-7AC04EF4A645}" srcOrd="10" destOrd="0" presId="urn:microsoft.com/office/officeart/2005/8/layout/vList2"/>
    <dgm:cxn modelId="{A08A5653-6DB5-40BF-A7F1-E4658AF3B79E}" type="presParOf" srcId="{249FC339-7A30-4E0E-A747-D9189AFA393B}" destId="{4AD2D948-B9FF-48ED-88DF-CFF4E125F94C}" srcOrd="11" destOrd="0" presId="urn:microsoft.com/office/officeart/2005/8/layout/vList2"/>
    <dgm:cxn modelId="{9B9D0E39-DA7D-4EDA-980D-4FFEE41A0D29}" type="presParOf" srcId="{249FC339-7A30-4E0E-A747-D9189AFA393B}" destId="{F2E45C3D-E091-449E-9F8F-2C6A502FA1A1}" srcOrd="12" destOrd="0" presId="urn:microsoft.com/office/officeart/2005/8/layout/vList2"/>
    <dgm:cxn modelId="{0A5BBE4D-F22C-4F87-A918-ADC7A8E4A69D}" type="presParOf" srcId="{249FC339-7A30-4E0E-A747-D9189AFA393B}" destId="{1CFC8651-190E-44CA-94A8-40E553301E62}" srcOrd="13" destOrd="0" presId="urn:microsoft.com/office/officeart/2005/8/layout/vList2"/>
    <dgm:cxn modelId="{48436F1A-F483-40AB-AC2F-00D0A91D3C37}" type="presParOf" srcId="{249FC339-7A30-4E0E-A747-D9189AFA393B}" destId="{EDF340D8-B937-4828-BDC7-60F0BA6A35C3}" srcOrd="14" destOrd="0" presId="urn:microsoft.com/office/officeart/2005/8/layout/vList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55A33F-F0DD-5D4A-91BB-DF4B9F22E095}" type="datetimeFigureOut">
              <a:rPr lang="en-US" smtClean="0"/>
              <a:pPr/>
              <a:t>6/18/2017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03BE6C-B7F1-E541-A806-74EACCD5C9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2845623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928638-F15E-C241-B3BF-9B8C8F1DF14E}" type="datetimeFigureOut">
              <a:rPr lang="en-US" smtClean="0"/>
              <a:pPr/>
              <a:t>6/18/2017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9D4B72-1809-DD45-B3E6-85B1C55372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9629827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F2E3E-32AD-3E43-B453-8D12BF15A9E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3A330-CD71-4A29-B660-9E3483E5E87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0679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47134-7D73-7E44-B3E1-F2F1E3B475F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E898A-D1D3-41C6-A56C-AAD1DCC561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40647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9AC6A-5FF6-F347-B5ED-F8E86ACD36F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9E319-1EF3-4B9C-90C4-70DDC95BA8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96869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2B6FF-BC6C-C941-A680-26DC2202A3E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C4B97-D948-4848-8326-6CB5EC6DE14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49842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14289-2E07-7A4F-B267-48EABF1B3D8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4B282-0F24-42B7-918D-630D115B8FA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8983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DF716-F0F1-0947-89C5-3933DB03543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6D750-9A51-47BC-9CA6-F7CFB391E3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55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092F4-D4AD-3744-A69F-C1677362048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C95D59-E081-4F93-9CE1-7B493E2FDD4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7371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45BDB-4BBA-AE4D-A1A2-1DF3B656A7D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27C10-52A1-481D-AFEB-7536FF25AB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1512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2786B-810F-F845-99CE-848CC1E45BF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C06A7-B1F8-4A0C-AE38-4BC54AE89B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6085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60750-4708-7E42-989C-2A88B0E40FD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0220F-7B75-4E22-882A-4D6E6BA3B4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9341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D3BD6-EF8C-9D4E-8D2F-CC722C3320B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0D500-02B4-4011-A5D8-15EDA23B343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43447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5F4C250-07F5-D749-9DC1-34797EC1DBF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1/8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88B55A0-B2C9-406E-A9BF-1B9F41EE764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07016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ctr" rtl="1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38539"/>
            <a:ext cx="9144000" cy="752061"/>
          </a:xfrm>
        </p:spPr>
        <p:txBody>
          <a:bodyPr/>
          <a:lstStyle/>
          <a:p>
            <a:r>
              <a:rPr lang="en-US" sz="35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Economic Ideology of Islam</a:t>
            </a:r>
            <a:endParaRPr lang="en-US" sz="35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731774" y="3200400"/>
            <a:ext cx="3657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Introduction to Islamic Banking</a:t>
            </a:r>
          </a:p>
        </p:txBody>
      </p:sp>
    </p:spTree>
    <p:extLst>
      <p:ext uri="{BB962C8B-B14F-4D97-AF65-F5344CB8AC3E}">
        <p14:creationId xmlns="" xmlns:p14="http://schemas.microsoft.com/office/powerpoint/2010/main" val="98420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6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Possibility of Islamization of banking system:</a:t>
            </a:r>
            <a:endParaRPr lang="en-US" sz="2800" b="1" dirty="0" smtClean="0">
              <a:solidFill>
                <a:schemeClr val="bg2">
                  <a:lumMod val="50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 western model was developed on interest based lending and borrowing therefore it was rejected by the Muslim scholars in Islamic circles.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1623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6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Possibility of Islamization of banking system:</a:t>
            </a:r>
            <a:endParaRPr lang="en-US" sz="2800" b="1" dirty="0" smtClean="0">
              <a:solidFill>
                <a:schemeClr val="bg2">
                  <a:lumMod val="50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But this is the fact that the objection was on methodology and not the concept, therefore an alternative model has been suggested </a:t>
            </a:r>
            <a:r>
              <a:rPr lang="en-US" sz="2600" b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by </a:t>
            </a:r>
            <a:r>
              <a:rPr lang="en-US" sz="2600" b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Muslim 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scholars.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1623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6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Possibility of Islamization of banking system:</a:t>
            </a:r>
            <a:endParaRPr lang="en-US" sz="2800" b="1" dirty="0" smtClean="0">
              <a:solidFill>
                <a:schemeClr val="bg2">
                  <a:lumMod val="50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CII (Council of Islamic Ideology) has prepared a report on Elimination of interest from economy and suggested some models for financial intermediation.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1623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6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Possibility of Islamization of banking system:</a:t>
            </a:r>
            <a:endParaRPr lang="en-US" sz="2800" b="1" dirty="0" smtClean="0">
              <a:solidFill>
                <a:schemeClr val="bg2">
                  <a:lumMod val="50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Islamic financial institutions worked a lot and finally brought big changes on liability and assets side of their operations which shows a vital difference between the operations of conventional and Islamic Bank.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1623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6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Possibility of Islamization of banking system:</a:t>
            </a:r>
            <a:endParaRPr lang="en-US" sz="2800" b="1" dirty="0" smtClean="0">
              <a:solidFill>
                <a:schemeClr val="bg2">
                  <a:lumMod val="50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Islamic Financing is a transformation from lending and Borrowing to Exchange of asset &amp; services based and equity participation based Financing using Islamic contracts.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1623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62200" y="3962400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END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62339"/>
            <a:ext cx="9144000" cy="752061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lang="en-US" sz="40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731774" y="3200400"/>
            <a:ext cx="3657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Banking and Islam</a:t>
            </a:r>
          </a:p>
        </p:txBody>
      </p:sp>
    </p:spTree>
    <p:extLst>
      <p:ext uri="{BB962C8B-B14F-4D97-AF65-F5344CB8AC3E}">
        <p14:creationId xmlns="" xmlns:p14="http://schemas.microsoft.com/office/powerpoint/2010/main" val="47590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953000" y="1295400"/>
            <a:ext cx="36576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Banking and Islam:</a:t>
            </a:r>
            <a:endParaRPr lang="en-US" sz="2800" b="1" dirty="0" smtClean="0">
              <a:solidFill>
                <a:schemeClr val="bg2">
                  <a:lumMod val="50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Although institutional presence of banks were not there in early Islamic history but the function of saving and investment was there even before Islam.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We can also look at the subject matter of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Surah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-e-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Quraish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1623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953000" y="1295400"/>
            <a:ext cx="36576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Banking and Islam:</a:t>
            </a:r>
            <a:endParaRPr lang="en-US" sz="2800" b="1" dirty="0" smtClean="0">
              <a:solidFill>
                <a:schemeClr val="bg2">
                  <a:lumMod val="50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Mudarabah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business between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Rasoolullah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(S.A.W) and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Ummul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Moomineen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Hazrat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Khadeejatul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Kubra (R.A) before Islam, was an example of financial intermediation.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1623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953000" y="1295400"/>
            <a:ext cx="36576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Banking and Islam:</a:t>
            </a:r>
            <a:endParaRPr lang="en-US" sz="2800" b="1" dirty="0" smtClean="0">
              <a:solidFill>
                <a:schemeClr val="bg2">
                  <a:lumMod val="50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Some other historical evidences prove this fact.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Therefore contemporary scholars are of the view that banking itself is a permissible concept and the issue is in methodology.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1623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953000" y="1295400"/>
            <a:ext cx="36576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Banking and Islam:</a:t>
            </a:r>
            <a:endParaRPr lang="en-US" sz="2800" b="1" dirty="0" smtClean="0">
              <a:solidFill>
                <a:schemeClr val="bg2">
                  <a:lumMod val="50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If the methodology is correct then the banking system becomes acceptable to Islam.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 western model of banking is based on lending and Borrowing on interest which is not allowed in Islam.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1623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62200" y="3962400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END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62339"/>
            <a:ext cx="9144000" cy="752061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lang="en-US" sz="40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731774" y="3200400"/>
            <a:ext cx="36576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Role of Banks in Economy</a:t>
            </a:r>
          </a:p>
        </p:txBody>
      </p:sp>
    </p:spTree>
    <p:extLst>
      <p:ext uri="{BB962C8B-B14F-4D97-AF65-F5344CB8AC3E}">
        <p14:creationId xmlns="" xmlns:p14="http://schemas.microsoft.com/office/powerpoint/2010/main" val="47590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62339"/>
            <a:ext cx="9144000" cy="752061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lang="en-US" sz="40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731774" y="3200400"/>
            <a:ext cx="36576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Basic Concepts and Philosophy of Islamic Banking</a:t>
            </a:r>
          </a:p>
        </p:txBody>
      </p:sp>
    </p:spTree>
    <p:extLst>
      <p:ext uri="{BB962C8B-B14F-4D97-AF65-F5344CB8AC3E}">
        <p14:creationId xmlns="" xmlns:p14="http://schemas.microsoft.com/office/powerpoint/2010/main" val="47590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953000" y="1295400"/>
            <a:ext cx="36576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Basic Concepts and Philosophy of Islamic Banking:</a:t>
            </a:r>
            <a:endParaRPr lang="en-US" sz="2800" b="1" dirty="0" smtClean="0">
              <a:solidFill>
                <a:schemeClr val="bg2">
                  <a:lumMod val="50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 Islamic Bank only allows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shariah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approved activities, while the activities which are contrary to the principles of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shariah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are strictly prohibited.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1623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953000" y="1295400"/>
            <a:ext cx="36576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Basic Concepts and Philosophy of Islamic Banking:</a:t>
            </a:r>
            <a:endParaRPr lang="en-US" sz="2800" b="1" dirty="0" smtClean="0">
              <a:solidFill>
                <a:schemeClr val="bg2">
                  <a:lumMod val="50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 aim and modalities to achieve the instructions of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Shariah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.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In other words we can say that the modalities must be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shariah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compliant.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1623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953000" y="1295400"/>
            <a:ext cx="36576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Basic Concepts and Philosophy of Islamic Banking:</a:t>
            </a:r>
            <a:endParaRPr lang="en-US" sz="2800" b="1" dirty="0" smtClean="0">
              <a:solidFill>
                <a:schemeClr val="bg2">
                  <a:lumMod val="50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Risk sharing / Profit sharing.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Time value of money in Islamic perspective.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Prohibition of speculation (Gambling).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Prohibition of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Riba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1623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953000" y="1295400"/>
            <a:ext cx="36576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6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Prohibition &amp; Permission in Islamic financial system:</a:t>
            </a:r>
            <a:endParaRPr lang="en-US" sz="2600" b="1" dirty="0" smtClean="0">
              <a:solidFill>
                <a:schemeClr val="bg2">
                  <a:lumMod val="50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marL="457200" indent="-457200" algn="l" eaLnBrk="1" hangingPunct="1"/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	</a:t>
            </a:r>
            <a:r>
              <a:rPr lang="en-US" sz="2600" b="1" u="sng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Prohibited &amp; </a:t>
            </a:r>
            <a:r>
              <a:rPr lang="en-US" sz="2600" b="1" u="sng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Haram</a:t>
            </a:r>
            <a:r>
              <a:rPr lang="en-US" sz="2600" b="1" u="sng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activities: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Violation of Islamic law of contract.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Dealing in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Haram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goods and services.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Prohibition of interest or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Riba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.</a:t>
            </a:r>
          </a:p>
          <a:p>
            <a:pPr marL="457200" indent="-457200" algn="l" eaLnBrk="1" hangingPunct="1"/>
            <a:endParaRPr lang="en-US" sz="24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1623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953000" y="1295400"/>
            <a:ext cx="36576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6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Prohibition &amp; Permission in Islamic financial system:</a:t>
            </a:r>
            <a:endParaRPr lang="en-US" sz="2600" b="1" dirty="0" smtClean="0">
              <a:solidFill>
                <a:schemeClr val="bg2">
                  <a:lumMod val="50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marL="457200" indent="-457200" algn="l" eaLnBrk="1" hangingPunct="1"/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	</a:t>
            </a:r>
            <a:r>
              <a:rPr lang="en-US" sz="2600" b="1" u="sng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Prohibited &amp; </a:t>
            </a:r>
            <a:r>
              <a:rPr lang="en-US" sz="2600" b="1" u="sng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Haram</a:t>
            </a:r>
            <a:r>
              <a:rPr lang="en-US" sz="2600" b="1" u="sng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activities: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Maiser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&amp;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Qimar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(Gambling) a type of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gharar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.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Gharar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(excessive uncertainty).</a:t>
            </a:r>
            <a:endParaRPr lang="en-US" sz="24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1623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953000" y="1066800"/>
            <a:ext cx="3657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6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Prohibition &amp; Permission in Islamic financial system:</a:t>
            </a:r>
            <a:endParaRPr lang="en-US" sz="2600" b="1" dirty="0" smtClean="0">
              <a:solidFill>
                <a:schemeClr val="bg2">
                  <a:lumMod val="50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marL="457200" indent="-457200" algn="l" eaLnBrk="1" hangingPunct="1"/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	</a:t>
            </a:r>
            <a:r>
              <a:rPr lang="en-US" sz="2600" b="1" u="sng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Preferable &amp; Permissible activities: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Trade &amp; Business.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4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Musharakah</a:t>
            </a: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.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4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Mudarabah</a:t>
            </a:r>
            <a:endParaRPr lang="en-US" sz="24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4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Muzaraah</a:t>
            </a:r>
            <a:endParaRPr lang="en-US" sz="24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Rental Business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Exchange of services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Profit vs. Loss</a:t>
            </a:r>
          </a:p>
          <a:p>
            <a:pPr marL="457200" indent="-457200" algn="l" eaLnBrk="1" hangingPunct="1">
              <a:buFont typeface="Wingdings" pitchFamily="2" charset="2"/>
              <a:buChar char="v"/>
            </a:pPr>
            <a:r>
              <a:rPr lang="en-US" sz="20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Proper distribution of wealth.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1623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62200" y="3962400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END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62339"/>
            <a:ext cx="9144000" cy="752061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lang="en-US" sz="40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731774" y="3200400"/>
            <a:ext cx="36576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Difference between Conventional and Islamic Banking System</a:t>
            </a:r>
          </a:p>
        </p:txBody>
      </p:sp>
    </p:spTree>
    <p:extLst>
      <p:ext uri="{BB962C8B-B14F-4D97-AF65-F5344CB8AC3E}">
        <p14:creationId xmlns="" xmlns:p14="http://schemas.microsoft.com/office/powerpoint/2010/main" val="47590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762000" y="1295400"/>
            <a:ext cx="78486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Basic Difference b/w Conventional &amp; Islamic Banking:</a:t>
            </a:r>
            <a:endParaRPr lang="en-US" sz="2200" b="1" dirty="0" smtClean="0">
              <a:solidFill>
                <a:schemeClr val="bg2">
                  <a:lumMod val="50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A conventional bank receives deposit on interest and gives money on interest.</a:t>
            </a:r>
          </a:p>
          <a:p>
            <a:pPr marL="457200" indent="-457200" algn="l" eaLnBrk="1" hangingPunct="1"/>
            <a:endParaRPr lang="en-US" sz="26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/>
            <a:endParaRPr lang="en-US" sz="26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1623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914400" y="3236913"/>
            <a:ext cx="7620000" cy="1797050"/>
            <a:chOff x="312738" y="3236913"/>
            <a:chExt cx="8602662" cy="1797050"/>
          </a:xfrm>
        </p:grpSpPr>
        <p:sp>
          <p:nvSpPr>
            <p:cNvPr id="8" name="Freeform 3"/>
            <p:cNvSpPr>
              <a:spLocks noChangeArrowheads="1"/>
            </p:cNvSpPr>
            <p:nvPr/>
          </p:nvSpPr>
          <p:spPr bwMode="auto">
            <a:xfrm>
              <a:off x="3471863" y="3236913"/>
              <a:ext cx="2200275" cy="1797050"/>
            </a:xfrm>
            <a:custGeom>
              <a:avLst/>
              <a:gdLst>
                <a:gd name="T0" fmla="*/ 1100504 w 2200154"/>
                <a:gd name="T1" fmla="*/ 0 h 1798200"/>
                <a:gd name="T2" fmla="*/ 2200996 w 2200154"/>
                <a:gd name="T3" fmla="*/ 895082 h 1798200"/>
                <a:gd name="T4" fmla="*/ 1100504 w 2200154"/>
                <a:gd name="T5" fmla="*/ 1790165 h 1798200"/>
                <a:gd name="T6" fmla="*/ 0 w 2200154"/>
                <a:gd name="T7" fmla="*/ 895082 h 1798200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56814 w 2200154"/>
                <a:gd name="T13" fmla="*/ 56814 h 1798200"/>
                <a:gd name="T14" fmla="*/ 2143340 w 2200154"/>
                <a:gd name="T15" fmla="*/ 1741386 h 1798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00154" h="1798200">
                  <a:moveTo>
                    <a:pt x="193973" y="0"/>
                  </a:moveTo>
                  <a:lnTo>
                    <a:pt x="193972" y="0"/>
                  </a:lnTo>
                  <a:cubicBezTo>
                    <a:pt x="86844" y="0"/>
                    <a:pt x="0" y="86844"/>
                    <a:pt x="0" y="193972"/>
                  </a:cubicBezTo>
                  <a:lnTo>
                    <a:pt x="0" y="1604227"/>
                  </a:lnTo>
                  <a:cubicBezTo>
                    <a:pt x="0" y="1711355"/>
                    <a:pt x="86844" y="1798199"/>
                    <a:pt x="193972" y="1798200"/>
                  </a:cubicBezTo>
                  <a:lnTo>
                    <a:pt x="2006181" y="1798200"/>
                  </a:lnTo>
                  <a:cubicBezTo>
                    <a:pt x="2113309" y="1798199"/>
                    <a:pt x="2200154" y="1711355"/>
                    <a:pt x="2200154" y="1604227"/>
                  </a:cubicBezTo>
                  <a:lnTo>
                    <a:pt x="2200154" y="193973"/>
                  </a:lnTo>
                  <a:cubicBezTo>
                    <a:pt x="2200154" y="86844"/>
                    <a:pt x="2113309" y="0"/>
                    <a:pt x="2006181" y="0"/>
                  </a:cubicBezTo>
                  <a:lnTo>
                    <a:pt x="193973" y="0"/>
                  </a:lnTo>
                  <a:close/>
                </a:path>
              </a:pathLst>
            </a:custGeom>
            <a:solidFill>
              <a:schemeClr val="bg1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lIns="73241" tIns="36621" rIns="73241" bIns="36621" anchor="ctr" anchorCtr="1"/>
            <a:lstStyle/>
            <a:p>
              <a:pPr eaLnBrk="1" hangingPunct="1">
                <a:lnSpc>
                  <a:spcPct val="75000"/>
                </a:lnSpc>
                <a:tabLst>
                  <a:tab pos="0" algn="l"/>
                  <a:tab pos="371475" algn="l"/>
                  <a:tab pos="742950" algn="l"/>
                  <a:tab pos="1116013" algn="l"/>
                  <a:tab pos="1487488" algn="l"/>
                  <a:tab pos="1858963" algn="l"/>
                  <a:tab pos="2232025" algn="l"/>
                  <a:tab pos="2603500" algn="l"/>
                  <a:tab pos="2974975" algn="l"/>
                  <a:tab pos="3348038" algn="l"/>
                  <a:tab pos="3719513" algn="l"/>
                  <a:tab pos="4092575" algn="l"/>
                  <a:tab pos="4464050" algn="l"/>
                  <a:tab pos="4835525" algn="l"/>
                  <a:tab pos="5208588" algn="l"/>
                  <a:tab pos="5580063" algn="l"/>
                  <a:tab pos="5951538" algn="l"/>
                  <a:tab pos="6324600" algn="l"/>
                  <a:tab pos="6696075" algn="l"/>
                  <a:tab pos="7069138" algn="l"/>
                  <a:tab pos="7440613" algn="l"/>
                </a:tabLst>
              </a:pPr>
              <a:r>
                <a:rPr lang="en-GB" altLang="en-US" sz="3200" b="1" dirty="0">
                  <a:solidFill>
                    <a:srgbClr val="FF0000"/>
                  </a:solidFill>
                  <a:latin typeface="Times New Roman" pitchFamily="18" charset="0"/>
                  <a:ea typeface="msgothic"/>
                  <a:cs typeface="msgothic"/>
                </a:rPr>
                <a:t>BANK</a:t>
              </a:r>
            </a:p>
          </p:txBody>
        </p:sp>
        <p:sp>
          <p:nvSpPr>
            <p:cNvPr id="9" name="Freeform 4"/>
            <p:cNvSpPr>
              <a:spLocks noChangeArrowheads="1"/>
            </p:cNvSpPr>
            <p:nvPr/>
          </p:nvSpPr>
          <p:spPr bwMode="auto">
            <a:xfrm>
              <a:off x="312738" y="3271838"/>
              <a:ext cx="1636712" cy="1708150"/>
            </a:xfrm>
            <a:custGeom>
              <a:avLst/>
              <a:gdLst>
                <a:gd name="T0" fmla="*/ 818644 w 1636616"/>
                <a:gd name="T1" fmla="*/ 0 h 1708306"/>
                <a:gd name="T2" fmla="*/ 1637288 w 1636616"/>
                <a:gd name="T3" fmla="*/ 853607 h 1708306"/>
                <a:gd name="T4" fmla="*/ 818644 w 1636616"/>
                <a:gd name="T5" fmla="*/ 1707214 h 1708306"/>
                <a:gd name="T6" fmla="*/ 0 w 1636616"/>
                <a:gd name="T7" fmla="*/ 853607 h 1708306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72304 w 1636616"/>
                <a:gd name="T13" fmla="*/ 72304 h 1708306"/>
                <a:gd name="T14" fmla="*/ 1564312 w 1636616"/>
                <a:gd name="T15" fmla="*/ 1636002 h 170830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36616" h="1708306">
                  <a:moveTo>
                    <a:pt x="246856" y="0"/>
                  </a:moveTo>
                  <a:lnTo>
                    <a:pt x="246855" y="0"/>
                  </a:lnTo>
                  <a:cubicBezTo>
                    <a:pt x="110521" y="0"/>
                    <a:pt x="0" y="110521"/>
                    <a:pt x="0" y="246855"/>
                  </a:cubicBezTo>
                  <a:lnTo>
                    <a:pt x="0" y="1461450"/>
                  </a:lnTo>
                  <a:cubicBezTo>
                    <a:pt x="0" y="1597784"/>
                    <a:pt x="110521" y="1708305"/>
                    <a:pt x="246855" y="1708306"/>
                  </a:cubicBezTo>
                  <a:lnTo>
                    <a:pt x="1389760" y="1708306"/>
                  </a:lnTo>
                  <a:cubicBezTo>
                    <a:pt x="1526094" y="1708305"/>
                    <a:pt x="1636616" y="1597784"/>
                    <a:pt x="1636616" y="1461450"/>
                  </a:cubicBezTo>
                  <a:lnTo>
                    <a:pt x="1636616" y="246856"/>
                  </a:lnTo>
                  <a:cubicBezTo>
                    <a:pt x="1636616" y="110521"/>
                    <a:pt x="1526094" y="0"/>
                    <a:pt x="1389760" y="0"/>
                  </a:cubicBezTo>
                  <a:lnTo>
                    <a:pt x="246856" y="0"/>
                  </a:lnTo>
                  <a:close/>
                </a:path>
              </a:pathLst>
            </a:custGeom>
            <a:solidFill>
              <a:schemeClr val="bg1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lIns="73241" tIns="36621" rIns="73241" bIns="36621" anchor="ctr" anchorCtr="1"/>
            <a:lstStyle/>
            <a:p>
              <a:pPr eaLnBrk="1" hangingPunct="1">
                <a:lnSpc>
                  <a:spcPct val="75000"/>
                </a:lnSpc>
                <a:tabLst>
                  <a:tab pos="0" algn="l"/>
                  <a:tab pos="371475" algn="l"/>
                  <a:tab pos="742950" algn="l"/>
                  <a:tab pos="1116013" algn="l"/>
                  <a:tab pos="1487488" algn="l"/>
                  <a:tab pos="1858963" algn="l"/>
                  <a:tab pos="2232025" algn="l"/>
                  <a:tab pos="2603500" algn="l"/>
                  <a:tab pos="2974975" algn="l"/>
                  <a:tab pos="3348038" algn="l"/>
                  <a:tab pos="3719513" algn="l"/>
                  <a:tab pos="4092575" algn="l"/>
                  <a:tab pos="4464050" algn="l"/>
                  <a:tab pos="4835525" algn="l"/>
                  <a:tab pos="5208588" algn="l"/>
                  <a:tab pos="5580063" algn="l"/>
                  <a:tab pos="5951538" algn="l"/>
                  <a:tab pos="6324600" algn="l"/>
                  <a:tab pos="6696075" algn="l"/>
                  <a:tab pos="7069138" algn="l"/>
                  <a:tab pos="7440613" algn="l"/>
                </a:tabLst>
              </a:pPr>
              <a:r>
                <a:rPr lang="en-GB" altLang="en-US" sz="1400" b="1" dirty="0">
                  <a:solidFill>
                    <a:srgbClr val="FF0000"/>
                  </a:solidFill>
                  <a:latin typeface="Times New Roman" pitchFamily="18" charset="0"/>
                  <a:ea typeface="msgothic"/>
                  <a:cs typeface="msgothic"/>
                </a:rPr>
                <a:t>DEPOSITORS</a:t>
              </a:r>
            </a:p>
          </p:txBody>
        </p:sp>
        <p:sp>
          <p:nvSpPr>
            <p:cNvPr id="10" name="Freeform 5"/>
            <p:cNvSpPr>
              <a:spLocks noChangeArrowheads="1"/>
            </p:cNvSpPr>
            <p:nvPr/>
          </p:nvSpPr>
          <p:spPr bwMode="auto">
            <a:xfrm>
              <a:off x="2377377" y="3429000"/>
              <a:ext cx="860266" cy="258623"/>
            </a:xfrm>
            <a:custGeom>
              <a:avLst/>
              <a:gdLst>
                <a:gd name="T0" fmla="*/ 2147483646 w 21600"/>
                <a:gd name="T1" fmla="*/ 0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0 w 21600"/>
                <a:gd name="T7" fmla="*/ 2147483646 h 21600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638"/>
                  </a:moveTo>
                  <a:lnTo>
                    <a:pt x="19454" y="638"/>
                  </a:lnTo>
                  <a:lnTo>
                    <a:pt x="19454" y="0"/>
                  </a:lnTo>
                  <a:lnTo>
                    <a:pt x="21600" y="10800"/>
                  </a:lnTo>
                  <a:lnTo>
                    <a:pt x="19454" y="21600"/>
                  </a:lnTo>
                  <a:lnTo>
                    <a:pt x="19454" y="20962"/>
                  </a:lnTo>
                  <a:lnTo>
                    <a:pt x="0" y="20962"/>
                  </a:lnTo>
                  <a:lnTo>
                    <a:pt x="2019" y="10800"/>
                  </a:lnTo>
                  <a:lnTo>
                    <a:pt x="0" y="638"/>
                  </a:lnTo>
                  <a:close/>
                </a:path>
              </a:pathLst>
            </a:custGeom>
            <a:solidFill>
              <a:schemeClr val="bg1"/>
            </a:solidFill>
            <a:ln w="9360">
              <a:solidFill>
                <a:srgbClr val="00FFFF"/>
              </a:solidFill>
              <a:round/>
              <a:headEnd/>
              <a:tailEnd/>
            </a:ln>
          </p:spPr>
          <p:txBody>
            <a:bodyPr wrap="square" lIns="73241" tIns="36621" rIns="73241" bIns="36621" anchor="ctr" anchorCtr="1">
              <a:spAutoFit/>
            </a:bodyPr>
            <a:lstStyle/>
            <a:p>
              <a:pPr algn="ctr" eaLnBrk="1" hangingPunct="1">
                <a:lnSpc>
                  <a:spcPct val="75000"/>
                </a:lnSpc>
                <a:tabLst>
                  <a:tab pos="0" algn="l"/>
                  <a:tab pos="371475" algn="l"/>
                  <a:tab pos="742950" algn="l"/>
                  <a:tab pos="1116013" algn="l"/>
                  <a:tab pos="1487488" algn="l"/>
                  <a:tab pos="1858963" algn="l"/>
                  <a:tab pos="2232025" algn="l"/>
                  <a:tab pos="2603500" algn="l"/>
                  <a:tab pos="2974975" algn="l"/>
                  <a:tab pos="3348038" algn="l"/>
                  <a:tab pos="3719513" algn="l"/>
                  <a:tab pos="4092575" algn="l"/>
                  <a:tab pos="4464050" algn="l"/>
                  <a:tab pos="4835525" algn="l"/>
                  <a:tab pos="5208588" algn="l"/>
                  <a:tab pos="5580063" algn="l"/>
                  <a:tab pos="5951538" algn="l"/>
                  <a:tab pos="6324600" algn="l"/>
                  <a:tab pos="6696075" algn="l"/>
                  <a:tab pos="7069138" algn="l"/>
                  <a:tab pos="7440613" algn="l"/>
                </a:tabLst>
              </a:pPr>
              <a:r>
                <a:rPr lang="en-GB" altLang="en-US" sz="1600" b="1" dirty="0">
                  <a:latin typeface="Times New Roman" pitchFamily="18" charset="0"/>
                  <a:ea typeface="msgothic"/>
                  <a:cs typeface="msgothic"/>
                </a:rPr>
                <a:t>LEND</a:t>
              </a:r>
            </a:p>
          </p:txBody>
        </p:sp>
        <p:sp>
          <p:nvSpPr>
            <p:cNvPr id="11" name="Freeform 6"/>
            <p:cNvSpPr>
              <a:spLocks noChangeArrowheads="1"/>
            </p:cNvSpPr>
            <p:nvPr/>
          </p:nvSpPr>
          <p:spPr bwMode="auto">
            <a:xfrm>
              <a:off x="7332663" y="3271838"/>
              <a:ext cx="1582737" cy="1708150"/>
            </a:xfrm>
            <a:custGeom>
              <a:avLst/>
              <a:gdLst>
                <a:gd name="T0" fmla="*/ 791735 w 1582615"/>
                <a:gd name="T1" fmla="*/ 0 h 1708306"/>
                <a:gd name="T2" fmla="*/ 1583469 w 1582615"/>
                <a:gd name="T3" fmla="*/ 853607 h 1708306"/>
                <a:gd name="T4" fmla="*/ 791735 w 1582615"/>
                <a:gd name="T5" fmla="*/ 1707214 h 1708306"/>
                <a:gd name="T6" fmla="*/ 0 w 1582615"/>
                <a:gd name="T7" fmla="*/ 853607 h 1708306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49230 w 1582615"/>
                <a:gd name="T13" fmla="*/ 49230 h 1708306"/>
                <a:gd name="T14" fmla="*/ 1533385 w 1582615"/>
                <a:gd name="T15" fmla="*/ 1659082 h 170830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82615" h="1708306">
                  <a:moveTo>
                    <a:pt x="168080" y="0"/>
                  </a:moveTo>
                  <a:lnTo>
                    <a:pt x="168079" y="0"/>
                  </a:lnTo>
                  <a:cubicBezTo>
                    <a:pt x="75251" y="0"/>
                    <a:pt x="0" y="75251"/>
                    <a:pt x="0" y="168079"/>
                  </a:cubicBezTo>
                  <a:lnTo>
                    <a:pt x="0" y="1540226"/>
                  </a:lnTo>
                  <a:cubicBezTo>
                    <a:pt x="0" y="1633054"/>
                    <a:pt x="75251" y="1708305"/>
                    <a:pt x="168079" y="1708306"/>
                  </a:cubicBezTo>
                  <a:lnTo>
                    <a:pt x="1414535" y="1708306"/>
                  </a:lnTo>
                  <a:cubicBezTo>
                    <a:pt x="1507363" y="1708305"/>
                    <a:pt x="1582615" y="1633054"/>
                    <a:pt x="1582615" y="1540226"/>
                  </a:cubicBezTo>
                  <a:lnTo>
                    <a:pt x="1582615" y="168080"/>
                  </a:lnTo>
                  <a:cubicBezTo>
                    <a:pt x="1582615" y="75251"/>
                    <a:pt x="1507363" y="0"/>
                    <a:pt x="1414535" y="0"/>
                  </a:cubicBezTo>
                  <a:lnTo>
                    <a:pt x="168080" y="0"/>
                  </a:lnTo>
                  <a:close/>
                </a:path>
              </a:pathLst>
            </a:custGeom>
            <a:solidFill>
              <a:schemeClr val="bg1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lIns="73241" tIns="36621" rIns="73241" bIns="36621" anchor="ctr" anchorCtr="1"/>
            <a:lstStyle/>
            <a:p>
              <a:pPr eaLnBrk="1" hangingPunct="1">
                <a:lnSpc>
                  <a:spcPct val="75000"/>
                </a:lnSpc>
                <a:tabLst>
                  <a:tab pos="0" algn="l"/>
                  <a:tab pos="371475" algn="l"/>
                  <a:tab pos="742950" algn="l"/>
                  <a:tab pos="1116013" algn="l"/>
                  <a:tab pos="1487488" algn="l"/>
                  <a:tab pos="1858963" algn="l"/>
                  <a:tab pos="2232025" algn="l"/>
                  <a:tab pos="2603500" algn="l"/>
                  <a:tab pos="2974975" algn="l"/>
                  <a:tab pos="3348038" algn="l"/>
                  <a:tab pos="3719513" algn="l"/>
                  <a:tab pos="4092575" algn="l"/>
                  <a:tab pos="4464050" algn="l"/>
                  <a:tab pos="4835525" algn="l"/>
                  <a:tab pos="5208588" algn="l"/>
                  <a:tab pos="5580063" algn="l"/>
                  <a:tab pos="5951538" algn="l"/>
                  <a:tab pos="6324600" algn="l"/>
                  <a:tab pos="6696075" algn="l"/>
                  <a:tab pos="7069138" algn="l"/>
                  <a:tab pos="7440613" algn="l"/>
                </a:tabLst>
              </a:pPr>
              <a:r>
                <a:rPr lang="en-GB" altLang="en-US" sz="1400" b="1" dirty="0">
                  <a:solidFill>
                    <a:srgbClr val="FF0000"/>
                  </a:solidFill>
                  <a:latin typeface="Times New Roman" pitchFamily="18" charset="0"/>
                  <a:ea typeface="msgothic"/>
                  <a:cs typeface="msgothic"/>
                </a:rPr>
                <a:t>CUSTOMERS</a:t>
              </a:r>
            </a:p>
          </p:txBody>
        </p:sp>
        <p:sp>
          <p:nvSpPr>
            <p:cNvPr id="12" name="Freeform 7"/>
            <p:cNvSpPr>
              <a:spLocks noChangeArrowheads="1"/>
            </p:cNvSpPr>
            <p:nvPr/>
          </p:nvSpPr>
          <p:spPr bwMode="auto">
            <a:xfrm>
              <a:off x="1961547" y="4267200"/>
              <a:ext cx="1362123" cy="609600"/>
            </a:xfrm>
            <a:custGeom>
              <a:avLst/>
              <a:gdLst>
                <a:gd name="T0" fmla="*/ 2147483646 w 21600"/>
                <a:gd name="T1" fmla="*/ 0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0 w 21600"/>
                <a:gd name="T7" fmla="*/ 2147483646 h 21600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2836 w 21600"/>
                <a:gd name="T13" fmla="*/ 54 h 21600"/>
                <a:gd name="T14" fmla="*/ 21600 w 21600"/>
                <a:gd name="T15" fmla="*/ 2154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54"/>
                  </a:moveTo>
                  <a:lnTo>
                    <a:pt x="2850" y="54"/>
                  </a:lnTo>
                  <a:lnTo>
                    <a:pt x="2850" y="0"/>
                  </a:lnTo>
                  <a:lnTo>
                    <a:pt x="0" y="10800"/>
                  </a:lnTo>
                  <a:lnTo>
                    <a:pt x="2850" y="21600"/>
                  </a:lnTo>
                  <a:lnTo>
                    <a:pt x="2850" y="21546"/>
                  </a:lnTo>
                  <a:lnTo>
                    <a:pt x="21600" y="21546"/>
                  </a:lnTo>
                  <a:lnTo>
                    <a:pt x="21600" y="54"/>
                  </a:lnTo>
                  <a:close/>
                </a:path>
              </a:pathLst>
            </a:custGeom>
            <a:solidFill>
              <a:schemeClr val="bg1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73241" tIns="36621" rIns="73241" bIns="36621" anchor="ctr"/>
            <a:lstStyle/>
            <a:p>
              <a:pPr algn="ctr" eaLnBrk="1" hangingPunct="1">
                <a:lnSpc>
                  <a:spcPct val="75000"/>
                </a:lnSpc>
                <a:tabLst>
                  <a:tab pos="0" algn="l"/>
                  <a:tab pos="371475" algn="l"/>
                  <a:tab pos="742950" algn="l"/>
                  <a:tab pos="1116013" algn="l"/>
                  <a:tab pos="1487488" algn="l"/>
                  <a:tab pos="1858963" algn="l"/>
                  <a:tab pos="2232025" algn="l"/>
                  <a:tab pos="2603500" algn="l"/>
                  <a:tab pos="2974975" algn="l"/>
                  <a:tab pos="3348038" algn="l"/>
                  <a:tab pos="3719513" algn="l"/>
                  <a:tab pos="4092575" algn="l"/>
                  <a:tab pos="4464050" algn="l"/>
                  <a:tab pos="4835525" algn="l"/>
                  <a:tab pos="5208588" algn="l"/>
                  <a:tab pos="5580063" algn="l"/>
                  <a:tab pos="5951538" algn="l"/>
                  <a:tab pos="6324600" algn="l"/>
                  <a:tab pos="6696075" algn="l"/>
                  <a:tab pos="7069138" algn="l"/>
                  <a:tab pos="7440613" algn="l"/>
                </a:tabLst>
              </a:pPr>
              <a:r>
                <a:rPr lang="en-GB" altLang="en-US" sz="1600" b="1" dirty="0">
                  <a:latin typeface="Times New Roman" pitchFamily="18" charset="0"/>
                  <a:ea typeface="msgothic"/>
                  <a:cs typeface="msgothic"/>
                </a:rPr>
                <a:t>INTEREST</a:t>
              </a:r>
            </a:p>
          </p:txBody>
        </p:sp>
        <p:sp>
          <p:nvSpPr>
            <p:cNvPr id="13" name="Freeform 8"/>
            <p:cNvSpPr>
              <a:spLocks noChangeArrowheads="1"/>
            </p:cNvSpPr>
            <p:nvPr/>
          </p:nvSpPr>
          <p:spPr bwMode="auto">
            <a:xfrm>
              <a:off x="6095999" y="3429000"/>
              <a:ext cx="868363" cy="258762"/>
            </a:xfrm>
            <a:custGeom>
              <a:avLst/>
              <a:gdLst>
                <a:gd name="T0" fmla="*/ 2147483646 w 21600"/>
                <a:gd name="T1" fmla="*/ 0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0 w 21600"/>
                <a:gd name="T7" fmla="*/ 2147483646 h 21600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24"/>
                  </a:moveTo>
                  <a:lnTo>
                    <a:pt x="18476" y="124"/>
                  </a:lnTo>
                  <a:lnTo>
                    <a:pt x="18476" y="0"/>
                  </a:lnTo>
                  <a:lnTo>
                    <a:pt x="21600" y="10800"/>
                  </a:lnTo>
                  <a:lnTo>
                    <a:pt x="18476" y="21600"/>
                  </a:lnTo>
                  <a:lnTo>
                    <a:pt x="18476" y="21476"/>
                  </a:lnTo>
                  <a:lnTo>
                    <a:pt x="0" y="21476"/>
                  </a:lnTo>
                  <a:lnTo>
                    <a:pt x="3088" y="10800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chemeClr val="bg1"/>
            </a:solidFill>
            <a:ln w="9360">
              <a:solidFill>
                <a:srgbClr val="00FFFF"/>
              </a:solidFill>
              <a:round/>
              <a:headEnd/>
              <a:tailEnd/>
            </a:ln>
          </p:spPr>
          <p:txBody>
            <a:bodyPr lIns="73241" tIns="36621" rIns="73241" bIns="36621" anchor="ctr" anchorCtr="1">
              <a:spAutoFit/>
            </a:bodyPr>
            <a:lstStyle/>
            <a:p>
              <a:pPr algn="ctr" eaLnBrk="1" hangingPunct="1">
                <a:lnSpc>
                  <a:spcPct val="75000"/>
                </a:lnSpc>
                <a:tabLst>
                  <a:tab pos="0" algn="l"/>
                  <a:tab pos="371475" algn="l"/>
                  <a:tab pos="742950" algn="l"/>
                  <a:tab pos="1116013" algn="l"/>
                  <a:tab pos="1487488" algn="l"/>
                  <a:tab pos="1858963" algn="l"/>
                  <a:tab pos="2232025" algn="l"/>
                  <a:tab pos="2603500" algn="l"/>
                  <a:tab pos="2974975" algn="l"/>
                  <a:tab pos="3348038" algn="l"/>
                  <a:tab pos="3719513" algn="l"/>
                  <a:tab pos="4092575" algn="l"/>
                  <a:tab pos="4464050" algn="l"/>
                  <a:tab pos="4835525" algn="l"/>
                  <a:tab pos="5208588" algn="l"/>
                  <a:tab pos="5580063" algn="l"/>
                  <a:tab pos="5951538" algn="l"/>
                  <a:tab pos="6324600" algn="l"/>
                  <a:tab pos="6696075" algn="l"/>
                  <a:tab pos="7069138" algn="l"/>
                  <a:tab pos="7440613" algn="l"/>
                </a:tabLst>
              </a:pPr>
              <a:r>
                <a:rPr lang="en-GB" altLang="en-US" sz="1600" b="1" dirty="0">
                  <a:latin typeface="Times New Roman" pitchFamily="18" charset="0"/>
                  <a:ea typeface="msgothic"/>
                  <a:cs typeface="msgothic"/>
                </a:rPr>
                <a:t>LEND</a:t>
              </a:r>
            </a:p>
          </p:txBody>
        </p:sp>
        <p:sp>
          <p:nvSpPr>
            <p:cNvPr id="14" name="Freeform 9"/>
            <p:cNvSpPr>
              <a:spLocks noChangeArrowheads="1"/>
            </p:cNvSpPr>
            <p:nvPr/>
          </p:nvSpPr>
          <p:spPr bwMode="auto">
            <a:xfrm>
              <a:off x="5732415" y="4308475"/>
              <a:ext cx="1376426" cy="566738"/>
            </a:xfrm>
            <a:custGeom>
              <a:avLst/>
              <a:gdLst>
                <a:gd name="T0" fmla="*/ 2147483646 w 21600"/>
                <a:gd name="T1" fmla="*/ 0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0 w 21600"/>
                <a:gd name="T7" fmla="*/ 2147483646 h 21600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2701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0"/>
                  </a:moveTo>
                  <a:lnTo>
                    <a:pt x="2701" y="0"/>
                  </a:lnTo>
                  <a:lnTo>
                    <a:pt x="0" y="10800"/>
                  </a:lnTo>
                  <a:lnTo>
                    <a:pt x="2701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73241" tIns="36621" rIns="73241" bIns="36621" anchor="ctr"/>
            <a:lstStyle/>
            <a:p>
              <a:pPr algn="ctr" eaLnBrk="1" hangingPunct="1">
                <a:lnSpc>
                  <a:spcPct val="75000"/>
                </a:lnSpc>
                <a:tabLst>
                  <a:tab pos="0" algn="l"/>
                  <a:tab pos="371475" algn="l"/>
                  <a:tab pos="742950" algn="l"/>
                  <a:tab pos="1116013" algn="l"/>
                  <a:tab pos="1487488" algn="l"/>
                  <a:tab pos="1858963" algn="l"/>
                  <a:tab pos="2232025" algn="l"/>
                  <a:tab pos="2603500" algn="l"/>
                  <a:tab pos="2974975" algn="l"/>
                  <a:tab pos="3348038" algn="l"/>
                  <a:tab pos="3719513" algn="l"/>
                  <a:tab pos="4092575" algn="l"/>
                  <a:tab pos="4464050" algn="l"/>
                  <a:tab pos="4835525" algn="l"/>
                  <a:tab pos="5208588" algn="l"/>
                  <a:tab pos="5580063" algn="l"/>
                  <a:tab pos="5951538" algn="l"/>
                  <a:tab pos="6324600" algn="l"/>
                  <a:tab pos="6696075" algn="l"/>
                  <a:tab pos="7069138" algn="l"/>
                  <a:tab pos="7440613" algn="l"/>
                </a:tabLst>
              </a:pPr>
              <a:r>
                <a:rPr lang="en-GB" altLang="en-US" sz="1600" b="1" dirty="0">
                  <a:latin typeface="Times New Roman" pitchFamily="18" charset="0"/>
                  <a:ea typeface="msgothic"/>
                  <a:cs typeface="msgothic"/>
                </a:rPr>
                <a:t>INTEREST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762000" y="1295400"/>
            <a:ext cx="78486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Basic Difference b/w Conventional &amp; Islamic Banking:</a:t>
            </a:r>
            <a:endParaRPr lang="en-US" sz="2200" b="1" dirty="0" smtClean="0">
              <a:solidFill>
                <a:schemeClr val="bg2">
                  <a:lumMod val="50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Islamic Bank receives remunerative deposit on partnership basis and non remunerative deposits on </a:t>
            </a:r>
            <a:r>
              <a:rPr lang="en-US" sz="26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Qard</a:t>
            </a: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basis.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They give financing to customers using trade, rental, partnership providing services against fee and combined modes of financing:</a:t>
            </a:r>
          </a:p>
          <a:p>
            <a:pPr marL="914400" lvl="1" indent="-457200" algn="l" eaLnBrk="1" hangingPunct="1">
              <a:buFont typeface="Wingdings" pitchFamily="2" charset="2"/>
              <a:buChar char="v"/>
            </a:pP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As partner under </a:t>
            </a:r>
            <a:r>
              <a:rPr lang="en-US" sz="24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Musharakah</a:t>
            </a: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/ </a:t>
            </a:r>
            <a:r>
              <a:rPr lang="en-US" sz="24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Mudarabah</a:t>
            </a:r>
            <a:endParaRPr lang="en-US" sz="24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914400" lvl="1" indent="-457200" algn="l" eaLnBrk="1" hangingPunct="1">
              <a:buFont typeface="Wingdings" pitchFamily="2" charset="2"/>
              <a:buChar char="v"/>
            </a:pP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As seller in </a:t>
            </a:r>
            <a:r>
              <a:rPr lang="en-US" sz="24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Murabaha</a:t>
            </a: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Musawamah</a:t>
            </a: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, </a:t>
            </a:r>
            <a:r>
              <a:rPr lang="en-US" sz="24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salam</a:t>
            </a: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&amp; </a:t>
            </a:r>
            <a:r>
              <a:rPr lang="en-US" sz="24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Istisna</a:t>
            </a:r>
            <a:endParaRPr lang="en-US" sz="24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914400" lvl="1" indent="-457200" algn="l" eaLnBrk="1" hangingPunct="1">
              <a:buFont typeface="Wingdings" pitchFamily="2" charset="2"/>
              <a:buChar char="v"/>
            </a:pP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As owner in Islamic Leasing / </a:t>
            </a:r>
            <a:r>
              <a:rPr lang="en-US" sz="2400" b="1" dirty="0" err="1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Ijarah</a:t>
            </a:r>
            <a:r>
              <a:rPr lang="en-US" sz="24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for transferring usufruct</a:t>
            </a:r>
          </a:p>
          <a:p>
            <a:pPr marL="457200" indent="-457200" algn="l" eaLnBrk="1" hangingPunct="1"/>
            <a:endParaRPr lang="en-US" sz="26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/>
            <a:endParaRPr lang="en-US" sz="26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1623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6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Role of Banks in Economy:</a:t>
            </a:r>
            <a:endParaRPr lang="en-US" sz="2800" b="1" dirty="0" smtClean="0">
              <a:solidFill>
                <a:schemeClr val="bg2">
                  <a:lumMod val="50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Followings are the major roles of banks in the economy.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Exchange of financial assets on  behalf of customers.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Exchange of own financial assets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Provide safety of cash to depositors (Which is very important facility).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1623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81000" y="1295400"/>
            <a:ext cx="8458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Basic Difference b/w Conventional &amp; Islamic Banking:</a:t>
            </a:r>
            <a:endParaRPr lang="en-US" sz="2200" b="1" dirty="0" smtClean="0">
              <a:solidFill>
                <a:schemeClr val="bg2">
                  <a:lumMod val="50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 basic structure of Islamic Bank is as under:</a:t>
            </a:r>
          </a:p>
          <a:p>
            <a:pPr marL="457200" indent="-457200" algn="l" eaLnBrk="1" hangingPunct="1"/>
            <a:endParaRPr lang="en-US" sz="26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/>
            <a:endParaRPr lang="en-US" sz="26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1623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33400" y="2895600"/>
            <a:ext cx="8153401" cy="2971800"/>
            <a:chOff x="206375" y="4198938"/>
            <a:chExt cx="8748713" cy="2070100"/>
          </a:xfrm>
        </p:grpSpPr>
        <p:sp>
          <p:nvSpPr>
            <p:cNvPr id="6" name="Freeform 2"/>
            <p:cNvSpPr>
              <a:spLocks noChangeArrowheads="1"/>
            </p:cNvSpPr>
            <p:nvPr/>
          </p:nvSpPr>
          <p:spPr bwMode="auto">
            <a:xfrm>
              <a:off x="4024313" y="4198938"/>
              <a:ext cx="1093787" cy="2068512"/>
            </a:xfrm>
            <a:custGeom>
              <a:avLst/>
              <a:gdLst>
                <a:gd name="T0" fmla="*/ 545062 w 1094399"/>
                <a:gd name="T1" fmla="*/ 0 h 2068518"/>
                <a:gd name="T2" fmla="*/ 1090122 w 1094399"/>
                <a:gd name="T3" fmla="*/ 1034238 h 2068518"/>
                <a:gd name="T4" fmla="*/ 545062 w 1094399"/>
                <a:gd name="T5" fmla="*/ 2068476 h 2068518"/>
                <a:gd name="T6" fmla="*/ 0 w 1094399"/>
                <a:gd name="T7" fmla="*/ 1034238 h 2068518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34578 w 1094399"/>
                <a:gd name="T13" fmla="*/ 34578 h 2068518"/>
                <a:gd name="T14" fmla="*/ 1059821 w 1094399"/>
                <a:gd name="T15" fmla="*/ 2033940 h 20685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94399" h="2068518">
                  <a:moveTo>
                    <a:pt x="118053" y="0"/>
                  </a:moveTo>
                  <a:lnTo>
                    <a:pt x="118052" y="0"/>
                  </a:lnTo>
                  <a:cubicBezTo>
                    <a:pt x="52854" y="0"/>
                    <a:pt x="0" y="52854"/>
                    <a:pt x="0" y="118052"/>
                  </a:cubicBezTo>
                  <a:lnTo>
                    <a:pt x="0" y="1950465"/>
                  </a:lnTo>
                  <a:cubicBezTo>
                    <a:pt x="0" y="2015663"/>
                    <a:pt x="52854" y="2068517"/>
                    <a:pt x="118052" y="2068518"/>
                  </a:cubicBezTo>
                  <a:lnTo>
                    <a:pt x="976346" y="2068518"/>
                  </a:lnTo>
                  <a:cubicBezTo>
                    <a:pt x="1041544" y="2068517"/>
                    <a:pt x="1094399" y="2015663"/>
                    <a:pt x="1094399" y="1950465"/>
                  </a:cubicBezTo>
                  <a:lnTo>
                    <a:pt x="1094399" y="118053"/>
                  </a:lnTo>
                  <a:cubicBezTo>
                    <a:pt x="1094399" y="52854"/>
                    <a:pt x="1041544" y="0"/>
                    <a:pt x="976346" y="0"/>
                  </a:cubicBezTo>
                  <a:lnTo>
                    <a:pt x="118053" y="0"/>
                  </a:lnTo>
                  <a:close/>
                </a:path>
              </a:pathLst>
            </a:custGeom>
            <a:solidFill>
              <a:srgbClr val="BDDD8D"/>
            </a:solidFill>
            <a:ln w="9360">
              <a:solidFill>
                <a:srgbClr val="000080"/>
              </a:solidFill>
              <a:round/>
              <a:headEnd/>
              <a:tailEnd/>
            </a:ln>
          </p:spPr>
          <p:txBody>
            <a:bodyPr lIns="73241" tIns="36621" rIns="73241" bIns="36621" anchor="ctr" anchorCtr="1"/>
            <a:lstStyle/>
            <a:p>
              <a:pPr algn="ctr" eaLnBrk="1" hangingPunct="1"/>
              <a:r>
                <a:rPr lang="en-GB" altLang="en-US" sz="1300" dirty="0">
                  <a:solidFill>
                    <a:srgbClr val="000080"/>
                  </a:solidFill>
                  <a:latin typeface="Times New Roman" pitchFamily="18" charset="0"/>
                  <a:ea typeface="msgothic"/>
                  <a:cs typeface="msgothic"/>
                </a:rPr>
                <a:t>ISLAMIC BANK</a:t>
              </a:r>
            </a:p>
          </p:txBody>
        </p:sp>
        <p:sp>
          <p:nvSpPr>
            <p:cNvPr id="8" name="Freeform 3"/>
            <p:cNvSpPr>
              <a:spLocks noChangeArrowheads="1"/>
            </p:cNvSpPr>
            <p:nvPr/>
          </p:nvSpPr>
          <p:spPr bwMode="auto">
            <a:xfrm>
              <a:off x="206375" y="4225925"/>
              <a:ext cx="1733550" cy="2043113"/>
            </a:xfrm>
            <a:custGeom>
              <a:avLst/>
              <a:gdLst>
                <a:gd name="T0" fmla="*/ 866811 w 1733538"/>
                <a:gd name="T1" fmla="*/ 0 h 2043424"/>
                <a:gd name="T2" fmla="*/ 1733622 w 1733538"/>
                <a:gd name="T3" fmla="*/ 1020627 h 2043424"/>
                <a:gd name="T4" fmla="*/ 866811 w 1733538"/>
                <a:gd name="T5" fmla="*/ 2041247 h 2043424"/>
                <a:gd name="T6" fmla="*/ 0 w 1733538"/>
                <a:gd name="T7" fmla="*/ 1020627 h 2043424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74635 w 1733538"/>
                <a:gd name="T13" fmla="*/ 74635 h 2043424"/>
                <a:gd name="T14" fmla="*/ 1658909 w 1733538"/>
                <a:gd name="T15" fmla="*/ 1968789 h 20434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33538" h="2043424">
                  <a:moveTo>
                    <a:pt x="254814" y="0"/>
                  </a:moveTo>
                  <a:lnTo>
                    <a:pt x="254813" y="0"/>
                  </a:lnTo>
                  <a:cubicBezTo>
                    <a:pt x="114084" y="0"/>
                    <a:pt x="0" y="114084"/>
                    <a:pt x="0" y="254813"/>
                  </a:cubicBezTo>
                  <a:lnTo>
                    <a:pt x="0" y="1788610"/>
                  </a:lnTo>
                  <a:cubicBezTo>
                    <a:pt x="0" y="1929339"/>
                    <a:pt x="114084" y="2043423"/>
                    <a:pt x="254813" y="2043424"/>
                  </a:cubicBezTo>
                  <a:lnTo>
                    <a:pt x="1478724" y="2043424"/>
                  </a:lnTo>
                  <a:cubicBezTo>
                    <a:pt x="1619453" y="2043423"/>
                    <a:pt x="1733538" y="1929339"/>
                    <a:pt x="1733538" y="1788610"/>
                  </a:cubicBezTo>
                  <a:lnTo>
                    <a:pt x="1733538" y="254814"/>
                  </a:lnTo>
                  <a:cubicBezTo>
                    <a:pt x="1733538" y="114084"/>
                    <a:pt x="1619453" y="0"/>
                    <a:pt x="1478724" y="0"/>
                  </a:cubicBezTo>
                  <a:lnTo>
                    <a:pt x="254814" y="0"/>
                  </a:lnTo>
                  <a:close/>
                </a:path>
              </a:pathLst>
            </a:custGeom>
            <a:solidFill>
              <a:srgbClr val="FFFFCC"/>
            </a:solidFill>
            <a:ln w="9360">
              <a:solidFill>
                <a:srgbClr val="000080"/>
              </a:solidFill>
              <a:round/>
              <a:headEnd/>
              <a:tailEnd/>
            </a:ln>
          </p:spPr>
          <p:txBody>
            <a:bodyPr lIns="73241" tIns="36621" rIns="73241" bIns="36621" anchor="ctr" anchorCtr="1"/>
            <a:lstStyle/>
            <a:p>
              <a:pPr eaLnBrk="1" hangingPunct="1">
                <a:lnSpc>
                  <a:spcPct val="75000"/>
                </a:lnSpc>
                <a:tabLst>
                  <a:tab pos="0" algn="l"/>
                  <a:tab pos="371475" algn="l"/>
                  <a:tab pos="742950" algn="l"/>
                  <a:tab pos="1116013" algn="l"/>
                  <a:tab pos="1487488" algn="l"/>
                  <a:tab pos="1858963" algn="l"/>
                  <a:tab pos="2232025" algn="l"/>
                  <a:tab pos="2603500" algn="l"/>
                  <a:tab pos="2974975" algn="l"/>
                  <a:tab pos="3348038" algn="l"/>
                  <a:tab pos="3719513" algn="l"/>
                  <a:tab pos="4092575" algn="l"/>
                  <a:tab pos="4464050" algn="l"/>
                  <a:tab pos="4835525" algn="l"/>
                  <a:tab pos="5208588" algn="l"/>
                  <a:tab pos="5580063" algn="l"/>
                  <a:tab pos="5951538" algn="l"/>
                  <a:tab pos="6324600" algn="l"/>
                  <a:tab pos="6696075" algn="l"/>
                  <a:tab pos="7069138" algn="l"/>
                  <a:tab pos="7440613" algn="l"/>
                </a:tabLst>
              </a:pPr>
              <a:r>
                <a:rPr lang="en-GB" altLang="en-US" sz="1300">
                  <a:solidFill>
                    <a:srgbClr val="000080"/>
                  </a:solidFill>
                  <a:latin typeface="Times New Roman" pitchFamily="18" charset="0"/>
                  <a:ea typeface="msgothic"/>
                  <a:cs typeface="msgothic"/>
                </a:rPr>
                <a:t>DEPOSITORS</a:t>
              </a:r>
            </a:p>
          </p:txBody>
        </p:sp>
        <p:sp>
          <p:nvSpPr>
            <p:cNvPr id="9" name="Freeform 4"/>
            <p:cNvSpPr>
              <a:spLocks noChangeArrowheads="1"/>
            </p:cNvSpPr>
            <p:nvPr/>
          </p:nvSpPr>
          <p:spPr bwMode="auto">
            <a:xfrm>
              <a:off x="2068513" y="4408488"/>
              <a:ext cx="1771650" cy="722312"/>
            </a:xfrm>
            <a:custGeom>
              <a:avLst/>
              <a:gdLst>
                <a:gd name="T0" fmla="*/ 2147483646 w 21600"/>
                <a:gd name="T1" fmla="*/ 0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0 w 21600"/>
                <a:gd name="T7" fmla="*/ 2147483646 h 21600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366"/>
                  </a:moveTo>
                  <a:lnTo>
                    <a:pt x="20692" y="366"/>
                  </a:lnTo>
                  <a:lnTo>
                    <a:pt x="20692" y="0"/>
                  </a:lnTo>
                  <a:lnTo>
                    <a:pt x="21600" y="10800"/>
                  </a:lnTo>
                  <a:lnTo>
                    <a:pt x="20692" y="21600"/>
                  </a:lnTo>
                  <a:lnTo>
                    <a:pt x="20692" y="21234"/>
                  </a:lnTo>
                  <a:lnTo>
                    <a:pt x="0" y="21234"/>
                  </a:lnTo>
                  <a:lnTo>
                    <a:pt x="877" y="10800"/>
                  </a:lnTo>
                  <a:lnTo>
                    <a:pt x="0" y="366"/>
                  </a:lnTo>
                  <a:close/>
                </a:path>
              </a:pathLst>
            </a:custGeom>
            <a:solidFill>
              <a:srgbClr val="E6E6FF"/>
            </a:solidFill>
            <a:ln w="9360">
              <a:solidFill>
                <a:srgbClr val="000080"/>
              </a:solidFill>
              <a:round/>
              <a:headEnd/>
              <a:tailEnd/>
            </a:ln>
          </p:spPr>
          <p:txBody>
            <a:bodyPr wrap="none" lIns="73241" tIns="36621" rIns="73241" bIns="36621" anchor="ctr" anchorCtr="1">
              <a:spAutoFit/>
            </a:bodyPr>
            <a:lstStyle/>
            <a:p>
              <a:pPr eaLnBrk="1" hangingPunct="1">
                <a:lnSpc>
                  <a:spcPct val="75000"/>
                </a:lnSpc>
                <a:tabLst>
                  <a:tab pos="0" algn="l"/>
                  <a:tab pos="371475" algn="l"/>
                  <a:tab pos="742950" algn="l"/>
                  <a:tab pos="1116013" algn="l"/>
                  <a:tab pos="1487488" algn="l"/>
                  <a:tab pos="1858963" algn="l"/>
                  <a:tab pos="2232025" algn="l"/>
                  <a:tab pos="2603500" algn="l"/>
                  <a:tab pos="2974975" algn="l"/>
                  <a:tab pos="3348038" algn="l"/>
                  <a:tab pos="3719513" algn="l"/>
                  <a:tab pos="4092575" algn="l"/>
                  <a:tab pos="4464050" algn="l"/>
                  <a:tab pos="4835525" algn="l"/>
                  <a:tab pos="5208588" algn="l"/>
                  <a:tab pos="5580063" algn="l"/>
                  <a:tab pos="5951538" algn="l"/>
                  <a:tab pos="6324600" algn="l"/>
                  <a:tab pos="6696075" algn="l"/>
                  <a:tab pos="7069138" algn="l"/>
                  <a:tab pos="7440613" algn="l"/>
                </a:tabLst>
              </a:pPr>
              <a:r>
                <a:rPr lang="en-GB" altLang="en-US" sz="1400" dirty="0">
                  <a:solidFill>
                    <a:srgbClr val="000080"/>
                  </a:solidFill>
                  <a:latin typeface="Times New Roman" pitchFamily="18" charset="0"/>
                  <a:ea typeface="msgothic"/>
                  <a:cs typeface="msgothic"/>
                </a:rPr>
                <a:t>Participate in business</a:t>
              </a:r>
            </a:p>
            <a:p>
              <a:pPr eaLnBrk="1" hangingPunct="1">
                <a:lnSpc>
                  <a:spcPct val="75000"/>
                </a:lnSpc>
                <a:buClr>
                  <a:srgbClr val="000080"/>
                </a:buClr>
                <a:buSzPct val="100000"/>
                <a:buFontTx/>
                <a:buAutoNum type="arabicPeriod"/>
                <a:tabLst>
                  <a:tab pos="0" algn="l"/>
                  <a:tab pos="371475" algn="l"/>
                  <a:tab pos="742950" algn="l"/>
                  <a:tab pos="1116013" algn="l"/>
                  <a:tab pos="1487488" algn="l"/>
                  <a:tab pos="1858963" algn="l"/>
                  <a:tab pos="2232025" algn="l"/>
                  <a:tab pos="2603500" algn="l"/>
                  <a:tab pos="2974975" algn="l"/>
                  <a:tab pos="3348038" algn="l"/>
                  <a:tab pos="3719513" algn="l"/>
                  <a:tab pos="4092575" algn="l"/>
                  <a:tab pos="4464050" algn="l"/>
                  <a:tab pos="4835525" algn="l"/>
                  <a:tab pos="5208588" algn="l"/>
                  <a:tab pos="5580063" algn="l"/>
                  <a:tab pos="5951538" algn="l"/>
                  <a:tab pos="6324600" algn="l"/>
                  <a:tab pos="6696075" algn="l"/>
                  <a:tab pos="7069138" algn="l"/>
                  <a:tab pos="7440613" algn="l"/>
                </a:tabLst>
              </a:pPr>
              <a:r>
                <a:rPr lang="en-US" altLang="en-US" sz="1400" dirty="0" err="1">
                  <a:solidFill>
                    <a:srgbClr val="000080"/>
                  </a:solidFill>
                  <a:latin typeface="Times New Roman" pitchFamily="18" charset="0"/>
                  <a:ea typeface="msgothic"/>
                  <a:cs typeface="msgothic"/>
                </a:rPr>
                <a:t>Mudarabah</a:t>
              </a:r>
              <a:endParaRPr lang="en-US" altLang="en-US" sz="1400" dirty="0">
                <a:solidFill>
                  <a:srgbClr val="000080"/>
                </a:solidFill>
                <a:latin typeface="Times New Roman" pitchFamily="18" charset="0"/>
                <a:ea typeface="msgothic"/>
                <a:cs typeface="msgothic"/>
              </a:endParaRPr>
            </a:p>
            <a:p>
              <a:pPr eaLnBrk="1" hangingPunct="1">
                <a:lnSpc>
                  <a:spcPct val="75000"/>
                </a:lnSpc>
                <a:buClr>
                  <a:srgbClr val="000080"/>
                </a:buClr>
                <a:buSzPct val="100000"/>
                <a:buFontTx/>
                <a:buAutoNum type="arabicPeriod"/>
                <a:tabLst>
                  <a:tab pos="0" algn="l"/>
                  <a:tab pos="371475" algn="l"/>
                  <a:tab pos="742950" algn="l"/>
                  <a:tab pos="1116013" algn="l"/>
                  <a:tab pos="1487488" algn="l"/>
                  <a:tab pos="1858963" algn="l"/>
                  <a:tab pos="2232025" algn="l"/>
                  <a:tab pos="2603500" algn="l"/>
                  <a:tab pos="2974975" algn="l"/>
                  <a:tab pos="3348038" algn="l"/>
                  <a:tab pos="3719513" algn="l"/>
                  <a:tab pos="4092575" algn="l"/>
                  <a:tab pos="4464050" algn="l"/>
                  <a:tab pos="4835525" algn="l"/>
                  <a:tab pos="5208588" algn="l"/>
                  <a:tab pos="5580063" algn="l"/>
                  <a:tab pos="5951538" algn="l"/>
                  <a:tab pos="6324600" algn="l"/>
                  <a:tab pos="6696075" algn="l"/>
                  <a:tab pos="7069138" algn="l"/>
                  <a:tab pos="7440613" algn="l"/>
                </a:tabLst>
              </a:pPr>
              <a:r>
                <a:rPr lang="en-US" altLang="en-US" sz="1400" dirty="0" err="1">
                  <a:solidFill>
                    <a:srgbClr val="000080"/>
                  </a:solidFill>
                  <a:latin typeface="Times New Roman" pitchFamily="18" charset="0"/>
                  <a:ea typeface="msgothic"/>
                  <a:cs typeface="msgothic"/>
                </a:rPr>
                <a:t>Musharakah</a:t>
              </a:r>
              <a:r>
                <a:rPr lang="en-US" altLang="en-US" sz="1400" dirty="0">
                  <a:solidFill>
                    <a:srgbClr val="000080"/>
                  </a:solidFill>
                  <a:latin typeface="Times New Roman" pitchFamily="18" charset="0"/>
                  <a:ea typeface="msgothic"/>
                  <a:cs typeface="msgothic"/>
                </a:rPr>
                <a:t>;</a:t>
              </a:r>
            </a:p>
            <a:p>
              <a:pPr eaLnBrk="1" hangingPunct="1">
                <a:lnSpc>
                  <a:spcPct val="75000"/>
                </a:lnSpc>
                <a:buClr>
                  <a:srgbClr val="000080"/>
                </a:buClr>
                <a:buSzPct val="100000"/>
                <a:buFontTx/>
                <a:buAutoNum type="arabicPeriod"/>
                <a:tabLst>
                  <a:tab pos="0" algn="l"/>
                  <a:tab pos="371475" algn="l"/>
                  <a:tab pos="742950" algn="l"/>
                  <a:tab pos="1116013" algn="l"/>
                  <a:tab pos="1487488" algn="l"/>
                  <a:tab pos="1858963" algn="l"/>
                  <a:tab pos="2232025" algn="l"/>
                  <a:tab pos="2603500" algn="l"/>
                  <a:tab pos="2974975" algn="l"/>
                  <a:tab pos="3348038" algn="l"/>
                  <a:tab pos="3719513" algn="l"/>
                  <a:tab pos="4092575" algn="l"/>
                  <a:tab pos="4464050" algn="l"/>
                  <a:tab pos="4835525" algn="l"/>
                  <a:tab pos="5208588" algn="l"/>
                  <a:tab pos="5580063" algn="l"/>
                  <a:tab pos="5951538" algn="l"/>
                  <a:tab pos="6324600" algn="l"/>
                  <a:tab pos="6696075" algn="l"/>
                  <a:tab pos="7069138" algn="l"/>
                  <a:tab pos="7440613" algn="l"/>
                </a:tabLst>
              </a:pPr>
              <a:r>
                <a:rPr lang="en-US" altLang="en-US" sz="1400" dirty="0">
                  <a:solidFill>
                    <a:srgbClr val="000080"/>
                  </a:solidFill>
                  <a:latin typeface="Times New Roman" pitchFamily="18" charset="0"/>
                  <a:ea typeface="msgothic"/>
                  <a:cs typeface="msgothic"/>
                </a:rPr>
                <a:t>Investment agency</a:t>
              </a:r>
              <a:r>
                <a:rPr lang="en-US" altLang="en-US" sz="1200" dirty="0">
                  <a:solidFill>
                    <a:srgbClr val="000080"/>
                  </a:solidFill>
                  <a:latin typeface="Times New Roman" pitchFamily="18" charset="0"/>
                  <a:ea typeface="msgothic"/>
                  <a:cs typeface="msgothic"/>
                </a:rPr>
                <a:t>;</a:t>
              </a:r>
            </a:p>
          </p:txBody>
        </p:sp>
        <p:sp>
          <p:nvSpPr>
            <p:cNvPr id="10" name="Freeform 5"/>
            <p:cNvSpPr>
              <a:spLocks noChangeArrowheads="1"/>
            </p:cNvSpPr>
            <p:nvPr/>
          </p:nvSpPr>
          <p:spPr bwMode="auto">
            <a:xfrm>
              <a:off x="7354888" y="4248150"/>
              <a:ext cx="1600200" cy="1992313"/>
            </a:xfrm>
            <a:custGeom>
              <a:avLst/>
              <a:gdLst>
                <a:gd name="T0" fmla="*/ 799686 w 1600339"/>
                <a:gd name="T1" fmla="*/ 0 h 1991964"/>
                <a:gd name="T2" fmla="*/ 1599366 w 1600339"/>
                <a:gd name="T3" fmla="*/ 997207 h 1991964"/>
                <a:gd name="T4" fmla="*/ 799686 w 1600339"/>
                <a:gd name="T5" fmla="*/ 1994407 h 1991964"/>
                <a:gd name="T6" fmla="*/ 0 w 1600339"/>
                <a:gd name="T7" fmla="*/ 997207 h 1991964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47330 w 1600339"/>
                <a:gd name="T13" fmla="*/ 47330 h 1991964"/>
                <a:gd name="T14" fmla="*/ 1553009 w 1600339"/>
                <a:gd name="T15" fmla="*/ 1944634 h 19919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00339" h="1991964">
                  <a:moveTo>
                    <a:pt x="161590" y="0"/>
                  </a:moveTo>
                  <a:lnTo>
                    <a:pt x="161589" y="0"/>
                  </a:lnTo>
                  <a:cubicBezTo>
                    <a:pt x="72346" y="0"/>
                    <a:pt x="0" y="72346"/>
                    <a:pt x="0" y="161589"/>
                  </a:cubicBezTo>
                  <a:lnTo>
                    <a:pt x="0" y="1830374"/>
                  </a:lnTo>
                  <a:cubicBezTo>
                    <a:pt x="0" y="1919617"/>
                    <a:pt x="72346" y="1991963"/>
                    <a:pt x="161589" y="1991964"/>
                  </a:cubicBezTo>
                  <a:lnTo>
                    <a:pt x="1438749" y="1991964"/>
                  </a:lnTo>
                  <a:cubicBezTo>
                    <a:pt x="1527992" y="1991963"/>
                    <a:pt x="1600339" y="1919617"/>
                    <a:pt x="1600339" y="1830374"/>
                  </a:cubicBezTo>
                  <a:lnTo>
                    <a:pt x="1600339" y="161590"/>
                  </a:lnTo>
                  <a:cubicBezTo>
                    <a:pt x="1600339" y="72346"/>
                    <a:pt x="1527992" y="0"/>
                    <a:pt x="1438749" y="0"/>
                  </a:cubicBezTo>
                  <a:lnTo>
                    <a:pt x="161590" y="0"/>
                  </a:lnTo>
                  <a:close/>
                </a:path>
              </a:pathLst>
            </a:custGeom>
            <a:solidFill>
              <a:srgbClr val="FFCC99"/>
            </a:solidFill>
            <a:ln w="9360">
              <a:solidFill>
                <a:srgbClr val="000080"/>
              </a:solidFill>
              <a:round/>
              <a:headEnd/>
              <a:tailEnd/>
            </a:ln>
          </p:spPr>
          <p:txBody>
            <a:bodyPr lIns="73241" tIns="36621" rIns="73241" bIns="36621" anchor="ctr" anchorCtr="1"/>
            <a:lstStyle/>
            <a:p>
              <a:pPr eaLnBrk="1" hangingPunct="1">
                <a:lnSpc>
                  <a:spcPct val="75000"/>
                </a:lnSpc>
                <a:tabLst>
                  <a:tab pos="0" algn="l"/>
                  <a:tab pos="371475" algn="l"/>
                  <a:tab pos="742950" algn="l"/>
                  <a:tab pos="1116013" algn="l"/>
                  <a:tab pos="1487488" algn="l"/>
                  <a:tab pos="1858963" algn="l"/>
                  <a:tab pos="2232025" algn="l"/>
                  <a:tab pos="2603500" algn="l"/>
                  <a:tab pos="2974975" algn="l"/>
                  <a:tab pos="3348038" algn="l"/>
                  <a:tab pos="3719513" algn="l"/>
                  <a:tab pos="4092575" algn="l"/>
                  <a:tab pos="4464050" algn="l"/>
                  <a:tab pos="4835525" algn="l"/>
                  <a:tab pos="5208588" algn="l"/>
                  <a:tab pos="5580063" algn="l"/>
                  <a:tab pos="5951538" algn="l"/>
                  <a:tab pos="6324600" algn="l"/>
                  <a:tab pos="6696075" algn="l"/>
                  <a:tab pos="7069138" algn="l"/>
                  <a:tab pos="7440613" algn="l"/>
                </a:tabLst>
              </a:pPr>
              <a:r>
                <a:rPr lang="en-GB" altLang="en-US" sz="1300">
                  <a:solidFill>
                    <a:srgbClr val="000080"/>
                  </a:solidFill>
                  <a:latin typeface="Times New Roman" pitchFamily="18" charset="0"/>
                  <a:ea typeface="msgothic"/>
                  <a:cs typeface="msgothic"/>
                </a:rPr>
                <a:t>CUSTOMERS</a:t>
              </a:r>
            </a:p>
          </p:txBody>
        </p:sp>
        <p:sp>
          <p:nvSpPr>
            <p:cNvPr id="11" name="Freeform 6"/>
            <p:cNvSpPr>
              <a:spLocks noChangeArrowheads="1"/>
            </p:cNvSpPr>
            <p:nvPr/>
          </p:nvSpPr>
          <p:spPr bwMode="auto">
            <a:xfrm>
              <a:off x="5334000" y="5368925"/>
              <a:ext cx="1752600" cy="722313"/>
            </a:xfrm>
            <a:custGeom>
              <a:avLst/>
              <a:gdLst>
                <a:gd name="T0" fmla="*/ 2147483646 w 21600"/>
                <a:gd name="T1" fmla="*/ 0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0 w 21600"/>
                <a:gd name="T7" fmla="*/ 2147483646 h 21600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2192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0"/>
                  </a:moveTo>
                  <a:lnTo>
                    <a:pt x="2192" y="0"/>
                  </a:lnTo>
                  <a:lnTo>
                    <a:pt x="0" y="10800"/>
                  </a:lnTo>
                  <a:lnTo>
                    <a:pt x="2192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E6E6FF"/>
            </a:solidFill>
            <a:ln w="9360">
              <a:solidFill>
                <a:srgbClr val="000080"/>
              </a:solidFill>
              <a:round/>
              <a:headEnd/>
              <a:tailEnd/>
            </a:ln>
          </p:spPr>
          <p:txBody>
            <a:bodyPr lIns="73241" tIns="36621" rIns="73241" bIns="36621" anchor="ctr">
              <a:spAutoFit/>
            </a:bodyPr>
            <a:lstStyle/>
            <a:p>
              <a:pPr eaLnBrk="1" hangingPunct="1">
                <a:lnSpc>
                  <a:spcPct val="75000"/>
                </a:lnSpc>
                <a:buClr>
                  <a:srgbClr val="000080"/>
                </a:buClr>
                <a:buSzPct val="100000"/>
                <a:buFontTx/>
                <a:buAutoNum type="arabicPeriod"/>
                <a:tabLst>
                  <a:tab pos="0" algn="l"/>
                  <a:tab pos="371475" algn="l"/>
                  <a:tab pos="742950" algn="l"/>
                  <a:tab pos="1116013" algn="l"/>
                  <a:tab pos="1487488" algn="l"/>
                  <a:tab pos="1858963" algn="l"/>
                  <a:tab pos="2232025" algn="l"/>
                  <a:tab pos="2603500" algn="l"/>
                  <a:tab pos="2974975" algn="l"/>
                  <a:tab pos="3348038" algn="l"/>
                  <a:tab pos="3719513" algn="l"/>
                  <a:tab pos="4092575" algn="l"/>
                  <a:tab pos="4464050" algn="l"/>
                  <a:tab pos="4835525" algn="l"/>
                  <a:tab pos="5208588" algn="l"/>
                  <a:tab pos="5580063" algn="l"/>
                  <a:tab pos="5951538" algn="l"/>
                  <a:tab pos="6324600" algn="l"/>
                  <a:tab pos="6696075" algn="l"/>
                  <a:tab pos="7069138" algn="l"/>
                  <a:tab pos="7440613" algn="l"/>
                </a:tabLst>
              </a:pPr>
              <a:r>
                <a:rPr lang="en-US" altLang="en-US" sz="1400">
                  <a:solidFill>
                    <a:srgbClr val="000080"/>
                  </a:solidFill>
                  <a:latin typeface="Times New Roman" pitchFamily="18" charset="0"/>
                  <a:ea typeface="msgothic"/>
                  <a:cs typeface="msgothic"/>
                </a:rPr>
                <a:t>Profit in trade</a:t>
              </a:r>
            </a:p>
            <a:p>
              <a:pPr eaLnBrk="1" hangingPunct="1">
                <a:lnSpc>
                  <a:spcPct val="75000"/>
                </a:lnSpc>
                <a:buClr>
                  <a:srgbClr val="000080"/>
                </a:buClr>
                <a:buSzPct val="100000"/>
                <a:buFontTx/>
                <a:buAutoNum type="arabicPeriod"/>
                <a:tabLst>
                  <a:tab pos="0" algn="l"/>
                  <a:tab pos="371475" algn="l"/>
                  <a:tab pos="742950" algn="l"/>
                  <a:tab pos="1116013" algn="l"/>
                  <a:tab pos="1487488" algn="l"/>
                  <a:tab pos="1858963" algn="l"/>
                  <a:tab pos="2232025" algn="l"/>
                  <a:tab pos="2603500" algn="l"/>
                  <a:tab pos="2974975" algn="l"/>
                  <a:tab pos="3348038" algn="l"/>
                  <a:tab pos="3719513" algn="l"/>
                  <a:tab pos="4092575" algn="l"/>
                  <a:tab pos="4464050" algn="l"/>
                  <a:tab pos="4835525" algn="l"/>
                  <a:tab pos="5208588" algn="l"/>
                  <a:tab pos="5580063" algn="l"/>
                  <a:tab pos="5951538" algn="l"/>
                  <a:tab pos="6324600" algn="l"/>
                  <a:tab pos="6696075" algn="l"/>
                  <a:tab pos="7069138" algn="l"/>
                  <a:tab pos="7440613" algn="l"/>
                </a:tabLst>
              </a:pPr>
              <a:r>
                <a:rPr lang="en-US" altLang="en-US" sz="1400">
                  <a:solidFill>
                    <a:srgbClr val="000080"/>
                  </a:solidFill>
                  <a:latin typeface="Times New Roman" pitchFamily="18" charset="0"/>
                  <a:ea typeface="msgothic"/>
                  <a:cs typeface="msgothic"/>
                </a:rPr>
                <a:t>Rent in rental;</a:t>
              </a:r>
            </a:p>
            <a:p>
              <a:pPr eaLnBrk="1" hangingPunct="1">
                <a:lnSpc>
                  <a:spcPct val="75000"/>
                </a:lnSpc>
                <a:buClr>
                  <a:srgbClr val="000080"/>
                </a:buClr>
                <a:buSzPct val="100000"/>
                <a:buFontTx/>
                <a:buAutoNum type="arabicPeriod"/>
                <a:tabLst>
                  <a:tab pos="0" algn="l"/>
                  <a:tab pos="371475" algn="l"/>
                  <a:tab pos="742950" algn="l"/>
                  <a:tab pos="1116013" algn="l"/>
                  <a:tab pos="1487488" algn="l"/>
                  <a:tab pos="1858963" algn="l"/>
                  <a:tab pos="2232025" algn="l"/>
                  <a:tab pos="2603500" algn="l"/>
                  <a:tab pos="2974975" algn="l"/>
                  <a:tab pos="3348038" algn="l"/>
                  <a:tab pos="3719513" algn="l"/>
                  <a:tab pos="4092575" algn="l"/>
                  <a:tab pos="4464050" algn="l"/>
                  <a:tab pos="4835525" algn="l"/>
                  <a:tab pos="5208588" algn="l"/>
                  <a:tab pos="5580063" algn="l"/>
                  <a:tab pos="5951538" algn="l"/>
                  <a:tab pos="6324600" algn="l"/>
                  <a:tab pos="6696075" algn="l"/>
                  <a:tab pos="7069138" algn="l"/>
                  <a:tab pos="7440613" algn="l"/>
                </a:tabLst>
              </a:pPr>
              <a:r>
                <a:rPr lang="en-US" altLang="en-US" sz="1400">
                  <a:solidFill>
                    <a:srgbClr val="000080"/>
                  </a:solidFill>
                  <a:latin typeface="Times New Roman" pitchFamily="18" charset="0"/>
                  <a:ea typeface="msgothic"/>
                  <a:cs typeface="msgothic"/>
                </a:rPr>
                <a:t>Share in profit in participation;</a:t>
              </a:r>
            </a:p>
          </p:txBody>
        </p:sp>
        <p:sp>
          <p:nvSpPr>
            <p:cNvPr id="12" name="Freeform 7"/>
            <p:cNvSpPr>
              <a:spLocks noChangeArrowheads="1"/>
            </p:cNvSpPr>
            <p:nvPr/>
          </p:nvSpPr>
          <p:spPr bwMode="auto">
            <a:xfrm>
              <a:off x="5356225" y="4414838"/>
              <a:ext cx="1730375" cy="661987"/>
            </a:xfrm>
            <a:custGeom>
              <a:avLst/>
              <a:gdLst>
                <a:gd name="T0" fmla="*/ 2147483646 w 21600"/>
                <a:gd name="T1" fmla="*/ 0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0 w 21600"/>
                <a:gd name="T7" fmla="*/ 2147483646 h 21600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0941" y="0"/>
                  </a:lnTo>
                  <a:lnTo>
                    <a:pt x="21600" y="10800"/>
                  </a:lnTo>
                  <a:lnTo>
                    <a:pt x="20941" y="21600"/>
                  </a:lnTo>
                  <a:lnTo>
                    <a:pt x="0" y="21600"/>
                  </a:lnTo>
                  <a:lnTo>
                    <a:pt x="659" y="1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FF"/>
            </a:solidFill>
            <a:ln w="9360">
              <a:solidFill>
                <a:srgbClr val="000080"/>
              </a:solidFill>
              <a:round/>
              <a:headEnd/>
              <a:tailEnd/>
            </a:ln>
          </p:spPr>
          <p:txBody>
            <a:bodyPr lIns="14941" tIns="7324" rIns="14941" bIns="7324" anchor="ctr" anchorCtr="1">
              <a:spAutoFit/>
            </a:bodyPr>
            <a:lstStyle/>
            <a:p>
              <a:pPr eaLnBrk="1" hangingPunct="1">
                <a:lnSpc>
                  <a:spcPct val="75000"/>
                </a:lnSpc>
                <a:buClr>
                  <a:srgbClr val="000080"/>
                </a:buClr>
                <a:buSzPct val="100000"/>
                <a:buFontTx/>
                <a:buAutoNum type="arabicPeriod"/>
                <a:tabLst>
                  <a:tab pos="0" algn="l"/>
                  <a:tab pos="371475" algn="l"/>
                  <a:tab pos="742950" algn="l"/>
                  <a:tab pos="1116013" algn="l"/>
                  <a:tab pos="1487488" algn="l"/>
                  <a:tab pos="1858963" algn="l"/>
                  <a:tab pos="2232025" algn="l"/>
                  <a:tab pos="2603500" algn="l"/>
                  <a:tab pos="2974975" algn="l"/>
                  <a:tab pos="3348038" algn="l"/>
                  <a:tab pos="3719513" algn="l"/>
                  <a:tab pos="4092575" algn="l"/>
                  <a:tab pos="4464050" algn="l"/>
                  <a:tab pos="4835525" algn="l"/>
                  <a:tab pos="5208588" algn="l"/>
                  <a:tab pos="5580063" algn="l"/>
                  <a:tab pos="5951538" algn="l"/>
                  <a:tab pos="6324600" algn="l"/>
                  <a:tab pos="6696075" algn="l"/>
                  <a:tab pos="7069138" algn="l"/>
                  <a:tab pos="7440613" algn="l"/>
                </a:tabLst>
              </a:pPr>
              <a:r>
                <a:rPr lang="en-GB" altLang="en-US" sz="1400" dirty="0">
                  <a:solidFill>
                    <a:srgbClr val="000080"/>
                  </a:solidFill>
                  <a:latin typeface="Times New Roman" pitchFamily="18" charset="0"/>
                  <a:ea typeface="msgothic"/>
                  <a:cs typeface="msgothic"/>
                </a:rPr>
                <a:t>Trade;</a:t>
              </a:r>
            </a:p>
            <a:p>
              <a:pPr eaLnBrk="1" hangingPunct="1">
                <a:lnSpc>
                  <a:spcPct val="75000"/>
                </a:lnSpc>
                <a:buClr>
                  <a:srgbClr val="000080"/>
                </a:buClr>
                <a:buSzPct val="100000"/>
                <a:buFontTx/>
                <a:buAutoNum type="arabicPeriod"/>
                <a:tabLst>
                  <a:tab pos="0" algn="l"/>
                  <a:tab pos="371475" algn="l"/>
                  <a:tab pos="742950" algn="l"/>
                  <a:tab pos="1116013" algn="l"/>
                  <a:tab pos="1487488" algn="l"/>
                  <a:tab pos="1858963" algn="l"/>
                  <a:tab pos="2232025" algn="l"/>
                  <a:tab pos="2603500" algn="l"/>
                  <a:tab pos="2974975" algn="l"/>
                  <a:tab pos="3348038" algn="l"/>
                  <a:tab pos="3719513" algn="l"/>
                  <a:tab pos="4092575" algn="l"/>
                  <a:tab pos="4464050" algn="l"/>
                  <a:tab pos="4835525" algn="l"/>
                  <a:tab pos="5208588" algn="l"/>
                  <a:tab pos="5580063" algn="l"/>
                  <a:tab pos="5951538" algn="l"/>
                  <a:tab pos="6324600" algn="l"/>
                  <a:tab pos="6696075" algn="l"/>
                  <a:tab pos="7069138" algn="l"/>
                  <a:tab pos="7440613" algn="l"/>
                </a:tabLst>
              </a:pPr>
              <a:r>
                <a:rPr lang="en-GB" altLang="en-US" sz="1400" dirty="0">
                  <a:solidFill>
                    <a:srgbClr val="000080"/>
                  </a:solidFill>
                  <a:latin typeface="Times New Roman" pitchFamily="18" charset="0"/>
                  <a:ea typeface="msgothic"/>
                  <a:cs typeface="msgothic"/>
                </a:rPr>
                <a:t>Rental;</a:t>
              </a:r>
            </a:p>
            <a:p>
              <a:pPr eaLnBrk="1" hangingPunct="1">
                <a:lnSpc>
                  <a:spcPct val="75000"/>
                </a:lnSpc>
                <a:buClr>
                  <a:srgbClr val="000080"/>
                </a:buClr>
                <a:buSzPct val="100000"/>
                <a:buFontTx/>
                <a:buAutoNum type="arabicPeriod"/>
                <a:tabLst>
                  <a:tab pos="0" algn="l"/>
                  <a:tab pos="371475" algn="l"/>
                  <a:tab pos="742950" algn="l"/>
                  <a:tab pos="1116013" algn="l"/>
                  <a:tab pos="1487488" algn="l"/>
                  <a:tab pos="1858963" algn="l"/>
                  <a:tab pos="2232025" algn="l"/>
                  <a:tab pos="2603500" algn="l"/>
                  <a:tab pos="2974975" algn="l"/>
                  <a:tab pos="3348038" algn="l"/>
                  <a:tab pos="3719513" algn="l"/>
                  <a:tab pos="4092575" algn="l"/>
                  <a:tab pos="4464050" algn="l"/>
                  <a:tab pos="4835525" algn="l"/>
                  <a:tab pos="5208588" algn="l"/>
                  <a:tab pos="5580063" algn="l"/>
                  <a:tab pos="5951538" algn="l"/>
                  <a:tab pos="6324600" algn="l"/>
                  <a:tab pos="6696075" algn="l"/>
                  <a:tab pos="7069138" algn="l"/>
                  <a:tab pos="7440613" algn="l"/>
                </a:tabLst>
              </a:pPr>
              <a:r>
                <a:rPr lang="en-GB" altLang="en-US" sz="1400" dirty="0">
                  <a:solidFill>
                    <a:srgbClr val="000080"/>
                  </a:solidFill>
                  <a:latin typeface="Times New Roman" pitchFamily="18" charset="0"/>
                  <a:ea typeface="msgothic"/>
                  <a:cs typeface="msgothic"/>
                </a:rPr>
                <a:t>Participation;</a:t>
              </a:r>
            </a:p>
            <a:p>
              <a:pPr eaLnBrk="1" hangingPunct="1">
                <a:lnSpc>
                  <a:spcPct val="75000"/>
                </a:lnSpc>
                <a:buClr>
                  <a:srgbClr val="000080"/>
                </a:buClr>
                <a:buSzPct val="100000"/>
                <a:buFontTx/>
                <a:buAutoNum type="arabicPeriod"/>
                <a:tabLst>
                  <a:tab pos="0" algn="l"/>
                  <a:tab pos="371475" algn="l"/>
                  <a:tab pos="742950" algn="l"/>
                  <a:tab pos="1116013" algn="l"/>
                  <a:tab pos="1487488" algn="l"/>
                  <a:tab pos="1858963" algn="l"/>
                  <a:tab pos="2232025" algn="l"/>
                  <a:tab pos="2603500" algn="l"/>
                  <a:tab pos="2974975" algn="l"/>
                  <a:tab pos="3348038" algn="l"/>
                  <a:tab pos="3719513" algn="l"/>
                  <a:tab pos="4092575" algn="l"/>
                  <a:tab pos="4464050" algn="l"/>
                  <a:tab pos="4835525" algn="l"/>
                  <a:tab pos="5208588" algn="l"/>
                  <a:tab pos="5580063" algn="l"/>
                  <a:tab pos="5951538" algn="l"/>
                  <a:tab pos="6324600" algn="l"/>
                  <a:tab pos="6696075" algn="l"/>
                  <a:tab pos="7069138" algn="l"/>
                  <a:tab pos="7440613" algn="l"/>
                </a:tabLst>
              </a:pPr>
              <a:r>
                <a:rPr lang="en-GB" altLang="en-US" sz="1400" dirty="0">
                  <a:solidFill>
                    <a:srgbClr val="000080"/>
                  </a:solidFill>
                  <a:latin typeface="Times New Roman" pitchFamily="18" charset="0"/>
                  <a:ea typeface="msgothic"/>
                  <a:cs typeface="msgothic"/>
                </a:rPr>
                <a:t>Investment agency</a:t>
              </a:r>
            </a:p>
          </p:txBody>
        </p:sp>
        <p:sp>
          <p:nvSpPr>
            <p:cNvPr id="13" name="Freeform 8"/>
            <p:cNvSpPr>
              <a:spLocks noChangeArrowheads="1"/>
            </p:cNvSpPr>
            <p:nvPr/>
          </p:nvSpPr>
          <p:spPr bwMode="auto">
            <a:xfrm>
              <a:off x="2028825" y="5718175"/>
              <a:ext cx="1727200" cy="265113"/>
            </a:xfrm>
            <a:custGeom>
              <a:avLst/>
              <a:gdLst>
                <a:gd name="T0" fmla="*/ 2147483646 w 21600"/>
                <a:gd name="T1" fmla="*/ 0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0 w 21600"/>
                <a:gd name="T7" fmla="*/ 2147483646 h 21600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3173 w 21600"/>
                <a:gd name="T13" fmla="*/ 1176 h 21600"/>
                <a:gd name="T14" fmla="*/ 21600 w 21600"/>
                <a:gd name="T15" fmla="*/ 2042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1176"/>
                  </a:moveTo>
                  <a:lnTo>
                    <a:pt x="3561" y="1176"/>
                  </a:lnTo>
                  <a:lnTo>
                    <a:pt x="3561" y="0"/>
                  </a:lnTo>
                  <a:lnTo>
                    <a:pt x="0" y="10800"/>
                  </a:lnTo>
                  <a:lnTo>
                    <a:pt x="3561" y="21600"/>
                  </a:lnTo>
                  <a:lnTo>
                    <a:pt x="3561" y="20424"/>
                  </a:lnTo>
                  <a:lnTo>
                    <a:pt x="21600" y="20424"/>
                  </a:lnTo>
                  <a:lnTo>
                    <a:pt x="21600" y="1176"/>
                  </a:lnTo>
                  <a:close/>
                </a:path>
              </a:pathLst>
            </a:custGeom>
            <a:solidFill>
              <a:srgbClr val="E6E6FF"/>
            </a:solidFill>
            <a:ln w="9360">
              <a:solidFill>
                <a:srgbClr val="000080"/>
              </a:solidFill>
              <a:round/>
              <a:headEnd/>
              <a:tailEnd/>
            </a:ln>
          </p:spPr>
          <p:txBody>
            <a:bodyPr lIns="73241" tIns="36621" rIns="73241" bIns="36621" anchor="ctr">
              <a:spAutoFit/>
            </a:bodyPr>
            <a:lstStyle/>
            <a:p>
              <a:pPr eaLnBrk="1" hangingPunct="1">
                <a:lnSpc>
                  <a:spcPct val="75000"/>
                </a:lnSpc>
                <a:tabLst>
                  <a:tab pos="0" algn="l"/>
                  <a:tab pos="371475" algn="l"/>
                  <a:tab pos="742950" algn="l"/>
                  <a:tab pos="1116013" algn="l"/>
                  <a:tab pos="1487488" algn="l"/>
                  <a:tab pos="1858963" algn="l"/>
                  <a:tab pos="2232025" algn="l"/>
                  <a:tab pos="2603500" algn="l"/>
                  <a:tab pos="2974975" algn="l"/>
                  <a:tab pos="3348038" algn="l"/>
                  <a:tab pos="3719513" algn="l"/>
                  <a:tab pos="4092575" algn="l"/>
                  <a:tab pos="4464050" algn="l"/>
                  <a:tab pos="4835525" algn="l"/>
                  <a:tab pos="5208588" algn="l"/>
                  <a:tab pos="5580063" algn="l"/>
                  <a:tab pos="5951538" algn="l"/>
                  <a:tab pos="6324600" algn="l"/>
                  <a:tab pos="6696075" algn="l"/>
                  <a:tab pos="7069138" algn="l"/>
                  <a:tab pos="7440613" algn="l"/>
                </a:tabLst>
              </a:pPr>
              <a:r>
                <a:rPr lang="en-US" altLang="en-US" sz="1400">
                  <a:solidFill>
                    <a:srgbClr val="000080"/>
                  </a:solidFill>
                  <a:latin typeface="Times New Roman" pitchFamily="18" charset="0"/>
                  <a:ea typeface="msgothic"/>
                  <a:cs typeface="msgothic"/>
                </a:rPr>
                <a:t>Share in profit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953000" y="1066800"/>
            <a:ext cx="3657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6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Basic Difference b/w conventional and Islamic Bank:</a:t>
            </a:r>
            <a:endParaRPr lang="en-US" sz="2600" b="1" dirty="0" smtClean="0">
              <a:solidFill>
                <a:schemeClr val="bg2">
                  <a:lumMod val="50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So in the light of the presented charts showing two different banking operations we can say that there is a big difference between conventional and Islamic Banking system.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1623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62200" y="3962400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END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62339"/>
            <a:ext cx="9144000" cy="752061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lang="en-US" sz="40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731774" y="3200400"/>
            <a:ext cx="36576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Comparison of Islamic and Conventional Banking</a:t>
            </a:r>
          </a:p>
        </p:txBody>
      </p:sp>
    </p:spTree>
    <p:extLst>
      <p:ext uri="{BB962C8B-B14F-4D97-AF65-F5344CB8AC3E}">
        <p14:creationId xmlns="" xmlns:p14="http://schemas.microsoft.com/office/powerpoint/2010/main" val="47590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28600" y="1066800"/>
            <a:ext cx="89154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Comparison of Islamic and Conventional Banking:</a:t>
            </a:r>
          </a:p>
          <a:p>
            <a:pPr algn="l"/>
            <a:endParaRPr lang="en-US" sz="2800" b="1" dirty="0" smtClean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marL="457200" indent="-457200" algn="l" eaLnBrk="1" hangingPunct="1"/>
            <a:endParaRPr lang="en-US" sz="26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/>
            <a:endParaRPr lang="en-US" sz="26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1623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graphicFrame>
        <p:nvGraphicFramePr>
          <p:cNvPr id="8" name="Diagram 7"/>
          <p:cNvGraphicFramePr/>
          <p:nvPr/>
        </p:nvGraphicFramePr>
        <p:xfrm>
          <a:off x="228600" y="1600200"/>
          <a:ext cx="4329738" cy="51052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Diagram 8"/>
          <p:cNvGraphicFramePr/>
          <p:nvPr/>
        </p:nvGraphicFramePr>
        <p:xfrm>
          <a:off x="4648200" y="1676400"/>
          <a:ext cx="4495800" cy="49528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953000" y="1066800"/>
            <a:ext cx="3657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6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Comparison of Islamic and Conventional Banking:</a:t>
            </a:r>
            <a:endParaRPr lang="en-US" sz="2600" b="1" dirty="0" smtClean="0">
              <a:solidFill>
                <a:schemeClr val="bg2">
                  <a:lumMod val="50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So in the light of the presented self sufficient evidences which showing a clear distinct pictures of two different banking systems we can say that there is a difference between Islamic and conventional bank.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1623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62200" y="3962400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END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62339"/>
            <a:ext cx="9144000" cy="752061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lang="en-US" sz="40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731774" y="3200400"/>
            <a:ext cx="36576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Comparison of Current Accounts in Conventional and Islamic Banking</a:t>
            </a:r>
          </a:p>
        </p:txBody>
      </p:sp>
    </p:spTree>
    <p:extLst>
      <p:ext uri="{BB962C8B-B14F-4D97-AF65-F5344CB8AC3E}">
        <p14:creationId xmlns="" xmlns:p14="http://schemas.microsoft.com/office/powerpoint/2010/main" val="47590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28600" y="1066800"/>
            <a:ext cx="89154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Comparison of Current Accounts in Conventional and Islamic Banking:</a:t>
            </a:r>
          </a:p>
          <a:p>
            <a:pPr algn="l"/>
            <a:endParaRPr lang="en-US" sz="2400" b="1" dirty="0" smtClean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endParaRPr lang="en-US" sz="2800" b="1" dirty="0" smtClean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marL="457200" indent="-457200" algn="l" eaLnBrk="1" hangingPunct="1"/>
            <a:endParaRPr lang="en-US" sz="26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/>
            <a:endParaRPr lang="en-US" sz="26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1623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6" name="Flowchart: Process 5"/>
          <p:cNvSpPr/>
          <p:nvPr/>
        </p:nvSpPr>
        <p:spPr>
          <a:xfrm>
            <a:off x="609600" y="1905000"/>
            <a:ext cx="3886200" cy="3505200"/>
          </a:xfrm>
          <a:prstGeom prst="flowChartProcess">
            <a:avLst/>
          </a:prstGeom>
        </p:spPr>
        <p:txBody>
          <a:bodyPr rtlCol="0" anchor="ctr">
            <a:spAutoFit/>
          </a:bodyPr>
          <a:lstStyle/>
          <a:p>
            <a:pPr algn="ctr"/>
            <a:endParaRPr lang="en-US" sz="2400" dirty="0" smtClean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3962400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2400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2200" u="sng" dirty="0" smtClean="0">
                          <a:solidFill>
                            <a:schemeClr val="tx1"/>
                          </a:solidFill>
                          <a:latin typeface="Baskerville Old Face" pitchFamily="18" charset="0"/>
                        </a:rPr>
                        <a:t>Conventional Current Account</a:t>
                      </a:r>
                      <a:endParaRPr lang="en-US" sz="2200" u="sng" dirty="0">
                        <a:solidFill>
                          <a:schemeClr val="tx1"/>
                        </a:solidFill>
                        <a:latin typeface="Baskerville Old Face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algn="l" rtl="0">
                        <a:buFont typeface="Wingdings" pitchFamily="2" charset="2"/>
                        <a:buChar char="ü"/>
                      </a:pPr>
                      <a:r>
                        <a:rPr lang="en-US" sz="2400" b="1" dirty="0" smtClean="0">
                          <a:latin typeface="Baskerville Old Face" pitchFamily="18" charset="0"/>
                        </a:rPr>
                        <a:t> Based on loan contract</a:t>
                      </a:r>
                      <a:endParaRPr lang="en-US" sz="2400" b="1" dirty="0">
                        <a:latin typeface="Baskerville Old Face" pitchFamily="18" charset="0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 rtl="0">
                        <a:buFont typeface="Wingdings" pitchFamily="2" charset="2"/>
                        <a:buChar char="ü"/>
                      </a:pPr>
                      <a:r>
                        <a:rPr lang="en-US" sz="2400" b="1" dirty="0" smtClean="0">
                          <a:latin typeface="Baskerville Old Face" pitchFamily="18" charset="0"/>
                        </a:rPr>
                        <a:t> Repayment guaranteed / safety</a:t>
                      </a:r>
                      <a:endParaRPr lang="en-US" sz="2400" b="1" dirty="0">
                        <a:latin typeface="Baskerville Old Face" pitchFamily="18" charset="0"/>
                      </a:endParaRPr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pPr algn="l" rtl="0">
                        <a:buFont typeface="Wingdings" pitchFamily="2" charset="2"/>
                        <a:buChar char="ü"/>
                      </a:pPr>
                      <a:r>
                        <a:rPr lang="en-US" sz="2400" b="1" dirty="0" smtClean="0">
                          <a:latin typeface="Baskerville Old Face" pitchFamily="18" charset="0"/>
                        </a:rPr>
                        <a:t> Unlimited withdrawal facility</a:t>
                      </a:r>
                      <a:endParaRPr lang="en-US" sz="2400" b="1" dirty="0">
                        <a:latin typeface="Baskerville Old Face" pitchFamily="18" charset="0"/>
                      </a:endParaRPr>
                    </a:p>
                  </a:txBody>
                  <a:tcPr/>
                </a:tc>
              </a:tr>
              <a:tr h="685800">
                <a:tc>
                  <a:txBody>
                    <a:bodyPr/>
                    <a:lstStyle/>
                    <a:p>
                      <a:pPr algn="l" rtl="0">
                        <a:buFont typeface="Wingdings" pitchFamily="2" charset="2"/>
                        <a:buChar char="ü"/>
                      </a:pPr>
                      <a:r>
                        <a:rPr lang="en-US" sz="2400" b="1" dirty="0" smtClean="0">
                          <a:latin typeface="Baskerville Old Face" pitchFamily="18" charset="0"/>
                        </a:rPr>
                        <a:t> Additional (free)</a:t>
                      </a:r>
                      <a:r>
                        <a:rPr lang="en-US" sz="2400" b="1" baseline="0" dirty="0" smtClean="0">
                          <a:latin typeface="Baskerville Old Face" pitchFamily="18" charset="0"/>
                        </a:rPr>
                        <a:t> services linked to the account balance</a:t>
                      </a:r>
                      <a:endParaRPr lang="en-US" sz="2400" b="1" dirty="0">
                        <a:latin typeface="Baskerville Old Face" pitchFamily="18" charset="0"/>
                      </a:endParaRPr>
                    </a:p>
                  </a:txBody>
                  <a:tcPr/>
                </a:tc>
              </a:tr>
              <a:tr h="736600">
                <a:tc>
                  <a:txBody>
                    <a:bodyPr/>
                    <a:lstStyle/>
                    <a:p>
                      <a:pPr algn="l" rtl="0">
                        <a:buFont typeface="Wingdings" pitchFamily="2" charset="2"/>
                        <a:buChar char="ü"/>
                      </a:pPr>
                      <a:r>
                        <a:rPr lang="en-US" sz="2400" b="1" dirty="0" smtClean="0">
                          <a:latin typeface="Baskerville Old Face" pitchFamily="18" charset="0"/>
                        </a:rPr>
                        <a:t> In certain cases, interest is also paid at a very low rate</a:t>
                      </a:r>
                      <a:endParaRPr lang="en-US" sz="2400" b="1" dirty="0">
                        <a:latin typeface="Baskerville Old Fac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Content Placeholder 9"/>
          <p:cNvGraphicFramePr>
            <a:graphicFrameLocks/>
          </p:cNvGraphicFramePr>
          <p:nvPr/>
        </p:nvGraphicFramePr>
        <p:xfrm>
          <a:off x="4572000" y="1905000"/>
          <a:ext cx="3962400" cy="3906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2400"/>
              </a:tblGrid>
              <a:tr h="457200">
                <a:tc>
                  <a:txBody>
                    <a:bodyPr/>
                    <a:lstStyle/>
                    <a:p>
                      <a:pPr algn="ctr" rtl="0"/>
                      <a:r>
                        <a:rPr lang="en-US" sz="2200" u="sng" dirty="0" smtClean="0">
                          <a:solidFill>
                            <a:schemeClr val="tx1"/>
                          </a:solidFill>
                          <a:latin typeface="Baskerville Old Face" pitchFamily="18" charset="0"/>
                        </a:rPr>
                        <a:t>  </a:t>
                      </a:r>
                      <a:r>
                        <a:rPr lang="en-US" sz="1900" u="sng" dirty="0" smtClean="0">
                          <a:solidFill>
                            <a:schemeClr val="tx1"/>
                          </a:solidFill>
                          <a:latin typeface="Baskerville Old Face" pitchFamily="18" charset="0"/>
                        </a:rPr>
                        <a:t>Current Account in Islamic Banking</a:t>
                      </a:r>
                      <a:endParaRPr lang="en-US" sz="1900" u="sng" dirty="0">
                        <a:solidFill>
                          <a:schemeClr val="tx1"/>
                        </a:solidFill>
                        <a:latin typeface="Baskerville Old Face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algn="l" rtl="0">
                        <a:buFont typeface="Wingdings" pitchFamily="2" charset="2"/>
                        <a:buChar char="ü"/>
                      </a:pPr>
                      <a:r>
                        <a:rPr lang="en-US" sz="2400" b="1" dirty="0" smtClean="0">
                          <a:latin typeface="Baskerville Old Face" pitchFamily="18" charset="0"/>
                        </a:rPr>
                        <a:t> Based on loan contract</a:t>
                      </a:r>
                      <a:endParaRPr lang="en-US" sz="2400" b="1" dirty="0">
                        <a:latin typeface="Baskerville Old Face" pitchFamily="18" charset="0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 rtl="0">
                        <a:buFont typeface="Wingdings" pitchFamily="2" charset="2"/>
                        <a:buChar char="ü"/>
                      </a:pPr>
                      <a:r>
                        <a:rPr lang="en-US" sz="2400" b="1" dirty="0" smtClean="0">
                          <a:latin typeface="Baskerville Old Face" pitchFamily="18" charset="0"/>
                        </a:rPr>
                        <a:t> Repayment guaranteed / safety</a:t>
                      </a:r>
                      <a:endParaRPr lang="en-US" sz="2400" b="1" dirty="0">
                        <a:latin typeface="Baskerville Old Face" pitchFamily="18" charset="0"/>
                      </a:endParaRPr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pPr algn="l" rtl="0">
                        <a:buFont typeface="Wingdings" pitchFamily="2" charset="2"/>
                        <a:buChar char="ü"/>
                      </a:pPr>
                      <a:r>
                        <a:rPr lang="en-US" sz="2400" b="1" dirty="0" smtClean="0">
                          <a:latin typeface="Baskerville Old Face" pitchFamily="18" charset="0"/>
                        </a:rPr>
                        <a:t> Unlimited withdrawal facility</a:t>
                      </a:r>
                      <a:endParaRPr lang="en-US" sz="2400" b="1" dirty="0">
                        <a:latin typeface="Baskerville Old Face" pitchFamily="18" charset="0"/>
                      </a:endParaRPr>
                    </a:p>
                  </a:txBody>
                  <a:tcPr/>
                </a:tc>
              </a:tr>
              <a:tr h="685800">
                <a:tc>
                  <a:txBody>
                    <a:bodyPr/>
                    <a:lstStyle/>
                    <a:p>
                      <a:pPr algn="l" rtl="0">
                        <a:buFont typeface="Wingdings" pitchFamily="2" charset="2"/>
                        <a:buChar char="ü"/>
                      </a:pPr>
                      <a:r>
                        <a:rPr lang="en-US" sz="2400" b="1" dirty="0" smtClean="0">
                          <a:latin typeface="Baskerville Old Face" pitchFamily="18" charset="0"/>
                        </a:rPr>
                        <a:t> Additional (free)</a:t>
                      </a:r>
                      <a:r>
                        <a:rPr lang="en-US" sz="2400" b="1" baseline="0" dirty="0" smtClean="0">
                          <a:latin typeface="Baskerville Old Face" pitchFamily="18" charset="0"/>
                        </a:rPr>
                        <a:t> services subject to the conditions</a:t>
                      </a:r>
                      <a:endParaRPr lang="en-US" sz="2400" b="1" dirty="0">
                        <a:latin typeface="Baskerville Old Face" pitchFamily="18" charset="0"/>
                      </a:endParaRPr>
                    </a:p>
                  </a:txBody>
                  <a:tcPr/>
                </a:tc>
              </a:tr>
              <a:tr h="736600">
                <a:tc>
                  <a:txBody>
                    <a:bodyPr/>
                    <a:lstStyle/>
                    <a:p>
                      <a:pPr algn="l" rtl="0">
                        <a:buFont typeface="Wingdings" pitchFamily="2" charset="2"/>
                        <a:buChar char="ü"/>
                      </a:pPr>
                      <a:r>
                        <a:rPr lang="en-US" sz="2400" b="1" dirty="0" smtClean="0">
                          <a:latin typeface="Baskerville Old Face" pitchFamily="18" charset="0"/>
                        </a:rPr>
                        <a:t> No</a:t>
                      </a:r>
                      <a:r>
                        <a:rPr lang="en-US" sz="2400" b="1" baseline="0" dirty="0" smtClean="0">
                          <a:latin typeface="Baskerville Old Face" pitchFamily="18" charset="0"/>
                        </a:rPr>
                        <a:t> return can be paid</a:t>
                      </a:r>
                      <a:endParaRPr lang="en-US" sz="2400" b="1" dirty="0">
                        <a:latin typeface="Baskerville Old Fac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953000" y="1066800"/>
            <a:ext cx="3657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6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Comparison of current accounts in conventional and Islamic Banks:</a:t>
            </a:r>
            <a:endParaRPr lang="en-US" sz="2600" b="1" dirty="0" smtClean="0">
              <a:solidFill>
                <a:schemeClr val="bg2">
                  <a:lumMod val="50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So in the light of the said differences it is concluded that current accounts in conventional and Islamic banks are operationally treated in the different ways.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1623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62200" y="3962400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END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62339"/>
            <a:ext cx="9144000" cy="752061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lang="en-US" sz="40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731774" y="3200400"/>
            <a:ext cx="36576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Comparison of Saving PLS Accounts in Conventional and Islamic Banking</a:t>
            </a:r>
          </a:p>
        </p:txBody>
      </p:sp>
    </p:spTree>
    <p:extLst>
      <p:ext uri="{BB962C8B-B14F-4D97-AF65-F5344CB8AC3E}">
        <p14:creationId xmlns="" xmlns:p14="http://schemas.microsoft.com/office/powerpoint/2010/main" val="47590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28600" y="1066800"/>
            <a:ext cx="89154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Comparison of Saving Accounts in Conventional and Islamic Banking:</a:t>
            </a:r>
          </a:p>
          <a:p>
            <a:pPr algn="l"/>
            <a:endParaRPr lang="en-US" sz="2400" b="1" dirty="0" smtClean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algn="l"/>
            <a:endParaRPr lang="en-US" sz="2800" b="1" dirty="0" smtClean="0">
              <a:solidFill>
                <a:schemeClr val="accent6">
                  <a:lumMod val="75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marL="457200" indent="-457200" algn="l" eaLnBrk="1" hangingPunct="1"/>
            <a:endParaRPr lang="en-US" sz="26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457200" indent="-457200" algn="l" eaLnBrk="1" hangingPunct="1"/>
            <a:endParaRPr lang="en-US" sz="2600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1623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6" name="Flowchart: Process 5"/>
          <p:cNvSpPr/>
          <p:nvPr/>
        </p:nvSpPr>
        <p:spPr>
          <a:xfrm>
            <a:off x="609600" y="1905000"/>
            <a:ext cx="3886200" cy="3505200"/>
          </a:xfrm>
          <a:prstGeom prst="flowChartProcess">
            <a:avLst/>
          </a:prstGeom>
        </p:spPr>
        <p:txBody>
          <a:bodyPr rtlCol="0" anchor="ctr">
            <a:spAutoFit/>
          </a:bodyPr>
          <a:lstStyle/>
          <a:p>
            <a:pPr algn="ctr"/>
            <a:endParaRPr lang="en-US" sz="2400" dirty="0" smtClean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</p:nvPr>
        </p:nvGraphicFramePr>
        <p:xfrm>
          <a:off x="457200" y="1905001"/>
          <a:ext cx="3962400" cy="487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2400"/>
              </a:tblGrid>
              <a:tr h="702469">
                <a:tc>
                  <a:txBody>
                    <a:bodyPr/>
                    <a:lstStyle/>
                    <a:p>
                      <a:pPr algn="ctr" rtl="0"/>
                      <a:r>
                        <a:rPr lang="en-US" sz="2200" u="sng" dirty="0" smtClean="0">
                          <a:solidFill>
                            <a:schemeClr val="tx1"/>
                          </a:solidFill>
                          <a:latin typeface="Baskerville Old Face" pitchFamily="18" charset="0"/>
                        </a:rPr>
                        <a:t>Conventional</a:t>
                      </a:r>
                      <a:r>
                        <a:rPr lang="en-US" sz="2200" u="sng" baseline="0" dirty="0" smtClean="0">
                          <a:solidFill>
                            <a:schemeClr val="tx1"/>
                          </a:solidFill>
                          <a:latin typeface="Baskerville Old Face" pitchFamily="18" charset="0"/>
                        </a:rPr>
                        <a:t> savings fixed deposit accounts</a:t>
                      </a:r>
                      <a:endParaRPr lang="en-US" sz="2200" u="sng" dirty="0">
                        <a:solidFill>
                          <a:schemeClr val="tx1"/>
                        </a:solidFill>
                        <a:latin typeface="Baskerville Old Face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21481">
                <a:tc>
                  <a:txBody>
                    <a:bodyPr/>
                    <a:lstStyle/>
                    <a:p>
                      <a:pPr algn="l" rtl="0">
                        <a:buFont typeface="Wingdings" pitchFamily="2" charset="2"/>
                        <a:buChar char="ü"/>
                      </a:pPr>
                      <a:r>
                        <a:rPr lang="en-US" sz="2400" b="1" dirty="0" smtClean="0">
                          <a:latin typeface="Baskerville Old Face" pitchFamily="18" charset="0"/>
                        </a:rPr>
                        <a:t> Based on </a:t>
                      </a:r>
                      <a:r>
                        <a:rPr lang="en-US" sz="2400" b="1" dirty="0" err="1" smtClean="0">
                          <a:latin typeface="Baskerville Old Face" pitchFamily="18" charset="0"/>
                        </a:rPr>
                        <a:t>Qard</a:t>
                      </a:r>
                      <a:r>
                        <a:rPr lang="en-US" sz="2400" b="1" baseline="0" dirty="0" smtClean="0">
                          <a:latin typeface="Baskerville Old Face" pitchFamily="18" charset="0"/>
                        </a:rPr>
                        <a:t> contract</a:t>
                      </a:r>
                      <a:endParaRPr lang="en-US" sz="2400" b="1" dirty="0">
                        <a:latin typeface="Baskerville Old Face" pitchFamily="18" charset="0"/>
                      </a:endParaRPr>
                    </a:p>
                  </a:txBody>
                  <a:tcPr/>
                </a:tc>
              </a:tr>
              <a:tr h="758666">
                <a:tc>
                  <a:txBody>
                    <a:bodyPr/>
                    <a:lstStyle/>
                    <a:p>
                      <a:pPr algn="l" rtl="0">
                        <a:buFont typeface="Wingdings" pitchFamily="2" charset="2"/>
                        <a:buChar char="ü"/>
                      </a:pPr>
                      <a:r>
                        <a:rPr lang="en-US" sz="2400" b="1" dirty="0" smtClean="0">
                          <a:latin typeface="Baskerville Old Face" pitchFamily="18" charset="0"/>
                        </a:rPr>
                        <a:t> Repayment of</a:t>
                      </a:r>
                      <a:r>
                        <a:rPr lang="en-US" sz="2400" b="1" baseline="0" dirty="0" smtClean="0">
                          <a:latin typeface="Baskerville Old Face" pitchFamily="18" charset="0"/>
                        </a:rPr>
                        <a:t> principal is guaranteed</a:t>
                      </a:r>
                      <a:endParaRPr lang="en-US" sz="2400" b="1" dirty="0">
                        <a:latin typeface="Baskerville Old Face" pitchFamily="18" charset="0"/>
                      </a:endParaRPr>
                    </a:p>
                  </a:txBody>
                  <a:tcPr/>
                </a:tc>
              </a:tr>
              <a:tr h="1095851">
                <a:tc>
                  <a:txBody>
                    <a:bodyPr/>
                    <a:lstStyle/>
                    <a:p>
                      <a:pPr algn="l" rtl="0">
                        <a:buFont typeface="Wingdings" pitchFamily="2" charset="2"/>
                        <a:buChar char="ü"/>
                      </a:pPr>
                      <a:r>
                        <a:rPr lang="en-US" sz="2400" b="1" dirty="0" smtClean="0">
                          <a:latin typeface="Baskerville Old Face" pitchFamily="18" charset="0"/>
                        </a:rPr>
                        <a:t> No</a:t>
                      </a:r>
                      <a:r>
                        <a:rPr lang="en-US" sz="2400" b="1" baseline="0" dirty="0" smtClean="0">
                          <a:latin typeface="Baskerville Old Face" pitchFamily="18" charset="0"/>
                        </a:rPr>
                        <a:t> sharing of loss and interest return on principal is guaranteed</a:t>
                      </a:r>
                      <a:endParaRPr lang="en-US" sz="2400" b="1" dirty="0">
                        <a:latin typeface="Baskerville Old Face" pitchFamily="18" charset="0"/>
                      </a:endParaRPr>
                    </a:p>
                  </a:txBody>
                  <a:tcPr/>
                </a:tc>
              </a:tr>
              <a:tr h="1095851">
                <a:tc>
                  <a:txBody>
                    <a:bodyPr/>
                    <a:lstStyle/>
                    <a:p>
                      <a:pPr algn="l" rtl="0">
                        <a:buFont typeface="Wingdings" pitchFamily="2" charset="2"/>
                        <a:buChar char="ü"/>
                      </a:pPr>
                      <a:r>
                        <a:rPr lang="en-US" sz="2400" b="1" dirty="0" smtClean="0">
                          <a:latin typeface="Baskerville Old Face" pitchFamily="18" charset="0"/>
                        </a:rPr>
                        <a:t> Regular</a:t>
                      </a:r>
                      <a:r>
                        <a:rPr lang="en-US" sz="2400" b="1" baseline="0" dirty="0" smtClean="0">
                          <a:latin typeface="Baskerville Old Face" pitchFamily="18" charset="0"/>
                        </a:rPr>
                        <a:t> interest payments are made or these are compounded</a:t>
                      </a:r>
                      <a:endParaRPr lang="en-US" sz="2400" b="1" dirty="0">
                        <a:latin typeface="Baskerville Old Face" pitchFamily="18" charset="0"/>
                      </a:endParaRPr>
                    </a:p>
                  </a:txBody>
                  <a:tcPr/>
                </a:tc>
              </a:tr>
              <a:tr h="421481">
                <a:tc>
                  <a:txBody>
                    <a:bodyPr/>
                    <a:lstStyle/>
                    <a:p>
                      <a:pPr algn="l" rtl="0">
                        <a:buFont typeface="Wingdings" pitchFamily="2" charset="2"/>
                        <a:buNone/>
                      </a:pPr>
                      <a:endParaRPr lang="en-US" sz="2400" b="1" dirty="0">
                        <a:latin typeface="Baskerville Old Fac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Content Placeholder 9"/>
          <p:cNvGraphicFramePr>
            <a:graphicFrameLocks/>
          </p:cNvGraphicFramePr>
          <p:nvPr/>
        </p:nvGraphicFramePr>
        <p:xfrm>
          <a:off x="4572000" y="1905000"/>
          <a:ext cx="3962400" cy="47957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2400"/>
              </a:tblGrid>
              <a:tr h="653364">
                <a:tc>
                  <a:txBody>
                    <a:bodyPr/>
                    <a:lstStyle/>
                    <a:p>
                      <a:pPr algn="ctr" rtl="0"/>
                      <a:r>
                        <a:rPr lang="en-US" sz="2200" u="sng" dirty="0" smtClean="0">
                          <a:solidFill>
                            <a:schemeClr val="tx1"/>
                          </a:solidFill>
                          <a:latin typeface="Baskerville Old Face" pitchFamily="18" charset="0"/>
                        </a:rPr>
                        <a:t>  </a:t>
                      </a:r>
                      <a:r>
                        <a:rPr lang="en-US" sz="1900" u="sng" dirty="0" smtClean="0">
                          <a:solidFill>
                            <a:schemeClr val="tx1"/>
                          </a:solidFill>
                          <a:latin typeface="Baskerville Old Face" pitchFamily="18" charset="0"/>
                        </a:rPr>
                        <a:t>Islamic</a:t>
                      </a:r>
                      <a:r>
                        <a:rPr lang="en-US" sz="1900" u="sng" baseline="0" dirty="0" smtClean="0">
                          <a:solidFill>
                            <a:schemeClr val="tx1"/>
                          </a:solidFill>
                          <a:latin typeface="Baskerville Old Face" pitchFamily="18" charset="0"/>
                        </a:rPr>
                        <a:t> Investment accounts / PLS deposit</a:t>
                      </a:r>
                      <a:endParaRPr lang="en-US" sz="1900" u="sng" dirty="0">
                        <a:solidFill>
                          <a:schemeClr val="tx1"/>
                        </a:solidFill>
                        <a:latin typeface="Baskerville Old Face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667265">
                <a:tc>
                  <a:txBody>
                    <a:bodyPr/>
                    <a:lstStyle/>
                    <a:p>
                      <a:pPr algn="l" rtl="0">
                        <a:buFont typeface="Wingdings" pitchFamily="2" charset="2"/>
                        <a:buChar char="ü"/>
                      </a:pPr>
                      <a:r>
                        <a:rPr lang="en-US" sz="2400" b="1" dirty="0" smtClean="0">
                          <a:latin typeface="Baskerville Old Face" pitchFamily="18" charset="0"/>
                        </a:rPr>
                        <a:t> Based PLS</a:t>
                      </a:r>
                      <a:r>
                        <a:rPr lang="en-US" sz="2400" b="1" baseline="0" dirty="0" smtClean="0">
                          <a:latin typeface="Baskerville Old Face" pitchFamily="18" charset="0"/>
                        </a:rPr>
                        <a:t> mechanism </a:t>
                      </a:r>
                      <a:r>
                        <a:rPr lang="en-US" sz="1800" b="1" baseline="0" dirty="0" smtClean="0">
                          <a:latin typeface="Baskerville Old Face" pitchFamily="18" charset="0"/>
                        </a:rPr>
                        <a:t>(</a:t>
                      </a:r>
                      <a:r>
                        <a:rPr lang="en-US" sz="1800" b="1" baseline="0" dirty="0" err="1" smtClean="0">
                          <a:latin typeface="Baskerville Old Face" pitchFamily="18" charset="0"/>
                        </a:rPr>
                        <a:t>Musharaka</a:t>
                      </a:r>
                      <a:r>
                        <a:rPr lang="en-US" sz="1800" b="1" baseline="0" dirty="0" smtClean="0">
                          <a:latin typeface="Baskerville Old Face" pitchFamily="18" charset="0"/>
                        </a:rPr>
                        <a:t>, </a:t>
                      </a:r>
                      <a:r>
                        <a:rPr lang="en-US" sz="1800" b="1" baseline="0" dirty="0" err="1" smtClean="0">
                          <a:latin typeface="Baskerville Old Face" pitchFamily="18" charset="0"/>
                        </a:rPr>
                        <a:t>Modaraba</a:t>
                      </a:r>
                      <a:r>
                        <a:rPr lang="en-US" sz="1800" b="1" baseline="0" dirty="0" smtClean="0">
                          <a:latin typeface="Baskerville Old Face" pitchFamily="18" charset="0"/>
                        </a:rPr>
                        <a:t> or </a:t>
                      </a:r>
                      <a:r>
                        <a:rPr lang="en-US" sz="1800" b="1" baseline="0" dirty="0" err="1" smtClean="0">
                          <a:latin typeface="Baskerville Old Face" pitchFamily="18" charset="0"/>
                        </a:rPr>
                        <a:t>Wakala</a:t>
                      </a:r>
                      <a:r>
                        <a:rPr lang="en-US" sz="1800" b="1" baseline="0" dirty="0" smtClean="0">
                          <a:latin typeface="Baskerville Old Face" pitchFamily="18" charset="0"/>
                        </a:rPr>
                        <a:t>)</a:t>
                      </a:r>
                      <a:endParaRPr lang="en-US" sz="1800" b="1" dirty="0">
                        <a:latin typeface="Baskerville Old Face" pitchFamily="18" charset="0"/>
                      </a:endParaRPr>
                    </a:p>
                  </a:txBody>
                  <a:tcPr/>
                </a:tc>
              </a:tr>
              <a:tr h="750673">
                <a:tc>
                  <a:txBody>
                    <a:bodyPr/>
                    <a:lstStyle/>
                    <a:p>
                      <a:pPr algn="l" rtl="0">
                        <a:buFont typeface="Wingdings" pitchFamily="2" charset="2"/>
                        <a:buChar char="ü"/>
                      </a:pPr>
                      <a:r>
                        <a:rPr lang="en-US" sz="2400" b="1" dirty="0" smtClean="0">
                          <a:latin typeface="Baskerville Old Face" pitchFamily="18" charset="0"/>
                        </a:rPr>
                        <a:t> Repayment</a:t>
                      </a:r>
                      <a:r>
                        <a:rPr lang="en-US" sz="2400" b="1" baseline="0" dirty="0" smtClean="0">
                          <a:latin typeface="Baskerville Old Face" pitchFamily="18" charset="0"/>
                        </a:rPr>
                        <a:t> of Principal not guaranteed</a:t>
                      </a:r>
                      <a:endParaRPr lang="en-US" sz="2400" b="1" dirty="0">
                        <a:latin typeface="Baskerville Old Face" pitchFamily="18" charset="0"/>
                      </a:endParaRPr>
                    </a:p>
                  </a:txBody>
                  <a:tcPr/>
                </a:tc>
              </a:tr>
              <a:tr h="750673">
                <a:tc>
                  <a:txBody>
                    <a:bodyPr/>
                    <a:lstStyle/>
                    <a:p>
                      <a:pPr algn="l" rtl="0">
                        <a:buFont typeface="Wingdings" pitchFamily="2" charset="2"/>
                        <a:buChar char="ü"/>
                      </a:pPr>
                      <a:r>
                        <a:rPr lang="en-US" sz="2400" b="1" dirty="0" smtClean="0">
                          <a:latin typeface="Baskerville Old Face" pitchFamily="18" charset="0"/>
                        </a:rPr>
                        <a:t> Actual</a:t>
                      </a:r>
                      <a:r>
                        <a:rPr lang="en-US" sz="2400" b="1" baseline="0" dirty="0" smtClean="0">
                          <a:latin typeface="Baskerville Old Face" pitchFamily="18" charset="0"/>
                        </a:rPr>
                        <a:t> profit / loss to be shared-no guarantee</a:t>
                      </a:r>
                      <a:endParaRPr lang="en-US" sz="2400" b="1" dirty="0">
                        <a:latin typeface="Baskerville Old Face" pitchFamily="18" charset="0"/>
                      </a:endParaRPr>
                    </a:p>
                  </a:txBody>
                  <a:tcPr/>
                </a:tc>
              </a:tr>
              <a:tr h="1084306">
                <a:tc>
                  <a:txBody>
                    <a:bodyPr/>
                    <a:lstStyle/>
                    <a:p>
                      <a:pPr algn="l" rtl="0">
                        <a:buFont typeface="Wingdings" pitchFamily="2" charset="2"/>
                        <a:buChar char="ü"/>
                      </a:pPr>
                      <a:r>
                        <a:rPr lang="en-US" sz="2400" b="1" dirty="0" smtClean="0">
                          <a:latin typeface="Baskerville Old Face" pitchFamily="18" charset="0"/>
                        </a:rPr>
                        <a:t> Profit</a:t>
                      </a:r>
                      <a:r>
                        <a:rPr lang="en-US" sz="2400" b="1" baseline="0" dirty="0" smtClean="0">
                          <a:latin typeface="Baskerville Old Face" pitchFamily="18" charset="0"/>
                        </a:rPr>
                        <a:t> payment can be made periodically or included in principal</a:t>
                      </a:r>
                      <a:endParaRPr lang="en-US" sz="2400" b="1" dirty="0">
                        <a:latin typeface="Baskerville Old Face" pitchFamily="18" charset="0"/>
                      </a:endParaRPr>
                    </a:p>
                  </a:txBody>
                  <a:tcPr/>
                </a:tc>
              </a:tr>
              <a:tr h="513319">
                <a:tc>
                  <a:txBody>
                    <a:bodyPr/>
                    <a:lstStyle/>
                    <a:p>
                      <a:pPr algn="l" rtl="0">
                        <a:buFont typeface="Wingdings" pitchFamily="2" charset="2"/>
                        <a:buNone/>
                      </a:pPr>
                      <a:endParaRPr lang="en-US" sz="2400" b="1" dirty="0">
                        <a:latin typeface="Baskerville Old Fac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6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Role of Banks in Economy:</a:t>
            </a:r>
            <a:endParaRPr lang="en-US" sz="2800" b="1" dirty="0" smtClean="0">
              <a:solidFill>
                <a:schemeClr val="bg2">
                  <a:lumMod val="50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It’s an investment device for market participants (Deposits are used in economy).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5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It’s a platform for small savers (small savers participate in economic function through their investments).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1623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953000" y="1066800"/>
            <a:ext cx="3657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6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Comparison of saving PLS accounts in conventional and Islamic Banks:</a:t>
            </a:r>
            <a:endParaRPr lang="en-US" sz="2600" b="1" dirty="0" smtClean="0">
              <a:solidFill>
                <a:schemeClr val="bg2">
                  <a:lumMod val="50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So in the light of the said differences it is concluded that current and saving accounts in conventional and Islamic banks are operationally treated in the different ways.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1623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62200" y="3962400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END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6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Role of Banks in Economy:</a:t>
            </a:r>
            <a:endParaRPr lang="en-US" sz="2800" b="1" dirty="0" smtClean="0">
              <a:solidFill>
                <a:schemeClr val="bg2">
                  <a:lumMod val="50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 bank channelizes idle wealth of society.</a:t>
            </a:r>
          </a:p>
          <a:p>
            <a:pPr marL="914400" lvl="1" indent="-457200" algn="l" eaLnBrk="1" hangingPunct="1">
              <a:buFont typeface="Wingdings" pitchFamily="2" charset="2"/>
              <a:buChar char="v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The wealth was kept privately and becomes idle.</a:t>
            </a:r>
          </a:p>
          <a:p>
            <a:pPr marL="914400" lvl="1" indent="-457200" algn="l" eaLnBrk="1" hangingPunct="1">
              <a:buFont typeface="Wingdings" pitchFamily="2" charset="2"/>
              <a:buChar char="v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An individual can also participate in economy.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1623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6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Role of Banks in Economy:</a:t>
            </a:r>
            <a:endParaRPr lang="en-US" sz="2800" b="1" dirty="0" smtClean="0">
              <a:solidFill>
                <a:schemeClr val="bg2">
                  <a:lumMod val="50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Assist in the settlement of claims.</a:t>
            </a:r>
          </a:p>
          <a:p>
            <a:pPr marL="914400" lvl="1" indent="-457200" algn="l" eaLnBrk="1" hangingPunct="1">
              <a:buFont typeface="Wingdings" pitchFamily="2" charset="2"/>
              <a:buChar char="v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Provides services for members of society</a:t>
            </a:r>
          </a:p>
          <a:p>
            <a:pPr marL="914400" lvl="1" indent="-457200" algn="l" eaLnBrk="1" hangingPunct="1">
              <a:buFont typeface="Wingdings" pitchFamily="2" charset="2"/>
              <a:buChar char="v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Check and payment instruments</a:t>
            </a:r>
          </a:p>
          <a:p>
            <a:pPr marL="914400" lvl="1" indent="-457200" algn="l" eaLnBrk="1" hangingPunct="1">
              <a:buFont typeface="Wingdings" pitchFamily="2" charset="2"/>
              <a:buChar char="v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Ease in payments.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1623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6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Role of Banks in Economy:</a:t>
            </a:r>
            <a:endParaRPr lang="en-US" sz="2800" b="1" dirty="0" smtClean="0">
              <a:solidFill>
                <a:schemeClr val="bg2">
                  <a:lumMod val="50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Provide cash management services.</a:t>
            </a:r>
          </a:p>
          <a:p>
            <a:pPr marL="914400" lvl="1" indent="-457200" algn="l" eaLnBrk="1" hangingPunct="1">
              <a:buFont typeface="Wingdings" pitchFamily="2" charset="2"/>
              <a:buChar char="v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No need for keeping books in home.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1623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00600" y="1066800"/>
            <a:ext cx="3657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600" b="1" dirty="0" smtClean="0">
                <a:solidFill>
                  <a:schemeClr val="accent6">
                    <a:lumMod val="75000"/>
                  </a:schemeClr>
                </a:solidFill>
                <a:latin typeface="Levenim MT" panose="02010502060101010101" pitchFamily="2" charset="-79"/>
                <a:cs typeface="Levenim MT" panose="02010502060101010101" pitchFamily="2" charset="-79"/>
              </a:rPr>
              <a:t>Role of Banks in Economy:</a:t>
            </a:r>
            <a:endParaRPr lang="en-US" sz="2800" b="1" dirty="0" smtClean="0">
              <a:solidFill>
                <a:schemeClr val="bg2">
                  <a:lumMod val="50000"/>
                </a:schemeClr>
              </a:solidFill>
              <a:latin typeface="Levenim MT" panose="02010502060101010101" pitchFamily="2" charset="-79"/>
              <a:cs typeface="Levenim MT" panose="02010502060101010101" pitchFamily="2" charset="-79"/>
            </a:endParaRP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A governmental tool for monetary control.</a:t>
            </a:r>
          </a:p>
          <a:p>
            <a:pPr marL="914400" lvl="1" indent="-457200" algn="l" eaLnBrk="1" hangingPunct="1">
              <a:buFont typeface="Wingdings" pitchFamily="2" charset="2"/>
              <a:buChar char="v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Hoarding and inflation control.</a:t>
            </a:r>
          </a:p>
          <a:p>
            <a:pPr marL="914400" lvl="1" indent="-457200" algn="l" eaLnBrk="1" hangingPunct="1">
              <a:buFont typeface="Wingdings" pitchFamily="2" charset="2"/>
              <a:buChar char="v"/>
            </a:pPr>
            <a:r>
              <a:rPr lang="en-US" sz="2600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Money supply to a particular sector.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162339"/>
            <a:ext cx="9144000" cy="75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62200" y="3962400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END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62339"/>
            <a:ext cx="9144000" cy="752061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bg2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DilleniaUPC" panose="02020603050405020304" pitchFamily="18" charset="-34"/>
              </a:rPr>
              <a:t>Introduction to Islamic Banking</a:t>
            </a:r>
            <a:endParaRPr lang="en-US" sz="4000" dirty="0">
              <a:solidFill>
                <a:schemeClr val="bg2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DilleniaUPC" panose="02020603050405020304" pitchFamily="18" charset="-34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731774" y="3200400"/>
            <a:ext cx="36576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  <a:cs typeface="Aharoni" panose="02010803020104030203" pitchFamily="2" charset="-79"/>
              </a:rPr>
              <a:t>Possibility of Islamization of Banking System</a:t>
            </a:r>
          </a:p>
        </p:txBody>
      </p:sp>
    </p:spTree>
    <p:extLst>
      <p:ext uri="{BB962C8B-B14F-4D97-AF65-F5344CB8AC3E}">
        <p14:creationId xmlns="" xmlns:p14="http://schemas.microsoft.com/office/powerpoint/2010/main" val="47590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spAutoFit/>
      </a:bodyPr>
      <a:lstStyle>
        <a:defPPr>
          <a:defRPr sz="2400" dirty="0" smtClean="0"/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7054</TotalTime>
  <Words>1519</Words>
  <Application>Microsoft Office PowerPoint</Application>
  <PresentationFormat>On-screen Show (4:3)</PresentationFormat>
  <Paragraphs>217</Paragraphs>
  <Slides>40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Theme1</vt:lpstr>
      <vt:lpstr>Economic Ideology of Islam</vt:lpstr>
      <vt:lpstr>Introduction to Islamic Banking</vt:lpstr>
      <vt:lpstr>Slide 3</vt:lpstr>
      <vt:lpstr>Slide 4</vt:lpstr>
      <vt:lpstr>Slide 5</vt:lpstr>
      <vt:lpstr>Slide 6</vt:lpstr>
      <vt:lpstr>Slide 7</vt:lpstr>
      <vt:lpstr>Slide 8</vt:lpstr>
      <vt:lpstr>Introduction to Islamic Banking</vt:lpstr>
      <vt:lpstr>Slide 10</vt:lpstr>
      <vt:lpstr>Slide 11</vt:lpstr>
      <vt:lpstr>Slide 12</vt:lpstr>
      <vt:lpstr>Slide 13</vt:lpstr>
      <vt:lpstr>Slide 14</vt:lpstr>
      <vt:lpstr>Introduction to Islamic Banking</vt:lpstr>
      <vt:lpstr>Slide 16</vt:lpstr>
      <vt:lpstr>Slide 17</vt:lpstr>
      <vt:lpstr>Slide 18</vt:lpstr>
      <vt:lpstr>Slide 19</vt:lpstr>
      <vt:lpstr>Introduction to Islamic Banking</vt:lpstr>
      <vt:lpstr>Slide 21</vt:lpstr>
      <vt:lpstr>Slide 22</vt:lpstr>
      <vt:lpstr>Slide 23</vt:lpstr>
      <vt:lpstr>Slide 24</vt:lpstr>
      <vt:lpstr>Slide 25</vt:lpstr>
      <vt:lpstr>Slide 26</vt:lpstr>
      <vt:lpstr>Introduction to Islamic Banking</vt:lpstr>
      <vt:lpstr>Slide 28</vt:lpstr>
      <vt:lpstr>Slide 29</vt:lpstr>
      <vt:lpstr>Slide 30</vt:lpstr>
      <vt:lpstr>Slide 31</vt:lpstr>
      <vt:lpstr>Introduction to Islamic Banking</vt:lpstr>
      <vt:lpstr>Slide 33</vt:lpstr>
      <vt:lpstr>Slide 34</vt:lpstr>
      <vt:lpstr>Introduction to Islamic Banking</vt:lpstr>
      <vt:lpstr>Slide 36</vt:lpstr>
      <vt:lpstr>Slide 37</vt:lpstr>
      <vt:lpstr>Introduction to Islamic Banking</vt:lpstr>
      <vt:lpstr>Slide 39</vt:lpstr>
      <vt:lpstr>Slide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Main Topic</dc:title>
  <dc:creator>Naseem Ejaz</dc:creator>
  <cp:lastModifiedBy>Hp</cp:lastModifiedBy>
  <cp:revision>574</cp:revision>
  <dcterms:created xsi:type="dcterms:W3CDTF">2014-09-03T15:33:21Z</dcterms:created>
  <dcterms:modified xsi:type="dcterms:W3CDTF">2017-06-18T05:04:20Z</dcterms:modified>
</cp:coreProperties>
</file>