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5"/>
  </p:notesMasterIdLst>
  <p:handoutMasterIdLst>
    <p:handoutMasterId r:id="rId46"/>
  </p:handoutMasterIdLst>
  <p:sldIdLst>
    <p:sldId id="332" r:id="rId2"/>
    <p:sldId id="613" r:id="rId3"/>
    <p:sldId id="623" r:id="rId4"/>
    <p:sldId id="624" r:id="rId5"/>
    <p:sldId id="625" r:id="rId6"/>
    <p:sldId id="626" r:id="rId7"/>
    <p:sldId id="627" r:id="rId8"/>
    <p:sldId id="659" r:id="rId9"/>
    <p:sldId id="653" r:id="rId10"/>
    <p:sldId id="654" r:id="rId11"/>
    <p:sldId id="655" r:id="rId12"/>
    <p:sldId id="656" r:id="rId13"/>
    <p:sldId id="657" r:id="rId14"/>
    <p:sldId id="658" r:id="rId15"/>
    <p:sldId id="660" r:id="rId16"/>
    <p:sldId id="628" r:id="rId17"/>
    <p:sldId id="629" r:id="rId18"/>
    <p:sldId id="630" r:id="rId19"/>
    <p:sldId id="631" r:id="rId20"/>
    <p:sldId id="632" r:id="rId21"/>
    <p:sldId id="633" r:id="rId22"/>
    <p:sldId id="634" r:id="rId23"/>
    <p:sldId id="661" r:id="rId24"/>
    <p:sldId id="635" r:id="rId25"/>
    <p:sldId id="636" r:id="rId26"/>
    <p:sldId id="637" r:id="rId27"/>
    <p:sldId id="638" r:id="rId28"/>
    <p:sldId id="639" r:id="rId29"/>
    <p:sldId id="662" r:id="rId30"/>
    <p:sldId id="640" r:id="rId31"/>
    <p:sldId id="641" r:id="rId32"/>
    <p:sldId id="642" r:id="rId33"/>
    <p:sldId id="643" r:id="rId34"/>
    <p:sldId id="644" r:id="rId35"/>
    <p:sldId id="645" r:id="rId36"/>
    <p:sldId id="646" r:id="rId37"/>
    <p:sldId id="663" r:id="rId38"/>
    <p:sldId id="647" r:id="rId39"/>
    <p:sldId id="648" r:id="rId40"/>
    <p:sldId id="649" r:id="rId41"/>
    <p:sldId id="650" r:id="rId42"/>
    <p:sldId id="651" r:id="rId43"/>
    <p:sldId id="652"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B4BF35B9-994F-456E-ADB7-4718AB9E6D10}">
          <p14:sldIdLst>
            <p14:sldId id="332"/>
            <p14:sldId id="613"/>
            <p14:sldId id="612"/>
            <p14:sldId id="618"/>
            <p14:sldId id="619"/>
            <p14:sldId id="614"/>
            <p14:sldId id="617"/>
            <p14:sldId id="636"/>
            <p14:sldId id="637"/>
            <p14:sldId id="638"/>
            <p14:sldId id="759"/>
            <p14:sldId id="615"/>
            <p14:sldId id="616"/>
            <p14:sldId id="620"/>
            <p14:sldId id="621"/>
            <p14:sldId id="622"/>
            <p14:sldId id="781"/>
            <p14:sldId id="779"/>
            <p14:sldId id="624"/>
            <p14:sldId id="625"/>
            <p14:sldId id="760"/>
            <p14:sldId id="626"/>
            <p14:sldId id="627"/>
            <p14:sldId id="628"/>
            <p14:sldId id="629"/>
            <p14:sldId id="630"/>
            <p14:sldId id="631"/>
            <p14:sldId id="632"/>
            <p14:sldId id="761"/>
            <p14:sldId id="633"/>
            <p14:sldId id="634"/>
            <p14:sldId id="635"/>
            <p14:sldId id="644"/>
            <p14:sldId id="645"/>
            <p14:sldId id="646"/>
            <p14:sldId id="647"/>
            <p14:sldId id="648"/>
            <p14:sldId id="762"/>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8"/>
            <p14:sldId id="669"/>
            <p14:sldId id="670"/>
            <p14:sldId id="671"/>
            <p14:sldId id="673"/>
            <p14:sldId id="763"/>
            <p14:sldId id="674"/>
            <p14:sldId id="675"/>
            <p14:sldId id="676"/>
            <p14:sldId id="677"/>
            <p14:sldId id="678"/>
            <p14:sldId id="679"/>
            <p14:sldId id="680"/>
            <p14:sldId id="681"/>
            <p14:sldId id="764"/>
            <p14:sldId id="682"/>
            <p14:sldId id="683"/>
            <p14:sldId id="684"/>
            <p14:sldId id="685"/>
            <p14:sldId id="686"/>
            <p14:sldId id="667"/>
            <p14:sldId id="687"/>
            <p14:sldId id="688"/>
            <p14:sldId id="689"/>
            <p14:sldId id="691"/>
            <p14:sldId id="765"/>
            <p14:sldId id="690"/>
            <p14:sldId id="693"/>
            <p14:sldId id="694"/>
            <p14:sldId id="695"/>
            <p14:sldId id="766"/>
            <p14:sldId id="698"/>
            <p14:sldId id="699"/>
            <p14:sldId id="767"/>
            <p14:sldId id="696"/>
            <p14:sldId id="697"/>
            <p14:sldId id="768"/>
            <p14:sldId id="700"/>
            <p14:sldId id="701"/>
            <p14:sldId id="702"/>
            <p14:sldId id="738"/>
            <p14:sldId id="739"/>
            <p14:sldId id="740"/>
            <p14:sldId id="741"/>
            <p14:sldId id="742"/>
            <p14:sldId id="782"/>
            <p14:sldId id="783"/>
            <p14:sldId id="784"/>
            <p14:sldId id="769"/>
            <p14:sldId id="743"/>
            <p14:sldId id="744"/>
            <p14:sldId id="745"/>
            <p14:sldId id="746"/>
            <p14:sldId id="770"/>
            <p14:sldId id="747"/>
            <p14:sldId id="748"/>
            <p14:sldId id="785"/>
            <p14:sldId id="749"/>
            <p14:sldId id="750"/>
            <p14:sldId id="751"/>
            <p14:sldId id="771"/>
            <p14:sldId id="752"/>
            <p14:sldId id="753"/>
            <p14:sldId id="754"/>
            <p14:sldId id="758"/>
            <p14:sldId id="755"/>
            <p14:sldId id="756"/>
            <p14:sldId id="607"/>
            <p14:sldId id="703"/>
            <p14:sldId id="704"/>
            <p14:sldId id="705"/>
            <p14:sldId id="706"/>
            <p14:sldId id="772"/>
            <p14:sldId id="707"/>
            <p14:sldId id="708"/>
            <p14:sldId id="709"/>
            <p14:sldId id="710"/>
            <p14:sldId id="711"/>
            <p14:sldId id="609"/>
            <p14:sldId id="712"/>
            <p14:sldId id="713"/>
            <p14:sldId id="773"/>
            <p14:sldId id="714"/>
            <p14:sldId id="715"/>
            <p14:sldId id="716"/>
            <p14:sldId id="717"/>
            <p14:sldId id="718"/>
            <p14:sldId id="719"/>
            <p14:sldId id="774"/>
            <p14:sldId id="720"/>
            <p14:sldId id="721"/>
            <p14:sldId id="727"/>
            <p14:sldId id="775"/>
            <p14:sldId id="722"/>
            <p14:sldId id="723"/>
            <p14:sldId id="724"/>
            <p14:sldId id="725"/>
            <p14:sldId id="726"/>
            <p14:sldId id="776"/>
            <p14:sldId id="728"/>
            <p14:sldId id="729"/>
            <p14:sldId id="730"/>
            <p14:sldId id="731"/>
            <p14:sldId id="777"/>
            <p14:sldId id="732"/>
            <p14:sldId id="733"/>
            <p14:sldId id="734"/>
            <p14:sldId id="735"/>
            <p14:sldId id="736"/>
            <p14:sldId id="737"/>
            <p14:sldId id="610"/>
            <p14:sldId id="611"/>
          </p14:sldIdLst>
        </p14:section>
        <p14:section name="Untitled Section" id="{599C8E74-7C24-4C90-AF99-98537F1E04E1}">
          <p14:sldIdLst/>
        </p14:section>
      </p14:sectionLst>
    </p:ext>
    <p:ext uri="{EFAFB233-063F-42B5-8137-9DF3F51BA10A}">
      <p15:sldGuideLst xmlns:p15="http://schemas.microsoft.com/office/powerpoint/2012/main" xmlns="">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96009"/>
    <a:srgbClr val="006699"/>
    <a:srgbClr val="0033CC"/>
    <a:srgbClr val="0049D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480"/>
        <p:guide pos="297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4/23/2017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p14="http://schemas.microsoft.com/office/powerpoint/2010/main" xmlns=""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4/23/2017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p14="http://schemas.microsoft.com/office/powerpoint/2010/main" xmlns=""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4/23/2017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4/23/2017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4/23/2017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4/23/2017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4/23/2017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4/23/2017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4/23/2017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4/23/2017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4/23/2017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4/23/2017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4/23/2017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4/23/2017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60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Social Moral &amp; Economical Evils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Difference b/w Trade &amp; Interest:</a:t>
            </a:r>
          </a:p>
          <a:p>
            <a:pPr marL="457200" indent="-457200" algn="l" eaLnBrk="1" hangingPunct="1">
              <a:buFont typeface="Wingdings" pitchFamily="2" charset="2"/>
              <a:buChar char="v"/>
            </a:pPr>
            <a:r>
              <a:rPr lang="en-US" sz="2400" b="1" dirty="0" smtClean="0">
                <a:solidFill>
                  <a:schemeClr val="tx1"/>
                </a:solidFill>
                <a:latin typeface="Baskerville Old Face" panose="02020602080505020303" pitchFamily="18" charset="0"/>
              </a:rPr>
              <a:t>On the other hand, in the interest-based transaction the recipient of interest takes a fixed amount of wealth which is a certain and definite gain for him but the gain of the payer of interest remains uncertain and indefinite.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Difference b/w Trade &amp; Interest:</a:t>
            </a:r>
          </a:p>
          <a:p>
            <a:pPr marL="457200" indent="-457200" algn="l" eaLnBrk="1" hangingPunct="1">
              <a:buFont typeface="Wingdings" pitchFamily="2" charset="2"/>
              <a:buChar char="v"/>
            </a:pPr>
            <a:r>
              <a:rPr lang="en-US" sz="2400" b="1" dirty="0" smtClean="0">
                <a:solidFill>
                  <a:schemeClr val="tx1"/>
                </a:solidFill>
                <a:latin typeface="Baskerville Old Face" panose="02020602080505020303" pitchFamily="18" charset="0"/>
              </a:rPr>
              <a:t>In other words in an interest-based transaction the gain of one party is certain and definite while the gain of the other party is uncertain and indefinite.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Difference b/w Trade &amp; Interest:</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In trade the seller takes profit, however, high its rate, from the buyer only once, in a single transaction. </a:t>
            </a:r>
          </a:p>
          <a:p>
            <a:pPr marL="457200" indent="-457200" algn="l" eaLnBrk="1" hangingPunct="1">
              <a:buFont typeface="Wingdings" pitchFamily="2" charset="2"/>
              <a:buChar char="v"/>
            </a:pPr>
            <a:r>
              <a:rPr lang="en-US" sz="2400" b="1" dirty="0" smtClean="0">
                <a:solidFill>
                  <a:schemeClr val="tx1"/>
                </a:solidFill>
                <a:latin typeface="Baskerville Old Face" panose="02020602080505020303" pitchFamily="18" charset="0"/>
              </a:rPr>
              <a:t>In an interest-based transaction the lender continues to receive profit which grows as the time passes.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Difference b/w Trade &amp; Interest:</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In trade the transaction closes as soon as the exchange of an item and its price takes place.</a:t>
            </a:r>
          </a:p>
          <a:p>
            <a:pPr marL="457200" indent="-457200" algn="l" eaLnBrk="1" hangingPunct="1">
              <a:buFont typeface="Wingdings" pitchFamily="2" charset="2"/>
              <a:buChar char="v"/>
            </a:pPr>
            <a:r>
              <a:rPr lang="en-US" sz="2400" b="1" dirty="0" smtClean="0">
                <a:solidFill>
                  <a:schemeClr val="tx1"/>
                </a:solidFill>
                <a:latin typeface="Baskerville Old Face" panose="02020602080505020303" pitchFamily="18" charset="0"/>
              </a:rPr>
              <a:t>In an interest-based deal the borrower spends the loan money and then after earning it returns it with the addition of interest.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Difference b/w Trade &amp; Interest:</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In trade a person gains profit by work and use of intelligence.</a:t>
            </a:r>
          </a:p>
          <a:p>
            <a:pPr marL="457200" indent="-457200" algn="l" eaLnBrk="1" hangingPunct="1">
              <a:buFont typeface="Wingdings" pitchFamily="2" charset="2"/>
              <a:buChar char="v"/>
            </a:pPr>
            <a:r>
              <a:rPr lang="en-US" sz="2400" b="1" dirty="0" smtClean="0">
                <a:solidFill>
                  <a:schemeClr val="tx1"/>
                </a:solidFill>
                <a:latin typeface="Baskerville Old Face" panose="02020602080505020303" pitchFamily="18" charset="0"/>
              </a:rPr>
              <a:t>In interest-based transaction he lends his surplus money and gains profit on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5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Evils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Moral Evils: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Interest generates such vices as miserliness, selfishness and petty-mindedness.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Charity on the other hand develops such virtues as self-sacrifices, sympathy and </a:t>
            </a:r>
            <a:r>
              <a:rPr lang="en-US" sz="2500" b="1" dirty="0" smtClean="0">
                <a:solidFill>
                  <a:schemeClr val="tx1"/>
                </a:solidFill>
                <a:latin typeface="Baskerville Old Face" panose="02020602080505020303" pitchFamily="18" charset="0"/>
              </a:rPr>
              <a:t>empathy</a:t>
            </a:r>
            <a:r>
              <a:rPr lang="en-US" sz="2500" b="1" dirty="0" smtClean="0">
                <a:solidFill>
                  <a:schemeClr val="tx1"/>
                </a:solidFill>
                <a:latin typeface="Baskerville Old Face" panose="02020602080505020303" pitchFamily="18" charset="0"/>
              </a:rPr>
              <a:t>.</a:t>
            </a:r>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Social Evils:</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A society in which selfishness and self-interest are the prime values and people instead of dealing with one another on the basis of consideration are bent upon taking advantage of the pressing needs of each other will always remain victim of disunity.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200" b="1" dirty="0" smtClean="0">
                <a:solidFill>
                  <a:schemeClr val="bg2">
                    <a:lumMod val="50000"/>
                  </a:schemeClr>
                </a:solidFill>
                <a:latin typeface="Levenim MT" panose="02010502060101010101" pitchFamily="2" charset="-79"/>
                <a:cs typeface="Levenim MT" panose="02010502060101010101" pitchFamily="2" charset="-79"/>
              </a:rPr>
              <a:t>(Interest and investment):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As we know that capital investment depends on the one hand on the rate of interest and on the other on MEC (Marginal Efficiency of Capital).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200" b="1" dirty="0" smtClean="0">
                <a:solidFill>
                  <a:schemeClr val="bg2">
                    <a:lumMod val="50000"/>
                  </a:schemeClr>
                </a:solidFill>
                <a:latin typeface="Levenim MT" panose="02010502060101010101" pitchFamily="2" charset="-79"/>
                <a:cs typeface="Levenim MT" panose="02010502060101010101" pitchFamily="2" charset="-79"/>
              </a:rPr>
              <a:t>(Interest and investment):</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The process of investment in a country will continue as long as MEC is higher than the interest-rate or at least at par with it.</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As soon as MEC falls below the interest-rate the process of investment will come to a halt.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5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Evils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 </a:t>
            </a:r>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Economic Evils (Interest and investment):</a:t>
            </a:r>
          </a:p>
          <a:p>
            <a:pPr algn="l"/>
            <a:endParaRPr lang="en-US" sz="2800" b="1" dirty="0">
              <a:solidFill>
                <a:schemeClr val="bg2">
                  <a:lumMod val="50000"/>
                </a:schemeClr>
              </a:solidFill>
              <a:latin typeface="Levenim MT" panose="02010502060101010101" pitchFamily="2" charset="-79"/>
              <a:cs typeface="Levenim MT" panose="02010502060101010101" pitchFamily="2" charset="-79"/>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graphicFrame>
        <p:nvGraphicFramePr>
          <p:cNvPr id="8" name="Table 7"/>
          <p:cNvGraphicFramePr>
            <a:graphicFrameLocks noGrp="1"/>
          </p:cNvGraphicFramePr>
          <p:nvPr/>
        </p:nvGraphicFramePr>
        <p:xfrm>
          <a:off x="1447800" y="3022600"/>
          <a:ext cx="6096000" cy="185420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Investment</a:t>
                      </a:r>
                      <a:endParaRPr lang="en-US" dirty="0"/>
                    </a:p>
                  </a:txBody>
                  <a:tcPr/>
                </a:tc>
                <a:tc>
                  <a:txBody>
                    <a:bodyPr/>
                    <a:lstStyle/>
                    <a:p>
                      <a:r>
                        <a:rPr lang="en-US" dirty="0" smtClean="0"/>
                        <a:t>MEC</a:t>
                      </a:r>
                      <a:endParaRPr lang="en-US" dirty="0"/>
                    </a:p>
                  </a:txBody>
                  <a:tcPr/>
                </a:tc>
                <a:tc>
                  <a:txBody>
                    <a:bodyPr/>
                    <a:lstStyle/>
                    <a:p>
                      <a:r>
                        <a:rPr lang="en-US" dirty="0" smtClean="0"/>
                        <a:t>Interest-rate</a:t>
                      </a:r>
                      <a:endParaRPr lang="en-US" dirty="0"/>
                    </a:p>
                  </a:txBody>
                  <a:tcPr/>
                </a:tc>
              </a:tr>
              <a:tr h="370840">
                <a:tc>
                  <a:txBody>
                    <a:bodyPr/>
                    <a:lstStyle/>
                    <a:p>
                      <a:r>
                        <a:rPr lang="en-US" dirty="0" smtClean="0"/>
                        <a:t>10 </a:t>
                      </a:r>
                      <a:r>
                        <a:rPr lang="en-US" dirty="0" err="1" smtClean="0"/>
                        <a:t>Crore</a:t>
                      </a:r>
                      <a:endParaRPr lang="en-US" dirty="0"/>
                    </a:p>
                  </a:txBody>
                  <a:tcPr/>
                </a:tc>
                <a:tc>
                  <a:txBody>
                    <a:bodyPr/>
                    <a:lstStyle/>
                    <a:p>
                      <a:r>
                        <a:rPr lang="en-US" dirty="0" smtClean="0"/>
                        <a:t>24%</a:t>
                      </a:r>
                      <a:endParaRPr lang="en-US" dirty="0"/>
                    </a:p>
                  </a:txBody>
                  <a:tcPr/>
                </a:tc>
                <a:tc>
                  <a:txBody>
                    <a:bodyPr/>
                    <a:lstStyle/>
                    <a:p>
                      <a:r>
                        <a:rPr lang="en-US" dirty="0" smtClean="0"/>
                        <a:t>18%</a:t>
                      </a:r>
                      <a:endParaRPr lang="en-US" dirty="0"/>
                    </a:p>
                  </a:txBody>
                  <a:tcPr/>
                </a:tc>
              </a:tr>
              <a:tr h="370840">
                <a:tc>
                  <a:txBody>
                    <a:bodyPr/>
                    <a:lstStyle/>
                    <a:p>
                      <a:r>
                        <a:rPr lang="en-US" dirty="0" smtClean="0"/>
                        <a:t>20 </a:t>
                      </a:r>
                      <a:r>
                        <a:rPr lang="en-US" dirty="0" err="1" smtClean="0"/>
                        <a:t>Crore</a:t>
                      </a:r>
                      <a:endParaRPr lang="en-US" dirty="0"/>
                    </a:p>
                  </a:txBody>
                  <a:tcPr/>
                </a:tc>
                <a:tc>
                  <a:txBody>
                    <a:bodyPr/>
                    <a:lstStyle/>
                    <a:p>
                      <a:r>
                        <a:rPr lang="en-US" dirty="0" smtClean="0"/>
                        <a:t>22%</a:t>
                      </a:r>
                      <a:endParaRPr lang="en-US" dirty="0"/>
                    </a:p>
                  </a:txBody>
                  <a:tcPr/>
                </a:tc>
                <a:tc>
                  <a:txBody>
                    <a:bodyPr/>
                    <a:lstStyle/>
                    <a:p>
                      <a:r>
                        <a:rPr lang="en-US" dirty="0" smtClean="0"/>
                        <a:t>18%</a:t>
                      </a:r>
                      <a:endParaRPr lang="en-US" dirty="0"/>
                    </a:p>
                  </a:txBody>
                  <a:tcPr/>
                </a:tc>
              </a:tr>
              <a:tr h="370840">
                <a:tc>
                  <a:txBody>
                    <a:bodyPr/>
                    <a:lstStyle/>
                    <a:p>
                      <a:r>
                        <a:rPr lang="en-US" dirty="0" smtClean="0"/>
                        <a:t>30 </a:t>
                      </a:r>
                      <a:r>
                        <a:rPr lang="en-US" dirty="0" err="1" smtClean="0"/>
                        <a:t>Crore</a:t>
                      </a:r>
                      <a:endParaRPr lang="en-US" dirty="0"/>
                    </a:p>
                  </a:txBody>
                  <a:tcPr/>
                </a:tc>
                <a:tc>
                  <a:txBody>
                    <a:bodyPr/>
                    <a:lstStyle/>
                    <a:p>
                      <a:r>
                        <a:rPr lang="en-US" dirty="0" smtClean="0"/>
                        <a:t>20%</a:t>
                      </a:r>
                      <a:endParaRPr lang="en-US" dirty="0"/>
                    </a:p>
                  </a:txBody>
                  <a:tcPr/>
                </a:tc>
                <a:tc>
                  <a:txBody>
                    <a:bodyPr/>
                    <a:lstStyle/>
                    <a:p>
                      <a:r>
                        <a:rPr lang="en-US" dirty="0" smtClean="0"/>
                        <a:t>18%</a:t>
                      </a:r>
                      <a:endParaRPr lang="en-US" dirty="0"/>
                    </a:p>
                  </a:txBody>
                  <a:tcPr/>
                </a:tc>
              </a:tr>
              <a:tr h="370840">
                <a:tc>
                  <a:txBody>
                    <a:bodyPr/>
                    <a:lstStyle/>
                    <a:p>
                      <a:r>
                        <a:rPr lang="en-US" dirty="0" smtClean="0"/>
                        <a:t>40 </a:t>
                      </a:r>
                      <a:r>
                        <a:rPr lang="en-US" dirty="0" err="1" smtClean="0"/>
                        <a:t>Crore</a:t>
                      </a:r>
                      <a:endParaRPr lang="en-US" dirty="0"/>
                    </a:p>
                  </a:txBody>
                  <a:tcPr/>
                </a:tc>
                <a:tc>
                  <a:txBody>
                    <a:bodyPr/>
                    <a:lstStyle/>
                    <a:p>
                      <a:r>
                        <a:rPr lang="en-US" dirty="0" smtClean="0"/>
                        <a:t>18%</a:t>
                      </a:r>
                      <a:endParaRPr lang="en-US" dirty="0"/>
                    </a:p>
                  </a:txBody>
                  <a:tcPr/>
                </a:tc>
                <a:tc>
                  <a:txBody>
                    <a:bodyPr/>
                    <a:lstStyle/>
                    <a:p>
                      <a:r>
                        <a:rPr lang="en-US" dirty="0" smtClean="0"/>
                        <a:t>18%</a:t>
                      </a:r>
                      <a:endParaRPr lang="en-US" dirty="0"/>
                    </a:p>
                  </a:txBody>
                  <a:tcPr/>
                </a:tc>
              </a:tr>
            </a:tbl>
          </a:graphicData>
        </a:graphic>
      </p:graphicFrame>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200" b="1" dirty="0" smtClean="0">
                <a:solidFill>
                  <a:schemeClr val="bg2">
                    <a:lumMod val="50000"/>
                  </a:schemeClr>
                </a:solidFill>
                <a:latin typeface="Levenim MT" panose="02010502060101010101" pitchFamily="2" charset="-79"/>
                <a:cs typeface="Levenim MT" panose="02010502060101010101" pitchFamily="2" charset="-79"/>
              </a:rPr>
              <a:t>(Interest and investment):</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So after that the process of investment will stop because MEC will fall below the 18% rate of interest.</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The investment will then be non-profitable.</a:t>
            </a:r>
          </a:p>
          <a:p>
            <a:pPr marL="457200" indent="-457200" algn="l" eaLnBrk="1" hangingPunct="1">
              <a:buFont typeface="Arial" panose="020B0604020202020204" pitchFamily="34" charset="0"/>
              <a:buChar char="•"/>
            </a:pPr>
            <a:r>
              <a:rPr lang="en-US" sz="2300" b="1" dirty="0" smtClean="0">
                <a:solidFill>
                  <a:schemeClr val="tx1"/>
                </a:solidFill>
                <a:latin typeface="Baskerville Old Face" panose="02020602080505020303" pitchFamily="18" charset="0"/>
              </a:rPr>
              <a:t>At this point the only hurdle in the way of investment is the interest-rate.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200" b="1" dirty="0" smtClean="0">
                <a:solidFill>
                  <a:schemeClr val="bg2">
                    <a:lumMod val="50000"/>
                  </a:schemeClr>
                </a:solidFill>
                <a:latin typeface="Levenim MT" panose="02010502060101010101" pitchFamily="2" charset="-79"/>
                <a:cs typeface="Levenim MT" panose="02010502060101010101" pitchFamily="2" charset="-79"/>
              </a:rPr>
              <a:t>(Interest and investment):</a:t>
            </a:r>
          </a:p>
          <a:p>
            <a:pPr marL="457200" indent="-457200" algn="l" eaLnBrk="1" hangingPunct="1">
              <a:buFont typeface="Arial" panose="020B0604020202020204" pitchFamily="34" charset="0"/>
              <a:buChar char="•"/>
            </a:pPr>
            <a:r>
              <a:rPr lang="en-US" sz="2300" b="1" dirty="0" smtClean="0">
                <a:solidFill>
                  <a:schemeClr val="tx1"/>
                </a:solidFill>
                <a:latin typeface="Baskerville Old Face" panose="02020602080505020303" pitchFamily="18" charset="0"/>
              </a:rPr>
              <a:t>If the interest-rate is decreased to Zero, the process of investment will continue till the level of full employment is achieved.</a:t>
            </a:r>
          </a:p>
          <a:p>
            <a:pPr marL="457200" indent="-457200" algn="l" eaLnBrk="1" hangingPunct="1">
              <a:buFont typeface="Arial" panose="020B0604020202020204" pitchFamily="34" charset="0"/>
              <a:buChar char="•"/>
            </a:pPr>
            <a:r>
              <a:rPr lang="en-US" sz="2300" b="1" dirty="0" smtClean="0">
                <a:solidFill>
                  <a:schemeClr val="tx1"/>
                </a:solidFill>
                <a:latin typeface="Baskerville Old Face" panose="02020602080505020303" pitchFamily="18" charset="0"/>
              </a:rPr>
              <a:t>In other words from an economic point of view interest prevents a society from achieving the level of full employment.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5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Evils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200" b="1" dirty="0" smtClean="0">
                <a:solidFill>
                  <a:schemeClr val="bg2">
                    <a:lumMod val="50000"/>
                  </a:schemeClr>
                </a:solidFill>
                <a:latin typeface="Levenim MT" panose="02010502060101010101" pitchFamily="2" charset="-79"/>
                <a:cs typeface="Levenim MT" panose="02010502060101010101" pitchFamily="2" charset="-79"/>
              </a:rPr>
              <a:t>(Interest and Price):</a:t>
            </a:r>
          </a:p>
          <a:p>
            <a:pPr marL="457200" indent="-457200" algn="l" eaLnBrk="1" hangingPunct="1">
              <a:buFont typeface="Arial" panose="020B0604020202020204" pitchFamily="34" charset="0"/>
              <a:buChar char="•"/>
            </a:pPr>
            <a:r>
              <a:rPr lang="en-US" sz="2300" b="1" dirty="0" smtClean="0">
                <a:solidFill>
                  <a:schemeClr val="tx1"/>
                </a:solidFill>
                <a:latin typeface="Baskerville Old Face" panose="02020602080505020303" pitchFamily="18" charset="0"/>
              </a:rPr>
              <a:t>When interest (as compensation for capital) is used as a factor of production it becomes part of the cost of production.</a:t>
            </a:r>
          </a:p>
          <a:p>
            <a:pPr marL="457200" indent="-457200" algn="l" eaLnBrk="1" hangingPunct="1">
              <a:buFont typeface="Arial" panose="020B0604020202020204" pitchFamily="34" charset="0"/>
              <a:buChar char="•"/>
            </a:pPr>
            <a:r>
              <a:rPr lang="en-US" sz="2300" b="1" dirty="0" smtClean="0">
                <a:solidFill>
                  <a:schemeClr val="tx1"/>
                </a:solidFill>
                <a:latin typeface="Baskerville Old Face" panose="02020602080505020303" pitchFamily="18" charset="0"/>
              </a:rPr>
              <a:t>Its burden is consequently shifted to the consumer.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200" b="1" dirty="0" smtClean="0">
                <a:solidFill>
                  <a:schemeClr val="bg2">
                    <a:lumMod val="50000"/>
                  </a:schemeClr>
                </a:solidFill>
                <a:latin typeface="Levenim MT" panose="02010502060101010101" pitchFamily="2" charset="-79"/>
                <a:cs typeface="Levenim MT" panose="02010502060101010101" pitchFamily="2" charset="-79"/>
              </a:rPr>
              <a:t>(Interest and Price):</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Moreover, interest will be added to the price at several stages.</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In manufacturing of cloth, in the first place, the farmer will add interest to the price of cotton. Again it will be added to the cost of production of yarn and then to the cost of weaving, then to the cost of dyeing and finally to the price of finished cloth.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000" b="1" dirty="0" smtClean="0">
                <a:solidFill>
                  <a:schemeClr val="bg2">
                    <a:lumMod val="50000"/>
                  </a:schemeClr>
                </a:solidFill>
                <a:latin typeface="Levenim MT" panose="02010502060101010101" pitchFamily="2" charset="-79"/>
                <a:cs typeface="Levenim MT" panose="02010502060101010101" pitchFamily="2" charset="-79"/>
              </a:rPr>
              <a:t>(Interest and Distribution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distribution of wealth in a society becomes inequitable due to interest.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Interest is an overhead charge which does not form part of any factor of production.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000" b="1" dirty="0" smtClean="0">
                <a:solidFill>
                  <a:schemeClr val="bg2">
                    <a:lumMod val="50000"/>
                  </a:schemeClr>
                </a:solidFill>
                <a:latin typeface="Levenim MT" panose="02010502060101010101" pitchFamily="2" charset="-79"/>
                <a:cs typeface="Levenim MT" panose="02010502060101010101" pitchFamily="2" charset="-79"/>
              </a:rPr>
              <a:t>(Interest and Distribution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Interest is received by the capitalist who continues to use his wealth to earn more wealth. Hence instead of circulating in the society, wealth is concentrated in the hand of the capitalist class.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000" b="1" dirty="0" smtClean="0">
                <a:solidFill>
                  <a:schemeClr val="bg2">
                    <a:lumMod val="50000"/>
                  </a:schemeClr>
                </a:solidFill>
                <a:latin typeface="Levenim MT" panose="02010502060101010101" pitchFamily="2" charset="-79"/>
                <a:cs typeface="Levenim MT" panose="02010502060101010101" pitchFamily="2" charset="-79"/>
              </a:rPr>
              <a:t>(Interest and Distribution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This causes an unjust distribution of wealth in the society.</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this way due mainly to interest the rich in the society get richer and the poor, poorer.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5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Evils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600" b="1" dirty="0" smtClean="0">
                <a:solidFill>
                  <a:schemeClr val="tx1"/>
                </a:solidFill>
                <a:latin typeface="1 MUHAMMADI QURANIC" pitchFamily="66" charset="-78"/>
                <a:cs typeface="1 MUHAMMADI QURANIC" pitchFamily="66" charset="-78"/>
              </a:rPr>
              <a:t>يَمْحَقُ اللّـٰهُ الرِّبَا وَيُـرْبِى الصَّدَقَاتِ ۗ وَاللّـٰهُ لَا يُحِبُّ كُلَّ كَفَّارٍ اَثِـيْمٍ</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Allah </a:t>
            </a:r>
            <a:r>
              <a:rPr lang="en-US" sz="2600" b="1" dirty="0" smtClean="0">
                <a:solidFill>
                  <a:schemeClr val="tx1"/>
                </a:solidFill>
                <a:latin typeface="Baskerville Old Face" pitchFamily="18" charset="0"/>
                <a:cs typeface="1 MUHAMMADI QURANIC" pitchFamily="66" charset="-78"/>
              </a:rPr>
              <a:t>destroys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and nourishes charities. And Allah does not like any sinful disbeliever.</a:t>
            </a:r>
          </a:p>
          <a:p>
            <a:pPr algn="l"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Baqarah</a:t>
            </a:r>
            <a:r>
              <a:rPr lang="en-US" sz="2600" b="1" dirty="0" smtClean="0">
                <a:solidFill>
                  <a:schemeClr val="tx1"/>
                </a:solidFill>
                <a:latin typeface="Baskerville Old Face" pitchFamily="18" charset="0"/>
                <a:cs typeface="1 MUHAMMADI QURANIC" pitchFamily="66" charset="-78"/>
              </a:rPr>
              <a:t>, 2: 276]</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000" b="1" dirty="0" smtClean="0">
                <a:solidFill>
                  <a:schemeClr val="bg2">
                    <a:lumMod val="50000"/>
                  </a:schemeClr>
                </a:solidFill>
                <a:latin typeface="Levenim MT" panose="02010502060101010101" pitchFamily="2" charset="-79"/>
                <a:cs typeface="Levenim MT" panose="02010502060101010101" pitchFamily="2" charset="-79"/>
              </a:rPr>
              <a:t>(Trade Cycle and Interest):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Interest creates trade cycles also.</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It plays a special role in bringing about a slump in the market.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According to </a:t>
            </a:r>
            <a:r>
              <a:rPr lang="en-US" sz="2500" b="1" dirty="0" err="1" smtClean="0">
                <a:solidFill>
                  <a:schemeClr val="tx1"/>
                </a:solidFill>
                <a:latin typeface="Baskerville Old Face" panose="02020602080505020303" pitchFamily="18" charset="0"/>
              </a:rPr>
              <a:t>Hawtray’s</a:t>
            </a:r>
            <a:r>
              <a:rPr lang="en-US" sz="2500" b="1" dirty="0" smtClean="0">
                <a:solidFill>
                  <a:schemeClr val="tx1"/>
                </a:solidFill>
                <a:latin typeface="Baskerville Old Face" panose="02020602080505020303" pitchFamily="18" charset="0"/>
              </a:rPr>
              <a:t> Monetary Theory, the Banks issue loan with a free hand when the trade is brisk, … (cont)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2000" b="1" dirty="0" smtClean="0">
                <a:solidFill>
                  <a:schemeClr val="bg2">
                    <a:lumMod val="50000"/>
                  </a:schemeClr>
                </a:solidFill>
                <a:latin typeface="Levenim MT" panose="02010502060101010101" pitchFamily="2" charset="-79"/>
                <a:cs typeface="Levenim MT" panose="02010502060101010101" pitchFamily="2" charset="-79"/>
              </a:rPr>
              <a:t>(Trade Cycle and Interest):</a:t>
            </a:r>
          </a:p>
          <a:p>
            <a:pPr marL="457200" indent="-457200" algn="l" eaLnBrk="1" hangingPunct="1"/>
            <a:r>
              <a:rPr lang="en-US" sz="2500" b="1" dirty="0" smtClean="0">
                <a:solidFill>
                  <a:schemeClr val="tx1"/>
                </a:solidFill>
                <a:latin typeface="Baskerville Old Face" panose="02020602080505020303" pitchFamily="18" charset="0"/>
              </a:rPr>
              <a:t>	But as soon as signs of a slump appear they start of trade cycles recovery of the loans.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this way capital shrinks and the slump starts declining to its lowest level.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Allocation of Resources):</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Financial institutions operating on the basis of interest evaluate the resources of the applicants for a loan.</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They demand proper security to ensure that the borrower will not only return their capital but also an additional charge.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Allocation of Resources):</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In this way financial resources flow either to the rich who can provide the requisite securities or to the Government which is considered to be immune to insolvency.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Allocation of Resources):</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Bank deposits are largely provided by various sections of the society. (It is estimated that eighty per cent Bank deposits in Pakistan are received from low- income groups of the society). However, its advantages are largely monopolized by the rich class.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Allocation of Resources):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MEC </a:t>
            </a:r>
            <a:r>
              <a:rPr lang="en-US" sz="2600" b="1" dirty="0" smtClean="0">
                <a:solidFill>
                  <a:schemeClr val="tx1"/>
                </a:solidFill>
                <a:latin typeface="Baskerville Old Face" panose="02020602080505020303" pitchFamily="18" charset="0"/>
              </a:rPr>
              <a:t>varies </a:t>
            </a:r>
            <a:r>
              <a:rPr lang="en-US" sz="2600" b="1" dirty="0" smtClean="0">
                <a:solidFill>
                  <a:schemeClr val="tx1"/>
                </a:solidFill>
                <a:latin typeface="Baskerville Old Face" panose="02020602080505020303" pitchFamily="18" charset="0"/>
              </a:rPr>
              <a:t>according to the sector of investment. So Projects vital to national interest in which MEC is lower than interest-rate will not attract investment.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Allocation of Resources):</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If interest is abolished investment will be available for every sector and project without discrimination even for the projects which are in the national interest.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5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Evils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VI</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Business):</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The capitalist fixes his share (interest-rate) at the time of investment in business.</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Since his profit is guaranteed under all circumstances, he has no active interest in the business.</a:t>
            </a:r>
          </a:p>
          <a:p>
            <a:pPr marL="457200" indent="-457200" algn="l" eaLnBrk="1" hangingPunct="1"/>
            <a:endParaRPr lang="en-US" sz="23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Business):</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The investor does not care if the business earns profit or incurs a loss and the running of business is entirely the responsibility of the management.</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If interest were abolished, the financier class will </a:t>
            </a:r>
            <a:r>
              <a:rPr lang="en-US" sz="2300" b="1" dirty="0" smtClean="0">
                <a:solidFill>
                  <a:schemeClr val="tx1"/>
                </a:solidFill>
                <a:latin typeface="Baskerville Old Face" panose="02020602080505020303" pitchFamily="18" charset="0"/>
              </a:rPr>
              <a:t>take interest and </a:t>
            </a:r>
            <a:r>
              <a:rPr lang="en-US" sz="2300" b="1" dirty="0" smtClean="0">
                <a:solidFill>
                  <a:schemeClr val="tx1"/>
                </a:solidFill>
                <a:latin typeface="Baskerville Old Face" panose="02020602080505020303" pitchFamily="18" charset="0"/>
              </a:rPr>
              <a:t>development in the country will be accelerated.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371600"/>
            <a:ext cx="70866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600" b="1" dirty="0" smtClean="0">
                <a:solidFill>
                  <a:schemeClr val="tx1"/>
                </a:solidFill>
                <a:latin typeface="1 MUHAMMADI QURANIC" pitchFamily="66" charset="-78"/>
                <a:cs typeface="1 MUHAMMADI QURANIC" pitchFamily="66" charset="-78"/>
              </a:rPr>
              <a:t>يَآ اَيُّـهَا الَّـذِيْنَ اٰمَنُوا اتَّقُوا اللّـٰهَ وَذَرُوْا مَا بَقِىَ مِنَ الرِّبَآ اِنْ كُنْتُـمْ مُّؤْمِنِيْنَ</a:t>
            </a:r>
            <a:endParaRPr lang="en-US" sz="2600" b="1" dirty="0" smtClean="0">
              <a:solidFill>
                <a:schemeClr val="tx1"/>
              </a:solidFill>
              <a:latin typeface="1 MUHAMMADI QURANIC" pitchFamily="66" charset="-78"/>
              <a:cs typeface="1 MUHAMMADI QURANIC" pitchFamily="66" charset="-78"/>
            </a:endParaRPr>
          </a:p>
          <a:p>
            <a:pPr algn="r" rtl="1" eaLnBrk="1" hangingPunct="1"/>
            <a:r>
              <a:rPr lang="ur-PK" sz="2600" b="1" dirty="0" smtClean="0">
                <a:solidFill>
                  <a:schemeClr val="tx1"/>
                </a:solidFill>
                <a:latin typeface="1 MUHAMMADI QURANIC" pitchFamily="66" charset="-78"/>
                <a:cs typeface="1 MUHAMMADI QURANIC" pitchFamily="66" charset="-78"/>
              </a:rPr>
              <a:t>فَاِنْ لَّمْ تَفْعَلُوْا فَاْذَنُـوْا بِحَرْبٍ مِّنَ اللّـٰهِ وَرَسُوْلِهٖ ۚ وَاِنْ تُبْتُـمْ فَلَكُمْ رُءُوْسُ اَمْوَالِكُمْۚ لَا تَظْلِمُوْنَ وَلَا تُظْلَمُوْنَ</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O those who believe, fear Allah and give up what still remains of the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if you are believers. But if you do not, then listen to the declaration of war from Allah and His messenger. And if you repent, yours is your principal. Neither you wrong, nor be wronged.</a:t>
            </a:r>
            <a:endParaRPr lang="ur-PK"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Baqarah</a:t>
            </a:r>
            <a:r>
              <a:rPr lang="en-US" sz="2600" b="1" dirty="0" smtClean="0">
                <a:solidFill>
                  <a:schemeClr val="tx1"/>
                </a:solidFill>
                <a:latin typeface="Baskerville Old Face" pitchFamily="18" charset="0"/>
                <a:cs typeface="1 MUHAMMADI QURANIC" pitchFamily="66" charset="-78"/>
              </a:rPr>
              <a:t>, 2:</a:t>
            </a:r>
            <a:r>
              <a:rPr lang="ur-PK" sz="2600" b="1" dirty="0" smtClean="0">
                <a:solidFill>
                  <a:schemeClr val="tx1"/>
                </a:solidFill>
                <a:latin typeface="Baskerville Old Face" pitchFamily="18" charset="0"/>
                <a:cs typeface="1 MUHAMMADI QURANIC" pitchFamily="66" charset="-78"/>
              </a:rPr>
              <a:t>   </a:t>
            </a:r>
            <a:r>
              <a:rPr lang="en-US" sz="2600" b="1" dirty="0" smtClean="0">
                <a:solidFill>
                  <a:schemeClr val="tx1"/>
                </a:solidFill>
                <a:latin typeface="Baskerville Old Face" pitchFamily="18" charset="0"/>
                <a:cs typeface="1 MUHAMMADI QURANIC" pitchFamily="66" charset="-78"/>
              </a:rPr>
              <a:t>278---279]</a:t>
            </a: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Efficiency):</a:t>
            </a:r>
          </a:p>
          <a:p>
            <a:pPr marL="457200" indent="-457200" algn="l" eaLnBrk="1" hangingPunct="1">
              <a:buFont typeface="Arial" pitchFamily="34" charset="0"/>
              <a:buChar char="•"/>
            </a:pPr>
            <a:r>
              <a:rPr lang="en-US" sz="2200" b="1" dirty="0" smtClean="0">
                <a:solidFill>
                  <a:schemeClr val="tx1"/>
                </a:solidFill>
                <a:latin typeface="Baskerville Old Face" panose="02020602080505020303" pitchFamily="18" charset="0"/>
              </a:rPr>
              <a:t>Interest has ill-effect on the efficiency of the people in general.</a:t>
            </a:r>
          </a:p>
          <a:p>
            <a:pPr marL="457200" indent="-457200" algn="l" eaLnBrk="1" hangingPunct="1">
              <a:buFont typeface="Arial" pitchFamily="34" charset="0"/>
              <a:buChar char="•"/>
            </a:pPr>
            <a:r>
              <a:rPr lang="en-US" sz="2200" b="1" dirty="0" smtClean="0">
                <a:solidFill>
                  <a:schemeClr val="tx1"/>
                </a:solidFill>
                <a:latin typeface="Baskerville Old Face" panose="02020602080505020303" pitchFamily="18" charset="0"/>
              </a:rPr>
              <a:t>The people who take loans to fulfill private needs are especially burdened with constant anxiety and mental depression.</a:t>
            </a:r>
          </a:p>
          <a:p>
            <a:pPr marL="457200" indent="-457200" algn="l" eaLnBrk="1" hangingPunct="1">
              <a:buFont typeface="Arial" pitchFamily="34" charset="0"/>
              <a:buChar char="•"/>
            </a:pPr>
            <a:r>
              <a:rPr lang="en-US" sz="2200" b="1" dirty="0" smtClean="0">
                <a:solidFill>
                  <a:schemeClr val="tx1"/>
                </a:solidFill>
                <a:latin typeface="Baskerville Old Face" panose="02020602080505020303" pitchFamily="18" charset="0"/>
              </a:rPr>
              <a:t>This condition has an adverse effect on their efficiency.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Efficiency):</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Their interest in work is half-hearted because they are constantly nagged by the thought that a major portion of their earnings will go to pay the interest.</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Worry and depression weaken their physical health and their efficiency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Economic Instability):</a:t>
            </a:r>
          </a:p>
          <a:p>
            <a:pPr marL="457200" indent="-457200" algn="l" eaLnBrk="1" hangingPunct="1">
              <a:buFont typeface="Arial" pitchFamily="34" charset="0"/>
              <a:buChar char="•"/>
            </a:pPr>
            <a:r>
              <a:rPr lang="en-US" sz="2100" b="1" dirty="0" smtClean="0">
                <a:solidFill>
                  <a:schemeClr val="tx1"/>
                </a:solidFill>
                <a:latin typeface="Baskerville Old Face" panose="02020602080505020303" pitchFamily="18" charset="0"/>
              </a:rPr>
              <a:t>Interest destabilizes the economy.</a:t>
            </a:r>
          </a:p>
          <a:p>
            <a:pPr marL="457200" indent="-457200" algn="l" eaLnBrk="1" hangingPunct="1">
              <a:buFont typeface="Arial" pitchFamily="34" charset="0"/>
              <a:buChar char="•"/>
            </a:pPr>
            <a:r>
              <a:rPr lang="en-US" sz="2100" b="1" dirty="0" smtClean="0">
                <a:solidFill>
                  <a:schemeClr val="tx1"/>
                </a:solidFill>
                <a:latin typeface="Baskerville Old Face" panose="02020602080505020303" pitchFamily="18" charset="0"/>
              </a:rPr>
              <a:t>A higher rate of interest creates conditions of extreme uncertainty in the investment market.</a:t>
            </a:r>
          </a:p>
          <a:p>
            <a:pPr marL="457200" indent="-457200" algn="l" eaLnBrk="1" hangingPunct="1">
              <a:buFont typeface="Arial" pitchFamily="34" charset="0"/>
              <a:buChar char="•"/>
            </a:pPr>
            <a:r>
              <a:rPr lang="en-US" sz="2100" b="1" dirty="0" smtClean="0">
                <a:solidFill>
                  <a:schemeClr val="tx1"/>
                </a:solidFill>
                <a:latin typeface="Baskerville Old Face" panose="02020602080505020303" pitchFamily="18" charset="0"/>
              </a:rPr>
              <a:t>It causes constant ups and downs in the gross profit on total investment and makes it very difficult to take reliable decisions about long-term investment.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Economic Evils </a:t>
            </a:r>
            <a:r>
              <a:rPr lang="en-US" sz="1900" b="1" dirty="0" smtClean="0">
                <a:solidFill>
                  <a:schemeClr val="bg2">
                    <a:lumMod val="50000"/>
                  </a:schemeClr>
                </a:solidFill>
                <a:latin typeface="Levenim MT" panose="02010502060101010101" pitchFamily="2" charset="-79"/>
                <a:cs typeface="Levenim MT" panose="02010502060101010101" pitchFamily="2" charset="-79"/>
              </a:rPr>
              <a:t>(Interest and Economic Instability):</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contrast an economy based on </a:t>
            </a:r>
            <a:r>
              <a:rPr lang="en-US" sz="2500" b="1" dirty="0" err="1" smtClean="0">
                <a:solidFill>
                  <a:schemeClr val="tx1"/>
                </a:solidFill>
                <a:latin typeface="Baskerville Old Face" panose="02020602080505020303" pitchFamily="18" charset="0"/>
              </a:rPr>
              <a:t>Shirakah</a:t>
            </a:r>
            <a:r>
              <a:rPr lang="en-US" sz="2500" b="1" dirty="0" smtClean="0">
                <a:solidFill>
                  <a:schemeClr val="tx1"/>
                </a:solidFill>
                <a:latin typeface="Baskerville Old Face" panose="02020602080505020303" pitchFamily="18" charset="0"/>
              </a:rPr>
              <a:t> (partnership) in profit and loss would be more stable.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This fact has been acknowledged by well-known Western economists.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371600"/>
            <a:ext cx="70866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500" b="1" dirty="0" smtClean="0">
                <a:solidFill>
                  <a:schemeClr val="tx1"/>
                </a:solidFill>
                <a:latin typeface="Baskerville Old Face" pitchFamily="18" charset="0"/>
                <a:cs typeface="1 MUHAMMADI QURANIC" pitchFamily="66" charset="-78"/>
              </a:rPr>
              <a:t>The </a:t>
            </a:r>
            <a:r>
              <a:rPr lang="en-US" sz="2500" b="1" dirty="0">
                <a:solidFill>
                  <a:schemeClr val="tx1"/>
                </a:solidFill>
                <a:latin typeface="Baskerville Old Face" pitchFamily="18" charset="0"/>
                <a:cs typeface="1 MUHAMMADI QURANIC" pitchFamily="66" charset="-78"/>
              </a:rPr>
              <a:t>Quran Says:</a:t>
            </a:r>
          </a:p>
          <a:p>
            <a:pPr algn="r" rtl="1" eaLnBrk="1" hangingPunct="1"/>
            <a:r>
              <a:rPr lang="ur-PK" sz="2500" b="1" dirty="0" smtClean="0">
                <a:solidFill>
                  <a:schemeClr val="tx1"/>
                </a:solidFill>
                <a:latin typeface="1 MUHAMMADI QURANIC" pitchFamily="66" charset="-78"/>
                <a:cs typeface="1 MUHAMMADI QURANIC" pitchFamily="66" charset="-78"/>
              </a:rPr>
              <a:t>وَاِنْ كَانَ ذُوْ عُسْرَةٍ فَنَظِرَةٌ اِلٰى مَيْسَرَةٍ ۚ وَاَنْ تَصَدَّقُوْا خَيْـرٌ لَّكُمْ ۖ اِنْ كُنْتُـمْ تَعْلَمُوْنَ</a:t>
            </a:r>
            <a:endParaRPr lang="en-US" sz="2500" b="1" dirty="0" smtClean="0">
              <a:solidFill>
                <a:schemeClr val="tx1"/>
              </a:solidFill>
              <a:latin typeface="1 MUHAMMADI QURANIC" pitchFamily="66" charset="-78"/>
              <a:cs typeface="1 MUHAMMADI QURANIC" pitchFamily="66" charset="-78"/>
            </a:endParaRPr>
          </a:p>
          <a:p>
            <a:pPr algn="l" eaLnBrk="1" hangingPunct="1"/>
            <a:r>
              <a:rPr lang="en-US" sz="2500" b="1" dirty="0" smtClean="0">
                <a:solidFill>
                  <a:schemeClr val="tx1"/>
                </a:solidFill>
                <a:latin typeface="Baskerville Old Face" pitchFamily="18" charset="0"/>
                <a:cs typeface="1 MUHAMMADI QURANIC" pitchFamily="66" charset="-78"/>
              </a:rPr>
              <a:t>And if there be one in misery, then deferment till ease. And that you leave it as alms is far better for you, if you really know.</a:t>
            </a:r>
          </a:p>
          <a:p>
            <a:pPr algn="r" rtl="1" eaLnBrk="1" hangingPunct="1"/>
            <a:r>
              <a:rPr lang="ur-PK" sz="2500" b="1" dirty="0" smtClean="0">
                <a:solidFill>
                  <a:schemeClr val="tx1"/>
                </a:solidFill>
                <a:latin typeface="1 MUHAMMADI QURANIC" pitchFamily="66" charset="-78"/>
                <a:cs typeface="1 MUHAMMADI QURANIC" pitchFamily="66" charset="-78"/>
              </a:rPr>
              <a:t>وَاتَّقُوْا يَوْمًا تُرْجَعُوْنَ فِيْهِ اِلَى اللّـٰهِ ۖ ثُـمَّ تُـوَفّـٰى كُلُّ نَفْسٍ مَّا كَسَبَتْ وَهُـمْ لَا يُظْلَمُوْنَ</a:t>
            </a:r>
          </a:p>
          <a:p>
            <a:pPr algn="l" eaLnBrk="1" hangingPunct="1"/>
            <a:r>
              <a:rPr lang="en-US" sz="2500" b="1" dirty="0" smtClean="0">
                <a:solidFill>
                  <a:schemeClr val="tx1"/>
                </a:solidFill>
                <a:latin typeface="Baskerville Old Face" pitchFamily="18" charset="0"/>
                <a:cs typeface="1 MUHAMMADI QURANIC" pitchFamily="66" charset="-78"/>
              </a:rPr>
              <a:t>And be careful of a day when you shall be returned to Allah, then everybody shall be paid in full, what he has earned. And they shall not be wronged.</a:t>
            </a:r>
            <a:endParaRPr lang="ur-PK" sz="2500" b="1" dirty="0" smtClean="0">
              <a:solidFill>
                <a:schemeClr val="tx1"/>
              </a:solidFill>
              <a:latin typeface="Baskerville Old Face" pitchFamily="18" charset="0"/>
              <a:cs typeface="1 MUHAMMADI QURANIC" pitchFamily="66" charset="-78"/>
            </a:endParaRPr>
          </a:p>
          <a:p>
            <a:pPr algn="l" eaLnBrk="1" hangingPunct="1"/>
            <a:r>
              <a:rPr lang="en-US" sz="2500" b="1" dirty="0" smtClean="0">
                <a:solidFill>
                  <a:schemeClr val="tx1"/>
                </a:solidFill>
                <a:latin typeface="Baskerville Old Face" pitchFamily="18" charset="0"/>
                <a:cs typeface="1 MUHAMMADI QURANIC" pitchFamily="66" charset="-78"/>
              </a:rPr>
              <a:t>[</a:t>
            </a:r>
            <a:r>
              <a:rPr lang="en-US" sz="2500" b="1" dirty="0" err="1" smtClean="0">
                <a:solidFill>
                  <a:schemeClr val="tx1"/>
                </a:solidFill>
                <a:latin typeface="Baskerville Old Face" pitchFamily="18" charset="0"/>
                <a:cs typeface="1 MUHAMMADI QURANIC" pitchFamily="66" charset="-78"/>
              </a:rPr>
              <a:t>Surah</a:t>
            </a:r>
            <a:r>
              <a:rPr lang="en-US" sz="2500" b="1" dirty="0" smtClean="0">
                <a:solidFill>
                  <a:schemeClr val="tx1"/>
                </a:solidFill>
                <a:latin typeface="Baskerville Old Face" pitchFamily="18" charset="0"/>
                <a:cs typeface="1 MUHAMMADI QURANIC" pitchFamily="66" charset="-78"/>
              </a:rPr>
              <a:t>-e-</a:t>
            </a:r>
            <a:r>
              <a:rPr lang="en-US" sz="2500" b="1" dirty="0" err="1" smtClean="0">
                <a:solidFill>
                  <a:schemeClr val="tx1"/>
                </a:solidFill>
                <a:latin typeface="Baskerville Old Face" pitchFamily="18" charset="0"/>
                <a:cs typeface="1 MUHAMMADI QURANIC" pitchFamily="66" charset="-78"/>
              </a:rPr>
              <a:t>Baqarah</a:t>
            </a:r>
            <a:r>
              <a:rPr lang="en-US" sz="2500" b="1" dirty="0" smtClean="0">
                <a:solidFill>
                  <a:schemeClr val="tx1"/>
                </a:solidFill>
                <a:latin typeface="Baskerville Old Face" pitchFamily="18" charset="0"/>
                <a:cs typeface="1 MUHAMMADI QURANIC" pitchFamily="66" charset="-78"/>
              </a:rPr>
              <a:t>, 2:</a:t>
            </a:r>
            <a:r>
              <a:rPr lang="ur-PK" sz="2500" b="1" dirty="0" smtClean="0">
                <a:solidFill>
                  <a:schemeClr val="tx1"/>
                </a:solidFill>
                <a:latin typeface="Baskerville Old Face" pitchFamily="18" charset="0"/>
                <a:cs typeface="1 MUHAMMADI QURANIC" pitchFamily="66" charset="-78"/>
              </a:rPr>
              <a:t>   </a:t>
            </a:r>
            <a:r>
              <a:rPr lang="en-US" sz="2500" b="1" dirty="0" smtClean="0">
                <a:solidFill>
                  <a:schemeClr val="tx1"/>
                </a:solidFill>
                <a:latin typeface="Baskerville Old Face" pitchFamily="18" charset="0"/>
                <a:cs typeface="1 MUHAMMADI QURANIC" pitchFamily="66" charset="-78"/>
              </a:rPr>
              <a:t>280---281]</a:t>
            </a: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err="1" smtClean="0">
                <a:solidFill>
                  <a:schemeClr val="bg2">
                    <a:lumMod val="50000"/>
                  </a:schemeClr>
                </a:solidFill>
                <a:latin typeface="Levenim MT" panose="02010502060101010101" pitchFamily="2" charset="-79"/>
                <a:cs typeface="Levenim MT" panose="02010502060101010101" pitchFamily="2" charset="-79"/>
              </a:rPr>
              <a:t>Hadith</a:t>
            </a:r>
            <a:r>
              <a:rPr lang="en-US" sz="2800" b="1" dirty="0" smtClean="0">
                <a:solidFill>
                  <a:schemeClr val="bg2">
                    <a:lumMod val="50000"/>
                  </a:schemeClr>
                </a:solidFill>
                <a:latin typeface="Levenim MT" panose="02010502060101010101" pitchFamily="2" charset="-79"/>
                <a:cs typeface="Levenim MT" panose="02010502060101010101" pitchFamily="2" charset="-79"/>
              </a:rPr>
              <a:t> on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Holy Prophet (SAW) invoked a curse on the receiver and payer of interest and on the scribe who writes the deed of usury and he who puts his witness on it. He (SAW) stated that they all equally share the burden of sin.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err="1" smtClean="0">
                <a:solidFill>
                  <a:schemeClr val="bg2">
                    <a:lumMod val="50000"/>
                  </a:schemeClr>
                </a:solidFill>
                <a:latin typeface="Levenim MT" panose="02010502060101010101" pitchFamily="2" charset="-79"/>
                <a:cs typeface="Levenim MT" panose="02010502060101010101" pitchFamily="2" charset="-79"/>
              </a:rPr>
              <a:t>Hadith</a:t>
            </a:r>
            <a:r>
              <a:rPr lang="en-US" sz="2800" b="1" dirty="0" smtClean="0">
                <a:solidFill>
                  <a:schemeClr val="bg2">
                    <a:lumMod val="50000"/>
                  </a:schemeClr>
                </a:solidFill>
                <a:latin typeface="Levenim MT" panose="02010502060101010101" pitchFamily="2" charset="-79"/>
                <a:cs typeface="Levenim MT" panose="02010502060101010101" pitchFamily="2" charset="-79"/>
              </a:rPr>
              <a:t> on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Usury is such a big sin that if it were to be </a:t>
            </a:r>
            <a:r>
              <a:rPr lang="en-US" sz="2500" b="1" dirty="0" smtClean="0">
                <a:solidFill>
                  <a:schemeClr val="tx1"/>
                </a:solidFill>
                <a:latin typeface="Baskerville Old Face" panose="02020602080505020303" pitchFamily="18" charset="0"/>
              </a:rPr>
              <a:t>split </a:t>
            </a:r>
            <a:r>
              <a:rPr lang="en-US" sz="2500" b="1" dirty="0" smtClean="0">
                <a:solidFill>
                  <a:schemeClr val="tx1"/>
                </a:solidFill>
                <a:latin typeface="Baskerville Old Face" panose="02020602080505020303" pitchFamily="18" charset="0"/>
              </a:rPr>
              <a:t>in seventy parts. </a:t>
            </a:r>
            <a:r>
              <a:rPr lang="en-US" sz="2500" b="1" dirty="0" smtClean="0">
                <a:solidFill>
                  <a:schemeClr val="tx1"/>
                </a:solidFill>
                <a:latin typeface="Baskerville Old Face" panose="02020602080505020303" pitchFamily="18" charset="0"/>
              </a:rPr>
              <a:t>The </a:t>
            </a:r>
            <a:r>
              <a:rPr lang="en-US" sz="2500" b="1" dirty="0" smtClean="0">
                <a:solidFill>
                  <a:schemeClr val="tx1"/>
                </a:solidFill>
                <a:latin typeface="Baskerville Old Face" panose="02020602080505020303" pitchFamily="18" charset="0"/>
              </a:rPr>
              <a:t>lightest part of it would be equal to the sin of committing adultery with one’s mother.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5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Evils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Evils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Difference b/w Trade &amp; Interest: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In trade the buyer and seller exchange profit on a footing of equality. </a:t>
            </a: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The buyer takes advantage of the item he has bought and the seller receives compensation for his work.</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Social Moral &amp; Economical Evils of </a:t>
            </a:r>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Riba</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6172</TotalTime>
  <Words>2247</Words>
  <Application>Microsoft Office PowerPoint</Application>
  <PresentationFormat>On-screen Show (4:3)</PresentationFormat>
  <Paragraphs>218</Paragraphs>
  <Slides>43</Slides>
  <Notes>4</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Theme1</vt:lpstr>
      <vt:lpstr>Economic Ideology of Islam</vt:lpstr>
      <vt:lpstr>Social Moral &amp; Economical Evils of Riba</vt:lpstr>
      <vt:lpstr>Slide 3</vt:lpstr>
      <vt:lpstr>Slide 4</vt:lpstr>
      <vt:lpstr>Slide 5</vt:lpstr>
      <vt:lpstr>Slide 6</vt:lpstr>
      <vt:lpstr>Slide 7</vt:lpstr>
      <vt:lpstr>Social Moral &amp; Economical Evils of Riba</vt:lpstr>
      <vt:lpstr>Slide 9</vt:lpstr>
      <vt:lpstr>Slide 10</vt:lpstr>
      <vt:lpstr>Slide 11</vt:lpstr>
      <vt:lpstr>Slide 12</vt:lpstr>
      <vt:lpstr>Slide 13</vt:lpstr>
      <vt:lpstr>Slide 14</vt:lpstr>
      <vt:lpstr>Social Moral &amp; Economical Evils of Riba</vt:lpstr>
      <vt:lpstr>Slide 16</vt:lpstr>
      <vt:lpstr>Slide 17</vt:lpstr>
      <vt:lpstr>Slide 18</vt:lpstr>
      <vt:lpstr>Slide 19</vt:lpstr>
      <vt:lpstr>Slide 20</vt:lpstr>
      <vt:lpstr>Slide 21</vt:lpstr>
      <vt:lpstr>Slide 22</vt:lpstr>
      <vt:lpstr>Social Moral &amp; Economical Evils of Riba</vt:lpstr>
      <vt:lpstr>Slide 24</vt:lpstr>
      <vt:lpstr>Slide 25</vt:lpstr>
      <vt:lpstr>Slide 26</vt:lpstr>
      <vt:lpstr>Slide 27</vt:lpstr>
      <vt:lpstr>Slide 28</vt:lpstr>
      <vt:lpstr>Social Moral &amp; Economical Evils of Riba</vt:lpstr>
      <vt:lpstr>Slide 30</vt:lpstr>
      <vt:lpstr>Slide 31</vt:lpstr>
      <vt:lpstr>Slide 32</vt:lpstr>
      <vt:lpstr>Slide 33</vt:lpstr>
      <vt:lpstr>Slide 34</vt:lpstr>
      <vt:lpstr>Slide 35</vt:lpstr>
      <vt:lpstr>Slide 36</vt:lpstr>
      <vt:lpstr>Social Moral &amp; Economical Evils of Riba</vt:lpstr>
      <vt:lpstr>Slide 38</vt:lpstr>
      <vt:lpstr>Slide 39</vt:lpstr>
      <vt:lpstr>Slide 40</vt:lpstr>
      <vt:lpstr>Slide 41</vt:lpstr>
      <vt:lpstr>Slide 42</vt:lpstr>
      <vt:lpstr>Slide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526</cp:revision>
  <dcterms:created xsi:type="dcterms:W3CDTF">2014-09-03T15:33:21Z</dcterms:created>
  <dcterms:modified xsi:type="dcterms:W3CDTF">2017-04-23T06:48:25Z</dcterms:modified>
</cp:coreProperties>
</file>