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9"/>
  </p:notesMasterIdLst>
  <p:handoutMasterIdLst>
    <p:handoutMasterId r:id="rId150"/>
  </p:handoutMasterIdLst>
  <p:sldIdLst>
    <p:sldId id="332" r:id="rId2"/>
    <p:sldId id="582" r:id="rId3"/>
    <p:sldId id="336" r:id="rId4"/>
    <p:sldId id="459" r:id="rId5"/>
    <p:sldId id="460" r:id="rId6"/>
    <p:sldId id="462" r:id="rId7"/>
    <p:sldId id="463" r:id="rId8"/>
    <p:sldId id="464" r:id="rId9"/>
    <p:sldId id="465" r:id="rId10"/>
    <p:sldId id="466" r:id="rId11"/>
    <p:sldId id="468" r:id="rId12"/>
    <p:sldId id="583" r:id="rId13"/>
    <p:sldId id="469" r:id="rId14"/>
    <p:sldId id="470" r:id="rId15"/>
    <p:sldId id="472" r:id="rId16"/>
    <p:sldId id="609" r:id="rId17"/>
    <p:sldId id="584" r:id="rId18"/>
    <p:sldId id="474" r:id="rId19"/>
    <p:sldId id="461" r:id="rId20"/>
    <p:sldId id="475" r:id="rId21"/>
    <p:sldId id="585" r:id="rId22"/>
    <p:sldId id="476" r:id="rId23"/>
    <p:sldId id="477" r:id="rId24"/>
    <p:sldId id="478" r:id="rId25"/>
    <p:sldId id="586" r:id="rId26"/>
    <p:sldId id="479" r:id="rId27"/>
    <p:sldId id="480" r:id="rId28"/>
    <p:sldId id="481" r:id="rId29"/>
    <p:sldId id="587" r:id="rId30"/>
    <p:sldId id="482" r:id="rId31"/>
    <p:sldId id="483" r:id="rId32"/>
    <p:sldId id="484" r:id="rId33"/>
    <p:sldId id="485" r:id="rId34"/>
    <p:sldId id="588" r:id="rId35"/>
    <p:sldId id="486" r:id="rId36"/>
    <p:sldId id="487" r:id="rId37"/>
    <p:sldId id="488" r:id="rId38"/>
    <p:sldId id="489" r:id="rId39"/>
    <p:sldId id="490" r:id="rId40"/>
    <p:sldId id="491" r:id="rId41"/>
    <p:sldId id="589" r:id="rId42"/>
    <p:sldId id="492" r:id="rId43"/>
    <p:sldId id="493" r:id="rId44"/>
    <p:sldId id="494" r:id="rId45"/>
    <p:sldId id="608" r:id="rId46"/>
    <p:sldId id="495" r:id="rId47"/>
    <p:sldId id="496" r:id="rId48"/>
    <p:sldId id="497" r:id="rId49"/>
    <p:sldId id="590" r:id="rId50"/>
    <p:sldId id="498" r:id="rId51"/>
    <p:sldId id="499" r:id="rId52"/>
    <p:sldId id="500" r:id="rId53"/>
    <p:sldId id="501" r:id="rId54"/>
    <p:sldId id="591" r:id="rId55"/>
    <p:sldId id="502" r:id="rId56"/>
    <p:sldId id="503" r:id="rId57"/>
    <p:sldId id="504" r:id="rId58"/>
    <p:sldId id="505" r:id="rId59"/>
    <p:sldId id="592" r:id="rId60"/>
    <p:sldId id="506" r:id="rId61"/>
    <p:sldId id="507" r:id="rId62"/>
    <p:sldId id="509" r:id="rId63"/>
    <p:sldId id="508" r:id="rId64"/>
    <p:sldId id="593" r:id="rId65"/>
    <p:sldId id="510" r:id="rId66"/>
    <p:sldId id="511" r:id="rId67"/>
    <p:sldId id="512" r:id="rId68"/>
    <p:sldId id="513" r:id="rId69"/>
    <p:sldId id="514" r:id="rId70"/>
    <p:sldId id="515" r:id="rId71"/>
    <p:sldId id="594" r:id="rId72"/>
    <p:sldId id="516" r:id="rId73"/>
    <p:sldId id="517" r:id="rId74"/>
    <p:sldId id="518" r:id="rId75"/>
    <p:sldId id="595" r:id="rId76"/>
    <p:sldId id="519" r:id="rId77"/>
    <p:sldId id="520" r:id="rId78"/>
    <p:sldId id="521" r:id="rId79"/>
    <p:sldId id="596" r:id="rId80"/>
    <p:sldId id="522" r:id="rId81"/>
    <p:sldId id="523" r:id="rId82"/>
    <p:sldId id="524" r:id="rId83"/>
    <p:sldId id="597" r:id="rId84"/>
    <p:sldId id="525" r:id="rId85"/>
    <p:sldId id="526" r:id="rId86"/>
    <p:sldId id="598" r:id="rId87"/>
    <p:sldId id="529" r:id="rId88"/>
    <p:sldId id="530" r:id="rId89"/>
    <p:sldId id="531" r:id="rId90"/>
    <p:sldId id="532" r:id="rId91"/>
    <p:sldId id="599" r:id="rId92"/>
    <p:sldId id="534" r:id="rId93"/>
    <p:sldId id="535" r:id="rId94"/>
    <p:sldId id="537" r:id="rId95"/>
    <p:sldId id="541" r:id="rId96"/>
    <p:sldId id="600" r:id="rId97"/>
    <p:sldId id="536" r:id="rId98"/>
    <p:sldId id="542" r:id="rId99"/>
    <p:sldId id="543" r:id="rId100"/>
    <p:sldId id="538" r:id="rId101"/>
    <p:sldId id="544" r:id="rId102"/>
    <p:sldId id="545" r:id="rId103"/>
    <p:sldId id="601" r:id="rId104"/>
    <p:sldId id="546" r:id="rId105"/>
    <p:sldId id="547" r:id="rId106"/>
    <p:sldId id="548" r:id="rId107"/>
    <p:sldId id="549" r:id="rId108"/>
    <p:sldId id="602" r:id="rId109"/>
    <p:sldId id="550" r:id="rId110"/>
    <p:sldId id="540" r:id="rId111"/>
    <p:sldId id="551" r:id="rId112"/>
    <p:sldId id="552" r:id="rId113"/>
    <p:sldId id="603" r:id="rId114"/>
    <p:sldId id="553" r:id="rId115"/>
    <p:sldId id="554" r:id="rId116"/>
    <p:sldId id="555" r:id="rId117"/>
    <p:sldId id="556" r:id="rId118"/>
    <p:sldId id="604" r:id="rId119"/>
    <p:sldId id="454" r:id="rId120"/>
    <p:sldId id="557" r:id="rId121"/>
    <p:sldId id="559" r:id="rId122"/>
    <p:sldId id="560" r:id="rId123"/>
    <p:sldId id="561" r:id="rId124"/>
    <p:sldId id="558" r:id="rId125"/>
    <p:sldId id="605" r:id="rId126"/>
    <p:sldId id="562" r:id="rId127"/>
    <p:sldId id="563" r:id="rId128"/>
    <p:sldId id="564" r:id="rId129"/>
    <p:sldId id="565" r:id="rId130"/>
    <p:sldId id="566" r:id="rId131"/>
    <p:sldId id="567" r:id="rId132"/>
    <p:sldId id="568" r:id="rId133"/>
    <p:sldId id="606" r:id="rId134"/>
    <p:sldId id="569" r:id="rId135"/>
    <p:sldId id="570" r:id="rId136"/>
    <p:sldId id="571" r:id="rId137"/>
    <p:sldId id="572" r:id="rId138"/>
    <p:sldId id="573" r:id="rId139"/>
    <p:sldId id="574" r:id="rId140"/>
    <p:sldId id="575" r:id="rId141"/>
    <p:sldId id="607" r:id="rId142"/>
    <p:sldId id="576" r:id="rId143"/>
    <p:sldId id="577" r:id="rId144"/>
    <p:sldId id="578" r:id="rId145"/>
    <p:sldId id="579" r:id="rId146"/>
    <p:sldId id="580" r:id="rId147"/>
    <p:sldId id="581" r:id="rId1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4BF35B9-994F-456E-ADB7-4718AB9E6D10}">
          <p14:sldIdLst>
            <p14:sldId id="332"/>
            <p14:sldId id="582"/>
            <p14:sldId id="336"/>
            <p14:sldId id="459"/>
            <p14:sldId id="460"/>
            <p14:sldId id="462"/>
            <p14:sldId id="463"/>
            <p14:sldId id="464"/>
            <p14:sldId id="465"/>
            <p14:sldId id="466"/>
            <p14:sldId id="468"/>
            <p14:sldId id="583"/>
            <p14:sldId id="469"/>
            <p14:sldId id="470"/>
            <p14:sldId id="472"/>
            <p14:sldId id="609"/>
            <p14:sldId id="584"/>
            <p14:sldId id="474"/>
            <p14:sldId id="461"/>
            <p14:sldId id="475"/>
            <p14:sldId id="585"/>
            <p14:sldId id="476"/>
            <p14:sldId id="477"/>
            <p14:sldId id="478"/>
            <p14:sldId id="586"/>
            <p14:sldId id="479"/>
            <p14:sldId id="480"/>
            <p14:sldId id="481"/>
            <p14:sldId id="587"/>
            <p14:sldId id="482"/>
            <p14:sldId id="483"/>
            <p14:sldId id="484"/>
            <p14:sldId id="485"/>
            <p14:sldId id="588"/>
            <p14:sldId id="486"/>
            <p14:sldId id="487"/>
            <p14:sldId id="488"/>
            <p14:sldId id="489"/>
            <p14:sldId id="490"/>
            <p14:sldId id="491"/>
            <p14:sldId id="589"/>
            <p14:sldId id="492"/>
            <p14:sldId id="493"/>
            <p14:sldId id="494"/>
            <p14:sldId id="608"/>
            <p14:sldId id="495"/>
            <p14:sldId id="496"/>
            <p14:sldId id="497"/>
            <p14:sldId id="590"/>
            <p14:sldId id="498"/>
            <p14:sldId id="499"/>
            <p14:sldId id="500"/>
            <p14:sldId id="501"/>
            <p14:sldId id="591"/>
            <p14:sldId id="502"/>
            <p14:sldId id="503"/>
            <p14:sldId id="504"/>
            <p14:sldId id="505"/>
            <p14:sldId id="592"/>
            <p14:sldId id="506"/>
            <p14:sldId id="507"/>
            <p14:sldId id="509"/>
            <p14:sldId id="508"/>
            <p14:sldId id="593"/>
            <p14:sldId id="510"/>
            <p14:sldId id="511"/>
            <p14:sldId id="512"/>
            <p14:sldId id="513"/>
            <p14:sldId id="514"/>
            <p14:sldId id="515"/>
            <p14:sldId id="594"/>
            <p14:sldId id="516"/>
            <p14:sldId id="517"/>
            <p14:sldId id="518"/>
            <p14:sldId id="595"/>
            <p14:sldId id="519"/>
            <p14:sldId id="520"/>
            <p14:sldId id="521"/>
            <p14:sldId id="596"/>
            <p14:sldId id="522"/>
            <p14:sldId id="523"/>
            <p14:sldId id="524"/>
            <p14:sldId id="597"/>
            <p14:sldId id="525"/>
            <p14:sldId id="526"/>
            <p14:sldId id="598"/>
            <p14:sldId id="529"/>
            <p14:sldId id="530"/>
            <p14:sldId id="531"/>
            <p14:sldId id="532"/>
            <p14:sldId id="599"/>
            <p14:sldId id="534"/>
            <p14:sldId id="535"/>
            <p14:sldId id="537"/>
            <p14:sldId id="541"/>
            <p14:sldId id="600"/>
            <p14:sldId id="536"/>
            <p14:sldId id="542"/>
            <p14:sldId id="543"/>
            <p14:sldId id="538"/>
            <p14:sldId id="544"/>
            <p14:sldId id="545"/>
            <p14:sldId id="601"/>
            <p14:sldId id="546"/>
            <p14:sldId id="547"/>
            <p14:sldId id="548"/>
            <p14:sldId id="549"/>
            <p14:sldId id="602"/>
            <p14:sldId id="550"/>
            <p14:sldId id="540"/>
            <p14:sldId id="551"/>
            <p14:sldId id="552"/>
            <p14:sldId id="603"/>
            <p14:sldId id="553"/>
            <p14:sldId id="554"/>
            <p14:sldId id="555"/>
            <p14:sldId id="556"/>
            <p14:sldId id="604"/>
            <p14:sldId id="454"/>
            <p14:sldId id="557"/>
            <p14:sldId id="559"/>
            <p14:sldId id="560"/>
            <p14:sldId id="561"/>
            <p14:sldId id="558"/>
            <p14:sldId id="605"/>
            <p14:sldId id="562"/>
            <p14:sldId id="563"/>
            <p14:sldId id="564"/>
            <p14:sldId id="565"/>
            <p14:sldId id="566"/>
            <p14:sldId id="567"/>
            <p14:sldId id="568"/>
            <p14:sldId id="606"/>
            <p14:sldId id="569"/>
            <p14:sldId id="570"/>
            <p14:sldId id="571"/>
            <p14:sldId id="572"/>
            <p14:sldId id="573"/>
            <p14:sldId id="574"/>
            <p14:sldId id="575"/>
            <p14:sldId id="607"/>
            <p14:sldId id="576"/>
            <p14:sldId id="577"/>
            <p14:sldId id="578"/>
            <p14:sldId id="579"/>
            <p14:sldId id="580"/>
            <p14:sldId id="581"/>
          </p14:sldIdLst>
        </p14:section>
        <p14:section name="Untitled Section" id="{599C8E74-7C24-4C90-AF99-98537F1E04E1}">
          <p14:sldIdLst/>
        </p14:section>
      </p14:sectionLst>
    </p:ext>
    <p:ext uri="{EFAFB233-063F-42B5-8137-9DF3F51BA10A}">
      <p15:sldGuideLst xmlns="" xmlns:p15="http://schemas.microsoft.com/office/powerpoint/2012/main">
        <p15:guide id="1" orient="horz" pos="480" userDrawn="1">
          <p15:clr>
            <a:srgbClr val="A4A3A4"/>
          </p15:clr>
        </p15:guide>
        <p15:guide id="2" pos="2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6009"/>
    <a:srgbClr val="006699"/>
    <a:srgbClr val="0033CC"/>
    <a:srgbClr val="0049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59" autoAdjust="0"/>
    <p:restoredTop sz="94162" autoAdjust="0"/>
  </p:normalViewPr>
  <p:slideViewPr>
    <p:cSldViewPr>
      <p:cViewPr>
        <p:scale>
          <a:sx n="90" d="100"/>
          <a:sy n="90" d="100"/>
        </p:scale>
        <p:origin x="-2220" y="-540"/>
      </p:cViewPr>
      <p:guideLst>
        <p:guide orient="horz" pos="480"/>
        <p:guide pos="29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55A33F-F0DD-5D4A-91BB-DF4B9F22E095}" type="datetimeFigureOut">
              <a:rPr lang="en-US" smtClean="0"/>
              <a:pPr/>
              <a:t>3/26/2019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03BE6C-B7F1-E541-A806-74EACCD5C963}" type="slidenum">
              <a:rPr lang="en-US" smtClean="0"/>
              <a:pPr/>
              <a:t>‹#›</a:t>
            </a:fld>
            <a:endParaRPr lang="en-US"/>
          </a:p>
        </p:txBody>
      </p:sp>
    </p:spTree>
    <p:extLst>
      <p:ext uri="{BB962C8B-B14F-4D97-AF65-F5344CB8AC3E}">
        <p14:creationId xmlns:p14="http://schemas.microsoft.com/office/powerpoint/2010/main" val="28284562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928638-F15E-C241-B3BF-9B8C8F1DF14E}" type="datetimeFigureOut">
              <a:rPr lang="en-US" smtClean="0"/>
              <a:pPr/>
              <a:t>3/26/2019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D4B72-1809-DD45-B3E6-85B1C55372FE}" type="slidenum">
              <a:rPr lang="en-US" smtClean="0"/>
              <a:pPr/>
              <a:t>‹#›</a:t>
            </a:fld>
            <a:endParaRPr lang="en-US"/>
          </a:p>
        </p:txBody>
      </p:sp>
    </p:spTree>
    <p:extLst>
      <p:ext uri="{BB962C8B-B14F-4D97-AF65-F5344CB8AC3E}">
        <p14:creationId xmlns:p14="http://schemas.microsoft.com/office/powerpoint/2010/main" val="16962982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9D4B72-1809-DD45-B3E6-85B1C55372FE}" type="slidenum">
              <a:rPr lang="en-US" smtClean="0"/>
              <a:pPr/>
              <a:t>4</a:t>
            </a:fld>
            <a:endParaRPr lang="en-US"/>
          </a:p>
        </p:txBody>
      </p:sp>
    </p:spTree>
    <p:extLst>
      <p:ext uri="{BB962C8B-B14F-4D97-AF65-F5344CB8AC3E}">
        <p14:creationId xmlns:p14="http://schemas.microsoft.com/office/powerpoint/2010/main" val="2515572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8F2E3E-32AD-3E43-B453-8D12BF15A9E6}"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A03A330-CD71-4A29-B660-9E3483E5E87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00679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647134-7D73-7E44-B3E1-F2F1E3B475F4}"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6E898A-D1D3-41C6-A56C-AAD1DCC561C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0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59AC6A-5FF6-F347-B5ED-F8E86ACD36F2}"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489E319-1EF3-4B9C-90C4-70DDC95BA8B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9686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E82B6FF-BC6C-C941-A680-26DC2202A3E5}"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8C4B97-D948-4848-8326-6CB5EC6DE143}"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4984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414289-2E07-7A4F-B267-48EABF1B3D84}"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C24B282-0F24-42B7-918D-630D115B8FA2}"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898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B1DF716-F0F1-0947-89C5-3933DB035438}" type="datetime1">
              <a:rPr lang="en-US" smtClean="0">
                <a:solidFill>
                  <a:prstClr val="black">
                    <a:tint val="75000"/>
                  </a:prstClr>
                </a:solidFill>
              </a:rPr>
              <a:pPr>
                <a:defRPr/>
              </a:pPr>
              <a:t>3/26/2019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986D750-9A51-47BC-9CA6-F7CFB391E3E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75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61092F4-D4AD-3744-A69F-C16773620487}" type="datetime1">
              <a:rPr lang="en-US" smtClean="0">
                <a:solidFill>
                  <a:prstClr val="black">
                    <a:tint val="75000"/>
                  </a:prstClr>
                </a:solidFill>
              </a:rPr>
              <a:pPr>
                <a:defRPr/>
              </a:pPr>
              <a:t>3/26/2019</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7C95D59-E081-4F93-9CE1-7B493E2FDD4D}"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6737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B045BDB-4BBA-AE4D-A1A2-1DF3B656A7D7}" type="datetime1">
              <a:rPr lang="en-US" smtClean="0">
                <a:solidFill>
                  <a:prstClr val="black">
                    <a:tint val="75000"/>
                  </a:prstClr>
                </a:solidFill>
              </a:rPr>
              <a:pPr>
                <a:defRPr/>
              </a:pPr>
              <a:t>3/26/2019</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6527C10-52A1-481D-AFEB-7536FF25ABDB}"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31512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B2786B-810F-F845-99CE-848CC1E45BF5}" type="datetime1">
              <a:rPr lang="en-US" smtClean="0">
                <a:solidFill>
                  <a:prstClr val="black">
                    <a:tint val="75000"/>
                  </a:prstClr>
                </a:solidFill>
              </a:rPr>
              <a:pPr>
                <a:defRPr/>
              </a:pPr>
              <a:t>3/26/2019</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DC06A7-B1F8-4A0C-AE38-4BC54AE89B75}"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5608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560750-4708-7E42-989C-2A88B0E40FDB}" type="datetime1">
              <a:rPr lang="en-US" smtClean="0">
                <a:solidFill>
                  <a:prstClr val="black">
                    <a:tint val="75000"/>
                  </a:prstClr>
                </a:solidFill>
              </a:rPr>
              <a:pPr>
                <a:defRPr/>
              </a:pPr>
              <a:t>3/26/2019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230220F-7B75-4E22-882A-4D6E6BA3B4DE}"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9341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7D3BD6-EF8C-9D4E-8D2F-CC722C3320B4}" type="datetime1">
              <a:rPr lang="en-US" smtClean="0">
                <a:solidFill>
                  <a:prstClr val="black">
                    <a:tint val="75000"/>
                  </a:prstClr>
                </a:solidFill>
              </a:rPr>
              <a:pPr>
                <a:defRPr/>
              </a:pPr>
              <a:t>3/26/2019</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E00D500-02B4-4011-A5D8-15EDA23B343C}"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34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5F4C250-07F5-D749-9DC1-34797EC1DBFF}" type="datetime1">
              <a:rPr lang="en-US" smtClean="0">
                <a:solidFill>
                  <a:prstClr val="black">
                    <a:tint val="75000"/>
                  </a:prstClr>
                </a:solidFill>
              </a:rPr>
              <a:pPr>
                <a:defRPr/>
              </a:pPr>
              <a:t>3/26/2019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smtClean="0">
                <a:solidFill>
                  <a:prstClr val="black">
                    <a:tint val="75000"/>
                  </a:prstClr>
                </a:solidFill>
              </a:rPr>
              <a:t>1/8</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88B55A0-B2C9-406E-A9BF-1B9F41EE7648}"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070169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ctr" rtl="1" eaLnBrk="1" fontAlgn="base" hangingPunct="1">
        <a:spcBef>
          <a:spcPct val="0"/>
        </a:spcBef>
        <a:spcAft>
          <a:spcPct val="0"/>
        </a:spcAft>
        <a:defRPr sz="4400" kern="1200">
          <a:solidFill>
            <a:schemeClr val="tx1"/>
          </a:solidFill>
          <a:latin typeface="+mj-lt"/>
          <a:ea typeface="+mj-ea"/>
          <a:cs typeface="+mj-cs"/>
        </a:defRPr>
      </a:lvl1pPr>
      <a:lvl2pPr algn="ctr" rtl="1" eaLnBrk="1" fontAlgn="base" hangingPunct="1">
        <a:spcBef>
          <a:spcPct val="0"/>
        </a:spcBef>
        <a:spcAft>
          <a:spcPct val="0"/>
        </a:spcAft>
        <a:defRPr sz="4400">
          <a:solidFill>
            <a:schemeClr val="tx1"/>
          </a:solidFill>
          <a:latin typeface="Calibri" pitchFamily="34" charset="0"/>
        </a:defRPr>
      </a:lvl2pPr>
      <a:lvl3pPr algn="ctr" rtl="1" eaLnBrk="1" fontAlgn="base" hangingPunct="1">
        <a:spcBef>
          <a:spcPct val="0"/>
        </a:spcBef>
        <a:spcAft>
          <a:spcPct val="0"/>
        </a:spcAft>
        <a:defRPr sz="4400">
          <a:solidFill>
            <a:schemeClr val="tx1"/>
          </a:solidFill>
          <a:latin typeface="Calibri" pitchFamily="34" charset="0"/>
        </a:defRPr>
      </a:lvl3pPr>
      <a:lvl4pPr algn="ctr" rtl="1" eaLnBrk="1" fontAlgn="base" hangingPunct="1">
        <a:spcBef>
          <a:spcPct val="0"/>
        </a:spcBef>
        <a:spcAft>
          <a:spcPct val="0"/>
        </a:spcAft>
        <a:defRPr sz="4400">
          <a:solidFill>
            <a:schemeClr val="tx1"/>
          </a:solidFill>
          <a:latin typeface="Calibri" pitchFamily="34" charset="0"/>
        </a:defRPr>
      </a:lvl4pPr>
      <a:lvl5pPr algn="ctr" rtl="1" eaLnBrk="1" fontAlgn="base" hangingPunct="1">
        <a:spcBef>
          <a:spcPct val="0"/>
        </a:spcBef>
        <a:spcAft>
          <a:spcPct val="0"/>
        </a:spcAft>
        <a:defRPr sz="4400">
          <a:solidFill>
            <a:schemeClr val="tx1"/>
          </a:solidFill>
          <a:latin typeface="Calibri" pitchFamily="34" charset="0"/>
        </a:defRPr>
      </a:lvl5pPr>
      <a:lvl6pPr marL="457200" algn="ctr" rtl="1" eaLnBrk="1" fontAlgn="base" hangingPunct="1">
        <a:spcBef>
          <a:spcPct val="0"/>
        </a:spcBef>
        <a:spcAft>
          <a:spcPct val="0"/>
        </a:spcAft>
        <a:defRPr sz="4400">
          <a:solidFill>
            <a:schemeClr val="tx1"/>
          </a:solidFill>
          <a:latin typeface="Calibri" pitchFamily="34" charset="0"/>
        </a:defRPr>
      </a:lvl6pPr>
      <a:lvl7pPr marL="914400" algn="ctr" rtl="1" eaLnBrk="1" fontAlgn="base" hangingPunct="1">
        <a:spcBef>
          <a:spcPct val="0"/>
        </a:spcBef>
        <a:spcAft>
          <a:spcPct val="0"/>
        </a:spcAft>
        <a:defRPr sz="4400">
          <a:solidFill>
            <a:schemeClr val="tx1"/>
          </a:solidFill>
          <a:latin typeface="Calibri" pitchFamily="34" charset="0"/>
        </a:defRPr>
      </a:lvl7pPr>
      <a:lvl8pPr marL="1371600" algn="ctr" rtl="1" eaLnBrk="1" fontAlgn="base" hangingPunct="1">
        <a:spcBef>
          <a:spcPct val="0"/>
        </a:spcBef>
        <a:spcAft>
          <a:spcPct val="0"/>
        </a:spcAft>
        <a:defRPr sz="4400">
          <a:solidFill>
            <a:schemeClr val="tx1"/>
          </a:solidFill>
          <a:latin typeface="Calibri" pitchFamily="34" charset="0"/>
        </a:defRPr>
      </a:lvl8pPr>
      <a:lvl9pPr marL="1828800" algn="ctr" rtl="1" eaLnBrk="1" fontAlgn="base" hangingPunct="1">
        <a:spcBef>
          <a:spcPct val="0"/>
        </a:spcBef>
        <a:spcAft>
          <a:spcPct val="0"/>
        </a:spcAft>
        <a:defRPr sz="4400">
          <a:solidFill>
            <a:schemeClr val="tx1"/>
          </a:solidFill>
          <a:latin typeface="Calibri"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7" name="Rectangle 3"/>
          <p:cNvSpPr txBox="1">
            <a:spLocks noChangeArrowheads="1"/>
          </p:cNvSpPr>
          <p:nvPr/>
        </p:nvSpPr>
        <p:spPr bwMode="auto">
          <a:xfrm>
            <a:off x="4953000" y="2971800"/>
            <a:ext cx="3657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Distinguishing Features of Islamic Economic System (IES)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Tree>
    <p:extLst>
      <p:ext uri="{BB962C8B-B14F-4D97-AF65-F5344CB8AC3E}">
        <p14:creationId xmlns:p14="http://schemas.microsoft.com/office/powerpoint/2010/main" val="984205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39456"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err="1" smtClean="0">
                <a:solidFill>
                  <a:schemeClr val="tx1"/>
                </a:solidFill>
                <a:latin typeface="Baskerville Old Face" pitchFamily="18" charset="0"/>
                <a:cs typeface="1 MUHAMMADI QURANIC" pitchFamily="66" charset="-78"/>
              </a:rPr>
              <a:t>Ahadith</a:t>
            </a:r>
            <a:r>
              <a:rPr lang="en-US" sz="2800" b="1" dirty="0" smtClean="0">
                <a:solidFill>
                  <a:schemeClr val="tx1"/>
                </a:solidFill>
                <a:latin typeface="Baskerville Old Face" pitchFamily="18" charset="0"/>
                <a:cs typeface="1 MUHAMMADI QURANIC" pitchFamily="66" charset="-78"/>
              </a:rPr>
              <a:t> of Prophet Muhammad (S.A.W)</a:t>
            </a:r>
          </a:p>
          <a:p>
            <a:pPr algn="l" eaLnBrk="1" hangingPunct="1"/>
            <a:r>
              <a:rPr lang="en-US" sz="2800" b="1" dirty="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Hazrat</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Umer</a:t>
            </a:r>
            <a:r>
              <a:rPr lang="en-US" sz="2800" b="1" dirty="0" smtClean="0">
                <a:solidFill>
                  <a:schemeClr val="tx1"/>
                </a:solidFill>
                <a:latin typeface="Baskerville Old Face" pitchFamily="18" charset="0"/>
                <a:cs typeface="1 MUHAMMADI QURANIC" pitchFamily="66" charset="-78"/>
              </a:rPr>
              <a:t> (R.A) reported: I heard the messenger of Allah say: If you all had relied on Allah with due reliance, He would have certainly given you provision as He supplies provisions to birds who get up hungry in the morning and return with full belly at dusk [</a:t>
            </a:r>
            <a:r>
              <a:rPr lang="en-US" sz="2800" b="1" dirty="0" err="1" smtClean="0">
                <a:solidFill>
                  <a:schemeClr val="tx1"/>
                </a:solidFill>
                <a:latin typeface="Baskerville Old Face" pitchFamily="18" charset="0"/>
                <a:cs typeface="1 MUHAMMADI QURANIC" pitchFamily="66" charset="-78"/>
              </a:rPr>
              <a:t>Trimizi</a:t>
            </a:r>
            <a:r>
              <a:rPr lang="en-US" sz="2800" b="1" dirty="0" smtClean="0">
                <a:solidFill>
                  <a:schemeClr val="tx1"/>
                </a:solidFill>
                <a:latin typeface="Baskerville Old Face" pitchFamily="18" charset="0"/>
                <a:cs typeface="1 MUHAMMADI QURANIC" pitchFamily="66" charset="-78"/>
              </a:rPr>
              <a:t>, </a:t>
            </a:r>
            <a:r>
              <a:rPr lang="en-US" sz="2800" b="1" dirty="0" err="1" smtClean="0">
                <a:solidFill>
                  <a:schemeClr val="tx1"/>
                </a:solidFill>
                <a:latin typeface="Baskerville Old Face" pitchFamily="18" charset="0"/>
                <a:cs typeface="1 MUHAMMADI QURANIC" pitchFamily="66" charset="-78"/>
              </a:rPr>
              <a:t>Ibn</a:t>
            </a:r>
            <a:r>
              <a:rPr lang="en-US" sz="2800" b="1" dirty="0" smtClean="0">
                <a:solidFill>
                  <a:schemeClr val="tx1"/>
                </a:solidFill>
                <a:latin typeface="Baskerville Old Face" pitchFamily="18" charset="0"/>
                <a:cs typeface="1 MUHAMMADI QURANIC" pitchFamily="66" charset="-78"/>
              </a:rPr>
              <a:t>-e-</a:t>
            </a:r>
            <a:r>
              <a:rPr lang="en-US" sz="2800" b="1" dirty="0" err="1" smtClean="0">
                <a:solidFill>
                  <a:schemeClr val="tx1"/>
                </a:solidFill>
                <a:latin typeface="Baskerville Old Face" pitchFamily="18" charset="0"/>
                <a:cs typeface="1 MUHAMMADI QURANIC" pitchFamily="66" charset="-78"/>
              </a:rPr>
              <a:t>Maja</a:t>
            </a:r>
            <a:r>
              <a:rPr lang="en-US" sz="2800" b="1" dirty="0" smtClean="0">
                <a:solidFill>
                  <a:schemeClr val="tx1"/>
                </a:solidFill>
                <a:latin typeface="Baskerville Old Face" pitchFamily="18" charset="0"/>
                <a:cs typeface="1 MUHAMMADI QURANIC" pitchFamily="66" charset="-78"/>
              </a:rPr>
              <a:t>]</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129137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9906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Holy Prophet (S.A.W) states:</a:t>
            </a:r>
          </a:p>
          <a:p>
            <a:pPr algn="r" rtl="1" eaLnBrk="1" hangingPunct="1"/>
            <a:endParaRPr lang="en-US" sz="2800" b="1" dirty="0" smtClean="0">
              <a:solidFill>
                <a:schemeClr val="tx1"/>
              </a:solidFill>
              <a:latin typeface="1 MUHAMMADI QURANIC" pitchFamily="66" charset="-78"/>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But if you did not do so, then get ready to fight with .[Muslim]Allah and His Messenger. And if you repent (from taking interest), you have the right for your actual amount of wealth (without interest, principal amount). Neither, you! Wrong, nor, you, will be wronged (do not be cruel over others and others will not be cruel over you (Q:2: 279)</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332493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Prophet (S.A.W) states:</a:t>
            </a:r>
          </a:p>
          <a:p>
            <a:pPr algn="l" eaLnBrk="1" hangingPunct="1"/>
            <a:r>
              <a:rPr lang="en-US" sz="2600" b="1" dirty="0" smtClean="0">
                <a:solidFill>
                  <a:schemeClr val="tx1"/>
                </a:solidFill>
                <a:latin typeface="Baskerville Old Face" panose="02020602080505020303" pitchFamily="18" charset="0"/>
                <a:cs typeface="1 MUHAMMADI QURANIC" pitchFamily="66" charset="-78"/>
              </a:rPr>
              <a:t>Allah cursed the devourer of usury, its payer, its scribe, and its two witnesses. And he said that they are equal (in sin). [Muslim]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3864971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Prophet (S.A.W) states:</a:t>
            </a:r>
          </a:p>
          <a:p>
            <a:pPr algn="l" eaLnBrk="1" hangingPunct="1"/>
            <a:r>
              <a:rPr lang="en-US" sz="2600" b="1" dirty="0" smtClean="0">
                <a:solidFill>
                  <a:schemeClr val="tx1"/>
                </a:solidFill>
                <a:latin typeface="Baskerville Old Face" panose="02020602080505020303" pitchFamily="18" charset="0"/>
                <a:cs typeface="1 MUHAMMADI QURANIC" pitchFamily="66" charset="-78"/>
              </a:rPr>
              <a:t>A dirham of usury a man devours with knowledge is greater than thirty-six fornications. [</a:t>
            </a:r>
            <a:r>
              <a:rPr lang="en-US" sz="2600" b="1" dirty="0" err="1" smtClean="0">
                <a:solidFill>
                  <a:schemeClr val="tx1"/>
                </a:solidFill>
                <a:latin typeface="Baskerville Old Face" panose="02020602080505020303" pitchFamily="18" charset="0"/>
                <a:cs typeface="1 MUHAMMADI QURANIC" pitchFamily="66" charset="-78"/>
              </a:rPr>
              <a:t>Musnad</a:t>
            </a:r>
            <a:r>
              <a:rPr lang="en-US" sz="2600" b="1" dirty="0" smtClean="0">
                <a:solidFill>
                  <a:schemeClr val="tx1"/>
                </a:solidFill>
                <a:latin typeface="Baskerville Old Face" panose="02020602080505020303" pitchFamily="18" charset="0"/>
                <a:cs typeface="1 MUHAMMADI QURANIC" pitchFamily="66" charset="-78"/>
              </a:rPr>
              <a:t>-e-Ahmed]</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8224761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953000" y="34290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Ban on Hoarding of Wealth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Hoarding of wealth has been condemned by Islam in very clear terms</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Those who hoard wealth and do not spend it for good cause have been  threatened with painful doom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8986905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Hoarding of wealth is a great evil in any economy and the main factor of economic un equilibrium in the society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It creates obstacles in the flow of the proper circulation of wealth in the society </a:t>
            </a: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4619813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447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Islam bans on hoarding and ensures the circulation of wealth in the society from the rich to the poor who are in genuine need of it</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8235481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Islam encourages the circulation of wealth through proper distribution because it creates more opportunities for earning livelihood especially to the less and under privileged class of the society</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7976792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105400" y="3276600"/>
            <a:ext cx="3429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Ban on Hoarding of Wealth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828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endParaRPr lang="ur-PK" sz="2600" b="1" dirty="0" smtClean="0">
              <a:solidFill>
                <a:schemeClr val="tx1"/>
              </a:solidFill>
              <a:latin typeface="Baskerville Old Face" panose="02020602080505020303" pitchFamily="18" charset="0"/>
              <a:cs typeface="1 MUHAMMADI QURANIC" pitchFamily="66" charset="-78"/>
            </a:endParaRPr>
          </a:p>
          <a:p>
            <a:pPr algn="r" rtl="1" eaLnBrk="1" hangingPunct="1"/>
            <a:r>
              <a:rPr lang="ur-PK" sz="2600" b="1" dirty="0" smtClean="0">
                <a:solidFill>
                  <a:schemeClr val="tx1"/>
                </a:solidFill>
                <a:latin typeface="Baskerville Old Face" panose="02020602080505020303" pitchFamily="18" charset="0"/>
                <a:cs typeface="1 MUHAMMADI QURANIC" pitchFamily="66" charset="-78"/>
              </a:rPr>
              <a:t>وَلَا </a:t>
            </a:r>
            <a:r>
              <a:rPr lang="ur-PK" sz="2600" b="1" dirty="0">
                <a:solidFill>
                  <a:schemeClr val="tx1"/>
                </a:solidFill>
                <a:latin typeface="Baskerville Old Face" panose="02020602080505020303" pitchFamily="18" charset="0"/>
                <a:cs typeface="1 MUHAMMADI QURANIC" pitchFamily="66" charset="-78"/>
              </a:rPr>
              <a:t>يَحْسَبَنَّ الَّـذِيْنَ يَبْخَلُوْنَ بِمَآ اٰتَاهُـمُ اللّـٰهُ مِنْ فَضْلِهٖ هُوَ خَيْـرًا لَّـهُـم ۖ بَلْ هُوَ شَرٌّ لَّـهُـمْ ۖ سَيُطَوَّقُوْنَ مَا بَخِلُوْا بِهٖ يَوْمَ الْقِيَامَةِ ۗ وَلِلّـٰهِ مِيْـرَاثُ السَّمَاوَاتِ وَالْاَرْضِ ۗ وَاللّـٰهُ بِمَا تَعْمَلُوْنَ خَبِيْرٌ</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5891068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49456" y="1371600"/>
            <a:ext cx="3584944"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Abu </a:t>
            </a:r>
            <a:r>
              <a:rPr lang="en-US" sz="2800" b="1" dirty="0" err="1" smtClean="0">
                <a:solidFill>
                  <a:schemeClr val="tx1"/>
                </a:solidFill>
                <a:latin typeface="Baskerville Old Face" pitchFamily="18" charset="0"/>
                <a:cs typeface="1 MUHAMMADI QURANIC" pitchFamily="66" charset="-78"/>
              </a:rPr>
              <a:t>Darda</a:t>
            </a:r>
            <a:r>
              <a:rPr lang="en-US" sz="2800" b="1" dirty="0" smtClean="0">
                <a:solidFill>
                  <a:schemeClr val="tx1"/>
                </a:solidFill>
                <a:latin typeface="Baskerville Old Face" pitchFamily="18" charset="0"/>
                <a:cs typeface="1 MUHAMMADI QURANIC" pitchFamily="66" charset="-78"/>
              </a:rPr>
              <a:t> reported that the messenger of Allah said: Certainly provision seeks a servant just as his death seeks him [Abu </a:t>
            </a:r>
            <a:r>
              <a:rPr lang="en-US" sz="2800" b="1" dirty="0" err="1" smtClean="0">
                <a:solidFill>
                  <a:schemeClr val="tx1"/>
                </a:solidFill>
                <a:latin typeface="Baskerville Old Face" pitchFamily="18" charset="0"/>
                <a:cs typeface="1 MUHAMMADI QURANIC" pitchFamily="66" charset="-78"/>
              </a:rPr>
              <a:t>Nayeem</a:t>
            </a:r>
            <a:r>
              <a:rPr lang="en-US" sz="2800" b="1" dirty="0" smtClean="0">
                <a:solidFill>
                  <a:schemeClr val="tx1"/>
                </a:solidFill>
                <a:latin typeface="Baskerville Old Face" pitchFamily="18" charset="0"/>
                <a:cs typeface="1 MUHAMMADI QURANIC" pitchFamily="66" charset="-78"/>
              </a:rPr>
              <a:t>]</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7493644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of Hoarding of Wealth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Quran Says:</a:t>
            </a:r>
          </a:p>
          <a:p>
            <a:pPr algn="l" eaLnBrk="1" hangingPunct="1"/>
            <a:r>
              <a:rPr lang="en-US" sz="2800" b="1" dirty="0" smtClean="0">
                <a:solidFill>
                  <a:schemeClr val="tx1"/>
                </a:solidFill>
                <a:latin typeface="Baskerville Old Face" pitchFamily="18" charset="0"/>
                <a:cs typeface="1 MUHAMMADI QURANIC" pitchFamily="66" charset="-78"/>
              </a:rPr>
              <a:t>The people, who are miserly in their wealth (to give to others for Allah’s will) which was given to them by Allah with His grace, should not think at all that this (miserliness) is better for them but it is very bad for them the wealth, in which they are miserly, will be converted into halter round their necks in the last Day. The heritage of the Heavens and earth is for Allah and Allah is well aware of your doings.[Q: 3: 180] </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653578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905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endParaRPr lang="ur-PK" sz="2600" b="1" dirty="0" smtClean="0">
              <a:solidFill>
                <a:schemeClr val="tx1"/>
              </a:solidFill>
              <a:latin typeface="Baskerville Old Face" panose="02020602080505020303" pitchFamily="18" charset="0"/>
              <a:cs typeface="1 MUHAMMADI QURANIC" pitchFamily="66" charset="-78"/>
            </a:endParaRPr>
          </a:p>
          <a:p>
            <a:pPr algn="r" rtl="1" eaLnBrk="1" hangingPunct="1"/>
            <a:r>
              <a:rPr lang="ur-PK" sz="2600" b="1" dirty="0">
                <a:solidFill>
                  <a:schemeClr val="tx1"/>
                </a:solidFill>
                <a:latin typeface="Baskerville Old Face" panose="02020602080505020303" pitchFamily="18" charset="0"/>
                <a:cs typeface="1 MUHAMMADI QURANIC" pitchFamily="66" charset="-78"/>
              </a:rPr>
              <a:t>يَآ اَيُّـهَا الَّـذِيْنَ اٰمَنُـوٓا اِنَّ كَثِيْـرًا مِّنَ الْاَحْبَارِ وَالرُّهْبَانِ لَيَاْكُلُوْنَ اَمْوَالَ النَّاسِ بِالْبَاطِلِ وَيَصُدُّوْنَ عَنْ سَبِيْلِ اللّـٰهِ ۗ وَالَّـذِيْنَ يَكْنِزُوْنَ الـذَّهَبَ وَالْفِضَّةَ وَلَا يُنْفِقُوْنَـهَا فِىْ سَبِيْلِ اللّـٰهِ فَبَشِّرْهُـمْ بِعَذَابٍ اَلِيْـمٍ </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0172647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53000" y="990600"/>
            <a:ext cx="35814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400" b="1" dirty="0" smtClean="0">
                <a:solidFill>
                  <a:schemeClr val="accent6">
                    <a:lumMod val="75000"/>
                  </a:schemeClr>
                </a:solidFill>
                <a:latin typeface="Levenim MT" panose="02010502060101010101" pitchFamily="2" charset="-79"/>
                <a:cs typeface="Levenim MT" panose="02010502060101010101" pitchFamily="2" charset="-79"/>
              </a:rPr>
              <a:t>Ban of Hoarding of Wealth (II): </a:t>
            </a:r>
            <a:endParaRPr lang="en-US" sz="24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400" b="1" dirty="0" smtClean="0">
                <a:solidFill>
                  <a:schemeClr val="tx1"/>
                </a:solidFill>
                <a:latin typeface="Baskerville Old Face" pitchFamily="18" charset="0"/>
                <a:cs typeface="1 MUHAMMADI QURANIC" pitchFamily="66" charset="-78"/>
              </a:rPr>
              <a:t>The Quran Says:</a:t>
            </a:r>
          </a:p>
          <a:p>
            <a:pPr algn="l" eaLnBrk="1" hangingPunct="1"/>
            <a:r>
              <a:rPr lang="en-US" sz="2400" b="1" dirty="0" smtClean="0">
                <a:solidFill>
                  <a:schemeClr val="tx1"/>
                </a:solidFill>
                <a:latin typeface="Baskerville Old Face" pitchFamily="18" charset="0"/>
                <a:cs typeface="1 MUHAMMADI QURANIC" pitchFamily="66" charset="-78"/>
              </a:rPr>
              <a:t>O believers! There are many </a:t>
            </a:r>
            <a:r>
              <a:rPr lang="en-US" sz="2400" b="1" dirty="0" err="1" smtClean="0">
                <a:solidFill>
                  <a:schemeClr val="tx1"/>
                </a:solidFill>
                <a:latin typeface="Baskerville Old Face" pitchFamily="18" charset="0"/>
                <a:cs typeface="1 MUHAMMADI QURANIC" pitchFamily="66" charset="-78"/>
              </a:rPr>
              <a:t>rabbies</a:t>
            </a:r>
            <a:r>
              <a:rPr lang="en-US" sz="2400" b="1" dirty="0" smtClean="0">
                <a:solidFill>
                  <a:schemeClr val="tx1"/>
                </a:solidFill>
                <a:latin typeface="Baskerville Old Face" pitchFamily="18" charset="0"/>
                <a:cs typeface="1 MUHAMMADI QURANIC" pitchFamily="66" charset="-78"/>
              </a:rPr>
              <a:t> and monks who devour unjustly the wealth of the people and stop from the way of Allah and there are people who hoard up gold and silver and do not spend it in the way of Allah, so give them the news of a painful punishment.[Q: 9: 34] </a:t>
            </a:r>
            <a:endParaRPr lang="en-US" sz="24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8" name="TextBox 7"/>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35094113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53000" y="32766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Ban on Hoarding of Wealth (III)</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2133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endParaRPr lang="ur-PK" sz="2600" b="1" dirty="0" smtClean="0">
              <a:solidFill>
                <a:schemeClr val="tx1"/>
              </a:solidFill>
              <a:latin typeface="Baskerville Old Face" panose="02020602080505020303" pitchFamily="18" charset="0"/>
              <a:cs typeface="1 MUHAMMADI QURANIC" pitchFamily="66" charset="-78"/>
            </a:endParaRPr>
          </a:p>
          <a:p>
            <a:pPr algn="r" rtl="1" eaLnBrk="1" hangingPunct="1"/>
            <a:r>
              <a:rPr lang="ur-PK" sz="2600" b="1" dirty="0">
                <a:solidFill>
                  <a:schemeClr val="tx1"/>
                </a:solidFill>
                <a:latin typeface="Baskerville Old Face" panose="02020602080505020303" pitchFamily="18" charset="0"/>
                <a:cs typeface="1 MUHAMMADI QURANIC" pitchFamily="66" charset="-78"/>
              </a:rPr>
              <a:t>يَوْمَ يُحْـمٰى عَلَيْـهَا فِىْ نَارِ جَهَنَّـمَ فَتُكْـوٰى بِـهَا جِبَاهُهُـمْ وَجُنُـوْبُـهُـمْ وَظُهُوْرُهُـمْ ۖ هٰذَا مَا كَنَزْتُـمْ لِاَنْفُسِكُمْ فَذُوْقُوْا مَا كُنْتُـمْ تَكْنِزُوْنَ</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0894167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of Hoarding of Wealth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Quran Says:</a:t>
            </a:r>
          </a:p>
          <a:p>
            <a:pPr algn="l" eaLnBrk="1" hangingPunct="1"/>
            <a:r>
              <a:rPr lang="en-US" sz="2800" b="1" dirty="0" smtClean="0">
                <a:solidFill>
                  <a:schemeClr val="tx1"/>
                </a:solidFill>
                <a:latin typeface="Baskerville Old Face" pitchFamily="18" charset="0"/>
                <a:cs typeface="1 MUHAMMADI QURANIC" pitchFamily="66" charset="-78"/>
              </a:rPr>
              <a:t>The day (will come) when it (gold and silver) will be heated up in the hell-fire and their foreheads (of the misers) and their sides and their backs will e branded (marked) with it (and they will be told): This is the same (gold, silver, wealth in coins) which you hoarded for yourselves, (now) taste (the punishment) of your hoarding .[Q: 9: 35] </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0964941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Ban on Hoarding of Wealth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endParaRPr lang="ur-PK" sz="2600" b="1" dirty="0" smtClean="0">
              <a:solidFill>
                <a:schemeClr val="tx1"/>
              </a:solidFill>
              <a:latin typeface="Baskerville Old Face" panose="02020602080505020303" pitchFamily="18" charset="0"/>
              <a:cs typeface="1 MUHAMMADI QURANIC" pitchFamily="66" charset="-78"/>
            </a:endParaRPr>
          </a:p>
          <a:p>
            <a:pPr algn="r" rtl="1" eaLnBrk="1" hangingPunct="1"/>
            <a:r>
              <a:rPr lang="ur-PK" sz="2600" b="1" dirty="0">
                <a:solidFill>
                  <a:schemeClr val="tx1"/>
                </a:solidFill>
                <a:latin typeface="Baskerville Old Face" panose="02020602080505020303" pitchFamily="18" charset="0"/>
                <a:cs typeface="1 MUHAMMADI QURANIC" pitchFamily="66" charset="-78"/>
              </a:rPr>
              <a:t>مَّآ اَفَـآءَ اللّـٰهُ عَلٰى رَسُوْلِـهٖ مِنْ اَهْلِ الْقُرٰى فَلِلّـٰـهِ وَلِلرَّسُوْلِ وَلِـذِى الْقُرْبٰى وَالْيَتَامٰى وَالْمَسَاكِيْنِ وَابْنِ السَّبِيْلِ ۙكَىْ لَا يَكُـوْنَ دُوْلَـةً بَيْنَ الْاَغْنِيَآءِ مِنْكُمْ ۚ وَمَآ اٰتَاكُمُ الرَّسُوْلُ فَخُذُوْهُ وَمَا نَهَاكُمْ عَنْهُ فَانْتَهُوْا ۚ وَاتَّقُوا اللّـٰهَ ۖ اِنَّ اللّـٰهَ شَدِيْدُ الْعِقَابِ</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6026581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600" b="1" dirty="0" smtClean="0">
                <a:solidFill>
                  <a:schemeClr val="accent6">
                    <a:lumMod val="75000"/>
                  </a:schemeClr>
                </a:solidFill>
                <a:latin typeface="Levenim MT" panose="02010502060101010101" pitchFamily="2" charset="-79"/>
                <a:cs typeface="Levenim MT" panose="02010502060101010101" pitchFamily="2" charset="-79"/>
              </a:rPr>
              <a:t>Ban of Hoarding of Wealth (III): </a:t>
            </a:r>
            <a:endParaRPr lang="en-US" sz="26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l" eaLnBrk="1" hangingPunct="1"/>
            <a:r>
              <a:rPr lang="en-US" sz="2600" b="1" dirty="0" smtClean="0">
                <a:solidFill>
                  <a:schemeClr val="tx1"/>
                </a:solidFill>
                <a:latin typeface="Baskerville Old Face" pitchFamily="18" charset="0"/>
                <a:cs typeface="1 MUHAMMADI QURANIC" pitchFamily="66" charset="-78"/>
              </a:rPr>
              <a:t> The left over property, (by the disbelievers without fight) which Allah has given to His prophet from the people of the areas, is for Allah and for the (prophet) relatives, (for) the orphans and (for) the needy and the travellers so that it may not keep circulating only in the rich among you and that thing which prophet gives you take it and that thing which prophet forbids you, abstain, and keep fearing Allah. Indeed Allah is severe in punishment  .[Q: 59: 7] </a:t>
            </a:r>
            <a:endParaRPr lang="en-US" sz="26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626026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5029200" y="3429000"/>
            <a:ext cx="3657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Policy of Moderation</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follows policy of middle way or moderation and avoids extremes</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two extremes of every action are bad and moderation between them is the best policy according to Islam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9728470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Allah is the Giver of Life &amp; Death </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47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a:solidFill>
                  <a:schemeClr val="tx1"/>
                </a:solidFill>
                <a:latin typeface="Baskerville Old Face" pitchFamily="18" charset="0"/>
                <a:cs typeface="1 MUHAMMADI QURANIC" pitchFamily="66" charset="-78"/>
              </a:rPr>
              <a:t>يَآ اَيُّـهَا الَّـذِيْنَ اٰمَنُـوْا لَا تُحَرِّمُوْا طَيِّبَاتِ مَآ اَحَلَّ اللّـٰهُ لَكُمْ وَلَا تَعْتَدُوْا ۚ اِنَّ اللّـٰهَ لَا يُحِبُّ </a:t>
            </a:r>
            <a:r>
              <a:rPr lang="ur-PK" sz="2600" b="1" dirty="0" smtClean="0">
                <a:solidFill>
                  <a:schemeClr val="tx1"/>
                </a:solidFill>
                <a:latin typeface="Baskerville Old Face" pitchFamily="18" charset="0"/>
                <a:cs typeface="1 MUHAMMADI QURANIC" pitchFamily="66" charset="-78"/>
              </a:rPr>
              <a:t>الْمُعْتَدِيْنَ</a:t>
            </a:r>
          </a:p>
          <a:p>
            <a:pPr algn="l" eaLnBrk="1" hangingPunct="1"/>
            <a:r>
              <a:rPr lang="en-US" sz="2600" b="1" dirty="0" smtClean="0">
                <a:solidFill>
                  <a:schemeClr val="tx1"/>
                </a:solidFill>
                <a:latin typeface="Baskerville Old Face" pitchFamily="18" charset="0"/>
                <a:cs typeface="1 MUHAMMADI QURANIC" pitchFamily="66" charset="-78"/>
              </a:rPr>
              <a:t>O believers! Do not make good things unlawful which Allah has made lawful for you and do not break limits . Allah does not like the breakers of limits [Q: 5: 87]</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4907704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078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r>
              <a:rPr lang="ur-PK" sz="2600" b="1" dirty="0">
                <a:solidFill>
                  <a:schemeClr val="tx1"/>
                </a:solidFill>
                <a:latin typeface="Baskerville Old Face" pitchFamily="18" charset="0"/>
                <a:cs typeface="1 MUHAMMADI QURANIC" pitchFamily="66" charset="-78"/>
              </a:rPr>
              <a:t>وَلَا تَجْعَلْ يَدَكَ مَغْلُوْلَـةً اِلٰى عُنُـقِكَ وَلَا تَبْسُطْهَا كُلَّ الْبَسْطِ فَتَقْعُدَ مَلُوْمًا </a:t>
            </a:r>
            <a:r>
              <a:rPr lang="ur-PK" sz="2600" b="1" dirty="0" smtClean="0">
                <a:solidFill>
                  <a:schemeClr val="tx1"/>
                </a:solidFill>
                <a:latin typeface="Baskerville Old Face" pitchFamily="18" charset="0"/>
                <a:cs typeface="1 MUHAMMADI QURANIC" pitchFamily="66" charset="-78"/>
              </a:rPr>
              <a:t>مَّحْسُوْرًا</a:t>
            </a:r>
          </a:p>
          <a:p>
            <a:pPr algn="l" eaLnBrk="1" hangingPunct="1"/>
            <a:r>
              <a:rPr lang="en-US" sz="2600" b="1" dirty="0" smtClean="0">
                <a:solidFill>
                  <a:schemeClr val="tx1"/>
                </a:solidFill>
                <a:latin typeface="Baskerville Old Face" pitchFamily="18" charset="0"/>
                <a:cs typeface="1 MUHAMMADI QURANIC" pitchFamily="66" charset="-78"/>
              </a:rPr>
              <a:t>And do not keep your hand tied to your neck, nor open it to full extent, so that you remain sitting condemned </a:t>
            </a:r>
            <a:r>
              <a:rPr lang="en-US" sz="2600" b="1" dirty="0">
                <a:solidFill>
                  <a:schemeClr val="tx1"/>
                </a:solidFill>
                <a:latin typeface="Baskerville Old Face" pitchFamily="18" charset="0"/>
                <a:cs typeface="1 MUHAMMADI QURANIC" pitchFamily="66" charset="-78"/>
              </a:rPr>
              <a:t>empty-handed. [Q: </a:t>
            </a:r>
            <a:r>
              <a:rPr lang="en-US" sz="2600" b="1" dirty="0" smtClean="0">
                <a:solidFill>
                  <a:schemeClr val="tx1"/>
                </a:solidFill>
                <a:latin typeface="Baskerville Old Face" pitchFamily="18" charset="0"/>
                <a:cs typeface="1 MUHAMMADI QURANIC" pitchFamily="66" charset="-78"/>
              </a:rPr>
              <a:t>17: 29]</a:t>
            </a: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5830545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8412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itchFamily="18" charset="0"/>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r" rtl="1" eaLnBrk="1" hangingPunct="1"/>
            <a:endParaRPr lang="en-US" sz="2600" b="1" dirty="0" smtClean="0">
              <a:solidFill>
                <a:schemeClr val="tx1"/>
              </a:solidFill>
              <a:latin typeface="Baskerville Old Face" pitchFamily="18" charset="0"/>
              <a:cs typeface="1 MUHAMMADI QURANIC" pitchFamily="66" charset="-78"/>
            </a:endParaRPr>
          </a:p>
          <a:p>
            <a:pPr algn="r" rtl="1" eaLnBrk="1" hangingPunct="1"/>
            <a:r>
              <a:rPr lang="ur-PK" sz="2600" b="1" dirty="0" smtClean="0">
                <a:solidFill>
                  <a:schemeClr val="tx1"/>
                </a:solidFill>
                <a:latin typeface="Baskerville Old Face" pitchFamily="18" charset="0"/>
                <a:cs typeface="1 MUHAMMADI QURANIC" pitchFamily="66" charset="-78"/>
              </a:rPr>
              <a:t>قُلِ </a:t>
            </a:r>
            <a:r>
              <a:rPr lang="ur-PK" sz="2600" b="1" dirty="0">
                <a:solidFill>
                  <a:schemeClr val="tx1"/>
                </a:solidFill>
                <a:latin typeface="Baskerville Old Face" pitchFamily="18" charset="0"/>
                <a:cs typeface="1 MUHAMMADI QURANIC" pitchFamily="66" charset="-78"/>
              </a:rPr>
              <a:t>ادْعُوا اللّـٰهَ اَوِ ادْعُوا الرَّحْـمٰنَ ۖ اَيًّا مَّا تَدْعُوْا فَلَـهُ الْاَسْـمَآءُ الْحُسْنٰى ۚ وَلَا تَجْهَرْ بِصَلَاتِكَ وَلَا تُخَافِتْ بِـهَا وَابْتَـغِ بَيْنَ ذٰلِكَ </a:t>
            </a:r>
            <a:r>
              <a:rPr lang="ur-PK" sz="2600" b="1" dirty="0" smtClean="0">
                <a:solidFill>
                  <a:schemeClr val="tx1"/>
                </a:solidFill>
                <a:latin typeface="Baskerville Old Face" pitchFamily="18" charset="0"/>
                <a:cs typeface="1 MUHAMMADI QURANIC" pitchFamily="66" charset="-78"/>
              </a:rPr>
              <a:t>سَبِيْلًا</a:t>
            </a:r>
          </a:p>
          <a:p>
            <a:pPr algn="l" eaLnBrk="1" hangingPunct="1"/>
            <a:endParaRPr lang="en-US"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5830545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600" b="1" dirty="0" smtClean="0">
                <a:solidFill>
                  <a:schemeClr val="tx1"/>
                </a:solidFill>
                <a:latin typeface="Baskerville Old Face" pitchFamily="18" charset="0"/>
                <a:cs typeface="1 MUHAMMADI QURANIC" pitchFamily="66" charset="-78"/>
              </a:rPr>
              <a:t>The Quran Says:</a:t>
            </a:r>
          </a:p>
          <a:p>
            <a:pPr algn="l" eaLnBrk="1" hangingPunct="1"/>
            <a:r>
              <a:rPr lang="en-US" sz="2600" b="1" dirty="0" smtClean="0">
                <a:solidFill>
                  <a:schemeClr val="tx1"/>
                </a:solidFill>
                <a:latin typeface="Baskerville Old Face" pitchFamily="18" charset="0"/>
                <a:cs typeface="1 MUHAMMADI QURANIC" pitchFamily="66" charset="-78"/>
              </a:rPr>
              <a:t>Tell (them). Call (Him) by </a:t>
            </a:r>
            <a:r>
              <a:rPr lang="en-US" sz="2600" b="1" dirty="0">
                <a:solidFill>
                  <a:schemeClr val="tx1"/>
                </a:solidFill>
                <a:latin typeface="Baskerville Old Face" pitchFamily="18" charset="0"/>
                <a:cs typeface="1 MUHAMMADI QURANIC" pitchFamily="66" charset="-78"/>
              </a:rPr>
              <a:t>A</a:t>
            </a:r>
            <a:r>
              <a:rPr lang="en-US" sz="2600" b="1" dirty="0" smtClean="0">
                <a:solidFill>
                  <a:schemeClr val="tx1"/>
                </a:solidFill>
                <a:latin typeface="Baskerville Old Face" pitchFamily="18" charset="0"/>
                <a:cs typeface="1 MUHAMMADI QURANIC" pitchFamily="66" charset="-78"/>
              </a:rPr>
              <a:t>llah or call (Him) by </a:t>
            </a:r>
            <a:r>
              <a:rPr lang="en-US" sz="2600" b="1" dirty="0" err="1" smtClean="0">
                <a:solidFill>
                  <a:schemeClr val="tx1"/>
                </a:solidFill>
                <a:latin typeface="Baskerville Old Face" pitchFamily="18" charset="0"/>
                <a:cs typeface="1 MUHAMMADI QURANIC" pitchFamily="66" charset="-78"/>
              </a:rPr>
              <a:t>Rahman</a:t>
            </a:r>
            <a:r>
              <a:rPr lang="en-US" sz="2600" b="1" dirty="0" smtClean="0">
                <a:solidFill>
                  <a:schemeClr val="tx1"/>
                </a:solidFill>
                <a:latin typeface="Baskerville Old Face" pitchFamily="18" charset="0"/>
                <a:cs typeface="1 MUHAMMADI QURANIC" pitchFamily="66" charset="-78"/>
              </a:rPr>
              <a:t>. Call Him by any name you like, All the most beautiful names are for Him. And do not say prayer loudly, nor slowly but adopt in between way</a:t>
            </a:r>
          </a:p>
          <a:p>
            <a:pPr algn="l" eaLnBrk="1" hangingPunct="1"/>
            <a:r>
              <a:rPr lang="en-US" sz="2600" b="1" dirty="0">
                <a:solidFill>
                  <a:schemeClr val="tx1"/>
                </a:solidFill>
                <a:latin typeface="Baskerville Old Face" pitchFamily="18" charset="0"/>
                <a:cs typeface="1 MUHAMMADI QURANIC" pitchFamily="66" charset="-78"/>
              </a:rPr>
              <a:t>[Q: </a:t>
            </a:r>
            <a:r>
              <a:rPr lang="en-US" sz="2600" b="1" dirty="0" smtClean="0">
                <a:solidFill>
                  <a:schemeClr val="tx1"/>
                </a:solidFill>
                <a:latin typeface="Baskerville Old Face" pitchFamily="18" charset="0"/>
                <a:cs typeface="1 MUHAMMADI QURANIC" pitchFamily="66" charset="-78"/>
              </a:rPr>
              <a:t>17: 110]</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2239322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524000"/>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Policy of Moderation: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Holy Prophet (S.A.W) states:</a:t>
            </a:r>
          </a:p>
          <a:p>
            <a:pPr algn="l" eaLnBrk="1" hangingPunct="1"/>
            <a:r>
              <a:rPr lang="en-US" sz="2600" b="1" dirty="0" smtClean="0">
                <a:solidFill>
                  <a:schemeClr val="tx1"/>
                </a:solidFill>
                <a:latin typeface="Baskerville Old Face" pitchFamily="18" charset="0"/>
                <a:cs typeface="1 MUHAMMADI QURANIC" pitchFamily="66" charset="-78"/>
              </a:rPr>
              <a:t>Moderation in expenditure is half of livelihood, and love for people is half of wisdom, and good questioning is half of learning [</a:t>
            </a:r>
            <a:r>
              <a:rPr lang="en-US" sz="2600" b="1" dirty="0" err="1" smtClean="0">
                <a:solidFill>
                  <a:schemeClr val="tx1"/>
                </a:solidFill>
                <a:latin typeface="Baskerville Old Face" pitchFamily="18" charset="0"/>
                <a:cs typeface="1 MUHAMMADI QURANIC" pitchFamily="66" charset="-78"/>
              </a:rPr>
              <a:t>Bukhari</a:t>
            </a:r>
            <a:r>
              <a:rPr lang="en-US" sz="2600" b="1" dirty="0" smtClean="0">
                <a:solidFill>
                  <a:schemeClr val="tx1"/>
                </a:solidFill>
                <a:latin typeface="Baskerville Old Face" pitchFamily="18" charset="0"/>
                <a:cs typeface="1 MUHAMMADI QURANIC" pitchFamily="66" charset="-78"/>
              </a:rPr>
              <a:t>]</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4907704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953000" y="31242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Condemnation of Monasticism &amp; Materialism (I)</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3840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 condemns Monasticism as well as Materialism and recommends its followers to adopt middle way between these two extremist ways of life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8864662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The most emphasis of a monastic is on moral and spiritual aspect of life and ignores completely material aspect</a:t>
            </a: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A Monk considers economic activity as a sinful act</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2008974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Islamic teachings against Monasticism &amp; Materialism can be categorized as: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Achievement of </a:t>
            </a:r>
            <a:r>
              <a:rPr lang="en-US" sz="2600" b="1" dirty="0" err="1" smtClean="0">
                <a:solidFill>
                  <a:schemeClr val="tx1"/>
                </a:solidFill>
                <a:latin typeface="Baskerville Old Face" pitchFamily="18" charset="0"/>
                <a:cs typeface="1 MUHAMMADI QURANIC" pitchFamily="66" charset="-78"/>
              </a:rPr>
              <a:t>Falah</a:t>
            </a:r>
            <a:endParaRPr lang="en-US" sz="26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Fair and Equitable Distribution</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Provision of Basic Human Needs</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6844767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Islamic teachings against Monasticism &amp; Materialism can be categorized as: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Establishment of Social Justice</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Promotion of Brotherhood and Unity</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26868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3886200" y="1789814"/>
            <a:ext cx="4267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Giver of Life &amp; Death:</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a:solidFill>
                <a:schemeClr val="tx1"/>
              </a:solidFill>
              <a:latin typeface="Baskerville Old Face" panose="02020602080505020303" pitchFamily="18" charset="0"/>
            </a:endParaRPr>
          </a:p>
          <a:p>
            <a:pPr algn="r" rtl="1" eaLnBrk="1" hangingPunct="1"/>
            <a:r>
              <a:rPr lang="ur-PK" sz="2600" b="1" dirty="0" smtClean="0">
                <a:solidFill>
                  <a:schemeClr val="tx1"/>
                </a:solidFill>
                <a:latin typeface="1 MUHAMMADI QURANIC" pitchFamily="66" charset="-78"/>
                <a:cs typeface="1 MUHAMMADI QURANIC" pitchFamily="66" charset="-78"/>
              </a:rPr>
              <a:t>لا الہ الاِّ </a:t>
            </a:r>
            <a:r>
              <a:rPr lang="ur-PK" sz="2600" b="1" dirty="0">
                <a:solidFill>
                  <a:schemeClr val="tx1"/>
                </a:solidFill>
                <a:latin typeface="1 MUHAMMADI QURANIC" pitchFamily="66" charset="-78"/>
                <a:cs typeface="1 MUHAMMADI QURANIC" pitchFamily="66" charset="-78"/>
              </a:rPr>
              <a:t>اللہُ وَحْدَہٗ لَا شَرِیْکَ لَہٗ، لَہُ الْمُلْکُ وَلَہُ الْحَمْدُ</a:t>
            </a:r>
            <a:r>
              <a:rPr lang="ur-PK" sz="2600" b="1" dirty="0" smtClean="0">
                <a:solidFill>
                  <a:schemeClr val="tx1"/>
                </a:solidFill>
                <a:latin typeface="1 MUHAMMADI QURANIC" pitchFamily="66" charset="-78"/>
                <a:cs typeface="1 MUHAMMADI QURANIC" pitchFamily="66" charset="-78"/>
              </a:rPr>
              <a:t>،  </a:t>
            </a:r>
            <a:r>
              <a:rPr lang="ur-PK" sz="2600" b="1" dirty="0">
                <a:solidFill>
                  <a:schemeClr val="tx1"/>
                </a:solidFill>
                <a:latin typeface="1 MUHAMMADI QURANIC" pitchFamily="66" charset="-78"/>
                <a:cs typeface="1 MUHAMMADI QURANIC" pitchFamily="66" charset="-78"/>
              </a:rPr>
              <a:t>وَھُوَ عَلیٰ کُلِّ شَيْ ءٍ </a:t>
            </a:r>
            <a:r>
              <a:rPr lang="ur-PK" sz="2600" b="1" dirty="0" smtClean="0">
                <a:solidFill>
                  <a:schemeClr val="tx1"/>
                </a:solidFill>
                <a:latin typeface="1 MUHAMMADI QURANIC" pitchFamily="66" charset="-78"/>
                <a:cs typeface="1 MUHAMMADI QURANIC" pitchFamily="66" charset="-78"/>
              </a:rPr>
              <a:t>قَدِیْرٌ</a:t>
            </a:r>
          </a:p>
          <a:p>
            <a:pPr algn="l" rtl="1" eaLnBrk="1" hangingPunct="1"/>
            <a:r>
              <a:rPr lang="en-US" sz="2600" b="1" dirty="0" smtClean="0">
                <a:solidFill>
                  <a:schemeClr val="tx1"/>
                </a:solidFill>
                <a:latin typeface="1 MUHAMMADI QURANIC" pitchFamily="66" charset="-78"/>
                <a:cs typeface="1 MUHAMMADI QURANIC" pitchFamily="66" charset="-78"/>
              </a:rPr>
              <a:t>There is no God except Allah, He is one Who has no partner, His is the glory and His is the praise and He is powerful over everything</a:t>
            </a: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8262684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5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Islamic teachings against Monasticism &amp; Materialism can be categorized as: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Achievement of Moral and Material Development</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Circulation of Wealth</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Elimination of Exploitation</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7311863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797056" y="1155405"/>
            <a:ext cx="3657600" cy="516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  </a:t>
            </a:r>
            <a:endParaRPr lang="en-US" sz="2800" b="1" dirty="0" smtClean="0">
              <a:solidFill>
                <a:schemeClr val="bg2">
                  <a:lumMod val="50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itchFamily="18" charset="0"/>
                <a:cs typeface="1 MUHAMMADI QURANIC" pitchFamily="66" charset="-78"/>
              </a:rPr>
              <a:t>Islamic teachings against Monasticism &amp; Materialism can be categorized as:</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Establishment of Social Justice</a:t>
            </a:r>
          </a:p>
          <a:p>
            <a:pPr marL="457200" indent="-457200" algn="l" eaLnBrk="1" hangingPunct="1">
              <a:buFont typeface="Wingdings" pitchFamily="2" charset="2"/>
              <a:buChar char="ü"/>
            </a:pPr>
            <a:r>
              <a:rPr lang="en-US" sz="2600" b="1" dirty="0" smtClean="0">
                <a:solidFill>
                  <a:schemeClr val="tx1"/>
                </a:solidFill>
                <a:latin typeface="Baskerville Old Face" pitchFamily="18" charset="0"/>
                <a:cs typeface="1 MUHAMMADI QURANIC" pitchFamily="66" charset="-78"/>
              </a:rPr>
              <a:t>Promotion of Brotherhood and Unity</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6388464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143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Achievement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Falah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word </a:t>
            </a:r>
            <a:r>
              <a:rPr lang="en-US" sz="2600" b="1" dirty="0" err="1" smtClean="0">
                <a:solidFill>
                  <a:schemeClr val="tx1"/>
                </a:solidFill>
                <a:latin typeface="Baskerville Old Face" panose="02020602080505020303" pitchFamily="18" charset="0"/>
              </a:rPr>
              <a:t>Falah</a:t>
            </a:r>
            <a:r>
              <a:rPr lang="en-US" sz="2600" b="1" dirty="0" smtClean="0">
                <a:solidFill>
                  <a:schemeClr val="tx1"/>
                </a:solidFill>
                <a:latin typeface="Baskerville Old Face" panose="02020602080505020303" pitchFamily="18" charset="0"/>
              </a:rPr>
              <a:t> or well-being includes this world and the next world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concept of </a:t>
            </a:r>
            <a:r>
              <a:rPr lang="en-US" sz="2600" b="1" dirty="0" err="1" smtClean="0">
                <a:solidFill>
                  <a:schemeClr val="tx1"/>
                </a:solidFill>
                <a:latin typeface="Baskerville Old Face" panose="02020602080505020303" pitchFamily="18" charset="0"/>
              </a:rPr>
              <a:t>Falah</a:t>
            </a:r>
            <a:r>
              <a:rPr lang="en-US" sz="2600" b="1" dirty="0" smtClean="0">
                <a:solidFill>
                  <a:schemeClr val="tx1"/>
                </a:solidFill>
                <a:latin typeface="Baskerville Old Face" panose="02020602080505020303" pitchFamily="18" charset="0"/>
              </a:rPr>
              <a:t> is very comprehensive in Islam</a:t>
            </a:r>
            <a:endParaRPr lang="en-US" sz="2600" b="1" dirty="0">
              <a:solidFill>
                <a:schemeClr val="tx1"/>
              </a:solidFill>
              <a:latin typeface="Baskerville Old Face" panose="02020602080505020303" pitchFamily="18" charset="0"/>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0572941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53000" y="30480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Condemnation of Monasticism &amp; Materialism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Achievement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Falah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At micro level </a:t>
            </a:r>
            <a:r>
              <a:rPr lang="en-US" sz="2600" b="1" dirty="0" err="1" smtClean="0">
                <a:solidFill>
                  <a:schemeClr val="tx1"/>
                </a:solidFill>
                <a:latin typeface="Baskerville Old Face" panose="02020602080505020303" pitchFamily="18" charset="0"/>
              </a:rPr>
              <a:t>Falah</a:t>
            </a:r>
            <a:r>
              <a:rPr lang="en-US" sz="2600" b="1" dirty="0" smtClean="0">
                <a:solidFill>
                  <a:schemeClr val="tx1"/>
                </a:solidFill>
                <a:latin typeface="Baskerville Old Face" panose="02020602080505020303" pitchFamily="18" charset="0"/>
              </a:rPr>
              <a:t> refers to a situation where basic needs are provided to an individual and he works for his spiritual and material advancement</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8411648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Achievement of </a:t>
            </a:r>
            <a:r>
              <a:rPr lang="en-US" sz="2800" b="1" dirty="0" err="1" smtClean="0">
                <a:solidFill>
                  <a:schemeClr val="bg2">
                    <a:lumMod val="50000"/>
                  </a:schemeClr>
                </a:solidFill>
                <a:latin typeface="Levenim MT" panose="02010502060101010101" pitchFamily="2" charset="-79"/>
                <a:cs typeface="Levenim MT" panose="02010502060101010101" pitchFamily="2" charset="-79"/>
              </a:rPr>
              <a:t>Falah</a:t>
            </a:r>
            <a:r>
              <a:rPr lang="en-US" sz="2800" b="1" dirty="0" smtClean="0">
                <a:solidFill>
                  <a:schemeClr val="bg2">
                    <a:lumMod val="50000"/>
                  </a:schemeClr>
                </a:solidFill>
                <a:latin typeface="Levenim MT" panose="02010502060101010101" pitchFamily="2" charset="-79"/>
                <a:cs typeface="Levenim MT" panose="02010502060101010101" pitchFamily="2" charset="-79"/>
              </a:rPr>
              <a: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At macro level it aims at happy society with clean environment, with opportunities to it member for progress in socio-political and religious affairs</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6300769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Fair and Equitable Distribution:</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objective of Islamic economics is to make distribution of economic resources, wealth and income fair and equitable.</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8484116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Fair and Equitable Distribution:</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 discourages concentration of wealth in few hands and ensures its circulation among all the sections of society</a:t>
            </a:r>
            <a:endParaRPr lang="en-US" sz="26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3709408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Provision of Basic Human Needs: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Its objective to provide basic necessities of life like food, clothing and shelter to all the citizens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To have the basic necessities is the fundamental right</a:t>
            </a:r>
            <a:endParaRPr lang="en-US" sz="25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78888376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Provision of Basic Human Needs:</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responsibility of Islamic state is to provide basic needs of life to those who are unable to earn due to physical disability, unemployment or any other reason</a:t>
            </a:r>
            <a:endParaRPr lang="en-US" sz="2500" b="1" dirty="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7539114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7526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Giver of Life &amp; Death: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قُلْ هُوَ اللّـٰهُ </a:t>
            </a:r>
            <a:r>
              <a:rPr lang="ur-PK" sz="2800" b="1" dirty="0" smtClean="0">
                <a:solidFill>
                  <a:schemeClr val="tx1"/>
                </a:solidFill>
                <a:latin typeface="Baskerville Old Face" pitchFamily="18" charset="0"/>
                <a:cs typeface="1 MUHAMMADI QURANIC" pitchFamily="66" charset="-78"/>
              </a:rPr>
              <a:t>اَحَدٌٝاللَّـهُ </a:t>
            </a:r>
            <a:r>
              <a:rPr lang="ur-PK" sz="2800" b="1" dirty="0">
                <a:solidFill>
                  <a:schemeClr val="tx1"/>
                </a:solidFill>
                <a:latin typeface="Baskerville Old Face" pitchFamily="18" charset="0"/>
                <a:cs typeface="1 MUHAMMADI QURANIC" pitchFamily="66" charset="-78"/>
              </a:rPr>
              <a:t>الصَّمَدُ</a:t>
            </a:r>
            <a:r>
              <a:rPr lang="en-US" sz="2800" b="1" dirty="0" smtClean="0">
                <a:solidFill>
                  <a:schemeClr val="tx1"/>
                </a:solidFill>
                <a:latin typeface="Baskerville Old Face" pitchFamily="18" charset="0"/>
                <a:cs typeface="1 MUHAMMADI QURANIC" pitchFamily="66" charset="-78"/>
              </a:rPr>
              <a:t>  </a:t>
            </a:r>
            <a:r>
              <a:rPr lang="ur-PK" sz="2800" b="1" dirty="0">
                <a:solidFill>
                  <a:schemeClr val="tx1"/>
                </a:solidFill>
                <a:latin typeface="Baskerville Old Face" pitchFamily="18" charset="0"/>
                <a:cs typeface="1 MUHAMMADI QURANIC" pitchFamily="66" charset="-78"/>
              </a:rPr>
              <a:t>ٝ</a:t>
            </a:r>
            <a:r>
              <a:rPr lang="en-US" sz="2800" b="1" dirty="0" smtClean="0">
                <a:solidFill>
                  <a:schemeClr val="tx1"/>
                </a:solidFill>
                <a:latin typeface="Baskerville Old Face" pitchFamily="18" charset="0"/>
                <a:cs typeface="1 MUHAMMADI QURANIC" pitchFamily="66" charset="-78"/>
              </a:rPr>
              <a:t> </a:t>
            </a:r>
            <a:r>
              <a:rPr lang="ur-PK" sz="2800" b="1" dirty="0">
                <a:solidFill>
                  <a:schemeClr val="tx1"/>
                </a:solidFill>
                <a:latin typeface="Baskerville Old Face" pitchFamily="18" charset="0"/>
                <a:cs typeface="1 MUHAMMADI QURANIC" pitchFamily="66" charset="-78"/>
              </a:rPr>
              <a:t>لَمْ يَلِدْ وَلَمْ </a:t>
            </a:r>
            <a:r>
              <a:rPr lang="ur-PK" sz="2800" b="1" dirty="0" smtClean="0">
                <a:solidFill>
                  <a:schemeClr val="tx1"/>
                </a:solidFill>
                <a:latin typeface="Baskerville Old Face" pitchFamily="18" charset="0"/>
                <a:cs typeface="1 MUHAMMADI QURANIC" pitchFamily="66" charset="-78"/>
              </a:rPr>
              <a:t>يُوْلَدْٝولَمْ </a:t>
            </a:r>
            <a:r>
              <a:rPr lang="ur-PK" sz="2800" b="1" dirty="0">
                <a:solidFill>
                  <a:schemeClr val="tx1"/>
                </a:solidFill>
                <a:latin typeface="Baskerville Old Face" pitchFamily="18" charset="0"/>
                <a:cs typeface="1 MUHAMMADI QURANIC" pitchFamily="66" charset="-78"/>
              </a:rPr>
              <a:t>يَكُنْ </a:t>
            </a:r>
            <a:r>
              <a:rPr lang="ur-PK" sz="2800" b="1" dirty="0" smtClean="0">
                <a:solidFill>
                  <a:schemeClr val="tx1"/>
                </a:solidFill>
                <a:latin typeface="Baskerville Old Face" pitchFamily="18" charset="0"/>
                <a:cs typeface="1 MUHAMMADI QURANIC" pitchFamily="66" charset="-78"/>
              </a:rPr>
              <a:t>لَّـه </a:t>
            </a:r>
            <a:r>
              <a:rPr lang="ur-PK" sz="2800" b="1" dirty="0">
                <a:solidFill>
                  <a:schemeClr val="tx1"/>
                </a:solidFill>
                <a:latin typeface="Baskerville Old Face" pitchFamily="18" charset="0"/>
                <a:cs typeface="1 MUHAMMADI QURANIC" pitchFamily="66" charset="-78"/>
              </a:rPr>
              <a:t>كُفُوًا اَحَدٌ</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rPr>
              <a:t>Proclaim Allah is one. The independent of all. He begets not nor is He begotten. None is compatible unto Him.</a:t>
            </a:r>
            <a:r>
              <a:rPr lang="en-US" sz="2800" b="1" dirty="0" smtClean="0">
                <a:solidFill>
                  <a:schemeClr val="tx1"/>
                </a:solidFill>
                <a:latin typeface="Baskerville Old Face" pitchFamily="18" charset="0"/>
                <a:cs typeface="1 MUHAMMADI QURANIC" pitchFamily="66" charset="-78"/>
              </a:rPr>
              <a:t> [Q112]</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4702788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Establishment of Social Justice:</a:t>
            </a: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objective of Islamic economic system is to establish socio-economic justice among all the members of the nation</a:t>
            </a:r>
            <a:endParaRPr lang="en-US" sz="2600" b="1" dirty="0">
              <a:solidFill>
                <a:schemeClr val="tx1"/>
              </a:solidFill>
              <a:latin typeface="Baskerville Old Face" panose="02020602080505020303" pitchFamily="18" charset="0"/>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41127400"/>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53000"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Condemnation of Monasticism &amp; Materialism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9906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Establishment of Social Justice:</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system meets the challenge of disproportionate division of wealth by making it obligatory on the rich to surrender a part of wealth for needy people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4465733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Brotherhood and Unity:</a:t>
            </a:r>
          </a:p>
          <a:p>
            <a:pPr marL="457200" indent="-457200" algn="l" eaLnBrk="1" hangingPunct="1">
              <a:buFont typeface="Arial" panose="020B0604020202020204" pitchFamily="34" charset="0"/>
              <a:buChar char="•"/>
            </a:pPr>
            <a:r>
              <a:rPr lang="en-US" sz="2500" b="1" dirty="0" smtClean="0">
                <a:solidFill>
                  <a:schemeClr val="tx1"/>
                </a:solidFill>
                <a:latin typeface="Baskerville Old Face" panose="02020602080505020303" pitchFamily="18" charset="0"/>
              </a:rPr>
              <a:t>The system through zakat and other means of helping the poor achieves social harmony and promotes brotherhood between different sections of society</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9026643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Moral and Material Development: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system achieve this objective through taxation and fiscal management particularly through zakat</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621462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648200" y="1061484"/>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Moral and Material Development: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Taxes and Zakat creates the consumption and investment which would have multiplier effect on the growth of the national income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5297134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648200" y="1061484"/>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Circulation of Wealth:</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Zakat discourages hoardings and encourages investment</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Zakat increases the purchasing power of poor and force industrialist to produce more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4973187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648200" y="1061484"/>
            <a:ext cx="3657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Condemnation of Monasticism &amp; Materialism (III):</a:t>
            </a:r>
          </a:p>
          <a:p>
            <a:pPr algn="l"/>
            <a:r>
              <a:rPr lang="en-US" sz="2800" b="1" dirty="0" smtClean="0">
                <a:solidFill>
                  <a:schemeClr val="bg2">
                    <a:lumMod val="50000"/>
                  </a:schemeClr>
                </a:solidFill>
                <a:latin typeface="Levenim MT" panose="02010502060101010101" pitchFamily="2" charset="-79"/>
                <a:cs typeface="Levenim MT" panose="02010502060101010101" pitchFamily="2" charset="-79"/>
              </a:rPr>
              <a:t>Elimination of Exploitation:</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The Islamic economic system ensures the elimination of exploitation of one human by another</a:t>
            </a:r>
          </a:p>
          <a:p>
            <a:pPr marL="457200" indent="-457200" algn="l" eaLnBrk="1" hangingPunct="1">
              <a:buFont typeface="Arial" panose="020B0604020202020204" pitchFamily="34" charset="0"/>
              <a:buChar char="•"/>
            </a:pPr>
            <a:r>
              <a:rPr lang="en-US" sz="2400" b="1" dirty="0" smtClean="0">
                <a:solidFill>
                  <a:schemeClr val="tx1"/>
                </a:solidFill>
                <a:latin typeface="Baskerville Old Face" panose="02020602080505020303" pitchFamily="18" charset="0"/>
              </a:rPr>
              <a:t>It discourages the interest which is the tool of exploitation</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794340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Giver of Life &amp; Death: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1 MUHAMMADI QURANIC" pitchFamily="66" charset="-78"/>
                <a:cs typeface="1 MUHAMMADI QURANIC" pitchFamily="66" charset="-78"/>
              </a:rPr>
              <a:t>ت</a:t>
            </a:r>
            <a:r>
              <a:rPr lang="ur-PK" sz="2800" b="1" dirty="0" smtClean="0">
                <a:solidFill>
                  <a:schemeClr val="tx1"/>
                </a:solidFill>
                <a:latin typeface="1 MUHAMMADI QURANIC" pitchFamily="66" charset="-78"/>
                <a:cs typeface="1 MUHAMMADI QURANIC" pitchFamily="66" charset="-78"/>
              </a:rPr>
              <a:t>وْلِجُ </a:t>
            </a:r>
            <a:r>
              <a:rPr lang="ur-PK" sz="2800" b="1" dirty="0">
                <a:solidFill>
                  <a:schemeClr val="tx1"/>
                </a:solidFill>
                <a:latin typeface="1 MUHAMMADI QURANIC" pitchFamily="66" charset="-78"/>
                <a:cs typeface="1 MUHAMMADI QURANIC" pitchFamily="66" charset="-78"/>
              </a:rPr>
              <a:t>اللَّيْلَ فِى النَّـهَارِ وَتُوْلِجُ النَّـهَارَ فِى اللَّيْلِ ۖ وَتُخْرِجُ الْحَىَّ مِنَ الْمَيِّتِ وَتُخْرِجُ الْمَيِّتَ مِنَ الْحَيِّ ۖ وَتَـرْزُقُ مَنْ تَشَآءُ بِغَيْـرِ </a:t>
            </a:r>
            <a:r>
              <a:rPr lang="ur-PK" sz="2800" b="1" dirty="0" smtClean="0">
                <a:solidFill>
                  <a:schemeClr val="tx1"/>
                </a:solidFill>
                <a:latin typeface="1 MUHAMMADI QURANIC" pitchFamily="66" charset="-78"/>
                <a:cs typeface="1 MUHAMMADI QURANIC" pitchFamily="66" charset="-78"/>
              </a:rPr>
              <a:t>حِسَابٍ</a:t>
            </a:r>
            <a:endParaRPr lang="en-US" sz="2800" b="1" dirty="0" smtClean="0">
              <a:solidFill>
                <a:schemeClr val="tx1"/>
              </a:solidFill>
              <a:latin typeface="1 MUHAMMADI QURANIC" pitchFamily="66" charset="-78"/>
              <a:cs typeface="1 MUHAMMADI QURANIC" pitchFamily="66" charset="-78"/>
            </a:endParaRPr>
          </a:p>
          <a:p>
            <a:pPr algn="l" eaLnBrk="1" hangingPunct="1"/>
            <a:r>
              <a:rPr lang="en-US" sz="2800" b="1" dirty="0" smtClean="0">
                <a:solidFill>
                  <a:schemeClr val="tx1"/>
                </a:solidFill>
                <a:latin typeface="Baskerville Old Face" pitchFamily="18" charset="0"/>
              </a:rPr>
              <a:t>You (Allah) intern the night into day and You (Allah) intern the day into night. You (Allah) produce the living form the dead and You (Allah) produce the dead from the living and You give livelihood without measure whom You want'.</a:t>
            </a:r>
            <a:r>
              <a:rPr lang="en-US" sz="2800" b="1" dirty="0" smtClean="0">
                <a:solidFill>
                  <a:schemeClr val="tx1"/>
                </a:solidFill>
                <a:latin typeface="Baskerville Old Face" pitchFamily="18" charset="0"/>
                <a:cs typeface="1 MUHAMMADI QURANIC" pitchFamily="66" charset="-78"/>
              </a:rPr>
              <a:t> [Q 3: 27]</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151173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3276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Giver of Life &amp; Death</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a:solidFill>
                <a:schemeClr val="tx1"/>
              </a:solidFill>
              <a:latin typeface="Baskerville Old Face" panose="02020602080505020303" pitchFamily="18" charset="0"/>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8862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632621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953000" y="32766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Islamic Economic System (IES)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8288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Economic System: </a:t>
            </a:r>
          </a:p>
          <a:p>
            <a:pPr algn="l"/>
            <a:r>
              <a:rPr lang="en-US" sz="2800" b="1" dirty="0" smtClean="0">
                <a:solidFill>
                  <a:schemeClr val="tx1"/>
                </a:solidFill>
                <a:latin typeface="Baskerville Old Face" pitchFamily="18" charset="0"/>
                <a:cs typeface="Levenim MT" panose="02010502060101010101" pitchFamily="2" charset="-79"/>
              </a:rPr>
              <a:t>Islamic </a:t>
            </a:r>
            <a:r>
              <a:rPr lang="en-US" sz="2800" b="1" dirty="0">
                <a:solidFill>
                  <a:schemeClr val="tx1"/>
                </a:solidFill>
                <a:latin typeface="Baskerville Old Face" pitchFamily="18" charset="0"/>
                <a:cs typeface="Levenim MT" panose="02010502060101010101" pitchFamily="2" charset="-79"/>
              </a:rPr>
              <a:t>economic system consists of institutions, organization, and social values by which natural, human and man-made resources are used to produce, exchange, distribute and consume </a:t>
            </a:r>
            <a:r>
              <a:rPr lang="en-US" sz="2800" b="1" dirty="0" smtClean="0">
                <a:solidFill>
                  <a:schemeClr val="tx1"/>
                </a:solidFill>
                <a:latin typeface="Baskerville Old Face" pitchFamily="18" charset="0"/>
                <a:cs typeface="Levenim MT" panose="02010502060101010101" pitchFamily="2" charset="-79"/>
              </a:rPr>
              <a:t>wealth / goods and services under the guiding principles of Islam to achieve “</a:t>
            </a:r>
            <a:r>
              <a:rPr lang="en-US" sz="2800" b="1" dirty="0" err="1" smtClean="0">
                <a:solidFill>
                  <a:schemeClr val="tx1"/>
                </a:solidFill>
                <a:latin typeface="Baskerville Old Face" pitchFamily="18" charset="0"/>
                <a:cs typeface="Levenim MT" panose="02010502060101010101" pitchFamily="2" charset="-79"/>
              </a:rPr>
              <a:t>Falah</a:t>
            </a:r>
            <a:r>
              <a:rPr lang="en-US" sz="2800" b="1" dirty="0" smtClean="0">
                <a:solidFill>
                  <a:schemeClr val="tx1"/>
                </a:solidFill>
                <a:latin typeface="Baskerville Old Face" pitchFamily="18" charset="0"/>
                <a:cs typeface="Levenim MT" panose="02010502060101010101" pitchFamily="2" charset="-79"/>
              </a:rPr>
              <a:t>” in the world and hereafter.</a:t>
            </a:r>
            <a:endParaRPr lang="en-US" sz="2800" b="1" dirty="0">
              <a:solidFill>
                <a:schemeClr val="tx1"/>
              </a:solidFill>
              <a:latin typeface="Baskerville Old Face" pitchFamily="18" charset="0"/>
              <a:cs typeface="Levenim MT" panose="02010502060101010101" pitchFamily="2" charset="-79"/>
            </a:endParaRPr>
          </a:p>
          <a:p>
            <a:pPr algn="l"/>
            <a:endParaRPr lang="en-US" sz="2800" b="1" dirty="0">
              <a:solidFill>
                <a:schemeClr val="tx1"/>
              </a:solidFill>
              <a:latin typeface="Baskerville Old Face" pitchFamily="18" charset="0"/>
              <a:cs typeface="Levenim MT" panose="02010502060101010101" pitchFamily="2" charset="-79"/>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6691346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Economic System:</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The Muslims are required to lead a material life in such a way that it becomes a source of happiness and prosperity in the existing world and also in the world hereafter</a:t>
            </a:r>
            <a:r>
              <a:rPr lang="en-US" sz="2600" b="1" dirty="0" smtClean="0">
                <a:solidFill>
                  <a:schemeClr val="tx1"/>
                </a:solidFill>
                <a:latin typeface="1 MUHAMMADI QURANIC" pitchFamily="66" charset="-78"/>
                <a:cs typeface="1 MUHAMMADI QURANIC" pitchFamily="66" charset="-78"/>
              </a:rPr>
              <a:t>.</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315726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76800" y="32766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Allah is the Creator / Sustainer of </a:t>
            </a:r>
            <a:r>
              <a:rPr lang="en-US" b="1" dirty="0">
                <a:solidFill>
                  <a:schemeClr val="tx2">
                    <a:lumMod val="60000"/>
                    <a:lumOff val="40000"/>
                  </a:schemeClr>
                </a:solidFill>
                <a:latin typeface="Baskerville Old Face" panose="02020602080505020303" pitchFamily="18" charset="0"/>
              </a:rPr>
              <a:t>T</a:t>
            </a:r>
            <a:r>
              <a:rPr lang="en-US" b="1" dirty="0" smtClean="0">
                <a:solidFill>
                  <a:schemeClr val="tx2">
                    <a:lumMod val="60000"/>
                    <a:lumOff val="40000"/>
                  </a:schemeClr>
                </a:solidFill>
                <a:latin typeface="Baskerville Old Face" panose="02020602080505020303" pitchFamily="18" charset="0"/>
              </a:rPr>
              <a:t>his Universe</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5"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936671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Islamic Economic System:</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1 MUHAMMADI QURANIC" pitchFamily="66" charset="-78"/>
                <a:cs typeface="1 MUHAMMADI QURANIC" pitchFamily="66" charset="-78"/>
              </a:rPr>
              <a:t>“</a:t>
            </a:r>
            <a:r>
              <a:rPr lang="en-US" sz="2600" b="1" dirty="0" err="1" smtClean="0">
                <a:solidFill>
                  <a:schemeClr val="tx1"/>
                </a:solidFill>
                <a:latin typeface="Baskerville Old Face" pitchFamily="18" charset="0"/>
                <a:cs typeface="1 MUHAMMADI QURANIC" pitchFamily="66" charset="-78"/>
              </a:rPr>
              <a:t>Falah</a:t>
            </a:r>
            <a:r>
              <a:rPr lang="en-US" sz="2600" b="1" dirty="0" smtClean="0">
                <a:solidFill>
                  <a:schemeClr val="tx1"/>
                </a:solidFill>
                <a:latin typeface="Baskerville Old Face" pitchFamily="18" charset="0"/>
                <a:cs typeface="1 MUHAMMADI QURANIC" pitchFamily="66" charset="-78"/>
              </a:rPr>
              <a:t>” here and hereafter is the chief objective of every Muslim to be achieved through the Islamic Economic System</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itchFamily="18" charset="0"/>
                <a:cs typeface="1 MUHAMMADI QURANIC" pitchFamily="66" charset="-78"/>
              </a:rPr>
              <a:t>Islam accepts the market forces of supply and demand</a:t>
            </a:r>
            <a:endParaRPr lang="en-US" sz="2600" b="1" dirty="0" smtClean="0">
              <a:solidFill>
                <a:schemeClr val="tx1"/>
              </a:solidFill>
              <a:latin typeface="Baskerville Old Face" panose="02020602080505020303" pitchFamily="18" charset="0"/>
            </a:endParaRPr>
          </a:p>
        </p:txBody>
      </p:sp>
      <p:sp>
        <p:nvSpPr>
          <p:cNvPr id="6" name="TextBox 5"/>
          <p:cNvSpPr txBox="1"/>
          <p:nvPr/>
        </p:nvSpPr>
        <p:spPr>
          <a:xfrm>
            <a:off x="2362200" y="38862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592910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76800"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Salient Features of Islamic Economic System (IES)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Salient Features of Islamic Economic System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Individual liberty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Right of Property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Basic Rules and Regulations of consumption, and investment of private property</a:t>
            </a:r>
            <a:endParaRPr lang="en-US" sz="2600" b="1" dirty="0">
              <a:solidFill>
                <a:schemeClr val="tx1"/>
              </a:solidFill>
              <a:latin typeface="1 MUHAMMADI QURANIC" pitchFamily="66" charset="-78"/>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661788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Salient Features of Islamic Economic System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No gambling through Money Capital</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Payment of Zakat is compulsory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Payment of </a:t>
            </a:r>
            <a:r>
              <a:rPr lang="en-US" sz="2600" b="1" dirty="0" err="1" smtClean="0">
                <a:solidFill>
                  <a:schemeClr val="tx1"/>
                </a:solidFill>
                <a:latin typeface="Baskerville Old Face" panose="02020602080505020303" pitchFamily="18" charset="0"/>
                <a:cs typeface="1 MUHAMMADI QURANIC" pitchFamily="66" charset="-78"/>
              </a:rPr>
              <a:t>Ushr</a:t>
            </a:r>
            <a:r>
              <a:rPr lang="en-US" sz="2600" b="1" dirty="0" smtClean="0">
                <a:solidFill>
                  <a:schemeClr val="tx1"/>
                </a:solidFill>
                <a:latin typeface="Baskerville Old Face" panose="02020602080505020303" pitchFamily="18" charset="0"/>
                <a:cs typeface="1 MUHAMMADI QURANIC" pitchFamily="66" charset="-78"/>
              </a:rPr>
              <a:t> is compulsory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No lending of Money capital on interest </a:t>
            </a:r>
            <a:endParaRPr lang="en-US" sz="2600" b="1" dirty="0">
              <a:solidFill>
                <a:schemeClr val="tx1"/>
              </a:solidFill>
              <a:latin typeface="1 MUHAMMADI QURANIC" pitchFamily="66" charset="-78"/>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9063342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Salient Features of Islamic Economic System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Spending of Luxurious is forbidden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No use of property against public interest</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Care for Halal &amp; Haram in respect of Earnings, Production, Consumption of wealth</a:t>
            </a:r>
            <a:endParaRPr lang="en-US" sz="2600" b="1" dirty="0">
              <a:solidFill>
                <a:schemeClr val="tx1"/>
              </a:solidFill>
              <a:latin typeface="1 MUHAMMADI QURANIC" pitchFamily="66" charset="-78"/>
              <a:cs typeface="1 MUHAMMADI QURANIC" pitchFamily="66" charset="-78"/>
            </a:endParaRPr>
          </a:p>
        </p:txBody>
      </p:sp>
      <p:sp>
        <p:nvSpPr>
          <p:cNvPr id="4"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Tree>
    <p:extLst>
      <p:ext uri="{BB962C8B-B14F-4D97-AF65-F5344CB8AC3E}">
        <p14:creationId xmlns:p14="http://schemas.microsoft.com/office/powerpoint/2010/main" val="28317176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32004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Appreciation &amp; Prohibition of IES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Appreciation and Prohibition of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IES appreciates: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People should struggle to increase their income from right way</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They should spend their income on necessities carefully</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Social equalities</a:t>
            </a:r>
          </a:p>
          <a:p>
            <a:pPr marL="914400" lvl="1" indent="-457200" algn="l" eaLnBrk="1" hangingPunct="1">
              <a:buFont typeface="Wingdings" pitchFamily="2" charset="2"/>
              <a:buChar char="Ø"/>
            </a:pPr>
            <a:endParaRPr lang="en-US" sz="2400" b="1" dirty="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283841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295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Appreciation and Prohibition of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endParaRPr lang="en-US" sz="2600" b="1" dirty="0" smtClean="0">
              <a:solidFill>
                <a:schemeClr val="tx1"/>
              </a:solidFill>
              <a:latin typeface="Baskerville Old Face" panose="02020602080505020303" pitchFamily="18" charset="0"/>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IES appreciates:</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rPr>
              <a:t>There should be a perfect and sound Socio Political System</a:t>
            </a:r>
          </a:p>
          <a:p>
            <a:pPr marL="457200" indent="-457200" algn="l" eaLnBrk="1" hangingPunct="1">
              <a:buFont typeface="Wingdings" pitchFamily="2" charset="2"/>
              <a:buChar char="ü"/>
            </a:pPr>
            <a:r>
              <a:rPr lang="en-US" sz="2600" b="1" dirty="0" smtClean="0">
                <a:solidFill>
                  <a:schemeClr val="tx1"/>
                </a:solidFill>
                <a:latin typeface="Baskerville Old Face" panose="02020602080505020303" pitchFamily="18" charset="0"/>
                <a:cs typeface="1 MUHAMMADI QURANIC" pitchFamily="66" charset="-78"/>
              </a:rPr>
              <a:t>Consumption of Wealth should be according to the teachings of Islam</a:t>
            </a:r>
            <a:endParaRPr lang="en-US" sz="2400" b="1" dirty="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617621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Appreciation and Prohibition of 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IES Prohibits:</a:t>
            </a:r>
          </a:p>
          <a:p>
            <a:pPr marL="457200" indent="-45720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Production of drugs, alcoholic drink, gambling, lottery, musical instruments, </a:t>
            </a:r>
            <a:r>
              <a:rPr lang="en-US" sz="2400" b="1" dirty="0" err="1" smtClean="0">
                <a:solidFill>
                  <a:schemeClr val="tx1"/>
                </a:solidFill>
                <a:latin typeface="Baskerville Old Face" pitchFamily="18" charset="0"/>
                <a:cs typeface="1 MUHAMMADI QURANIC" pitchFamily="66" charset="-78"/>
              </a:rPr>
              <a:t>etc</a:t>
            </a:r>
            <a:endParaRPr lang="en-US" sz="2400" b="1" dirty="0" smtClean="0">
              <a:solidFill>
                <a:schemeClr val="tx1"/>
              </a:solidFill>
              <a:latin typeface="Baskerville Old Face" pitchFamily="18" charset="0"/>
              <a:cs typeface="1 MUHAMMADI QURANIC" pitchFamily="66" charset="-78"/>
            </a:endParaRPr>
          </a:p>
          <a:p>
            <a:pPr marL="457200" indent="-45720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Lending and borrowing of money on interest</a:t>
            </a:r>
          </a:p>
          <a:p>
            <a:pPr marL="457200" indent="-457200" algn="l" eaLnBrk="1" hangingPunct="1">
              <a:buFont typeface="Wingdings" pitchFamily="2" charset="2"/>
              <a:buChar char="ü"/>
            </a:pPr>
            <a:r>
              <a:rPr lang="en-US" sz="2400" b="1" dirty="0" smtClean="0">
                <a:solidFill>
                  <a:schemeClr val="tx1"/>
                </a:solidFill>
                <a:latin typeface="Baskerville Old Face" pitchFamily="18" charset="0"/>
                <a:cs typeface="1 MUHAMMADI QURANIC" pitchFamily="66" charset="-78"/>
              </a:rPr>
              <a:t>Black marketing, hoarding, smuggling </a:t>
            </a:r>
            <a:r>
              <a:rPr lang="en-US" sz="2400" b="1" dirty="0" err="1" smtClean="0">
                <a:solidFill>
                  <a:schemeClr val="tx1"/>
                </a:solidFill>
                <a:latin typeface="Baskerville Old Face" pitchFamily="18" charset="0"/>
                <a:cs typeface="1 MUHAMMADI QURANIC" pitchFamily="66" charset="-78"/>
              </a:rPr>
              <a:t>etc</a:t>
            </a:r>
            <a:endParaRPr lang="en-US" sz="2400" b="1" dirty="0">
              <a:solidFill>
                <a:schemeClr val="tx1"/>
              </a:solidFill>
              <a:latin typeface="Baskerville Old Face" pitchFamily="18" charset="0"/>
              <a:cs typeface="1 MUHAMMADI QURANIC" pitchFamily="66" charset="-78"/>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191086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731774" y="2895600"/>
            <a:ext cx="3657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Distribution &amp; Circulation of Wealth Economic Growth and Inequalities</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One of the major features of Islamic economic system is the concept that, the Almighty God is the creator of this universe.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He has created all the things out of nothing</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666591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&amp; Circulation of wealth Economic Growth &amp; Inequalities: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Interest based business are prohibited</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Payment of Zakat and </a:t>
            </a:r>
            <a:r>
              <a:rPr lang="en-US" sz="2600" b="1" dirty="0" err="1" smtClean="0">
                <a:solidFill>
                  <a:schemeClr val="tx1"/>
                </a:solidFill>
                <a:latin typeface="Baskerville Old Face" panose="02020602080505020303" pitchFamily="18" charset="0"/>
                <a:cs typeface="1 MUHAMMADI QURANIC" pitchFamily="66" charset="-78"/>
              </a:rPr>
              <a:t>Ushr</a:t>
            </a:r>
            <a:r>
              <a:rPr lang="en-US" sz="2600" b="1" dirty="0" smtClean="0">
                <a:solidFill>
                  <a:schemeClr val="tx1"/>
                </a:solidFill>
                <a:latin typeface="Baskerville Old Face" panose="02020602080505020303" pitchFamily="18" charset="0"/>
                <a:cs typeface="1 MUHAMMADI QURANIC" pitchFamily="66" charset="-78"/>
              </a:rPr>
              <a:t> is legal obligation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Zakat and </a:t>
            </a:r>
            <a:r>
              <a:rPr lang="en-US" sz="2600" b="1" dirty="0" err="1" smtClean="0">
                <a:solidFill>
                  <a:schemeClr val="tx1"/>
                </a:solidFill>
                <a:latin typeface="Baskerville Old Face" panose="02020602080505020303" pitchFamily="18" charset="0"/>
                <a:cs typeface="1 MUHAMMADI QURANIC" pitchFamily="66" charset="-78"/>
              </a:rPr>
              <a:t>Ushr</a:t>
            </a:r>
            <a:endParaRPr lang="en-US" sz="2400" b="1" dirty="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619415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&amp; Circulation of wealth Economic Growth &amp; Inequalities: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Hoarding of goods to earn excessive profit is forbidden</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People are induced to give charity to the poor</a:t>
            </a:r>
            <a:endParaRPr lang="en-US" sz="2400" b="1" dirty="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51759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&amp; Circulation of wealth Economic Growth &amp; Inequalities: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Islamic laws of inheritance is required to be implemented</a:t>
            </a:r>
          </a:p>
          <a:p>
            <a:pPr marL="457200" indent="-457200" algn="l" eaLnBrk="1" hangingPunct="1">
              <a:buFont typeface="Arial" panose="020B0604020202020204" pitchFamily="34" charset="0"/>
              <a:buChar char="•"/>
            </a:pPr>
            <a:r>
              <a:rPr lang="en-US" sz="2600" b="1" dirty="0">
                <a:solidFill>
                  <a:schemeClr val="tx1"/>
                </a:solidFill>
                <a:latin typeface="Baskerville Old Face" panose="02020602080505020303" pitchFamily="18" charset="0"/>
              </a:rPr>
              <a:t>M</a:t>
            </a:r>
            <a:r>
              <a:rPr lang="en-US" sz="2600" b="1" dirty="0" smtClean="0">
                <a:solidFill>
                  <a:schemeClr val="tx1"/>
                </a:solidFill>
                <a:latin typeface="Baskerville Old Face" panose="02020602080505020303" pitchFamily="18" charset="0"/>
              </a:rPr>
              <a:t>onopolies to control the supply of goods is not allowed </a:t>
            </a:r>
          </a:p>
          <a:p>
            <a:pPr marL="457200" indent="-457200" algn="l" eaLnBrk="1" hangingPunct="1">
              <a:buFont typeface="Arial" panose="020B0604020202020204" pitchFamily="34" charset="0"/>
              <a:buChar char="•"/>
            </a:pPr>
            <a:endParaRPr lang="en-US" sz="2400" b="1" dirty="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416233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Distribution &amp; Circulation of wealth Economic Growth &amp; Inequalities: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Interest-free economy</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Prohibition of accumulation of wealth</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cs typeface="1 MUHAMMADI QURANIC" pitchFamily="66" charset="-78"/>
              </a:rPr>
              <a:t>Social and individual welfare</a:t>
            </a:r>
            <a:endParaRPr lang="en-US" sz="2400" b="1" dirty="0">
              <a:solidFill>
                <a:schemeClr val="tx1"/>
              </a:solidFill>
              <a:latin typeface="1 MUHAMMADI QURANIC" pitchFamily="66" charset="-78"/>
              <a:cs typeface="1 MUHAMMADI QURANIC" pitchFamily="66" charset="-78"/>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506557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76800" y="31242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Factors of Production in IES and CES</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Factors of production in Conventional Economic System are: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Land</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Labor</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Capital</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Entrepreneur</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267284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mj-lt"/>
              <a:buAutoNum type="arabicPeriod"/>
            </a:pPr>
            <a:endParaRPr lang="en-US" sz="2600" b="1" dirty="0" smtClean="0">
              <a:solidFill>
                <a:schemeClr val="tx1"/>
              </a:solidFill>
              <a:latin typeface="Baskerville Old Face" panose="02020602080505020303" pitchFamily="18" charset="0"/>
            </a:endParaRP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Land – Rent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Labor – Wages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Capital – Interest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Entrepreneur – Profits</a:t>
            </a:r>
          </a:p>
          <a:p>
            <a:pPr algn="l" eaLnBrk="1" hangingPunct="1"/>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027298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In conventional Economic System the fourth factor which brings together the other three factors, exploits them and bears the risk of profit and loss in production</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139249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factors of production in Islamic Economic System are:</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Land</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Labor</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Capital</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523729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4478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Entrepreneur &amp; Capital is a single factor of production</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As interest is Haram hence the risk of profit &amp; loss is with the capital </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66105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He provides livelihood and subsistence to all of His creatures in the universe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He is one who created all means and resources through which man earns his livelihood</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505828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Factors of Production in IES &amp; CES:</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Anyone investing capital must take the risk of the investment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Land – Rent</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Labor – Wages</a:t>
            </a:r>
          </a:p>
          <a:p>
            <a:pPr marL="514350" indent="-514350" algn="l" eaLnBrk="1" hangingPunct="1">
              <a:buFont typeface="+mj-lt"/>
              <a:buAutoNum type="arabicPeriod"/>
            </a:pPr>
            <a:r>
              <a:rPr lang="en-US" sz="2600" b="1" dirty="0" smtClean="0">
                <a:solidFill>
                  <a:schemeClr val="tx1"/>
                </a:solidFill>
                <a:latin typeface="Baskerville Old Face" panose="02020602080505020303" pitchFamily="18" charset="0"/>
              </a:rPr>
              <a:t>Capital – Profit or Loss</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08832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00600" y="3048000"/>
            <a:ext cx="3657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The Superiority of God-Made Laws over Man-Made Laws (I)</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God-made laws are superior because of the following facts:</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God is above class status</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God is above racial prejudice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284660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God-made laws are superior because of the following facts:</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God, as creator, fully knows humans as well as the world in which they live</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7077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God-made laws are superior because of the following facts:</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God-made laws will be just and based on fully informed decisions</a:t>
            </a:r>
          </a:p>
          <a:p>
            <a:pPr marL="514350" indent="-514350" algn="l" eaLnBrk="1" hangingPunct="1">
              <a:buFont typeface="Wingdings" pitchFamily="2" charset="2"/>
              <a:buChar char="ü"/>
            </a:pPr>
            <a:r>
              <a:rPr lang="en-US" sz="2600" b="1" dirty="0" smtClean="0">
                <a:solidFill>
                  <a:schemeClr val="tx1"/>
                </a:solidFill>
                <a:latin typeface="Baskerville Old Face" panose="02020602080505020303" pitchFamily="18" charset="0"/>
              </a:rPr>
              <a:t>God is above gender rivalry</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3489780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00600" y="3200400"/>
            <a:ext cx="3657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The Superiority of God-Made Laws over Man-Made Laws (II)</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650642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Man is created by Allah and He knows better that which is suitable for him and which is not suitable for him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688077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For the guidance of human being He has provided the best and complete manual i.e. Quran along with its further explanation of Hadith</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114240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The Superiority of God-made laws over Man-made laws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Quran is a complete code and the finalization of all the previous messages of Allah and it is also moderate between Judaism and Christianity</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56119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76800" y="3505200"/>
            <a:ext cx="3657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Mission of Islam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Allah is not only the creator, but He is also the sustainer of the universe</a:t>
            </a:r>
          </a:p>
          <a:p>
            <a:pPr marL="457200" indent="-457200" algn="l" eaLnBrk="1" hangingPunct="1">
              <a:buFont typeface="Arial" panose="020B0604020202020204" pitchFamily="34" charset="0"/>
              <a:buChar char="•"/>
            </a:pPr>
            <a:r>
              <a:rPr lang="en-US" sz="2600" b="1" dirty="0" smtClean="0">
                <a:solidFill>
                  <a:schemeClr val="tx1"/>
                </a:solidFill>
                <a:latin typeface="Baskerville Old Face" panose="02020602080505020303" pitchFamily="18" charset="0"/>
              </a:rPr>
              <a:t>He in fact, has committed to feed, sustain and nourish all creatures including human beings</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493954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 creates a divine contract between the individual and the Islamic economic system</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From whatever angle we look at Islam, its final thrust is on the human welfare</a:t>
            </a: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4894356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basic provision of his contract is that the individuals surrender to Allah their life and belongings in return for heaven.</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Islamic economic system assures the provision of the basic necessities of life to every individual</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0941863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 the pillars of Islam generate the spiritual strength to achieve human well beings</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Human well being includes: social, economical, political and spiritual</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463370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word Islam is derived from the Arabic word “</a:t>
            </a:r>
            <a:r>
              <a:rPr lang="en-US" sz="2600" b="1" dirty="0" err="1" smtClean="0">
                <a:solidFill>
                  <a:schemeClr val="tx1"/>
                </a:solidFill>
                <a:latin typeface="Baskerville Old Face" panose="02020602080505020303" pitchFamily="18" charset="0"/>
              </a:rPr>
              <a:t>Salamah</a:t>
            </a:r>
            <a:r>
              <a:rPr lang="en-US" sz="2600" b="1" dirty="0" smtClean="0">
                <a:solidFill>
                  <a:schemeClr val="tx1"/>
                </a:solidFill>
                <a:latin typeface="Baskerville Old Face" panose="02020602080505020303" pitchFamily="18" charset="0"/>
              </a:rPr>
              <a:t>” and its literal meaning is to “Surrender” or  “Acceptance” which means obedience of Allah in all spheres of life</a:t>
            </a: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8"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759256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800600" y="3429000"/>
            <a:ext cx="3657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Mission of Islam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76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The Quran Says:</a:t>
            </a:r>
          </a:p>
          <a:p>
            <a:pPr algn="r" rtl="1" eaLnBrk="1" hangingPunct="1"/>
            <a:r>
              <a:rPr lang="ur-PK" sz="2600" b="1" dirty="0">
                <a:solidFill>
                  <a:schemeClr val="tx1"/>
                </a:solidFill>
                <a:latin typeface="1 MUHAMMADI QURANIC" pitchFamily="66" charset="-78"/>
                <a:cs typeface="1 MUHAMMADI QURANIC" pitchFamily="66" charset="-78"/>
              </a:rPr>
              <a:t>وَمَا مِنْ دَآبَّةٍ فِى الْاَرْضِ اِلَّا عَلَى اللّـٰهِ رِزْقُـهَا وَيَعْلَمُ مُسْتَقَرَّهَا وَمُسْتَوْدَعَهَا ۚ كُلٌّ فِىْ كِتَابٍ </a:t>
            </a:r>
            <a:r>
              <a:rPr lang="ur-PK" sz="2600" b="1" dirty="0" smtClean="0">
                <a:solidFill>
                  <a:schemeClr val="tx1"/>
                </a:solidFill>
                <a:latin typeface="1 MUHAMMADI QURANIC" pitchFamily="66" charset="-78"/>
                <a:cs typeface="1 MUHAMMADI QURANIC" pitchFamily="66" charset="-78"/>
              </a:rPr>
              <a:t>مُّبِيْنٍ</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There is no creature on earth the responsibility for whose sustenance has not been taken by Allah</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348317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Allah does not feed the hungry directly with His own hands, but does so through the agency of men</a:t>
            </a:r>
            <a:r>
              <a:rPr lang="en-US" sz="2600" b="1" dirty="0">
                <a:solidFill>
                  <a:schemeClr val="tx1"/>
                </a:solidFill>
                <a:latin typeface="Baskerville Old Face" panose="02020602080505020303" pitchFamily="18" charset="0"/>
              </a:rPr>
              <a:t> </a:t>
            </a:r>
            <a:r>
              <a:rPr lang="en-US" sz="2600" b="1" dirty="0" smtClean="0">
                <a:solidFill>
                  <a:schemeClr val="tx1"/>
                </a:solidFill>
                <a:latin typeface="Baskerville Old Face" panose="02020602080505020303" pitchFamily="18" charset="0"/>
              </a:rPr>
              <a:t>i.e., the social order established to enforce Divine laws makes itself responsible for the discharge of this responsibility</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7972970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Islamic way of life is unique and none of the other ways of life can be called Islamic</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Islamic way is an indivisible whole like the human body, breaking of which into separate parts would finish the body itself</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264796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1676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Mission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endParaRPr lang="en-US" sz="2600" b="1" dirty="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Islamic Economic System is an integral part of the Islamic </a:t>
            </a:r>
            <a:r>
              <a:rPr lang="en-US" sz="2600" b="1" dirty="0" err="1" smtClean="0">
                <a:solidFill>
                  <a:schemeClr val="tx1"/>
                </a:solidFill>
                <a:latin typeface="Baskerville Old Face" panose="02020602080505020303" pitchFamily="18" charset="0"/>
              </a:rPr>
              <a:t>Deen</a:t>
            </a:r>
            <a:r>
              <a:rPr lang="en-US" sz="2600" b="1" dirty="0" smtClean="0">
                <a:solidFill>
                  <a:schemeClr val="tx1"/>
                </a:solidFill>
                <a:latin typeface="Baskerville Old Face" panose="02020602080505020303" pitchFamily="18" charset="0"/>
              </a:rPr>
              <a:t> and can not be separated therefrom</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355870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953000" y="3352800"/>
            <a:ext cx="3657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Target of Islam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77" y="990601"/>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وَمَا مِنْ دَآبَّةٍ فِى الْاَرْضِ اِلَّا عَلَى اللّـٰهِ رِزْقُـهَا وَيَعْلَمُ مُسْتَقَرَّهَا وَمُسْتَوْدَعَهَا ۚ كُلٌّ فِىْ كِتَابٍ مُّبِيْنٍ</a:t>
            </a:r>
          </a:p>
          <a:p>
            <a:pPr algn="l" eaLnBrk="1" hangingPunct="1"/>
            <a:r>
              <a:rPr lang="en-US" sz="2800" b="1" dirty="0" smtClean="0">
                <a:solidFill>
                  <a:schemeClr val="tx1"/>
                </a:solidFill>
                <a:latin typeface="Baskerville Old Face" pitchFamily="18" charset="0"/>
                <a:cs typeface="1 MUHAMMADI QURANIC" pitchFamily="66" charset="-78"/>
              </a:rPr>
              <a:t>There is not a moving creature in the land for whose living Allah is not responsible. Allah is responsible for the livelihood of every living moving creature. He knows where it lives and where it rests . [Q11: 6]</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252077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 focuses primarily on the basic believes of a person which is followed by the good deeds and practices</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Pure believes and the purification in deeds leads the man towards the success in the world and hereafter</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447718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Allah declares the success of a believer in clear words in Quran</a:t>
            </a:r>
          </a:p>
          <a:p>
            <a:pPr algn="r" rtl="1" eaLnBrk="1" hangingPunct="1"/>
            <a:r>
              <a:rPr lang="ur-PK" sz="2600" b="1" dirty="0">
                <a:solidFill>
                  <a:schemeClr val="tx1"/>
                </a:solidFill>
                <a:latin typeface="1 MUHAMMADI QURANIC" pitchFamily="66" charset="-78"/>
                <a:cs typeface="1 MUHAMMADI QURANIC" pitchFamily="66" charset="-78"/>
              </a:rPr>
              <a:t>اَلَّـذِيْنَ يُؤْمِنُـوْنَ بِالْغَيْبِ وَيُقِيْمُوْنَ الصَّلَاةَ وَمِمَّا رَزَقْنَاهُـمْ </a:t>
            </a:r>
            <a:r>
              <a:rPr lang="ur-PK" sz="2600" b="1" dirty="0" smtClean="0">
                <a:solidFill>
                  <a:schemeClr val="tx1"/>
                </a:solidFill>
                <a:latin typeface="1 MUHAMMADI QURANIC" pitchFamily="66" charset="-78"/>
                <a:cs typeface="1 MUHAMMADI QURANIC" pitchFamily="66" charset="-78"/>
              </a:rPr>
              <a:t>يُنْفِقُوْنَ</a:t>
            </a:r>
          </a:p>
          <a:p>
            <a:pPr algn="l" eaLnBrk="1" hangingPunct="1"/>
            <a:r>
              <a:rPr lang="en-US" sz="2600" b="1" dirty="0" smtClean="0">
                <a:solidFill>
                  <a:schemeClr val="tx1"/>
                </a:solidFill>
                <a:latin typeface="Baskerville Old Face" pitchFamily="18" charset="0"/>
                <a:cs typeface="1 MUHAMMADI QURANIC" pitchFamily="66" charset="-78"/>
              </a:rPr>
              <a:t>Those who believe in unseen and observe prayers and spend out of what we have provided for them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133796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Allah declares the success of a believer in clear words in Quran</a:t>
            </a:r>
          </a:p>
          <a:p>
            <a:pPr algn="r" rtl="1" eaLnBrk="1" hangingPunct="1"/>
            <a:r>
              <a:rPr lang="ur-PK" sz="2600" b="1" dirty="0" smtClean="0">
                <a:solidFill>
                  <a:schemeClr val="tx1"/>
                </a:solidFill>
                <a:latin typeface="1 MUHAMMADI QURANIC" pitchFamily="66" charset="-78"/>
                <a:cs typeface="1 MUHAMMADI QURANIC" pitchFamily="66" charset="-78"/>
              </a:rPr>
              <a:t>وَالَّـذِيْنَ </a:t>
            </a:r>
            <a:r>
              <a:rPr lang="ur-PK" sz="2600" b="1" dirty="0">
                <a:solidFill>
                  <a:schemeClr val="tx1"/>
                </a:solidFill>
                <a:latin typeface="1 MUHAMMADI QURANIC" pitchFamily="66" charset="-78"/>
                <a:cs typeface="1 MUHAMMADI QURANIC" pitchFamily="66" charset="-78"/>
              </a:rPr>
              <a:t>يُؤْمِنُـوْنَ بِمَآ اُنْزِلَ اِلَيْكَ وَمَآ اُنْزِلَ مِنْ قَبْلِكَ </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And those who believe in what has been sent down to you and in what has been sent down before you </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875772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Allah declares the success of a believer in clear words in Quran</a:t>
            </a:r>
          </a:p>
          <a:p>
            <a:pPr algn="r" rtl="1" eaLnBrk="1" hangingPunct="1"/>
            <a:r>
              <a:rPr lang="ur-PK" sz="2600" b="1" dirty="0" smtClean="0">
                <a:solidFill>
                  <a:schemeClr val="tx1"/>
                </a:solidFill>
                <a:latin typeface="1 MUHAMMADI QURANIC" pitchFamily="66" charset="-78"/>
                <a:cs typeface="1 MUHAMMADI QURANIC" pitchFamily="66" charset="-78"/>
              </a:rPr>
              <a:t> </a:t>
            </a:r>
            <a:r>
              <a:rPr lang="ur-PK" sz="2600" b="1" dirty="0">
                <a:solidFill>
                  <a:schemeClr val="tx1"/>
                </a:solidFill>
                <a:latin typeface="1 MUHAMMADI QURANIC" pitchFamily="66" charset="-78"/>
                <a:cs typeface="1 MUHAMMADI QURANIC" pitchFamily="66" charset="-78"/>
              </a:rPr>
              <a:t>وَبِالْاٰخِرَةِ هُـمْ </a:t>
            </a:r>
            <a:r>
              <a:rPr lang="ur-PK" sz="2600" b="1" dirty="0" smtClean="0">
                <a:solidFill>
                  <a:schemeClr val="tx1"/>
                </a:solidFill>
                <a:latin typeface="1 MUHAMMADI QURANIC" pitchFamily="66" charset="-78"/>
                <a:cs typeface="1 MUHAMMADI QURANIC" pitchFamily="66" charset="-78"/>
              </a:rPr>
              <a:t>يُوْقِنُـوْنَ</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And they know the hereafter as sure and certain</a:t>
            </a:r>
            <a:endParaRPr lang="ur-PK" sz="2600" b="1" dirty="0" smtClean="0">
              <a:solidFill>
                <a:schemeClr val="tx1"/>
              </a:solidFill>
              <a:latin typeface="Baskerville Old Face" pitchFamily="18" charset="0"/>
              <a:cs typeface="1 MUHAMMADI QURANIC" pitchFamily="66" charset="-78"/>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1523496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029200" y="3352800"/>
            <a:ext cx="3657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Target of Islam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Allah declares the success of a believer in clear words in Quran</a:t>
            </a:r>
          </a:p>
          <a:p>
            <a:pPr algn="r" rtl="1" eaLnBrk="1" hangingPunct="1"/>
            <a:r>
              <a:rPr lang="ur-PK" sz="2600" b="1" dirty="0" smtClean="0">
                <a:solidFill>
                  <a:schemeClr val="tx1"/>
                </a:solidFill>
                <a:latin typeface="1 MUHAMMADI QURANIC" pitchFamily="66" charset="-78"/>
                <a:cs typeface="1 MUHAMMADI QURANIC" pitchFamily="66" charset="-78"/>
              </a:rPr>
              <a:t>اُولٰٓئِكَ </a:t>
            </a:r>
            <a:r>
              <a:rPr lang="ur-PK" sz="2600" b="1" dirty="0">
                <a:solidFill>
                  <a:schemeClr val="tx1"/>
                </a:solidFill>
                <a:latin typeface="1 MUHAMMADI QURANIC" pitchFamily="66" charset="-78"/>
                <a:cs typeface="1 MUHAMMADI QURANIC" pitchFamily="66" charset="-78"/>
              </a:rPr>
              <a:t>عَلٰى هُدًى مِّنْ رَّبِّـهِـمْ ۖ وَاُولٰٓئِكَ هُـمُ </a:t>
            </a:r>
            <a:r>
              <a:rPr lang="ur-PK" sz="2600" b="1" dirty="0" smtClean="0">
                <a:solidFill>
                  <a:schemeClr val="tx1"/>
                </a:solidFill>
                <a:latin typeface="1 MUHAMMADI QURANIC" pitchFamily="66" charset="-78"/>
                <a:cs typeface="1 MUHAMMADI QURANIC" pitchFamily="66" charset="-78"/>
              </a:rPr>
              <a:t>الْمُفْلِحُوْنَ</a:t>
            </a:r>
            <a:endParaRPr lang="en-US" sz="2600" b="1" dirty="0" smtClean="0">
              <a:solidFill>
                <a:schemeClr val="tx1"/>
              </a:solidFill>
              <a:latin typeface="1 MUHAMMADI QURANIC" pitchFamily="66" charset="-78"/>
              <a:cs typeface="1 MUHAMMADI QURANIC" pitchFamily="66" charset="-78"/>
            </a:endParaRPr>
          </a:p>
          <a:p>
            <a:pPr algn="l" eaLnBrk="1" hangingPunct="1"/>
            <a:r>
              <a:rPr lang="en-US" sz="2600" b="1" dirty="0" smtClean="0">
                <a:solidFill>
                  <a:schemeClr val="tx1"/>
                </a:solidFill>
                <a:latin typeface="Baskerville Old Face" pitchFamily="18" charset="0"/>
                <a:cs typeface="1 MUHAMMADI QURANIC" pitchFamily="66" charset="-78"/>
              </a:rPr>
              <a:t>It is they who follow the guidance from their lord and it is they who shall prosper</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5137692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00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target of Islam is to safeguard man from the punishment of Allah in the world and the world hereafter</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If the man forgets Allah He will forget the man in the day of judgment  </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2213641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7526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dirty="0">
                <a:solidFill>
                  <a:schemeClr val="tx1"/>
                </a:solidFill>
                <a:latin typeface="1 MUHAMMADI QURANIC" pitchFamily="66" charset="-78"/>
                <a:cs typeface="1 MUHAMMADI QURANIC" pitchFamily="66" charset="-78"/>
              </a:rPr>
              <a:t>وَمَنْ اَعْرَضَ عَنْ ذِكْرِىْ فَاِنَّ لَـهٝ مَعِيْشَةً ضَنْكًا وَّنَحْشُـرُهٝ يَوْمَ الْقِيَامَةِ </a:t>
            </a:r>
            <a:r>
              <a:rPr lang="ur-PK" sz="2800" dirty="0" smtClean="0">
                <a:solidFill>
                  <a:schemeClr val="tx1"/>
                </a:solidFill>
                <a:latin typeface="1 MUHAMMADI QURANIC" pitchFamily="66" charset="-78"/>
                <a:cs typeface="1 MUHAMMADI QURANIC" pitchFamily="66" charset="-78"/>
              </a:rPr>
              <a:t>اَعْمٰى</a:t>
            </a:r>
            <a:r>
              <a:rPr lang="en-US" sz="2800" dirty="0" smtClean="0">
                <a:solidFill>
                  <a:schemeClr val="tx1"/>
                </a:solidFill>
                <a:latin typeface="1 MUHAMMADI QURANIC" pitchFamily="66" charset="-78"/>
                <a:cs typeface="1 MUHAMMADI QURANIC" pitchFamily="66" charset="-78"/>
              </a:rPr>
              <a:t> </a:t>
            </a:r>
          </a:p>
          <a:p>
            <a:pPr eaLnBrk="1" hangingPunct="1"/>
            <a:r>
              <a:rPr lang="en-US" sz="2800" b="1" dirty="0" smtClean="0">
                <a:solidFill>
                  <a:schemeClr val="tx1"/>
                </a:solidFill>
                <a:latin typeface="Baskerville Old Face" pitchFamily="18" charset="0"/>
                <a:cs typeface="1 MUHAMMADI QURANIC" pitchFamily="66" charset="-78"/>
              </a:rPr>
              <a:t>And the person who turns away from My advice (guidance) </a:t>
            </a:r>
            <a:r>
              <a:rPr lang="en-US" sz="2800" b="1" dirty="0">
                <a:solidFill>
                  <a:schemeClr val="tx1"/>
                </a:solidFill>
                <a:latin typeface="Baskerville Old Face" pitchFamily="18" charset="0"/>
                <a:cs typeface="1 MUHAMMADI QURANIC" pitchFamily="66" charset="-78"/>
              </a:rPr>
              <a:t>h</a:t>
            </a:r>
            <a:r>
              <a:rPr lang="en-US" sz="2800" b="1" dirty="0" smtClean="0">
                <a:solidFill>
                  <a:schemeClr val="tx1"/>
                </a:solidFill>
                <a:latin typeface="Baskerville Old Face" pitchFamily="18" charset="0"/>
                <a:cs typeface="1 MUHAMMADI QURANIC" pitchFamily="66" charset="-78"/>
              </a:rPr>
              <a:t>is life will become hard (tough) and We shall raise him as a blind on the Dooms Day.[Q 20:124]</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03138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6764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dirty="0">
                <a:solidFill>
                  <a:schemeClr val="tx1"/>
                </a:solidFill>
                <a:latin typeface="1 MUHAMMADI QURANIC" pitchFamily="66" charset="-78"/>
                <a:cs typeface="1 MUHAMMADI QURANIC" pitchFamily="66" charset="-78"/>
              </a:rPr>
              <a:t>قَالَ رَبِّ لِمَ حَشَرْتَنِىٓ اَعْمٰى وَقَدْ كُنْتُ بَصِيْـرًا </a:t>
            </a:r>
            <a:endParaRPr lang="en-US" sz="2800" dirty="0" smtClean="0">
              <a:solidFill>
                <a:schemeClr val="tx1"/>
              </a:solidFill>
              <a:latin typeface="1 MUHAMMADI QURANIC" pitchFamily="66" charset="-78"/>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He will say: O‘ Lord why did You raise me as blind while I could see (had eye-sight in the world)[Q 20: 125]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6205003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4478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dirty="0">
                <a:solidFill>
                  <a:schemeClr val="tx1"/>
                </a:solidFill>
                <a:latin typeface="1 MUHAMMADI QURANIC" pitchFamily="66" charset="-78"/>
                <a:cs typeface="1 MUHAMMADI QURANIC" pitchFamily="66" charset="-78"/>
              </a:rPr>
              <a:t>قَالَ كَذٰلِكَ اَتَـتْكَ اٰيَاتُنَا فَـنَسِيْتَـهَا ۖ وَكَذٰلِكَ الْيَوْمَ تُنْسٰى </a:t>
            </a:r>
            <a:endParaRPr lang="en-US" sz="2800" dirty="0" smtClean="0">
              <a:solidFill>
                <a:schemeClr val="tx1"/>
              </a:solidFill>
              <a:latin typeface="1 MUHAMMADI QURANIC" pitchFamily="66" charset="-78"/>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Allah will say: It should (have happened) so (because) you forgot Our revealed lines when (they) reached you. Similarly We shall forget you today. [Q 20: 126]</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5454536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وَكَاَيِّنْ مِّنْ دَآبَّةٍ لَّا تَحْمِلُ رِزْقَهَاۖ اَللَّـهُ يَرْزُقُهَا وَاِيَّاكُمْ ۚ وَهُوَ السَّمِيْعُ الْعَلِـيْمُ </a:t>
            </a:r>
            <a:endParaRPr lang="en-US" sz="2800" b="1" dirty="0" smtClean="0">
              <a:solidFill>
                <a:schemeClr val="tx1"/>
              </a:solidFill>
              <a:latin typeface="Baskerville Old Face" pitchFamily="18" charset="0"/>
              <a:cs typeface="1 MUHAMMADI QURANIC" pitchFamily="66" charset="-78"/>
            </a:endParaRPr>
          </a:p>
          <a:p>
            <a:pPr algn="l" rtl="1" eaLnBrk="1" hangingPunct="1"/>
            <a:r>
              <a:rPr lang="en-US" sz="2800" b="1" dirty="0" smtClean="0">
                <a:solidFill>
                  <a:schemeClr val="tx1"/>
                </a:solidFill>
                <a:latin typeface="Baskerville Old Face" pitchFamily="18" charset="0"/>
                <a:cs typeface="1 MUHAMMADI QURANIC" pitchFamily="66" charset="-78"/>
              </a:rPr>
              <a:t>And there are many animals which do not carry their living (sustenance). Allah gives them sustenance and you and He is the most hearer and the most knower . [Q29: 60]</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5356143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600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Target of Islam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The target of Islam is to safeguard man from the punishment of Allah in the world and the world hereafter</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If the man forgets Allah He will forget the man in the day of judgment  </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5693425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876800" y="33528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Concept of Halal &amp; Haram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Islam has introduced the concept of Halal (lawful) and Haram (unlawful) in its economic system</a:t>
            </a: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foundation of Islamic economy have been laid on the concept of Halal and Haram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9665279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Certain means of earning livelihood and wealth have been declared unlawful such as interest, bribery, gambling and games of chance, speculation, short measuring business malpractices </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5963492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endParaRPr lang="en-US" sz="2600" b="1" dirty="0" smtClean="0">
              <a:solidFill>
                <a:schemeClr val="tx1"/>
              </a:solidFill>
              <a:latin typeface="Baskerville Old Face" panose="02020602080505020303" pitchFamily="18" charset="0"/>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rPr>
              <a:t>Unlawful means of earning livelihood are strictly forbidden and a follower of Islam is permitted to earn through lawful and fair means</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84565079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029200" y="33528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Concept of Halal &amp; Haram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Similarly in the field of consumption certain items of food are unlawful such as dead animals, blood, swine flesh and animals slaughtered in the name other than that of Allah</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432995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371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514350" indent="-51435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Expenses on certain items such as drinks, narcotics, prostitution, pornography, things that promote obscenity and vulgarity, lotteries and gambling are strictly inadmissible</a:t>
            </a:r>
            <a:endParaRPr lang="en-US" sz="2600" b="1" dirty="0" smtClean="0">
              <a:solidFill>
                <a:schemeClr val="tx1"/>
              </a:solidFill>
              <a:latin typeface="Baskerville Old Face" panose="02020602080505020303" pitchFamily="18" charset="0"/>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6196474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4478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and Haram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dirty="0">
                <a:solidFill>
                  <a:schemeClr val="tx1"/>
                </a:solidFill>
                <a:latin typeface="1 MUHAMMADI QURANIC" pitchFamily="66" charset="-78"/>
                <a:cs typeface="1 MUHAMMADI QURANIC" pitchFamily="66" charset="-78"/>
              </a:rPr>
              <a:t>يَآ اَيُّـهَا النَّاسُ كُلُوْا مِمَّا فِى الْاَرْضِ حَلَالًا طَيِّبًاۖ وَّلَا تَتَّبِعُوْا خُطُوَاتِ الشَّيْطَانِ ۚ اِنَّهٝ لَكُمْ عَدُوٌّ مُّبِيْنٌ </a:t>
            </a:r>
            <a:endParaRPr lang="en-US" sz="2800" dirty="0" smtClean="0">
              <a:solidFill>
                <a:schemeClr val="tx1"/>
              </a:solidFill>
              <a:latin typeface="1 MUHAMMADI QURANIC" pitchFamily="66" charset="-78"/>
              <a:cs typeface="1 MUHAMMADI QURANIC" pitchFamily="66" charset="-78"/>
            </a:endParaRPr>
          </a:p>
          <a:p>
            <a:pPr eaLnBrk="1" hangingPunct="1"/>
            <a:r>
              <a:rPr lang="en-US" sz="2800" b="1" dirty="0">
                <a:solidFill>
                  <a:schemeClr val="tx1"/>
                </a:solidFill>
                <a:latin typeface="Baskerville Old Face" pitchFamily="18" charset="0"/>
                <a:cs typeface="1 MUHAMMADI QURANIC" pitchFamily="66" charset="-78"/>
              </a:rPr>
              <a:t>O </a:t>
            </a:r>
            <a:r>
              <a:rPr lang="en-US" sz="2800" b="1" dirty="0" smtClean="0">
                <a:solidFill>
                  <a:schemeClr val="tx1"/>
                </a:solidFill>
                <a:latin typeface="Baskerville Old Face" pitchFamily="18" charset="0"/>
                <a:cs typeface="1 MUHAMMADI QURANIC" pitchFamily="66" charset="-78"/>
              </a:rPr>
              <a:t>mankind </a:t>
            </a:r>
            <a:r>
              <a:rPr lang="en-US" sz="2800" b="1" dirty="0">
                <a:solidFill>
                  <a:schemeClr val="tx1"/>
                </a:solidFill>
                <a:latin typeface="Baskerville Old Face" pitchFamily="18" charset="0"/>
                <a:cs typeface="1 MUHAMMADI QURANIC" pitchFamily="66" charset="-78"/>
              </a:rPr>
              <a:t>! eat of what is lawful and good in the earth; and follow not the footsteps of Satan, surely he is to you an open enemy.[</a:t>
            </a:r>
            <a:r>
              <a:rPr lang="en-US" sz="2800" b="1" dirty="0" smtClean="0">
                <a:solidFill>
                  <a:schemeClr val="tx1"/>
                </a:solidFill>
                <a:latin typeface="Baskerville Old Face" pitchFamily="18" charset="0"/>
                <a:cs typeface="1 MUHAMMADI QURANIC" pitchFamily="66" charset="-78"/>
              </a:rPr>
              <a:t>Q 2: 168]</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1591964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029200" y="34290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Concept of Halal &amp; Haram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يَآ اَيُّـهَا النَّاسُ اذْكُرُوْا نِعْمَتَ اللّـٰهِ عَلَيْكُمْ ۚ هَلْ مِنْ خَالِقٍ غَيْـرُ اللّـٰهِ يَرْزُقُكُمْ مِّنَ السَّمَآءِ وَالْاَرْضِ ۚ لَآ اِلٰـهَ اِلَّا هُوَ ۖ فَاَنّـٰى </a:t>
            </a:r>
            <a:r>
              <a:rPr lang="ur-PK" sz="2800" b="1" dirty="0" smtClean="0">
                <a:solidFill>
                  <a:schemeClr val="tx1"/>
                </a:solidFill>
                <a:latin typeface="Baskerville Old Face" pitchFamily="18" charset="0"/>
                <a:cs typeface="1 MUHAMMADI QURANIC" pitchFamily="66" charset="-78"/>
              </a:rPr>
              <a:t>تُؤْفَكُـوْنَ</a:t>
            </a:r>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O human beings! Remember Allah’s favors upon you. Is there any creator except Allah who may give you living from sky and land. There is no God except Him. Why then are you going astray. [Q35: 3]</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764919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9906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Holy Prophet (S.A.W) states:</a:t>
            </a:r>
          </a:p>
          <a:p>
            <a:pPr algn="l" eaLnBrk="1" hangingPunct="1"/>
            <a:r>
              <a:rPr lang="en-US" sz="2800" b="1" dirty="0" smtClean="0">
                <a:solidFill>
                  <a:schemeClr val="tx1"/>
                </a:solidFill>
                <a:latin typeface="Baskerville Old Face" pitchFamily="18" charset="0"/>
                <a:cs typeface="1 MUHAMMADI QURANIC" pitchFamily="66" charset="-78"/>
              </a:rPr>
              <a:t>Verily Allah is pure. He does not accept but what is pure….Then he mentioned about a man disheveled in hair and laden with dust, making his journey long and extending his hands towards heaven: O Lord! O Lord! While his food was unlawful, his drink unlawful, his dress was unlawful and he was nourished with unlawful things. How he can be responded for that.[Muslim]</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872018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5240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cs typeface="1 MUHAMMADI QURANIC" pitchFamily="66" charset="-78"/>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Abu </a:t>
            </a:r>
            <a:r>
              <a:rPr lang="en-US" sz="2600" b="1" dirty="0" err="1" smtClean="0">
                <a:solidFill>
                  <a:schemeClr val="tx1"/>
                </a:solidFill>
                <a:latin typeface="Baskerville Old Face" panose="02020602080505020303" pitchFamily="18" charset="0"/>
                <a:cs typeface="1 MUHAMMADI QURANIC" pitchFamily="66" charset="-78"/>
              </a:rPr>
              <a:t>Masud</a:t>
            </a:r>
            <a:r>
              <a:rPr lang="en-US" sz="2600" b="1" dirty="0" smtClean="0">
                <a:solidFill>
                  <a:schemeClr val="tx1"/>
                </a:solidFill>
                <a:latin typeface="Baskerville Old Face" panose="02020602080505020303" pitchFamily="18" charset="0"/>
                <a:cs typeface="1 MUHAMMADI QURANIC" pitchFamily="66" charset="-78"/>
              </a:rPr>
              <a:t> Al Ansari reported that the messenger of Allah forbade the price of dogs, earnings of prostitute and foretelling of a soothsayer. (</a:t>
            </a:r>
            <a:r>
              <a:rPr lang="en-US" sz="2600" b="1" dirty="0" err="1" smtClean="0">
                <a:solidFill>
                  <a:schemeClr val="tx1"/>
                </a:solidFill>
                <a:latin typeface="Baskerville Old Face" panose="02020602080505020303" pitchFamily="18" charset="0"/>
                <a:cs typeface="1 MUHAMMADI QURANIC" pitchFamily="66" charset="-78"/>
              </a:rPr>
              <a:t>Bukhari</a:t>
            </a:r>
            <a:r>
              <a:rPr lang="en-US" sz="2600" b="1" dirty="0" smtClean="0">
                <a:solidFill>
                  <a:schemeClr val="tx1"/>
                </a:solidFill>
                <a:latin typeface="Baskerville Old Face" panose="02020602080505020303" pitchFamily="18" charset="0"/>
                <a:cs typeface="1 MUHAMMADI QURANIC" pitchFamily="66" charset="-78"/>
              </a:rPr>
              <a:t>, Muslim)</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8563940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95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cs typeface="1 MUHAMMADI QURANIC" pitchFamily="66" charset="-78"/>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Jabir (R.T.A) reported that the messenger of Allah cursed the devourer of usury, its payer, its scribe, and its two witnesses. And he said that they are equal (in sin). (Muslim)</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3945212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876800" y="3429000"/>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sz="2800" b="1" dirty="0" smtClean="0">
                <a:solidFill>
                  <a:schemeClr val="tx2">
                    <a:lumMod val="60000"/>
                    <a:lumOff val="40000"/>
                  </a:schemeClr>
                </a:solidFill>
                <a:latin typeface="Baskerville Old Face" panose="02020602080505020303" pitchFamily="18" charset="0"/>
              </a:rPr>
              <a:t>Concept of Halal &amp; Haram (IV)</a:t>
            </a:r>
            <a:endParaRPr lang="en-US" sz="2800"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76800" y="20574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(IV):</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cs typeface="1 MUHAMMADI QURANIC" pitchFamily="66" charset="-78"/>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Abdullah bin </a:t>
            </a:r>
            <a:r>
              <a:rPr lang="en-US" sz="2600" b="1" dirty="0" err="1" smtClean="0">
                <a:solidFill>
                  <a:schemeClr val="tx1"/>
                </a:solidFill>
                <a:latin typeface="Baskerville Old Face" panose="02020602080505020303" pitchFamily="18" charset="0"/>
                <a:cs typeface="1 MUHAMMADI QURANIC" pitchFamily="66" charset="-78"/>
              </a:rPr>
              <a:t>Amr</a:t>
            </a:r>
            <a:r>
              <a:rPr lang="en-US" sz="2600" b="1" dirty="0" smtClean="0">
                <a:solidFill>
                  <a:schemeClr val="tx1"/>
                </a:solidFill>
                <a:latin typeface="Baskerville Old Face" panose="02020602080505020303" pitchFamily="18" charset="0"/>
                <a:cs typeface="1 MUHAMMADI QURANIC" pitchFamily="66" charset="-78"/>
              </a:rPr>
              <a:t> reported that the messenger of Allah cursed the bribe taker and the bribe giver. (Abu </a:t>
            </a:r>
            <a:r>
              <a:rPr lang="en-US" sz="2600" b="1" dirty="0" err="1" smtClean="0">
                <a:solidFill>
                  <a:schemeClr val="tx1"/>
                </a:solidFill>
                <a:latin typeface="Baskerville Old Face" panose="02020602080505020303" pitchFamily="18" charset="0"/>
                <a:cs typeface="1 MUHAMMADI QURANIC" pitchFamily="66" charset="-78"/>
              </a:rPr>
              <a:t>Daud</a:t>
            </a:r>
            <a:r>
              <a:rPr lang="en-US" sz="2600" b="1" dirty="0" smtClean="0">
                <a:solidFill>
                  <a:schemeClr val="tx1"/>
                </a:solidFill>
                <a:latin typeface="Baskerville Old Face" panose="02020602080505020303" pitchFamily="18" charset="0"/>
                <a:cs typeface="1 MUHAMMADI QURANIC" pitchFamily="66" charset="-78"/>
              </a:rPr>
              <a:t>)</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77833142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953000" y="1981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Concept of Halal &amp; Haram (IV):</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algn="l" eaLnBrk="1" hangingPunct="1"/>
            <a:endParaRPr lang="en-US" sz="2600" b="1" dirty="0" smtClean="0">
              <a:solidFill>
                <a:schemeClr val="tx1"/>
              </a:solidFill>
              <a:latin typeface="Baskerville Old Face" panose="02020602080505020303" pitchFamily="18" charset="0"/>
              <a:cs typeface="1 MUHAMMADI QURANIC" pitchFamily="66" charset="-78"/>
            </a:endParaRPr>
          </a:p>
          <a:p>
            <a:pPr algn="l" eaLnBrk="1" hangingPunct="1"/>
            <a:r>
              <a:rPr lang="en-US" sz="2600" b="1" dirty="0" smtClean="0">
                <a:solidFill>
                  <a:schemeClr val="tx1"/>
                </a:solidFill>
                <a:latin typeface="Baskerville Old Face" panose="02020602080505020303" pitchFamily="18" charset="0"/>
                <a:cs typeface="1 MUHAMMADI QURANIC" pitchFamily="66" charset="-78"/>
              </a:rPr>
              <a:t>Jabir (R.T.A) reported that the messenger of Allah forbade the sale of wine, dead animals, pigs and idols…. (</a:t>
            </a:r>
            <a:r>
              <a:rPr lang="en-US" sz="2600" b="1" dirty="0" err="1" smtClean="0">
                <a:solidFill>
                  <a:schemeClr val="tx1"/>
                </a:solidFill>
                <a:latin typeface="Baskerville Old Face" panose="02020602080505020303" pitchFamily="18" charset="0"/>
                <a:cs typeface="1 MUHAMMADI QURANIC" pitchFamily="66" charset="-78"/>
              </a:rPr>
              <a:t>Bukhari</a:t>
            </a:r>
            <a:r>
              <a:rPr lang="en-US" sz="2600" b="1" dirty="0" smtClean="0">
                <a:solidFill>
                  <a:schemeClr val="tx1"/>
                </a:solidFill>
                <a:latin typeface="Baskerville Old Face" panose="02020602080505020303" pitchFamily="18" charset="0"/>
                <a:cs typeface="1 MUHAMMADI QURANIC" pitchFamily="66" charset="-78"/>
              </a:rPr>
              <a:t>)</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815391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4953000" y="32766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Prohibition of Interest (I)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4"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economy especially and the society in general which is based on interest is strictly forbidden in Islam</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Interest is not merely prohibited in Islam, but it is also prohibited in the previous codes</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36080608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Interest forms the foundation of Capitalistic and Socialist system of economy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In the conventional economic systems the interest factor can not be eradicated and removed</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1234644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066800"/>
            <a:ext cx="3657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According to Islamic teachings all kinds of interests are abolished and the same was mentioned by the prophet Muhammad (S.A.W) in his last sermon </a:t>
            </a:r>
            <a:r>
              <a:rPr lang="en-US" sz="2600" b="1" dirty="0" err="1" smtClean="0">
                <a:solidFill>
                  <a:schemeClr val="tx1"/>
                </a:solidFill>
                <a:latin typeface="Baskerville Old Face" panose="02020602080505020303" pitchFamily="18" charset="0"/>
                <a:cs typeface="1 MUHAMMADI QURANIC" pitchFamily="66" charset="-78"/>
              </a:rPr>
              <a:t>Khutba</a:t>
            </a:r>
            <a:r>
              <a:rPr lang="en-US" sz="2600" b="1" dirty="0" smtClean="0">
                <a:solidFill>
                  <a:schemeClr val="tx1"/>
                </a:solidFill>
                <a:latin typeface="Baskerville Old Face" panose="02020602080505020303" pitchFamily="18" charset="0"/>
                <a:cs typeface="1 MUHAMMADI QURANIC" pitchFamily="66" charset="-78"/>
              </a:rPr>
              <a:t> </a:t>
            </a:r>
            <a:r>
              <a:rPr lang="en-US" sz="2600" b="1" dirty="0" err="1" smtClean="0">
                <a:solidFill>
                  <a:schemeClr val="tx1"/>
                </a:solidFill>
                <a:latin typeface="Baskerville Old Face" panose="02020602080505020303" pitchFamily="18" charset="0"/>
                <a:cs typeface="1 MUHAMMADI QURANIC" pitchFamily="66" charset="-78"/>
              </a:rPr>
              <a:t>Hajjat</a:t>
            </a:r>
            <a:r>
              <a:rPr lang="en-US" sz="2600" b="1" dirty="0" smtClean="0">
                <a:solidFill>
                  <a:schemeClr val="tx1"/>
                </a:solidFill>
                <a:latin typeface="Baskerville Old Face" panose="02020602080505020303" pitchFamily="18" charset="0"/>
                <a:cs typeface="1 MUHAMMADI QURANIC" pitchFamily="66" charset="-78"/>
              </a:rPr>
              <a:t> </a:t>
            </a:r>
            <a:r>
              <a:rPr lang="en-US" sz="2600" b="1" dirty="0" err="1" smtClean="0">
                <a:solidFill>
                  <a:schemeClr val="tx1"/>
                </a:solidFill>
                <a:latin typeface="Baskerville Old Face" panose="02020602080505020303" pitchFamily="18" charset="0"/>
                <a:cs typeface="1 MUHAMMADI QURANIC" pitchFamily="66" charset="-78"/>
              </a:rPr>
              <a:t>ul</a:t>
            </a:r>
            <a:r>
              <a:rPr lang="en-US" sz="2600" b="1" dirty="0" smtClean="0">
                <a:solidFill>
                  <a:schemeClr val="tx1"/>
                </a:solidFill>
                <a:latin typeface="Baskerville Old Face" panose="02020602080505020303" pitchFamily="18" charset="0"/>
                <a:cs typeface="1 MUHAMMADI QURANIC" pitchFamily="66" charset="-78"/>
              </a:rPr>
              <a:t> </a:t>
            </a:r>
            <a:r>
              <a:rPr lang="en-US" sz="2600" b="1" dirty="0" err="1" smtClean="0">
                <a:solidFill>
                  <a:schemeClr val="tx1"/>
                </a:solidFill>
                <a:latin typeface="Baskerville Old Face" panose="02020602080505020303" pitchFamily="18" charset="0"/>
                <a:cs typeface="1 MUHAMMADI QURANIC" pitchFamily="66" charset="-78"/>
              </a:rPr>
              <a:t>Wida</a:t>
            </a:r>
            <a:r>
              <a:rPr lang="en-US" sz="2600" b="1" dirty="0" smtClean="0">
                <a:solidFill>
                  <a:schemeClr val="tx1"/>
                </a:solidFill>
                <a:latin typeface="Baskerville Old Face" panose="02020602080505020303" pitchFamily="18" charset="0"/>
                <a:cs typeface="1 MUHAMMADI QURANIC" pitchFamily="66" charset="-78"/>
              </a:rPr>
              <a:t> addressing more than 125000 of companions</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2189819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524000"/>
            <a:ext cx="7086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Allah is the creator / Sustainer of this Universe: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a:t>
            </a:r>
            <a:r>
              <a:rPr lang="en-US" sz="2800" b="1" dirty="0">
                <a:solidFill>
                  <a:schemeClr val="tx1"/>
                </a:solidFill>
                <a:latin typeface="Baskerville Old Face" pitchFamily="18" charset="0"/>
                <a:cs typeface="1 MUHAMMADI QURANIC" pitchFamily="66" charset="-78"/>
              </a:rPr>
              <a:t>Quran Says:</a:t>
            </a:r>
          </a:p>
          <a:p>
            <a:pPr rtl="1" eaLnBrk="1" hangingPunct="1"/>
            <a:r>
              <a:rPr lang="ur-PK" sz="2800" b="1" dirty="0">
                <a:solidFill>
                  <a:schemeClr val="tx1"/>
                </a:solidFill>
                <a:latin typeface="Baskerville Old Face" pitchFamily="18" charset="0"/>
                <a:cs typeface="1 MUHAMMADI QURANIC" pitchFamily="66" charset="-78"/>
              </a:rPr>
              <a:t>اَمَّنْ هٰذَا الَّـذِىْ يَرْزُقُكُمْ اِنْ اَمْسَكَ رِزْقَهٝ </a:t>
            </a:r>
            <a:r>
              <a:rPr lang="ur-PK" sz="2800" b="1" dirty="0" smtClean="0">
                <a:solidFill>
                  <a:schemeClr val="tx1"/>
                </a:solidFill>
                <a:latin typeface="Baskerville Old Face" pitchFamily="18" charset="0"/>
                <a:cs typeface="1 MUHAMMADI QURANIC" pitchFamily="66" charset="-78"/>
              </a:rPr>
              <a:t>ۚ</a:t>
            </a:r>
            <a:endParaRPr lang="en-US" sz="2800" b="1" dirty="0" smtClean="0">
              <a:solidFill>
                <a:schemeClr val="tx1"/>
              </a:solidFill>
              <a:latin typeface="Baskerville Old Face" pitchFamily="18" charset="0"/>
              <a:cs typeface="1 MUHAMMADI QURANIC" pitchFamily="66" charset="-78"/>
            </a:endParaRPr>
          </a:p>
          <a:p>
            <a:pPr algn="l" rtl="1" eaLnBrk="1" hangingPunct="1"/>
            <a:endParaRPr lang="en-US" sz="2800" b="1" dirty="0" smtClean="0">
              <a:solidFill>
                <a:schemeClr val="tx1"/>
              </a:solidFill>
            </a:endParaRPr>
          </a:p>
          <a:p>
            <a:pPr algn="l" eaLnBrk="1" hangingPunct="1"/>
            <a:r>
              <a:rPr lang="en-US" sz="2800" b="1" dirty="0" smtClean="0">
                <a:solidFill>
                  <a:schemeClr val="tx1"/>
                </a:solidFill>
              </a:rPr>
              <a:t>Or who is such to help you livelihood if He withholds His livelihood?</a:t>
            </a:r>
            <a:r>
              <a:rPr lang="en-US" sz="2800" b="1" dirty="0" smtClean="0">
                <a:solidFill>
                  <a:schemeClr val="tx1"/>
                </a:solidFill>
                <a:latin typeface="Baskerville Old Face" pitchFamily="18" charset="0"/>
                <a:cs typeface="1 MUHAMMADI QURANIC" pitchFamily="66" charset="-78"/>
              </a:rPr>
              <a:t>. [Q67: 21]</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7649196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Interest is the root cause of all sins and it is the main factor for the destruction of economy</a:t>
            </a: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Interest in any economy is the basic tool of exploitation not the tool of economy</a:t>
            </a:r>
          </a:p>
        </p:txBody>
      </p:sp>
      <p:sp>
        <p:nvSpPr>
          <p:cNvPr id="6" name="TextBox 5"/>
          <p:cNvSpPr txBox="1"/>
          <p:nvPr/>
        </p:nvSpPr>
        <p:spPr>
          <a:xfrm>
            <a:off x="2362200" y="3962400"/>
            <a:ext cx="723275" cy="461665"/>
          </a:xfrm>
          <a:prstGeom prst="rect">
            <a:avLst/>
          </a:prstGeom>
          <a:noFill/>
        </p:spPr>
        <p:txBody>
          <a:bodyPr wrap="none" rtlCol="0">
            <a:spAutoFit/>
          </a:bodyPr>
          <a:lstStyle/>
          <a:p>
            <a:r>
              <a:rPr lang="en-US" sz="2400" dirty="0" smtClean="0">
                <a:solidFill>
                  <a:srgbClr val="FF0000"/>
                </a:solidFill>
              </a:rPr>
              <a:t>END</a:t>
            </a:r>
            <a:endParaRPr lang="en-US" sz="2400" dirty="0">
              <a:solidFill>
                <a:srgbClr val="FF0000"/>
              </a:solidFill>
            </a:endParaRPr>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088618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029200" y="33528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Prohibition of Interest (II)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828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Charging interest and the usurers have been given the notice of war against God and His messenger in the verse of surah-e-</a:t>
            </a:r>
            <a:r>
              <a:rPr lang="en-US" sz="2600" b="1" dirty="0" err="1" smtClean="0">
                <a:solidFill>
                  <a:schemeClr val="tx1"/>
                </a:solidFill>
                <a:latin typeface="Baskerville Old Face" panose="02020602080505020303" pitchFamily="18" charset="0"/>
                <a:cs typeface="1 MUHAMMADI QURANIC" pitchFamily="66" charset="-78"/>
              </a:rPr>
              <a:t>Baqarah</a:t>
            </a:r>
            <a:endParaRPr lang="en-US" sz="2600" b="1" dirty="0" smtClean="0">
              <a:solidFill>
                <a:schemeClr val="tx1"/>
              </a:solidFill>
              <a:latin typeface="Baskerville Old Face" panose="02020602080505020303"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339379418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7526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r>
              <a:rPr lang="ur-PK" sz="2600" b="1" dirty="0">
                <a:solidFill>
                  <a:schemeClr val="tx1"/>
                </a:solidFill>
                <a:latin typeface="1 MUHAMMADI QURANIC" pitchFamily="66" charset="-78"/>
                <a:cs typeface="1 MUHAMMADI QURANIC" pitchFamily="66" charset="-78"/>
              </a:rPr>
              <a:t>اَلَّـذِيْنَ يَاْكُلُوْنَ الرِّبَا لَا يَقُوْمُوْنَ اِلَّا كَمَا يَقُوْمُ الَّـذِىْ يَتَخَبَّطُهُ الشَّيْطَانُ مِنَ الْمَسِّ ۚ ذٰلِكَ بِاَنَّـهُـمْ قَالُوٓا اِنَّمَا الْبَيْعُ مِثْلُ الرِّبَا ۗ وَاَحَلَّ اللّـٰهُ الْبَيْعَ وَحَرَّمَ الرِّبَا ۚ فَمَنْ جَآءَهٝ مَوْعِظَـةٌ مِّنْ رَّبِّهٖ فَانْتَهٰى فَلَـهٝ مَا سَلَفَ ؕ وَاَمْرُهٝٓ اِلَى اللّـٰهِ ۖ وَمَنْ عَادَ فَاُولٰٓئِكَ اَصْحَابُ النَّارِ ۖ هُـمْ فِيْـهَا خَالِـدُوْنَ</a:t>
            </a:r>
            <a:endParaRPr lang="en-US" sz="2600" b="1" dirty="0" smtClean="0">
              <a:solidFill>
                <a:schemeClr val="tx1"/>
              </a:solidFill>
              <a:latin typeface="1 MUHAMMADI QURANIC" pitchFamily="66" charset="-78"/>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13607096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Holy Prophet (S.A.W) states:</a:t>
            </a: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The people who take interest will not rise up but like a person who rises up whom the </a:t>
            </a:r>
            <a:r>
              <a:rPr lang="en-US" sz="2800" b="1" dirty="0" err="1" smtClean="0">
                <a:solidFill>
                  <a:schemeClr val="tx1"/>
                </a:solidFill>
                <a:latin typeface="Baskerville Old Face" pitchFamily="18" charset="0"/>
                <a:cs typeface="1 MUHAMMADI QURANIC" pitchFamily="66" charset="-78"/>
              </a:rPr>
              <a:t>satan</a:t>
            </a:r>
            <a:r>
              <a:rPr lang="en-US" sz="2800" b="1" dirty="0" smtClean="0">
                <a:solidFill>
                  <a:schemeClr val="tx1"/>
                </a:solidFill>
                <a:latin typeface="Baskerville Old Face" pitchFamily="18" charset="0"/>
                <a:cs typeface="1 MUHAMMADI QURANIC" pitchFamily="66" charset="-78"/>
              </a:rPr>
              <a:t> has maddened with (his) touch. This (condition) will be such that they say “After all, trade is just like usury”. Allah has made trade lawful and has made interest unlawful.[Q: 2:275]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03324939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90600"/>
            <a:ext cx="9144000" cy="5867400"/>
          </a:xfrm>
          <a:prstGeom prst="rect">
            <a:avLst/>
          </a:prstGeom>
          <a:solidFill>
            <a:schemeClr val="bg1"/>
          </a:solidFill>
          <a:ln>
            <a:solidFill>
              <a:schemeClr val="bg1"/>
            </a:solidFill>
          </a:ln>
        </p:spPr>
        <p:txBody>
          <a:bodyPr rtlCol="0" anchor="ctr">
            <a:spAutoFit/>
          </a:bodyPr>
          <a:lstStyle/>
          <a:p>
            <a:pPr algn="ctr"/>
            <a:endParaRPr lang="en-US" sz="2400" dirty="0" smtClean="0"/>
          </a:p>
        </p:txBody>
      </p:sp>
      <p:sp>
        <p:nvSpPr>
          <p:cNvPr id="5" name="Rectangle 3"/>
          <p:cNvSpPr txBox="1">
            <a:spLocks noChangeArrowheads="1"/>
          </p:cNvSpPr>
          <p:nvPr/>
        </p:nvSpPr>
        <p:spPr bwMode="auto">
          <a:xfrm>
            <a:off x="1143000" y="1219200"/>
            <a:ext cx="7086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 </a:t>
            </a:r>
            <a:endParaRPr lang="en-US" sz="2800" b="1" dirty="0">
              <a:solidFill>
                <a:schemeClr val="bg2">
                  <a:lumMod val="50000"/>
                </a:schemeClr>
              </a:solidFill>
              <a:latin typeface="Levenim MT" panose="02010502060101010101" pitchFamily="2" charset="-79"/>
              <a:cs typeface="Levenim MT" panose="02010502060101010101" pitchFamily="2" charset="-79"/>
            </a:endParaRPr>
          </a:p>
          <a:p>
            <a:pPr algn="l" eaLnBrk="1" hangingPunct="1"/>
            <a:r>
              <a:rPr lang="en-US" sz="2800" b="1" dirty="0" smtClean="0">
                <a:solidFill>
                  <a:schemeClr val="tx1"/>
                </a:solidFill>
                <a:latin typeface="Baskerville Old Face" pitchFamily="18" charset="0"/>
                <a:cs typeface="1 MUHAMMADI QURANIC" pitchFamily="66" charset="-78"/>
              </a:rPr>
              <a:t>The Holy Prophet (S.A.W) states:</a:t>
            </a:r>
          </a:p>
          <a:p>
            <a:pPr algn="l" eaLnBrk="1" hangingPunct="1"/>
            <a:endParaRPr lang="en-US" sz="2800" b="1" dirty="0" smtClean="0">
              <a:solidFill>
                <a:schemeClr val="tx1"/>
              </a:solidFill>
              <a:latin typeface="Baskerville Old Face" pitchFamily="18" charset="0"/>
              <a:cs typeface="1 MUHAMMADI QURANIC" pitchFamily="66" charset="-78"/>
            </a:endParaRPr>
          </a:p>
          <a:p>
            <a:pPr algn="l" eaLnBrk="1" hangingPunct="1"/>
            <a:r>
              <a:rPr lang="en-US" sz="2800" b="1" dirty="0" smtClean="0">
                <a:solidFill>
                  <a:schemeClr val="tx1"/>
                </a:solidFill>
                <a:latin typeface="Baskerville Old Face" pitchFamily="18" charset="0"/>
                <a:cs typeface="1 MUHAMMADI QURANIC" pitchFamily="66" charset="-78"/>
              </a:rPr>
              <a:t>Thus he who received advice from Allah and he refrained (from usury) that is his which he had received as past-(gain) and his matter is with Allah. And he who took (interest) again such are the people of Hell. They will live in it for ever.[Q: 2:275]</a:t>
            </a:r>
            <a:endParaRPr lang="en-US" sz="2800" b="1" dirty="0">
              <a:solidFill>
                <a:schemeClr val="tx1"/>
              </a:solidFill>
              <a:latin typeface="Baskerville Old Face" pitchFamily="18" charset="0"/>
              <a:cs typeface="1 MUHAMMADI QURANIC" pitchFamily="66" charset="-78"/>
            </a:endParaRPr>
          </a:p>
        </p:txBody>
      </p:sp>
      <p:sp>
        <p:nvSpPr>
          <p:cNvPr id="3" name="Rectangle 2"/>
          <p:cNvSpPr/>
          <p:nvPr/>
        </p:nvSpPr>
        <p:spPr>
          <a:xfrm>
            <a:off x="0" y="990600"/>
            <a:ext cx="9144000" cy="5867400"/>
          </a:xfrm>
          <a:prstGeom prst="rect">
            <a:avLst/>
          </a:prstGeom>
        </p:spPr>
        <p:txBody>
          <a:bodyPr rtlCol="0" anchor="ctr">
            <a:spAutoFit/>
          </a:bodyPr>
          <a:lstStyle/>
          <a:p>
            <a:pPr algn="ctr"/>
            <a:endParaRPr lang="en-US" sz="2400" dirty="0" smtClean="0"/>
          </a:p>
        </p:txBody>
      </p:sp>
      <p:sp>
        <p:nvSpPr>
          <p:cNvPr id="7"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92432355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4953000" y="3276600"/>
            <a:ext cx="3657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defRPr/>
            </a:pPr>
            <a:r>
              <a:rPr lang="en-US" b="1" dirty="0" smtClean="0">
                <a:solidFill>
                  <a:schemeClr val="tx2">
                    <a:lumMod val="60000"/>
                    <a:lumOff val="40000"/>
                  </a:schemeClr>
                </a:solidFill>
                <a:latin typeface="Baskerville Old Face" panose="02020602080505020303" pitchFamily="18" charset="0"/>
              </a:rPr>
              <a:t>Prohibition of Interest (III)</a:t>
            </a:r>
            <a:endParaRPr lang="en-US" b="1" dirty="0" smtClean="0">
              <a:solidFill>
                <a:schemeClr val="tx2">
                  <a:lumMod val="60000"/>
                  <a:lumOff val="40000"/>
                </a:schemeClr>
              </a:solidFill>
              <a:latin typeface="Baskerville Old Face" panose="02020602080505020303" pitchFamily="18" charset="0"/>
              <a:cs typeface="Aharoni" panose="02010803020104030203" pitchFamily="2" charset="-79"/>
            </a:endParaRPr>
          </a:p>
        </p:txBody>
      </p:sp>
      <p:sp>
        <p:nvSpPr>
          <p:cNvPr id="6" name="Title 1"/>
          <p:cNvSpPr>
            <a:spLocks noGrp="1"/>
          </p:cNvSpPr>
          <p:nvPr>
            <p:ph type="ctrTitle"/>
          </p:nvPr>
        </p:nvSpPr>
        <p:spPr>
          <a:xfrm>
            <a:off x="0" y="238539"/>
            <a:ext cx="9144000" cy="752061"/>
          </a:xfrm>
        </p:spPr>
        <p:txBody>
          <a:bodyPr/>
          <a:lstStyle/>
          <a:p>
            <a:r>
              <a:rPr lang="en-US" sz="35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Economic Ideology of Islam</a:t>
            </a:r>
            <a:endParaRPr lang="en-US" sz="3500"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422268515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r>
              <a:rPr lang="ur-PK" sz="2600" b="1" dirty="0">
                <a:solidFill>
                  <a:schemeClr val="tx1"/>
                </a:solidFill>
                <a:latin typeface="1 MUHAMMADI QURANIC" pitchFamily="66" charset="-78"/>
                <a:cs typeface="1 MUHAMMADI QURANIC" pitchFamily="66" charset="-78"/>
              </a:rPr>
              <a:t>يَمْحَقُ اللّـٰهُ الرِّبَا وَيُـرْبِى الصَّدَقَاتِ ۗ وَاللّـٰهُ لَا يُحِبُّ كُلَّ كَفَّارٍ </a:t>
            </a:r>
            <a:r>
              <a:rPr lang="ur-PK" sz="2600" b="1" dirty="0" smtClean="0">
                <a:solidFill>
                  <a:schemeClr val="tx1"/>
                </a:solidFill>
                <a:latin typeface="1 MUHAMMADI QURANIC" pitchFamily="66" charset="-78"/>
                <a:cs typeface="1 MUHAMMADI QURANIC" pitchFamily="66" charset="-78"/>
              </a:rPr>
              <a:t>اَثِـيْمٍ</a:t>
            </a:r>
          </a:p>
          <a:p>
            <a:pPr algn="l" eaLnBrk="1" hangingPunct="1"/>
            <a:r>
              <a:rPr lang="en-US" sz="2600" b="1" dirty="0" smtClean="0">
                <a:solidFill>
                  <a:schemeClr val="tx1"/>
                </a:solidFill>
                <a:latin typeface="Baskerville Old Face" pitchFamily="18" charset="0"/>
                <a:cs typeface="1 MUHAMMADI QURANIC" pitchFamily="66" charset="-78"/>
              </a:rPr>
              <a:t>Allah ends Interest and grows charity and Allah does not like any thankless sinners [Q:2:276]</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15110630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2192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r>
              <a:rPr lang="ur-PK" sz="2600" b="1" dirty="0">
                <a:solidFill>
                  <a:schemeClr val="tx1"/>
                </a:solidFill>
                <a:latin typeface="Baskerville Old Face" panose="02020602080505020303" pitchFamily="18" charset="0"/>
                <a:cs typeface="1 MUHAMMADI QURANIC" pitchFamily="66" charset="-78"/>
              </a:rPr>
              <a:t>يَآ اَيُّـهَا الَّـذِيْنَ اٰمَنُوا اتَّقُوا اللّـٰهَ وَذَرُوْا مَا بَقِىَ مِنَ الرِّبَآ اِنْ كُنْتُـمْ </a:t>
            </a:r>
            <a:r>
              <a:rPr lang="ur-PK" sz="2600" b="1" dirty="0" smtClean="0">
                <a:solidFill>
                  <a:schemeClr val="tx1"/>
                </a:solidFill>
                <a:latin typeface="Baskerville Old Face" panose="02020602080505020303" pitchFamily="18" charset="0"/>
                <a:cs typeface="1 MUHAMMADI QURANIC" pitchFamily="66" charset="-78"/>
              </a:rPr>
              <a:t>مُّؤْمِنِيْنَ</a:t>
            </a:r>
          </a:p>
          <a:p>
            <a:pPr algn="l" eaLnBrk="1" hangingPunct="1"/>
            <a:r>
              <a:rPr lang="en-US" sz="2600" b="1" dirty="0" smtClean="0">
                <a:solidFill>
                  <a:schemeClr val="tx1"/>
                </a:solidFill>
                <a:latin typeface="Baskerville Old Face" pitchFamily="18" charset="0"/>
                <a:cs typeface="1 MUHAMMADI QURANIC" pitchFamily="66" charset="-78"/>
              </a:rPr>
              <a:t>O believers! Fear Allah and leave the remaining interest if you are (true believers (Q:2: 278)</a:t>
            </a: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152710587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800600" y="1828800"/>
            <a:ext cx="365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800" b="1" dirty="0" smtClean="0">
                <a:solidFill>
                  <a:schemeClr val="accent6">
                    <a:lumMod val="75000"/>
                  </a:schemeClr>
                </a:solidFill>
                <a:latin typeface="Levenim MT" panose="02010502060101010101" pitchFamily="2" charset="-79"/>
                <a:cs typeface="Levenim MT" panose="02010502060101010101" pitchFamily="2" charset="-79"/>
              </a:rPr>
              <a:t>Prohibition of Interest (III):</a:t>
            </a:r>
            <a:endParaRPr lang="en-US" sz="2400" b="1" dirty="0">
              <a:solidFill>
                <a:schemeClr val="accent6">
                  <a:lumMod val="75000"/>
                </a:schemeClr>
              </a:solidFill>
              <a:latin typeface="Levenim MT" panose="02010502060101010101" pitchFamily="2" charset="-79"/>
              <a:cs typeface="Levenim MT" panose="02010502060101010101" pitchFamily="2" charset="-79"/>
            </a:endParaRPr>
          </a:p>
          <a:p>
            <a:pPr marL="457200" indent="-457200" algn="l" eaLnBrk="1" hangingPunct="1">
              <a:buFont typeface="Arial" pitchFamily="34" charset="0"/>
              <a:buChar char="•"/>
            </a:pPr>
            <a:endParaRPr lang="en-US" sz="2600" b="1" dirty="0" smtClean="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endParaRPr lang="en-US" sz="2600" b="1" dirty="0">
              <a:solidFill>
                <a:schemeClr val="tx1"/>
              </a:solidFill>
              <a:latin typeface="Baskerville Old Face" panose="02020602080505020303" pitchFamily="18" charset="0"/>
              <a:cs typeface="1 MUHAMMADI QURANIC" pitchFamily="66" charset="-78"/>
            </a:endParaRPr>
          </a:p>
          <a:p>
            <a:pPr marL="457200" indent="-457200" algn="l" eaLnBrk="1" hangingPunct="1">
              <a:buFont typeface="Arial" pitchFamily="34" charset="0"/>
              <a:buChar char="•"/>
            </a:pPr>
            <a:r>
              <a:rPr lang="en-US" sz="2600" b="1" dirty="0" smtClean="0">
                <a:solidFill>
                  <a:schemeClr val="tx1"/>
                </a:solidFill>
                <a:latin typeface="Baskerville Old Face" panose="02020602080505020303" pitchFamily="18" charset="0"/>
                <a:cs typeface="1 MUHAMMADI QURANIC" pitchFamily="66" charset="-78"/>
              </a:rPr>
              <a:t>The Quran Says:</a:t>
            </a:r>
          </a:p>
          <a:p>
            <a:pPr algn="r" rtl="1" eaLnBrk="1" hangingPunct="1"/>
            <a:r>
              <a:rPr lang="ur-PK" sz="2600" b="1" dirty="0">
                <a:solidFill>
                  <a:schemeClr val="tx1"/>
                </a:solidFill>
                <a:latin typeface="Baskerville Old Face" panose="02020602080505020303" pitchFamily="18" charset="0"/>
                <a:cs typeface="1 MUHAMMADI QURANIC" pitchFamily="66" charset="-78"/>
              </a:rPr>
              <a:t>فَاِنْ لَّمْ تَفْعَلُوْا فَاْذَنُـوْا بِحَرْبٍ مِّنَ اللّـٰهِ وَرَسُوْلِهٖ ۚ وَاِنْ تُبْتُـمْ فَلَكُمْ رُءُوْسُ اَمْوَالِكُمْۚ لَا تَظْلِمُوْنَ وَلَا </a:t>
            </a:r>
            <a:r>
              <a:rPr lang="ur-PK" sz="2600" b="1" dirty="0" smtClean="0">
                <a:solidFill>
                  <a:schemeClr val="tx1"/>
                </a:solidFill>
                <a:latin typeface="Baskerville Old Face" panose="02020602080505020303" pitchFamily="18" charset="0"/>
                <a:cs typeface="1 MUHAMMADI QURANIC" pitchFamily="66" charset="-78"/>
              </a:rPr>
              <a:t>تُظْلَمُوْنَ</a:t>
            </a:r>
            <a:endParaRPr lang="en-US" sz="2600" b="1" dirty="0" smtClean="0">
              <a:solidFill>
                <a:schemeClr val="tx1"/>
              </a:solidFill>
              <a:latin typeface="Baskerville Old Face" pitchFamily="18" charset="0"/>
              <a:cs typeface="1 MUHAMMADI QURANIC" pitchFamily="66" charset="-78"/>
            </a:endParaRPr>
          </a:p>
          <a:p>
            <a:pPr algn="l" eaLnBrk="1" hangingPunct="1"/>
            <a:endParaRPr lang="en-US" sz="2600" b="1" dirty="0" smtClean="0">
              <a:solidFill>
                <a:schemeClr val="tx1"/>
              </a:solidFill>
              <a:latin typeface="Baskerville Old Face" pitchFamily="18" charset="0"/>
              <a:cs typeface="1 MUHAMMADI QURANIC" pitchFamily="66" charset="-78"/>
            </a:endParaRPr>
          </a:p>
        </p:txBody>
      </p:sp>
      <p:sp>
        <p:nvSpPr>
          <p:cNvPr id="6" name="Title 1"/>
          <p:cNvSpPr txBox="1">
            <a:spLocks/>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400" b="1" dirty="0" smtClean="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rPr>
              <a:t>Distinguishing Features of Islamic Economic System</a:t>
            </a:r>
            <a:endParaRPr lang="en-US" sz="2400" b="1" dirty="0">
              <a:solidFill>
                <a:schemeClr val="bg2">
                  <a:lumMod val="50000"/>
                </a:schemeClr>
              </a:solidFill>
              <a:latin typeface="Malgun Gothic" panose="020B0503020000020004" pitchFamily="34" charset="-127"/>
              <a:ea typeface="Malgun Gothic" panose="020B0503020000020004" pitchFamily="34" charset="-127"/>
              <a:cs typeface="DilleniaUPC" panose="02020603050405020304" pitchFamily="18" charset="-34"/>
            </a:endParaRPr>
          </a:p>
        </p:txBody>
      </p:sp>
    </p:spTree>
    <p:extLst>
      <p:ext uri="{BB962C8B-B14F-4D97-AF65-F5344CB8AC3E}">
        <p14:creationId xmlns:p14="http://schemas.microsoft.com/office/powerpoint/2010/main" val="210314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4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3689</TotalTime>
  <Words>6064</Words>
  <Application>Microsoft Office PowerPoint</Application>
  <PresentationFormat>On-screen Show (4:3)</PresentationFormat>
  <Paragraphs>623</Paragraphs>
  <Slides>147</Slides>
  <Notes>1</Notes>
  <HiddenSlides>0</HiddenSlides>
  <MMClips>0</MMClips>
  <ScaleCrop>false</ScaleCrop>
  <HeadingPairs>
    <vt:vector size="4" baseType="variant">
      <vt:variant>
        <vt:lpstr>Theme</vt:lpstr>
      </vt:variant>
      <vt:variant>
        <vt:i4>1</vt:i4>
      </vt:variant>
      <vt:variant>
        <vt:lpstr>Slide Titles</vt:lpstr>
      </vt:variant>
      <vt:variant>
        <vt:i4>147</vt:i4>
      </vt:variant>
    </vt:vector>
  </HeadingPairs>
  <TitlesOfParts>
    <vt:vector size="148" baseType="lpstr">
      <vt:lpstr>Theme1</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Economic Ideology of Islam</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Economic Ideology of Islam</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Topic</dc:title>
  <dc:creator>Naseem Ejaz</dc:creator>
  <cp:lastModifiedBy>Shahid Siddique</cp:lastModifiedBy>
  <cp:revision>363</cp:revision>
  <dcterms:created xsi:type="dcterms:W3CDTF">2014-09-03T15:33:21Z</dcterms:created>
  <dcterms:modified xsi:type="dcterms:W3CDTF">2019-03-26T10:18:11Z</dcterms:modified>
</cp:coreProperties>
</file>