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1"/>
  </p:notesMasterIdLst>
  <p:handoutMasterIdLst>
    <p:handoutMasterId r:id="rId42"/>
  </p:handoutMasterIdLst>
  <p:sldIdLst>
    <p:sldId id="613" r:id="rId2"/>
    <p:sldId id="622" r:id="rId3"/>
    <p:sldId id="626" r:id="rId4"/>
    <p:sldId id="627" r:id="rId5"/>
    <p:sldId id="628" r:id="rId6"/>
    <p:sldId id="629" r:id="rId7"/>
    <p:sldId id="630" r:id="rId8"/>
    <p:sldId id="631" r:id="rId9"/>
    <p:sldId id="632" r:id="rId10"/>
    <p:sldId id="662" r:id="rId11"/>
    <p:sldId id="633" r:id="rId12"/>
    <p:sldId id="634" r:id="rId13"/>
    <p:sldId id="635" r:id="rId14"/>
    <p:sldId id="636" r:id="rId15"/>
    <p:sldId id="637" r:id="rId16"/>
    <p:sldId id="638" r:id="rId17"/>
    <p:sldId id="639" r:id="rId18"/>
    <p:sldId id="640" r:id="rId19"/>
    <p:sldId id="641" r:id="rId20"/>
    <p:sldId id="642" r:id="rId21"/>
    <p:sldId id="644" r:id="rId22"/>
    <p:sldId id="643" r:id="rId23"/>
    <p:sldId id="645" r:id="rId24"/>
    <p:sldId id="646" r:id="rId25"/>
    <p:sldId id="647" r:id="rId26"/>
    <p:sldId id="648" r:id="rId27"/>
    <p:sldId id="649" r:id="rId28"/>
    <p:sldId id="650" r:id="rId29"/>
    <p:sldId id="651" r:id="rId30"/>
    <p:sldId id="652" r:id="rId31"/>
    <p:sldId id="661" r:id="rId32"/>
    <p:sldId id="653" r:id="rId33"/>
    <p:sldId id="654" r:id="rId34"/>
    <p:sldId id="655" r:id="rId35"/>
    <p:sldId id="656" r:id="rId36"/>
    <p:sldId id="657" r:id="rId37"/>
    <p:sldId id="658" r:id="rId38"/>
    <p:sldId id="659" r:id="rId39"/>
    <p:sldId id="660"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B4BF35B9-994F-456E-ADB7-4718AB9E6D10}">
          <p14:sldIdLst>
            <p14:sldId id="332"/>
            <p14:sldId id="613"/>
            <p14:sldId id="612"/>
            <p14:sldId id="618"/>
            <p14:sldId id="619"/>
            <p14:sldId id="614"/>
            <p14:sldId id="617"/>
            <p14:sldId id="636"/>
            <p14:sldId id="637"/>
            <p14:sldId id="638"/>
            <p14:sldId id="759"/>
            <p14:sldId id="615"/>
            <p14:sldId id="616"/>
            <p14:sldId id="620"/>
            <p14:sldId id="621"/>
            <p14:sldId id="622"/>
            <p14:sldId id="781"/>
            <p14:sldId id="779"/>
            <p14:sldId id="624"/>
            <p14:sldId id="625"/>
            <p14:sldId id="760"/>
            <p14:sldId id="626"/>
            <p14:sldId id="627"/>
            <p14:sldId id="628"/>
            <p14:sldId id="629"/>
            <p14:sldId id="630"/>
            <p14:sldId id="631"/>
            <p14:sldId id="632"/>
            <p14:sldId id="761"/>
            <p14:sldId id="633"/>
            <p14:sldId id="634"/>
            <p14:sldId id="635"/>
            <p14:sldId id="644"/>
            <p14:sldId id="645"/>
            <p14:sldId id="646"/>
            <p14:sldId id="647"/>
            <p14:sldId id="648"/>
            <p14:sldId id="762"/>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8"/>
            <p14:sldId id="669"/>
            <p14:sldId id="670"/>
            <p14:sldId id="671"/>
            <p14:sldId id="673"/>
            <p14:sldId id="763"/>
            <p14:sldId id="674"/>
            <p14:sldId id="675"/>
            <p14:sldId id="676"/>
            <p14:sldId id="677"/>
            <p14:sldId id="678"/>
            <p14:sldId id="679"/>
            <p14:sldId id="680"/>
            <p14:sldId id="681"/>
            <p14:sldId id="764"/>
            <p14:sldId id="682"/>
            <p14:sldId id="683"/>
            <p14:sldId id="684"/>
            <p14:sldId id="685"/>
            <p14:sldId id="686"/>
            <p14:sldId id="667"/>
            <p14:sldId id="687"/>
            <p14:sldId id="688"/>
            <p14:sldId id="689"/>
            <p14:sldId id="691"/>
            <p14:sldId id="765"/>
            <p14:sldId id="690"/>
            <p14:sldId id="693"/>
            <p14:sldId id="694"/>
            <p14:sldId id="695"/>
            <p14:sldId id="766"/>
            <p14:sldId id="698"/>
            <p14:sldId id="699"/>
            <p14:sldId id="767"/>
            <p14:sldId id="696"/>
            <p14:sldId id="697"/>
            <p14:sldId id="768"/>
            <p14:sldId id="700"/>
            <p14:sldId id="701"/>
            <p14:sldId id="702"/>
            <p14:sldId id="738"/>
            <p14:sldId id="739"/>
            <p14:sldId id="740"/>
            <p14:sldId id="741"/>
            <p14:sldId id="742"/>
            <p14:sldId id="782"/>
            <p14:sldId id="783"/>
            <p14:sldId id="784"/>
            <p14:sldId id="769"/>
            <p14:sldId id="743"/>
            <p14:sldId id="744"/>
            <p14:sldId id="745"/>
            <p14:sldId id="746"/>
            <p14:sldId id="770"/>
            <p14:sldId id="747"/>
            <p14:sldId id="748"/>
            <p14:sldId id="785"/>
            <p14:sldId id="749"/>
            <p14:sldId id="750"/>
            <p14:sldId id="751"/>
            <p14:sldId id="771"/>
            <p14:sldId id="752"/>
            <p14:sldId id="753"/>
            <p14:sldId id="754"/>
            <p14:sldId id="758"/>
            <p14:sldId id="755"/>
            <p14:sldId id="756"/>
            <p14:sldId id="607"/>
            <p14:sldId id="703"/>
            <p14:sldId id="704"/>
            <p14:sldId id="705"/>
            <p14:sldId id="706"/>
            <p14:sldId id="772"/>
            <p14:sldId id="707"/>
            <p14:sldId id="708"/>
            <p14:sldId id="709"/>
            <p14:sldId id="710"/>
            <p14:sldId id="711"/>
            <p14:sldId id="609"/>
            <p14:sldId id="712"/>
            <p14:sldId id="713"/>
            <p14:sldId id="773"/>
            <p14:sldId id="714"/>
            <p14:sldId id="715"/>
            <p14:sldId id="716"/>
            <p14:sldId id="717"/>
            <p14:sldId id="718"/>
            <p14:sldId id="719"/>
            <p14:sldId id="774"/>
            <p14:sldId id="720"/>
            <p14:sldId id="721"/>
            <p14:sldId id="727"/>
            <p14:sldId id="775"/>
            <p14:sldId id="722"/>
            <p14:sldId id="723"/>
            <p14:sldId id="724"/>
            <p14:sldId id="725"/>
            <p14:sldId id="726"/>
            <p14:sldId id="776"/>
            <p14:sldId id="728"/>
            <p14:sldId id="729"/>
            <p14:sldId id="730"/>
            <p14:sldId id="731"/>
            <p14:sldId id="777"/>
            <p14:sldId id="732"/>
            <p14:sldId id="733"/>
            <p14:sldId id="734"/>
            <p14:sldId id="735"/>
            <p14:sldId id="736"/>
            <p14:sldId id="737"/>
            <p14:sldId id="610"/>
            <p14:sldId id="611"/>
          </p14:sldIdLst>
        </p14:section>
        <p14:section name="Untitled Section" id="{599C8E74-7C24-4C90-AF99-98537F1E04E1}">
          <p14:sldIdLst/>
        </p14:section>
      </p14:sectionLst>
    </p:ext>
    <p:ext uri="{EFAFB233-063F-42B5-8137-9DF3F51BA10A}">
      <p15:sldGuideLst xmlns:p15="http://schemas.microsoft.com/office/powerpoint/2012/main" xmlns="">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96009"/>
    <a:srgbClr val="006699"/>
    <a:srgbClr val="0033CC"/>
    <a:srgbClr val="0049D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480"/>
        <p:guide pos="2976"/>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4/16/2017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p14="http://schemas.microsoft.com/office/powerpoint/2010/main" xmlns=""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4/16/2017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p14="http://schemas.microsoft.com/office/powerpoint/2010/main" xmlns=""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4/16/2017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4/16/2017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4/16/2017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4/16/2017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4/16/2017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4/16/2017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4/16/2017</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4/16/2017</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4/16/2017</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4/16/2017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4/16/2017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4/16/2017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4290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Haram</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Businesses (I)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429000"/>
            <a:ext cx="36576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Haram</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Businesses (</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production of Wealth:</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Unlawful Means:</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Income derived from the manufacture, purchase or sale of all unlawful and banned items is </a:t>
            </a:r>
            <a:r>
              <a:rPr lang="en-US" sz="2000" b="1" dirty="0" err="1" smtClean="0">
                <a:solidFill>
                  <a:schemeClr val="tx1"/>
                </a:solidFill>
                <a:latin typeface="Baskerville Old Face" panose="02020602080505020303" pitchFamily="18" charset="0"/>
              </a:rPr>
              <a:t>Haram</a:t>
            </a:r>
            <a:r>
              <a:rPr lang="en-US" sz="2000" b="1" dirty="0" smtClean="0">
                <a:solidFill>
                  <a:schemeClr val="tx1"/>
                </a:solidFill>
                <a:latin typeface="Baskerville Old Face" panose="02020602080505020303" pitchFamily="18" charset="0"/>
              </a:rPr>
              <a:t> or Unlawful.</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Income from all open or secret tricks of monopolistic exploitation is </a:t>
            </a:r>
            <a:r>
              <a:rPr lang="en-US" sz="2000" b="1" dirty="0" err="1" smtClean="0">
                <a:solidFill>
                  <a:schemeClr val="tx1"/>
                </a:solidFill>
                <a:latin typeface="Baskerville Old Face" panose="02020602080505020303" pitchFamily="18" charset="0"/>
              </a:rPr>
              <a:t>Haram</a:t>
            </a:r>
            <a:r>
              <a:rPr lang="en-US" sz="20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production of Wealth:</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Unlawful Means:</a:t>
            </a:r>
          </a:p>
          <a:p>
            <a:pPr marL="914400" lvl="1" indent="-457200" algn="l" eaLnBrk="1" hangingPunct="1">
              <a:buFont typeface="Wingdings" pitchFamily="2" charset="2"/>
              <a:buChar char="v"/>
            </a:pPr>
            <a:r>
              <a:rPr lang="en-US" sz="2000" b="1" dirty="0" err="1" smtClean="0">
                <a:solidFill>
                  <a:schemeClr val="tx1"/>
                </a:solidFill>
                <a:latin typeface="Baskerville Old Face" panose="02020602080505020303" pitchFamily="18" charset="0"/>
              </a:rPr>
              <a:t>Tabkhees</a:t>
            </a:r>
            <a:r>
              <a:rPr lang="en-US" sz="2000" b="1" dirty="0" smtClean="0">
                <a:solidFill>
                  <a:schemeClr val="tx1"/>
                </a:solidFill>
                <a:latin typeface="Baskerville Old Face" panose="02020602080505020303" pitchFamily="18" charset="0"/>
              </a:rPr>
              <a:t>, that is earning more profit by reducing the quality of goods is </a:t>
            </a:r>
            <a:r>
              <a:rPr lang="en-US" sz="2000" b="1" dirty="0" err="1" smtClean="0">
                <a:solidFill>
                  <a:schemeClr val="tx1"/>
                </a:solidFill>
                <a:latin typeface="Baskerville Old Face" panose="02020602080505020303" pitchFamily="18" charset="0"/>
              </a:rPr>
              <a:t>Haram</a:t>
            </a:r>
            <a:r>
              <a:rPr lang="en-US" sz="2000" b="1" dirty="0" smtClean="0">
                <a:solidFill>
                  <a:schemeClr val="tx1"/>
                </a:solidFill>
                <a:latin typeface="Baskerville Old Face" panose="02020602080505020303" pitchFamily="18" charset="0"/>
              </a:rPr>
              <a:t>.</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Wealth earned by “</a:t>
            </a:r>
            <a:r>
              <a:rPr lang="en-US" sz="2000" b="1" dirty="0" err="1" smtClean="0">
                <a:solidFill>
                  <a:schemeClr val="tx1"/>
                </a:solidFill>
                <a:latin typeface="Baskerville Old Face" panose="02020602080505020303" pitchFamily="18" charset="0"/>
              </a:rPr>
              <a:t>Ahtikar</a:t>
            </a:r>
            <a:r>
              <a:rPr lang="en-US" sz="2000" b="1" dirty="0" smtClean="0">
                <a:solidFill>
                  <a:schemeClr val="tx1"/>
                </a:solidFill>
                <a:latin typeface="Baskerville Old Face" panose="02020602080505020303" pitchFamily="18" charset="0"/>
              </a:rPr>
              <a:t>” that is hoarding of goods with a view to raising their price is unlawful.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production of Wealth:</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Unlawful Means:</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Bribery, expropriation, Fraud, Deception, Telling lies, Plunder, Stealing, Robbery, Usury, Dancing, Speculation, Sale of idols, Arts and activities, Businesses involving injustice and undue influence.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Exchange:</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Like the production of wealth, Islam regulates the exchange of wealth also by the law of </a:t>
            </a:r>
            <a:r>
              <a:rPr lang="en-US" sz="2000" b="1" dirty="0" err="1" smtClean="0">
                <a:solidFill>
                  <a:schemeClr val="tx1"/>
                </a:solidFill>
                <a:latin typeface="Baskerville Old Face" panose="02020602080505020303" pitchFamily="18" charset="0"/>
              </a:rPr>
              <a:t>Haram</a:t>
            </a:r>
            <a:r>
              <a:rPr lang="en-US" sz="2000" b="1" dirty="0" smtClean="0">
                <a:solidFill>
                  <a:schemeClr val="tx1"/>
                </a:solidFill>
                <a:latin typeface="Baskerville Old Face" panose="02020602080505020303" pitchFamily="18" charset="0"/>
              </a:rPr>
              <a:t> and </a:t>
            </a:r>
            <a:r>
              <a:rPr lang="en-US" sz="2000" b="1" dirty="0" err="1" smtClean="0">
                <a:solidFill>
                  <a:schemeClr val="tx1"/>
                </a:solidFill>
                <a:latin typeface="Baskerville Old Face" panose="02020602080505020303" pitchFamily="18" charset="0"/>
              </a:rPr>
              <a:t>Halal</a:t>
            </a:r>
            <a:r>
              <a:rPr lang="en-US" sz="20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The basic principle laid down in this sphere is that only that exchange of goods is right and lawful which has been effected by mutual agreement of the parties without force and undue influence. For the purpose it is essential that: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Exchange:</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For the purpose it is essential that:</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Correct weights and measures should be used</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The buyer should be clearly informed about the merits and demerits of the goods on sale.</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Business agreements should be completely fulfilled.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Exchange:</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For the purpose it is essential that:</a:t>
            </a:r>
          </a:p>
          <a:p>
            <a:pPr marL="914400" lvl="1" indent="-457200" algn="l" eaLnBrk="1" hangingPunct="1">
              <a:buFont typeface="Wingdings" pitchFamily="2" charset="2"/>
              <a:buChar char="v"/>
            </a:pPr>
            <a:r>
              <a:rPr lang="en-US" sz="2000" b="1" dirty="0" err="1" smtClean="0">
                <a:solidFill>
                  <a:schemeClr val="tx1"/>
                </a:solidFill>
                <a:latin typeface="Baskerville Old Face" panose="02020602080505020303" pitchFamily="18" charset="0"/>
              </a:rPr>
              <a:t>Halal</a:t>
            </a:r>
            <a:r>
              <a:rPr lang="en-US" sz="2000" b="1" dirty="0" smtClean="0">
                <a:solidFill>
                  <a:schemeClr val="tx1"/>
                </a:solidFill>
                <a:latin typeface="Baskerville Old Face" panose="02020602080505020303" pitchFamily="18" charset="0"/>
              </a:rPr>
              <a:t> goods alone should be exchanged. </a:t>
            </a:r>
          </a:p>
          <a:p>
            <a:pPr marL="914400" lvl="1" indent="-457200" algn="l" eaLnBrk="1" hangingPunct="1">
              <a:buFont typeface="Wingdings" pitchFamily="2" charset="2"/>
              <a:buChar char="v"/>
            </a:pPr>
            <a:r>
              <a:rPr lang="en-US" sz="2000" b="1" dirty="0" err="1" smtClean="0">
                <a:solidFill>
                  <a:schemeClr val="tx1"/>
                </a:solidFill>
                <a:latin typeface="Baskerville Old Face" panose="02020602080505020303" pitchFamily="18" charset="0"/>
              </a:rPr>
              <a:t>Haram</a:t>
            </a:r>
            <a:r>
              <a:rPr lang="en-US" sz="2000" b="1" dirty="0" smtClean="0">
                <a:solidFill>
                  <a:schemeClr val="tx1"/>
                </a:solidFill>
                <a:latin typeface="Baskerville Old Face" panose="02020602080505020303" pitchFamily="18" charset="0"/>
              </a:rPr>
              <a:t> things are not only forbidden for use but their sale and purchase is also banned.</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Adulteration in goods is </a:t>
            </a:r>
            <a:r>
              <a:rPr lang="en-US" sz="2000" b="1" dirty="0" err="1" smtClean="0">
                <a:solidFill>
                  <a:schemeClr val="tx1"/>
                </a:solidFill>
                <a:latin typeface="Baskerville Old Face" panose="02020602080505020303" pitchFamily="18" charset="0"/>
              </a:rPr>
              <a:t>Haram</a:t>
            </a:r>
            <a:r>
              <a:rPr lang="en-US" sz="20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Exchange:</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For the purpose it is essential that:</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All businesses which involve the profit of one party at the loss of another party or certainty of profit for one party and uncertain or doubtful profit for the other are </a:t>
            </a:r>
            <a:r>
              <a:rPr lang="en-US" sz="2000" b="1" dirty="0" err="1" smtClean="0">
                <a:solidFill>
                  <a:schemeClr val="tx1"/>
                </a:solidFill>
                <a:latin typeface="Baskerville Old Face" panose="02020602080505020303" pitchFamily="18" charset="0"/>
              </a:rPr>
              <a:t>Haram</a:t>
            </a:r>
            <a:r>
              <a:rPr lang="en-US" sz="2000" b="1" dirty="0" smtClean="0">
                <a:solidFill>
                  <a:schemeClr val="tx1"/>
                </a:solidFill>
                <a:latin typeface="Baskerville Old Face" panose="02020602080505020303" pitchFamily="18" charset="0"/>
              </a:rPr>
              <a:t>.</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All deals involving even a trace of interest or gambling are banned.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the Distribution of Wealth:</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Proper distribution of wealth holds vital importance in the economic system of Islam.</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Effective measures have been taken to ensure that wealth in Islamic society is distributed in a just and proper manner.</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These measures have been further strengthened by imposing the bounds of </a:t>
            </a:r>
            <a:r>
              <a:rPr lang="en-US" sz="2000" b="1" dirty="0" err="1" smtClean="0">
                <a:solidFill>
                  <a:schemeClr val="tx1"/>
                </a:solidFill>
                <a:latin typeface="Baskerville Old Face" panose="02020602080505020303" pitchFamily="18" charset="0"/>
              </a:rPr>
              <a:t>Halal</a:t>
            </a:r>
            <a:r>
              <a:rPr lang="en-US" sz="2000" b="1" dirty="0" smtClean="0">
                <a:solidFill>
                  <a:schemeClr val="tx1"/>
                </a:solidFill>
                <a:latin typeface="Baskerville Old Face" panose="02020602080505020303" pitchFamily="18" charset="0"/>
              </a:rPr>
              <a:t> and </a:t>
            </a:r>
            <a:r>
              <a:rPr lang="en-US" sz="2000" b="1" dirty="0" err="1" smtClean="0">
                <a:solidFill>
                  <a:schemeClr val="tx1"/>
                </a:solidFill>
                <a:latin typeface="Baskerville Old Face" panose="02020602080505020303" pitchFamily="18" charset="0"/>
              </a:rPr>
              <a:t>Haram</a:t>
            </a:r>
            <a:r>
              <a:rPr lang="en-US" sz="20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the Distribution of Wealth:</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Any use of force or exploitation in the payment of compensation to factors of production has been forbidden.</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In this regard just and benevolent dealing has been strongly recommended.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The concept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&amp;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(Importance):</a:t>
            </a:r>
          </a:p>
          <a:p>
            <a:pPr marL="457200" indent="-457200" algn="l" eaLnBrk="1" hangingPunct="1">
              <a:buFont typeface="Arial" panose="020B0604020202020204" pitchFamily="34" charset="0"/>
              <a:buChar char="•"/>
            </a:pPr>
            <a:r>
              <a:rPr lang="en-US" sz="2200" b="1" dirty="0" smtClean="0">
                <a:solidFill>
                  <a:schemeClr val="tx1"/>
                </a:solidFill>
                <a:latin typeface="Baskerville Old Face" panose="02020602080505020303" pitchFamily="18" charset="0"/>
              </a:rPr>
              <a:t>It is man’s duty to perform those deeds which please </a:t>
            </a:r>
            <a:r>
              <a:rPr lang="en-US" sz="2200" b="1" dirty="0" smtClean="0">
                <a:solidFill>
                  <a:schemeClr val="tx1"/>
                </a:solidFill>
                <a:latin typeface="Baskerville Old Face" panose="02020602080505020303" pitchFamily="18" charset="0"/>
              </a:rPr>
              <a:t>Allah</a:t>
            </a:r>
            <a:r>
              <a:rPr lang="en-US" sz="2200" b="1" dirty="0" smtClean="0">
                <a:solidFill>
                  <a:schemeClr val="tx1"/>
                </a:solidFill>
                <a:latin typeface="Baskerville Old Face" panose="02020602080505020303" pitchFamily="18" charset="0"/>
              </a:rPr>
              <a:t> </a:t>
            </a:r>
            <a:r>
              <a:rPr lang="en-US" sz="2200" b="1" dirty="0" smtClean="0">
                <a:solidFill>
                  <a:schemeClr val="tx1"/>
                </a:solidFill>
                <a:latin typeface="Baskerville Old Face" panose="02020602080505020303" pitchFamily="18" charset="0"/>
              </a:rPr>
              <a:t>and avoid those deeds which invoke </a:t>
            </a:r>
            <a:r>
              <a:rPr lang="en-US" sz="2200" b="1" dirty="0" smtClean="0">
                <a:solidFill>
                  <a:schemeClr val="tx1"/>
                </a:solidFill>
                <a:latin typeface="Baskerville Old Face" panose="02020602080505020303" pitchFamily="18" charset="0"/>
              </a:rPr>
              <a:t>the</a:t>
            </a:r>
            <a:r>
              <a:rPr lang="en-US" sz="2200" b="1" dirty="0" smtClean="0">
                <a:solidFill>
                  <a:schemeClr val="tx1"/>
                </a:solidFill>
                <a:latin typeface="Baskerville Old Face" panose="02020602080505020303" pitchFamily="18" charset="0"/>
              </a:rPr>
              <a:t> wrath of Allah.</a:t>
            </a:r>
            <a:endParaRPr lang="en-US" sz="22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200" b="1" dirty="0" smtClean="0">
                <a:solidFill>
                  <a:schemeClr val="tx1"/>
                </a:solidFill>
                <a:latin typeface="Baskerville Old Face" panose="02020602080505020303" pitchFamily="18" charset="0"/>
              </a:rPr>
              <a:t>The scope of the concept of </a:t>
            </a:r>
            <a:r>
              <a:rPr lang="en-US" sz="2200" b="1" dirty="0" err="1" smtClean="0">
                <a:solidFill>
                  <a:schemeClr val="tx1"/>
                </a:solidFill>
                <a:latin typeface="Baskerville Old Face" panose="02020602080505020303" pitchFamily="18" charset="0"/>
              </a:rPr>
              <a:t>Halal</a:t>
            </a:r>
            <a:r>
              <a:rPr lang="en-US" sz="2200" b="1" dirty="0" smtClean="0">
                <a:solidFill>
                  <a:schemeClr val="tx1"/>
                </a:solidFill>
                <a:latin typeface="Baskerville Old Face" panose="02020602080505020303" pitchFamily="18" charset="0"/>
              </a:rPr>
              <a:t> and </a:t>
            </a:r>
            <a:r>
              <a:rPr lang="en-US" sz="2200" b="1" dirty="0" err="1" smtClean="0">
                <a:solidFill>
                  <a:schemeClr val="tx1"/>
                </a:solidFill>
                <a:latin typeface="Baskerville Old Face" panose="02020602080505020303" pitchFamily="18" charset="0"/>
              </a:rPr>
              <a:t>Haram</a:t>
            </a:r>
            <a:r>
              <a:rPr lang="en-US" sz="2200" b="1" dirty="0" smtClean="0">
                <a:solidFill>
                  <a:schemeClr val="tx1"/>
                </a:solidFill>
                <a:latin typeface="Baskerville Old Face" panose="02020602080505020303" pitchFamily="18" charset="0"/>
              </a:rPr>
              <a:t> is not confined to a few acts; it comprehends all areas of man’s individual and collective life.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the Distribution of Wealth:</a:t>
            </a:r>
          </a:p>
          <a:p>
            <a:pPr marL="457200" indent="-457200" algn="l" eaLnBrk="1" hangingPunct="1">
              <a:buFont typeface="Arial" panose="020B0604020202020204" pitchFamily="34" charset="0"/>
              <a:buChar char="•"/>
            </a:pPr>
            <a:r>
              <a:rPr lang="en-US" sz="2300" b="1" dirty="0" smtClean="0">
                <a:solidFill>
                  <a:schemeClr val="tx1"/>
                </a:solidFill>
                <a:latin typeface="Baskerville Old Face" panose="02020602080505020303" pitchFamily="18" charset="0"/>
              </a:rPr>
              <a:t>By condemning and curbing avarice and exhortation of spending, especially the institution of a system of compulsory </a:t>
            </a:r>
            <a:r>
              <a:rPr lang="en-US" sz="2300" b="1" dirty="0" err="1" smtClean="0">
                <a:solidFill>
                  <a:schemeClr val="tx1"/>
                </a:solidFill>
                <a:latin typeface="Baskerville Old Face" panose="02020602080505020303" pitchFamily="18" charset="0"/>
              </a:rPr>
              <a:t>Zakat</a:t>
            </a:r>
            <a:r>
              <a:rPr lang="en-US" sz="2300" b="1" dirty="0" smtClean="0">
                <a:solidFill>
                  <a:schemeClr val="tx1"/>
                </a:solidFill>
                <a:latin typeface="Baskerville Old Face" panose="02020602080505020303" pitchFamily="18" charset="0"/>
              </a:rPr>
              <a:t> and </a:t>
            </a:r>
            <a:r>
              <a:rPr lang="en-US" sz="2300" b="1" dirty="0" err="1" smtClean="0">
                <a:solidFill>
                  <a:schemeClr val="tx1"/>
                </a:solidFill>
                <a:latin typeface="Baskerville Old Face" panose="02020602080505020303" pitchFamily="18" charset="0"/>
              </a:rPr>
              <a:t>sadaqat</a:t>
            </a:r>
            <a:r>
              <a:rPr lang="en-US" sz="2300" b="1" dirty="0" smtClean="0">
                <a:solidFill>
                  <a:schemeClr val="tx1"/>
                </a:solidFill>
                <a:latin typeface="Baskerville Old Face" panose="02020602080505020303" pitchFamily="18" charset="0"/>
              </a:rPr>
              <a:t> an effort has been made to increase the circulation of wealth and to regulate the distribution of wealth in proper manner.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1524000" y="4034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4290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Gambling (I)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Definition:</a:t>
            </a:r>
          </a:p>
          <a:p>
            <a:pPr marL="457200" indent="-457200" algn="l" eaLnBrk="1" hangingPunct="1">
              <a:buFont typeface="Arial" panose="020B0604020202020204" pitchFamily="34" charset="0"/>
              <a:buChar char="•"/>
            </a:pPr>
            <a:r>
              <a:rPr lang="en-US" sz="2300" b="1" dirty="0" smtClean="0">
                <a:solidFill>
                  <a:schemeClr val="tx1"/>
                </a:solidFill>
                <a:latin typeface="Baskerville Old Face" panose="02020602080505020303" pitchFamily="18" charset="0"/>
              </a:rPr>
              <a:t>Gambling means to give or take money or goods depending on something that is not known how it will end.</a:t>
            </a:r>
          </a:p>
          <a:p>
            <a:pPr marL="457200" indent="-457200" algn="l" eaLnBrk="1" hangingPunct="1">
              <a:buFont typeface="Arial" panose="020B0604020202020204" pitchFamily="34" charset="0"/>
              <a:buChar char="•"/>
            </a:pPr>
            <a:r>
              <a:rPr lang="en-US" sz="2300" b="1" dirty="0" smtClean="0">
                <a:solidFill>
                  <a:schemeClr val="tx1"/>
                </a:solidFill>
                <a:latin typeface="Baskerville Old Face" panose="02020602080505020303" pitchFamily="18" charset="0"/>
              </a:rPr>
              <a:t>No matter what the name is, any game or bet that has this property and that is played in return for money or goods is called gambling.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word “</a:t>
            </a:r>
            <a:r>
              <a:rPr lang="en-US" sz="2600" b="1" dirty="0" err="1" smtClean="0">
                <a:solidFill>
                  <a:schemeClr val="tx1"/>
                </a:solidFill>
                <a:latin typeface="Baskerville Old Face" panose="02020602080505020303" pitchFamily="18" charset="0"/>
              </a:rPr>
              <a:t>Maysir</a:t>
            </a:r>
            <a:r>
              <a:rPr lang="en-US" sz="2600" b="1" dirty="0" smtClean="0">
                <a:solidFill>
                  <a:schemeClr val="tx1"/>
                </a:solidFill>
                <a:latin typeface="Baskerville Old Face" panose="02020602080505020303" pitchFamily="18" charset="0"/>
              </a:rPr>
              <a:t>” mentioned in the Quran is derived from the word “</a:t>
            </a:r>
            <a:r>
              <a:rPr lang="en-US" sz="2600" b="1" dirty="0" err="1" smtClean="0">
                <a:solidFill>
                  <a:schemeClr val="tx1"/>
                </a:solidFill>
                <a:latin typeface="Baskerville Old Face" panose="02020602080505020303" pitchFamily="18" charset="0"/>
              </a:rPr>
              <a:t>Yusr</a:t>
            </a:r>
            <a:r>
              <a:rPr lang="en-US" sz="2600" b="1" dirty="0" smtClean="0">
                <a:solidFill>
                  <a:schemeClr val="tx1"/>
                </a:solidFill>
                <a:latin typeface="Baskerville Old Face" panose="02020602080505020303" pitchFamily="18" charset="0"/>
              </a:rPr>
              <a:t>”, which means ease, which indicates that money or goods are obtained or lost easily in gambling.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Gambling is a way of obtaining </a:t>
            </a:r>
            <a:r>
              <a:rPr lang="en-US" sz="2400" b="1" dirty="0" smtClean="0">
                <a:solidFill>
                  <a:schemeClr val="tx1"/>
                </a:solidFill>
                <a:latin typeface="Baskerville Old Face" panose="02020602080505020303" pitchFamily="18" charset="0"/>
              </a:rPr>
              <a:t>undeserved </a:t>
            </a:r>
            <a:r>
              <a:rPr lang="en-US" sz="2400" b="1" dirty="0" smtClean="0">
                <a:solidFill>
                  <a:schemeClr val="tx1"/>
                </a:solidFill>
                <a:latin typeface="Baskerville Old Face" panose="02020602080505020303" pitchFamily="18" charset="0"/>
              </a:rPr>
              <a:t>money which makes man forget his creator, prevents him from performing prayers, leads him to laziness, eliminates his strength to work and causes </a:t>
            </a:r>
            <a:r>
              <a:rPr lang="en-US" sz="2400" b="1" dirty="0" smtClean="0">
                <a:solidFill>
                  <a:schemeClr val="tx1"/>
                </a:solidFill>
                <a:latin typeface="Baskerville Old Face" panose="02020602080505020303" pitchFamily="18" charset="0"/>
              </a:rPr>
              <a:t>grudge </a:t>
            </a:r>
            <a:r>
              <a:rPr lang="en-US" sz="2400" b="1" dirty="0" smtClean="0">
                <a:solidFill>
                  <a:schemeClr val="tx1"/>
                </a:solidFill>
                <a:latin typeface="Baskerville Old Face" panose="02020602080505020303" pitchFamily="18" charset="0"/>
              </a:rPr>
              <a:t>among people.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All kinds of gambling, which causes irreparable wounds in individual and social life, are </a:t>
            </a:r>
            <a:r>
              <a:rPr lang="en-US" sz="2600" b="1" dirty="0" err="1" smtClean="0">
                <a:solidFill>
                  <a:schemeClr val="tx1"/>
                </a:solidFill>
                <a:latin typeface="Baskerville Old Face" panose="02020602080505020303" pitchFamily="18" charset="0"/>
              </a:rPr>
              <a:t>haram</a:t>
            </a:r>
            <a:r>
              <a:rPr lang="en-US" sz="2600" b="1" dirty="0" smtClean="0">
                <a:solidFill>
                  <a:schemeClr val="tx1"/>
                </a:solidFill>
                <a:latin typeface="Baskerville Old Face" panose="02020602080505020303" pitchFamily="18" charset="0"/>
              </a:rPr>
              <a:t> in the religion of Islam.</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There is no difference between alcohol and gambling in terms of being forbidden and being a sin.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Allah renders them </a:t>
            </a:r>
            <a:r>
              <a:rPr lang="en-US" sz="2600" b="1" dirty="0" err="1" smtClean="0">
                <a:solidFill>
                  <a:schemeClr val="tx1"/>
                </a:solidFill>
                <a:latin typeface="Baskerville Old Face" panose="02020602080505020303" pitchFamily="18" charset="0"/>
              </a:rPr>
              <a:t>haram</a:t>
            </a:r>
            <a:r>
              <a:rPr lang="en-US" sz="2600" b="1" dirty="0" smtClean="0">
                <a:solidFill>
                  <a:schemeClr val="tx1"/>
                </a:solidFill>
                <a:latin typeface="Baskerville Old Face" panose="02020602080505020303" pitchFamily="18" charset="0"/>
              </a:rPr>
              <a:t> in the same verse.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All kinds of games of chance that cause benefit or </a:t>
            </a:r>
            <a:r>
              <a:rPr lang="en-US" sz="2600" b="1" dirty="0" err="1" smtClean="0">
                <a:solidFill>
                  <a:schemeClr val="tx1"/>
                </a:solidFill>
                <a:latin typeface="Baskerville Old Face" panose="02020602080505020303" pitchFamily="18" charset="0"/>
              </a:rPr>
              <a:t>haram</a:t>
            </a:r>
            <a:r>
              <a:rPr lang="en-US" sz="2600" b="1" dirty="0" smtClean="0">
                <a:solidFill>
                  <a:schemeClr val="tx1"/>
                </a:solidFill>
                <a:latin typeface="Baskerville Old Face" panose="02020602080505020303" pitchFamily="18" charset="0"/>
              </a:rPr>
              <a:t> are regarded as gambling.</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Gambling means to get a person’s money or goods unjustly and to steal one’s money or goods deliberately.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Gambling is a social disaster.</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always seen that this destructive evil prohibited strictly by the religion of Islam destroys many families.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Those who gamble around a table until morning due to the excitement caused by greed and lose their health, wealth, ethics and money; they lose their human feeling.</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Those who win today lose some other day.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The concept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&amp;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(Importance):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has the sanction of the sovereign Lord and Master, not of an individual or institution.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Allah’s prerogative alone to make the law of </a:t>
            </a:r>
            <a:r>
              <a:rPr lang="en-US" sz="2600" b="1" dirty="0" err="1" smtClean="0">
                <a:solidFill>
                  <a:schemeClr val="tx1"/>
                </a:solidFill>
                <a:latin typeface="Baskerville Old Face" panose="02020602080505020303" pitchFamily="18" charset="0"/>
              </a:rPr>
              <a:t>Halal</a:t>
            </a:r>
            <a:r>
              <a:rPr lang="en-US" sz="2600" b="1" dirty="0" smtClean="0">
                <a:solidFill>
                  <a:schemeClr val="tx1"/>
                </a:solidFill>
                <a:latin typeface="Baskerville Old Face" panose="02020602080505020303" pitchFamily="18" charset="0"/>
              </a:rPr>
              <a:t> and </a:t>
            </a:r>
            <a:r>
              <a:rPr lang="en-US" sz="2600" b="1" dirty="0" err="1" smtClean="0">
                <a:solidFill>
                  <a:schemeClr val="tx1"/>
                </a:solidFill>
                <a:latin typeface="Baskerville Old Face" panose="02020602080505020303" pitchFamily="18" charset="0"/>
              </a:rPr>
              <a:t>Haram</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Wives, children and the poor have the right on the money lost at gambling.</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money obtained by gambling is not legitimate.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1524000" y="4034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4290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Gambling (</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200" b="1" dirty="0" smtClean="0">
                <a:solidFill>
                  <a:schemeClr val="tx1"/>
                </a:solidFill>
                <a:latin typeface="Baskerville Old Face" panose="02020602080505020303" pitchFamily="18" charset="0"/>
              </a:rPr>
              <a:t>As gambling becomes widespread, social harms will increase.</a:t>
            </a:r>
          </a:p>
          <a:p>
            <a:pPr marL="457200" indent="-457200" algn="l" eaLnBrk="1" hangingPunct="1">
              <a:buFont typeface="Arial" panose="020B0604020202020204" pitchFamily="34" charset="0"/>
              <a:buChar char="•"/>
            </a:pPr>
            <a:r>
              <a:rPr lang="en-US" sz="2200" b="1" dirty="0" smtClean="0">
                <a:solidFill>
                  <a:schemeClr val="tx1"/>
                </a:solidFill>
                <a:latin typeface="Baskerville Old Face" panose="02020602080505020303" pitchFamily="18" charset="0"/>
              </a:rPr>
              <a:t>Working is replaced by laziness.</a:t>
            </a:r>
          </a:p>
          <a:p>
            <a:pPr marL="457200" indent="-457200" algn="l" eaLnBrk="1" hangingPunct="1">
              <a:buFont typeface="Arial" panose="020B0604020202020204" pitchFamily="34" charset="0"/>
              <a:buChar char="•"/>
            </a:pPr>
            <a:r>
              <a:rPr lang="en-US" sz="2200" b="1" dirty="0" smtClean="0">
                <a:solidFill>
                  <a:schemeClr val="tx1"/>
                </a:solidFill>
                <a:latin typeface="Baskerville Old Face" panose="02020602080505020303" pitchFamily="18" charset="0"/>
              </a:rPr>
              <a:t>The productivity in business life decreases.</a:t>
            </a:r>
          </a:p>
          <a:p>
            <a:pPr marL="457200" indent="-457200" algn="l" eaLnBrk="1" hangingPunct="1">
              <a:buFont typeface="Arial" panose="020B0604020202020204" pitchFamily="34" charset="0"/>
              <a:buChar char="•"/>
            </a:pPr>
            <a:r>
              <a:rPr lang="en-US" sz="2200" b="1" dirty="0" smtClean="0">
                <a:solidFill>
                  <a:schemeClr val="tx1"/>
                </a:solidFill>
                <a:latin typeface="Baskerville Old Face" panose="02020602080505020303" pitchFamily="18" charset="0"/>
              </a:rPr>
              <a:t>Gambling </a:t>
            </a:r>
            <a:r>
              <a:rPr lang="en-US" sz="2200" b="1" dirty="0" smtClean="0">
                <a:solidFill>
                  <a:schemeClr val="tx1"/>
                </a:solidFill>
                <a:latin typeface="Baskerville Old Face" panose="02020602080505020303" pitchFamily="18" charset="0"/>
              </a:rPr>
              <a:t>brings </a:t>
            </a:r>
            <a:r>
              <a:rPr lang="en-US" sz="2200" b="1" dirty="0" smtClean="0">
                <a:solidFill>
                  <a:schemeClr val="tx1"/>
                </a:solidFill>
                <a:latin typeface="Baskerville Old Face" panose="02020602080505020303" pitchFamily="18" charset="0"/>
              </a:rPr>
              <a:t>evil deeds like alcohol, telling lies, greed, grudge, revenge and murder.</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Gambling also causes disorders, disagreements and neglects in family life.</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There are many people who sell their religion, honor and country due to gambling and who </a:t>
            </a:r>
            <a:r>
              <a:rPr lang="en-US" sz="2500" b="1" dirty="0" smtClean="0">
                <a:solidFill>
                  <a:schemeClr val="tx1"/>
                </a:solidFill>
                <a:latin typeface="Baskerville Old Face" panose="02020602080505020303" pitchFamily="18" charset="0"/>
              </a:rPr>
              <a:t>trade </a:t>
            </a:r>
            <a:r>
              <a:rPr lang="en-US" sz="2500" b="1" dirty="0" smtClean="0">
                <a:solidFill>
                  <a:schemeClr val="tx1"/>
                </a:solidFill>
                <a:latin typeface="Baskerville Old Face" panose="02020602080505020303" pitchFamily="18" charset="0"/>
              </a:rPr>
              <a:t>on all kinds of sacred values.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200" b="1" dirty="0" smtClean="0">
                <a:solidFill>
                  <a:schemeClr val="tx1"/>
                </a:solidFill>
                <a:latin typeface="Baskerville Old Face" panose="02020602080505020303" pitchFamily="18" charset="0"/>
              </a:rPr>
              <a:t>Gambling becomes an addiction in a very short time like alcohol.</a:t>
            </a:r>
          </a:p>
          <a:p>
            <a:pPr marL="457200" indent="-457200" algn="l" eaLnBrk="1" hangingPunct="1">
              <a:buFont typeface="Arial" panose="020B0604020202020204" pitchFamily="34" charset="0"/>
              <a:buChar char="•"/>
            </a:pPr>
            <a:r>
              <a:rPr lang="en-US" sz="2200" b="1" dirty="0" smtClean="0">
                <a:solidFill>
                  <a:schemeClr val="tx1"/>
                </a:solidFill>
                <a:latin typeface="Baskerville Old Face" panose="02020602080505020303" pitchFamily="18" charset="0"/>
              </a:rPr>
              <a:t>Therefore, gambling and alcohol are very dangerous habits.</a:t>
            </a:r>
          </a:p>
          <a:p>
            <a:pPr marL="457200" indent="-457200" algn="l" eaLnBrk="1" hangingPunct="1">
              <a:buFont typeface="Arial" panose="020B0604020202020204" pitchFamily="34" charset="0"/>
              <a:buChar char="•"/>
            </a:pPr>
            <a:r>
              <a:rPr lang="en-US" sz="2200" b="1" dirty="0" smtClean="0">
                <a:solidFill>
                  <a:schemeClr val="tx1"/>
                </a:solidFill>
                <a:latin typeface="Baskerville Old Face" panose="02020602080505020303" pitchFamily="18" charset="0"/>
              </a:rPr>
              <a:t>All kinds of games of chance in which you win or lose money like dice, card games, lottery, football pools, betting are regarded as gambling.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All games of chance are </a:t>
            </a:r>
            <a:r>
              <a:rPr lang="en-US" sz="2500" b="1" dirty="0" smtClean="0">
                <a:solidFill>
                  <a:schemeClr val="tx1"/>
                </a:solidFill>
                <a:latin typeface="Baskerville Old Face" panose="02020602080505020303" pitchFamily="18" charset="0"/>
              </a:rPr>
              <a:t>played </a:t>
            </a:r>
            <a:r>
              <a:rPr lang="en-US" sz="2500" b="1" dirty="0" smtClean="0">
                <a:solidFill>
                  <a:schemeClr val="tx1"/>
                </a:solidFill>
                <a:latin typeface="Baskerville Old Face" panose="02020602080505020303" pitchFamily="18" charset="0"/>
              </a:rPr>
              <a:t>to enjoy and to spend time at first.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As man wins, he plays for the sake of the pleasure and ambition of winning.</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As he loses, he plays in order to get back what he has lost.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an important duty to keep away from gambling as well as protecting the people around us especially our family members from gambling.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6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duty of protecting family members from harmful and evil things and educating them for a lifestyle that Allah and His messenger want is given to the head of the family by the Quran.</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conclusion, four conditions are laid as necessary for the games that are played only for relaxation, entertainment and pleasure without the purpose of gambling to be religiously permissible.</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Gambling </a:t>
            </a:r>
            <a:r>
              <a:rPr lang="en-US" sz="2600" b="1" dirty="0" smtClean="0">
                <a:solidFill>
                  <a:schemeClr val="accent6">
                    <a:lumMod val="75000"/>
                  </a:schemeClr>
                </a:solidFill>
                <a:latin typeface="Levenim MT" panose="02010502060101010101" pitchFamily="2" charset="-79"/>
                <a:cs typeface="Levenim MT" panose="02010502060101010101" pitchFamily="2" charset="-79"/>
              </a:rPr>
              <a:t>(II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Points to be remembered:</a:t>
            </a:r>
          </a:p>
          <a:p>
            <a:pPr marL="457200" indent="-457200" algn="l" eaLnBrk="1" hangingPunct="1">
              <a:buFont typeface="+mj-lt"/>
              <a:buAutoNum type="arabicPeriod"/>
            </a:pPr>
            <a:r>
              <a:rPr lang="en-US" sz="2200" b="1" dirty="0" smtClean="0">
                <a:solidFill>
                  <a:schemeClr val="tx1"/>
                </a:solidFill>
                <a:latin typeface="Baskerville Old Face" panose="02020602080505020303" pitchFamily="18" charset="0"/>
              </a:rPr>
              <a:t>They must not make people miss or delay </a:t>
            </a:r>
            <a:r>
              <a:rPr lang="en-US" sz="2200" b="1" dirty="0" err="1" smtClean="0">
                <a:solidFill>
                  <a:schemeClr val="tx1"/>
                </a:solidFill>
                <a:latin typeface="Baskerville Old Face" panose="02020602080505020303" pitchFamily="18" charset="0"/>
              </a:rPr>
              <a:t>fard</a:t>
            </a:r>
            <a:r>
              <a:rPr lang="en-US" sz="2200" b="1" dirty="0" smtClean="0">
                <a:solidFill>
                  <a:schemeClr val="tx1"/>
                </a:solidFill>
                <a:latin typeface="Baskerville Old Face" panose="02020602080505020303" pitchFamily="18" charset="0"/>
              </a:rPr>
              <a:t> prayers.</a:t>
            </a:r>
          </a:p>
          <a:p>
            <a:pPr marL="457200" indent="-457200" algn="l" eaLnBrk="1" hangingPunct="1">
              <a:buFont typeface="+mj-lt"/>
              <a:buAutoNum type="arabicPeriod"/>
            </a:pPr>
            <a:r>
              <a:rPr lang="en-US" sz="2200" b="1" dirty="0" smtClean="0">
                <a:solidFill>
                  <a:schemeClr val="tx1"/>
                </a:solidFill>
                <a:latin typeface="Baskerville Old Face" panose="02020602080505020303" pitchFamily="18" charset="0"/>
              </a:rPr>
              <a:t>People must not expect any material benefits.</a:t>
            </a:r>
          </a:p>
          <a:p>
            <a:pPr marL="457200" indent="-457200" algn="l" eaLnBrk="1" hangingPunct="1">
              <a:buFont typeface="+mj-lt"/>
              <a:buAutoNum type="arabicPeriod"/>
            </a:pPr>
            <a:r>
              <a:rPr lang="en-US" sz="2200" b="1" dirty="0" smtClean="0">
                <a:solidFill>
                  <a:schemeClr val="tx1"/>
                </a:solidFill>
                <a:latin typeface="Baskerville Old Face" panose="02020602080505020303" pitchFamily="18" charset="0"/>
              </a:rPr>
              <a:t>Players must abstain from bad words during the game</a:t>
            </a:r>
          </a:p>
          <a:p>
            <a:pPr marL="457200" indent="-457200" algn="l" eaLnBrk="1" hangingPunct="1">
              <a:buFont typeface="+mj-lt"/>
              <a:buAutoNum type="arabicPeriod"/>
            </a:pPr>
            <a:r>
              <a:rPr lang="en-US" sz="2200" b="1" dirty="0" smtClean="0">
                <a:solidFill>
                  <a:schemeClr val="tx1"/>
                </a:solidFill>
                <a:latin typeface="Baskerville Old Face" panose="02020602080505020303" pitchFamily="18" charset="0"/>
              </a:rPr>
              <a:t>People must not waste their time by playing so much that can not be regarded as relaxation and entertainment.</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1524000" y="4034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consumption: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permitted forms of spending are as follows:</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Spending wealth to </a:t>
            </a:r>
            <a:r>
              <a:rPr lang="en-US" sz="2200" b="1" dirty="0" smtClean="0">
                <a:solidFill>
                  <a:schemeClr val="tx1"/>
                </a:solidFill>
                <a:latin typeface="Baskerville Old Face" panose="02020602080505020303" pitchFamily="18" charset="0"/>
              </a:rPr>
              <a:t>fulfill </a:t>
            </a:r>
            <a:r>
              <a:rPr lang="en-US" sz="2200" b="1" dirty="0" smtClean="0">
                <a:solidFill>
                  <a:schemeClr val="tx1"/>
                </a:solidFill>
                <a:latin typeface="Baskerville Old Face" panose="02020602080505020303" pitchFamily="18" charset="0"/>
              </a:rPr>
              <a:t>the basic needs of life such as food, clothing, lodging, medical aid and education.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consumption: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permitted forms of spending are as follows:</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Spending wealth to obtain such comforts of life as increase one’s efficiency.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consumption:</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The permitted forms of spending are as follows:</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Spending wealth on the upbringing and training of one’s children, helping the kin and kith, serving and entertaining guest, travelers and neighbors, performing social service, welfare works, preaching and propagation of religion.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consumption:</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The prohibited forms of spending are as follows:</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Extravagance</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Ostentatious display, boastful, arrogant spending.</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Spending on luxuries.</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Spending wealth on narcotics, swine-flesh, articles of luxury and voluptuous enjoyment.</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Use of Gold and silver vessels.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production of Wealth:</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Lawful Means:</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Income received from mining, construction work, fisheries, agriculture trade, industry and crafts, employment and professional services is lawful provided that lawful methods of earning were adopted.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err="1" smtClean="0">
                <a:solidFill>
                  <a:schemeClr val="accent6">
                    <a:lumMod val="75000"/>
                  </a:schemeClr>
                </a:solidFill>
                <a:latin typeface="Levenim MT" panose="02010502060101010101" pitchFamily="2" charset="-79"/>
                <a:cs typeface="Levenim MT" panose="02010502060101010101" pitchFamily="2" charset="-79"/>
              </a:rPr>
              <a:t>Haram</a:t>
            </a:r>
            <a:r>
              <a:rPr lang="en-US" sz="2600" b="1" dirty="0" smtClean="0">
                <a:solidFill>
                  <a:schemeClr val="accent6">
                    <a:lumMod val="75000"/>
                  </a:schemeClr>
                </a:solidFill>
                <a:latin typeface="Levenim MT" panose="02010502060101010101" pitchFamily="2" charset="-79"/>
                <a:cs typeface="Levenim MT" panose="02010502060101010101" pitchFamily="2" charset="-79"/>
              </a:rPr>
              <a:t> Businesses (I</a:t>
            </a:r>
            <a:r>
              <a:rPr lang="en-US" sz="2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err="1" smtClean="0">
                <a:solidFill>
                  <a:schemeClr val="bg2">
                    <a:lumMod val="50000"/>
                  </a:schemeClr>
                </a:solidFill>
                <a:latin typeface="Levenim MT" panose="02010502060101010101" pitchFamily="2" charset="-79"/>
                <a:cs typeface="Levenim MT" panose="02010502060101010101" pitchFamily="2" charset="-79"/>
              </a:rPr>
              <a:t>Halal</a:t>
            </a:r>
            <a:r>
              <a:rPr lang="en-US" sz="2400" b="1" dirty="0" smtClean="0">
                <a:solidFill>
                  <a:schemeClr val="bg2">
                    <a:lumMod val="50000"/>
                  </a:schemeClr>
                </a:solidFill>
                <a:latin typeface="Levenim MT" panose="02010502060101010101" pitchFamily="2" charset="-79"/>
                <a:cs typeface="Levenim MT" panose="02010502060101010101" pitchFamily="2" charset="-79"/>
              </a:rPr>
              <a:t> and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Haram</a:t>
            </a:r>
            <a:r>
              <a:rPr lang="en-US" sz="2400" b="1" dirty="0" smtClean="0">
                <a:solidFill>
                  <a:schemeClr val="bg2">
                    <a:lumMod val="50000"/>
                  </a:schemeClr>
                </a:solidFill>
                <a:latin typeface="Levenim MT" panose="02010502060101010101" pitchFamily="2" charset="-79"/>
                <a:cs typeface="Levenim MT" panose="02010502060101010101" pitchFamily="2" charset="-79"/>
              </a:rPr>
              <a:t> in production of Wealth:</a:t>
            </a:r>
          </a:p>
          <a:p>
            <a:pPr marL="457200" indent="-457200" algn="l" eaLnBrk="1" hangingPunct="1">
              <a:buFont typeface="Arial" panose="020B0604020202020204" pitchFamily="34" charset="0"/>
              <a:buChar char="•"/>
            </a:pPr>
            <a:r>
              <a:rPr lang="en-US" sz="2000" b="1" dirty="0" smtClean="0">
                <a:solidFill>
                  <a:schemeClr val="tx1"/>
                </a:solidFill>
                <a:latin typeface="Baskerville Old Face" panose="02020602080505020303" pitchFamily="18" charset="0"/>
              </a:rPr>
              <a:t>Lawful Means:</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Wealth derived from legal inheritance, legal gifts, stipends, general gifts and presents is lawful.</a:t>
            </a:r>
          </a:p>
          <a:p>
            <a:pPr marL="914400" lvl="1" indent="-457200" algn="l" eaLnBrk="1" hangingPunct="1">
              <a:buFont typeface="Wingdings" pitchFamily="2" charset="2"/>
              <a:buChar char="v"/>
            </a:pPr>
            <a:r>
              <a:rPr lang="en-US" sz="2000" b="1" dirty="0" smtClean="0">
                <a:solidFill>
                  <a:schemeClr val="tx1"/>
                </a:solidFill>
                <a:latin typeface="Baskerville Old Face" panose="02020602080505020303" pitchFamily="18" charset="0"/>
              </a:rPr>
              <a:t>Earning by hand i.e., mental or physical labor has been declared the best form of earning.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TextBox 5"/>
          <p:cNvSpPr txBox="1"/>
          <p:nvPr/>
        </p:nvSpPr>
        <p:spPr>
          <a:xfrm>
            <a:off x="1524000" y="4034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6300</TotalTime>
  <Words>1825</Words>
  <Application>Microsoft Office PowerPoint</Application>
  <PresentationFormat>On-screen Show (4:3)</PresentationFormat>
  <Paragraphs>199</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Theme1</vt:lpstr>
      <vt:lpstr>Impermissible Modes</vt:lpstr>
      <vt:lpstr>Slide 2</vt:lpstr>
      <vt:lpstr>Slide 3</vt:lpstr>
      <vt:lpstr>Slide 4</vt:lpstr>
      <vt:lpstr>Slide 5</vt:lpstr>
      <vt:lpstr>Slide 6</vt:lpstr>
      <vt:lpstr>Slide 7</vt:lpstr>
      <vt:lpstr>Slide 8</vt:lpstr>
      <vt:lpstr>Slide 9</vt:lpstr>
      <vt:lpstr>Impermissible Modes</vt:lpstr>
      <vt:lpstr>Slide 11</vt:lpstr>
      <vt:lpstr>Slide 12</vt:lpstr>
      <vt:lpstr>Slide 13</vt:lpstr>
      <vt:lpstr>Slide 14</vt:lpstr>
      <vt:lpstr>Slide 15</vt:lpstr>
      <vt:lpstr>Slide 16</vt:lpstr>
      <vt:lpstr>Slide 17</vt:lpstr>
      <vt:lpstr>Slide 18</vt:lpstr>
      <vt:lpstr>Slide 19</vt:lpstr>
      <vt:lpstr>Slide 20</vt:lpstr>
      <vt:lpstr>Impermissible Modes</vt:lpstr>
      <vt:lpstr>Slide 22</vt:lpstr>
      <vt:lpstr>Slide 23</vt:lpstr>
      <vt:lpstr>Slide 24</vt:lpstr>
      <vt:lpstr>Slide 25</vt:lpstr>
      <vt:lpstr>Slide 26</vt:lpstr>
      <vt:lpstr>Slide 27</vt:lpstr>
      <vt:lpstr>Slide 28</vt:lpstr>
      <vt:lpstr>Slide 29</vt:lpstr>
      <vt:lpstr>Slide 30</vt:lpstr>
      <vt:lpstr>Impermissible Modes</vt:lpstr>
      <vt:lpstr>Slide 32</vt:lpstr>
      <vt:lpstr>Slide 33</vt:lpstr>
      <vt:lpstr>Slide 34</vt:lpstr>
      <vt:lpstr>Slide 35</vt:lpstr>
      <vt:lpstr>Slide 36</vt:lpstr>
      <vt:lpstr>Slide 37</vt:lpstr>
      <vt:lpstr>Slide 38</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553</cp:revision>
  <dcterms:created xsi:type="dcterms:W3CDTF">2014-09-03T15:33:21Z</dcterms:created>
  <dcterms:modified xsi:type="dcterms:W3CDTF">2017-04-16T07:34:01Z</dcterms:modified>
</cp:coreProperties>
</file>