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handoutMasterIdLst>
    <p:handoutMasterId r:id="rId53"/>
  </p:handoutMasterIdLst>
  <p:sldIdLst>
    <p:sldId id="332" r:id="rId2"/>
    <p:sldId id="613" r:id="rId3"/>
    <p:sldId id="823" r:id="rId4"/>
    <p:sldId id="850" r:id="rId5"/>
    <p:sldId id="851" r:id="rId6"/>
    <p:sldId id="852" r:id="rId7"/>
    <p:sldId id="853" r:id="rId8"/>
    <p:sldId id="854" r:id="rId9"/>
    <p:sldId id="855" r:id="rId10"/>
    <p:sldId id="856" r:id="rId11"/>
    <p:sldId id="857" r:id="rId12"/>
    <p:sldId id="860" r:id="rId13"/>
    <p:sldId id="861" r:id="rId14"/>
    <p:sldId id="859" r:id="rId15"/>
    <p:sldId id="858" r:id="rId16"/>
    <p:sldId id="862" r:id="rId17"/>
    <p:sldId id="863" r:id="rId18"/>
    <p:sldId id="864" r:id="rId19"/>
    <p:sldId id="865" r:id="rId20"/>
    <p:sldId id="866" r:id="rId21"/>
    <p:sldId id="868" r:id="rId22"/>
    <p:sldId id="870" r:id="rId23"/>
    <p:sldId id="871" r:id="rId24"/>
    <p:sldId id="872" r:id="rId25"/>
    <p:sldId id="873" r:id="rId26"/>
    <p:sldId id="874" r:id="rId27"/>
    <p:sldId id="876" r:id="rId28"/>
    <p:sldId id="875" r:id="rId29"/>
    <p:sldId id="877" r:id="rId30"/>
    <p:sldId id="878" r:id="rId31"/>
    <p:sldId id="879" r:id="rId32"/>
    <p:sldId id="880" r:id="rId33"/>
    <p:sldId id="881" r:id="rId34"/>
    <p:sldId id="882" r:id="rId35"/>
    <p:sldId id="883" r:id="rId36"/>
    <p:sldId id="900" r:id="rId37"/>
    <p:sldId id="884" r:id="rId38"/>
    <p:sldId id="885" r:id="rId39"/>
    <p:sldId id="886" r:id="rId40"/>
    <p:sldId id="887" r:id="rId41"/>
    <p:sldId id="888" r:id="rId42"/>
    <p:sldId id="889" r:id="rId43"/>
    <p:sldId id="890" r:id="rId44"/>
    <p:sldId id="891" r:id="rId45"/>
    <p:sldId id="892" r:id="rId46"/>
    <p:sldId id="893" r:id="rId47"/>
    <p:sldId id="896" r:id="rId48"/>
    <p:sldId id="897" r:id="rId49"/>
    <p:sldId id="898" r:id="rId50"/>
    <p:sldId id="899"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 xmlns:p15="http://schemas.microsoft.com/office/powerpoint/2012/main">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96009"/>
    <a:srgbClr val="006699"/>
    <a:srgbClr val="0033CC"/>
    <a:srgbClr val="0049D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7/16/2017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7/16/2017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7/16/2017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7/16/2017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7/16/2017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7/16/2017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7/16/2017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7/16/2017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7/16/2017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7/16/2017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7/16/2017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7/16/2017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7/16/2017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7/16/2017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Purpose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The purpose of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is to replace love of the world with the true love of Allah.</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To this end man has been induced not only to pay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but also to give away more.</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Purpose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eliminates niggardliness, selfishness</a:t>
            </a:r>
            <a:r>
              <a:rPr lang="en-US" sz="2600" b="1" dirty="0" smtClean="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envy, callousness and exploitation from the society and inculcate in it the spirit of love, </a:t>
            </a:r>
            <a:r>
              <a:rPr lang="en-US" sz="2600" b="1" dirty="0" smtClean="0">
                <a:solidFill>
                  <a:schemeClr val="tx1"/>
                </a:solidFill>
                <a:latin typeface="Baskerville Old Face" panose="02020602080505020303" pitchFamily="18" charset="0"/>
              </a:rPr>
              <a:t>benevolence</a:t>
            </a:r>
            <a:r>
              <a:rPr lang="en-US" sz="2600" b="1" dirty="0" smtClean="0">
                <a:solidFill>
                  <a:schemeClr val="tx1"/>
                </a:solidFill>
                <a:latin typeface="Baskerville Old Face" panose="02020602080505020303" pitchFamily="18" charset="0"/>
              </a:rPr>
              <a:t>, sincerity, considerateness, co-operation and  brotherhood. </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Order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an obligation upon every Muslim who holds a certain amount of wealth throughout the year.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Whoso denies the obligatory nature of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he is an apostate.</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Order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Whoso admits that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an obligation, but does not pay it, he is wicked and a sinner of the worst degree.</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579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40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2057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Conditions on Which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Becomes an Obligation</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Conditions on Which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Becomes an Obligation: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conditions on which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becomes obligatory are as follows: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It is obligatory only upon a Muslim</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person should possess a prescribed amount of wealth.</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Conditions on Which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Becomes an Obligation: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conditions on which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becomes obligatory are as follows: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prescribed amount of wealth should be the surplus of a person’s real need.</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Conditions on Which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Becomes an Obligation: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conditions on which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becomes obligatory are as follows: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person should be free from </a:t>
            </a:r>
            <a:r>
              <a:rPr lang="en-US" sz="2600" b="1" dirty="0" smtClean="0">
                <a:solidFill>
                  <a:schemeClr val="tx1"/>
                </a:solidFill>
                <a:latin typeface="Baskerville Old Face" panose="02020602080505020303" pitchFamily="18" charset="0"/>
              </a:rPr>
              <a:t>d</a:t>
            </a:r>
            <a:r>
              <a:rPr lang="en-US" sz="2600" b="1" dirty="0" smtClean="0">
                <a:solidFill>
                  <a:schemeClr val="tx1"/>
                </a:solidFill>
                <a:latin typeface="Baskerville Old Face" panose="02020602080505020303" pitchFamily="18" charset="0"/>
              </a:rPr>
              <a:t>ebt</a:t>
            </a:r>
            <a:r>
              <a:rPr lang="en-US" sz="26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person should be sane.</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Conditions on Which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Becomes an Obligation: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conditions on which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becomes obligatory are as follows: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person should have held the prescribed amount of wealth for a whole year</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person should be an adult.</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579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40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Nisab</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and the Rate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40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TheMeaning</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Nisab</a:t>
            </a:r>
            <a:r>
              <a:rPr lang="en-US" sz="2600" b="1" dirty="0" smtClean="0">
                <a:solidFill>
                  <a:schemeClr val="accent6">
                    <a:lumMod val="75000"/>
                  </a:schemeClr>
                </a:solidFill>
                <a:latin typeface="Levenim MT" panose="02010502060101010101" pitchFamily="2" charset="-79"/>
                <a:cs typeface="Levenim MT" panose="02010502060101010101" pitchFamily="2" charset="-79"/>
              </a:rPr>
              <a:t> and the Rate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400" b="1" dirty="0" err="1" smtClean="0">
                <a:solidFill>
                  <a:schemeClr val="tx1"/>
                </a:solidFill>
                <a:latin typeface="Baskerville Old Face" panose="02020602080505020303" pitchFamily="18" charset="0"/>
              </a:rPr>
              <a:t>Nisab</a:t>
            </a:r>
            <a:r>
              <a:rPr lang="en-US" sz="2400" b="1" dirty="0" smtClean="0">
                <a:solidFill>
                  <a:schemeClr val="tx1"/>
                </a:solidFill>
                <a:latin typeface="Baskerville Old Face" panose="02020602080505020303" pitchFamily="18" charset="0"/>
              </a:rPr>
              <a:t> implies “the possession of the amount of wealth prescribed by </a:t>
            </a:r>
            <a:r>
              <a:rPr lang="en-US" sz="2400" b="1" dirty="0" err="1" smtClean="0">
                <a:solidFill>
                  <a:schemeClr val="tx1"/>
                </a:solidFill>
                <a:latin typeface="Baskerville Old Face" panose="02020602080505020303" pitchFamily="18" charset="0"/>
              </a:rPr>
              <a:t>Shariat</a:t>
            </a:r>
            <a:r>
              <a:rPr lang="en-US" sz="2400" b="1" dirty="0" smtClean="0">
                <a:solidFill>
                  <a:schemeClr val="tx1"/>
                </a:solidFill>
                <a:latin typeface="Baskerville Old Face" panose="02020602080505020303" pitchFamily="18" charset="0"/>
              </a:rPr>
              <a:t> ”.</a:t>
            </a:r>
          </a:p>
          <a:p>
            <a:pPr marL="457200" indent="-457200" algn="l" eaLnBrk="1" hangingPunct="1">
              <a:buFont typeface="Arial" panose="020B0604020202020204" pitchFamily="34" charset="0"/>
              <a:buChar char="•"/>
            </a:pP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is </a:t>
            </a:r>
            <a:r>
              <a:rPr lang="en-US" sz="2400" b="1" dirty="0" err="1" smtClean="0">
                <a:solidFill>
                  <a:schemeClr val="tx1"/>
                </a:solidFill>
                <a:latin typeface="Baskerville Old Face" panose="02020602080505020303" pitchFamily="18" charset="0"/>
              </a:rPr>
              <a:t>leived</a:t>
            </a:r>
            <a:r>
              <a:rPr lang="en-US" sz="2400" b="1" dirty="0" smtClean="0">
                <a:solidFill>
                  <a:schemeClr val="tx1"/>
                </a:solidFill>
                <a:latin typeface="Baskerville Old Face" panose="02020602080505020303" pitchFamily="18" charset="0"/>
              </a:rPr>
              <a:t> on the different kinds of wealth.</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Animals</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Gold and Silver</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Trade Goods</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Cash</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Mines and Treasure</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762000" y="1295400"/>
            <a:ext cx="7848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Rate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 on (Animal):</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animals on which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is </a:t>
            </a:r>
            <a:r>
              <a:rPr lang="en-US" sz="2500" b="1" dirty="0" err="1" smtClean="0">
                <a:solidFill>
                  <a:schemeClr val="tx1"/>
                </a:solidFill>
                <a:latin typeface="Baskerville Old Face" panose="02020602080505020303" pitchFamily="18" charset="0"/>
              </a:rPr>
              <a:t>leviable</a:t>
            </a:r>
            <a:r>
              <a:rPr lang="en-US" sz="2500" b="1" dirty="0" smtClean="0">
                <a:solidFill>
                  <a:schemeClr val="tx1"/>
                </a:solidFill>
                <a:latin typeface="Baskerville Old Face" panose="02020602080505020303" pitchFamily="18" charset="0"/>
              </a:rPr>
              <a:t> include camels, cows and goats.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prophet (S.A.W) says: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is not </a:t>
            </a:r>
            <a:r>
              <a:rPr lang="en-US" sz="2500" b="1" dirty="0" err="1" smtClean="0">
                <a:solidFill>
                  <a:schemeClr val="tx1"/>
                </a:solidFill>
                <a:latin typeface="Baskerville Old Face" panose="02020602080505020303" pitchFamily="18" charset="0"/>
              </a:rPr>
              <a:t>leviable</a:t>
            </a:r>
            <a:r>
              <a:rPr lang="en-US" sz="2500" b="1" dirty="0" smtClean="0">
                <a:solidFill>
                  <a:schemeClr val="tx1"/>
                </a:solidFill>
                <a:latin typeface="Baskerville Old Face" panose="02020602080505020303" pitchFamily="18" charset="0"/>
              </a:rPr>
              <a:t> on less than five camels”. (</a:t>
            </a:r>
            <a:r>
              <a:rPr lang="en-US" sz="2500" b="1" dirty="0" err="1" smtClean="0">
                <a:solidFill>
                  <a:schemeClr val="tx1"/>
                </a:solidFill>
                <a:latin typeface="Baskerville Old Face" panose="02020602080505020303" pitchFamily="18" charset="0"/>
              </a:rPr>
              <a:t>Bukhari</a:t>
            </a:r>
            <a:r>
              <a:rPr lang="en-US" sz="25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On five camels, the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rate is a single one-year old goat.</a:t>
            </a:r>
          </a:p>
          <a:p>
            <a:pPr marL="457200" indent="-457200" algn="l" eaLnBrk="1" hangingPunct="1">
              <a:buFont typeface="Arial" panose="020B0604020202020204" pitchFamily="34" charset="0"/>
              <a:buChar char="•"/>
            </a:pPr>
            <a:r>
              <a:rPr lang="en-US" sz="2500" b="1" dirty="0" err="1" smtClean="0">
                <a:solidFill>
                  <a:schemeClr val="tx1"/>
                </a:solidFill>
                <a:latin typeface="Baskerville Old Face" panose="02020602080505020303" pitchFamily="18" charset="0"/>
              </a:rPr>
              <a:t>Hazrat</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Muad</a:t>
            </a:r>
            <a:r>
              <a:rPr lang="en-US" sz="2500" b="1" dirty="0" smtClean="0">
                <a:solidFill>
                  <a:schemeClr val="tx1"/>
                </a:solidFill>
                <a:latin typeface="Baskerville Old Face" panose="02020602080505020303" pitchFamily="18" charset="0"/>
              </a:rPr>
              <a:t> bin </a:t>
            </a:r>
            <a:r>
              <a:rPr lang="en-US" sz="2500" b="1" dirty="0" err="1" smtClean="0">
                <a:solidFill>
                  <a:schemeClr val="tx1"/>
                </a:solidFill>
                <a:latin typeface="Baskerville Old Face" panose="02020602080505020303" pitchFamily="18" charset="0"/>
              </a:rPr>
              <a:t>Jabal</a:t>
            </a:r>
            <a:r>
              <a:rPr lang="en-US" sz="2500" b="1" dirty="0" smtClean="0">
                <a:solidFill>
                  <a:schemeClr val="tx1"/>
                </a:solidFill>
                <a:latin typeface="Baskerville Old Face" panose="02020602080505020303" pitchFamily="18" charset="0"/>
              </a:rPr>
              <a:t> (R.A) stated that on deputing him to Yemen, the Apostle of Allah instructed him to levy the following rates of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On the possession of thirty cows a single male or female calf, and on the possession of forty cows, a single two-year old calf. (</a:t>
            </a:r>
            <a:r>
              <a:rPr lang="en-US" sz="2500" b="1" dirty="0" err="1" smtClean="0">
                <a:solidFill>
                  <a:schemeClr val="tx1"/>
                </a:solidFill>
                <a:latin typeface="Baskerville Old Face" panose="02020602080505020303" pitchFamily="18" charset="0"/>
              </a:rPr>
              <a:t>Mishkat</a:t>
            </a:r>
            <a:r>
              <a:rPr lang="en-US" sz="2500" b="1" dirty="0" smtClean="0">
                <a:solidFill>
                  <a:schemeClr val="tx1"/>
                </a:solidFill>
                <a:latin typeface="Baskerville Old Face" panose="02020602080505020303" pitchFamily="18" charset="0"/>
              </a:rPr>
              <a:t>, Vol. I)</a:t>
            </a:r>
          </a:p>
          <a:p>
            <a:pPr marL="457200" indent="-457200"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143000"/>
            <a:ext cx="7086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Rate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on Trade Goods: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800" b="1" dirty="0" smtClean="0">
                <a:solidFill>
                  <a:schemeClr val="tx1"/>
                </a:solidFill>
                <a:latin typeface="1 MUHAMMADI QURANIC" pitchFamily="66" charset="-78"/>
                <a:cs typeface="1 MUHAMMADI QURANIC" pitchFamily="66" charset="-78"/>
              </a:rPr>
              <a:t>يَآ اَيُّـهَا الَّـذِيْنَ اٰمَنُـوٓا اَنْفِقُوْا مِنْ طَيِّبَاتِ مَا كَسَبْتُـمْ وَمِمَّآ اَخْرَجْنَا لَكُمْ مِّنَ الْاَرْضِ ۖ وَلَا تَيَمَّمُوا الْخَبِيْثَ مِنْهُ تُنْفِقُوْنَ وَلَسْتُـمْ بِاٰخِذِيْهِ اِلَّآ اَنْ تُغْمِضُوْا فِيْهِ ۚ وَاعْلَمُوٓا اَنَّ اللّـٰهَ غَنِىٌّ حَـمِيْدٌ</a:t>
            </a:r>
            <a:endParaRPr lang="en-US" sz="2600" b="1" dirty="0" smtClean="0">
              <a:solidFill>
                <a:schemeClr val="tx1"/>
              </a:solidFill>
              <a:latin typeface="1 MUHAMMADI QURANIC" pitchFamily="66" charset="-78"/>
              <a:cs typeface="1 MUHAMMADI QURANIC" pitchFamily="66" charset="-78"/>
            </a:endParaRPr>
          </a:p>
          <a:p>
            <a:pPr algn="r" rtl="1" eaLnBrk="1" hangingPunct="1"/>
            <a:r>
              <a:rPr lang="ur-PK" sz="2800" dirty="0" smtClean="0">
                <a:solidFill>
                  <a:schemeClr val="tx1"/>
                </a:solidFill>
              </a:rPr>
              <a:t>اے ایمان والو! اپنی کمائی میں سے ستھری چیزیں خرچ کرو اور اس چیز میں سے بھی جو ہم نے تمہارے لیے زمین سے پیدا کی ہے، اور اس میں سے ردی چیز کا ارادہ نہ کرو کہ اس کو خرچ کرو حالانکہ تم اسے کبھی نہ لو مگر یہ کہ چشم پوشی کر جاؤ، اور سمجھ لو کہ بے شک اللہ بے پروا تعریف کیا ہوا ہے۔</a:t>
            </a:r>
            <a:endParaRPr lang="en-US"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Baqarah</a:t>
            </a:r>
            <a:r>
              <a:rPr lang="en-US" sz="2600" b="1" dirty="0" smtClean="0">
                <a:solidFill>
                  <a:schemeClr val="tx1"/>
                </a:solidFill>
                <a:latin typeface="Baskerville Old Face" pitchFamily="18" charset="0"/>
                <a:cs typeface="1 MUHAMMADI QURANIC" pitchFamily="66" charset="-78"/>
              </a:rPr>
              <a:t>, 2:</a:t>
            </a:r>
            <a:r>
              <a:rPr lang="ur-PK" sz="2600" b="1" dirty="0" smtClean="0">
                <a:solidFill>
                  <a:schemeClr val="tx1"/>
                </a:solidFill>
                <a:latin typeface="Baskerville Old Face" pitchFamily="18" charset="0"/>
                <a:cs typeface="1 MUHAMMADI QURANIC" pitchFamily="66" charset="-78"/>
              </a:rPr>
              <a:t>   </a:t>
            </a:r>
            <a:r>
              <a:rPr lang="en-US" sz="2600" b="1" dirty="0" smtClean="0">
                <a:solidFill>
                  <a:schemeClr val="tx1"/>
                </a:solidFill>
                <a:latin typeface="Baskerville Old Face" pitchFamily="18" charset="0"/>
                <a:cs typeface="1 MUHAMMADI QURANIC" pitchFamily="66" charset="-78"/>
              </a:rPr>
              <a:t>267]</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762000" y="1295400"/>
            <a:ext cx="78486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Nisab</a:t>
            </a:r>
            <a:r>
              <a:rPr lang="en-US" sz="2600" b="1" dirty="0" smtClean="0">
                <a:solidFill>
                  <a:schemeClr val="accent6">
                    <a:lumMod val="75000"/>
                  </a:schemeClr>
                </a:solidFill>
                <a:latin typeface="Levenim MT" panose="02010502060101010101" pitchFamily="2" charset="-79"/>
                <a:cs typeface="Levenim MT" panose="02010502060101010101" pitchFamily="2" charset="-79"/>
              </a:rPr>
              <a:t> and Rate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 on Gold Silver and Cash:</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Cash includes coin, paper currency and drafts etc.</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When their value is equal to the value of 7.5 </a:t>
            </a:r>
            <a:r>
              <a:rPr lang="en-US" sz="2500" b="1" dirty="0" err="1" smtClean="0">
                <a:solidFill>
                  <a:schemeClr val="tx1"/>
                </a:solidFill>
                <a:latin typeface="Baskerville Old Face" panose="02020602080505020303" pitchFamily="18" charset="0"/>
              </a:rPr>
              <a:t>tolas</a:t>
            </a:r>
            <a:r>
              <a:rPr lang="en-US" sz="2500" b="1" dirty="0" smtClean="0">
                <a:solidFill>
                  <a:schemeClr val="tx1"/>
                </a:solidFill>
                <a:latin typeface="Baskerville Old Face" panose="02020602080505020303" pitchFamily="18" charset="0"/>
              </a:rPr>
              <a:t> of gold or 52.5 </a:t>
            </a:r>
            <a:r>
              <a:rPr lang="en-US" sz="2500" b="1" dirty="0" err="1" smtClean="0">
                <a:solidFill>
                  <a:schemeClr val="tx1"/>
                </a:solidFill>
                <a:latin typeface="Baskerville Old Face" panose="02020602080505020303" pitchFamily="18" charset="0"/>
              </a:rPr>
              <a:t>tolas</a:t>
            </a:r>
            <a:r>
              <a:rPr lang="en-US" sz="2500" b="1" dirty="0" smtClean="0">
                <a:solidFill>
                  <a:schemeClr val="tx1"/>
                </a:solidFill>
                <a:latin typeface="Baskerville Old Face" panose="02020602080505020303" pitchFamily="18" charset="0"/>
              </a:rPr>
              <a:t> of silver.</a:t>
            </a:r>
          </a:p>
          <a:p>
            <a:pPr marL="457200" indent="-457200" algn="l" eaLnBrk="1" hangingPunct="1">
              <a:buFont typeface="Arial" panose="020B0604020202020204" pitchFamily="34" charset="0"/>
              <a:buChar char="•"/>
            </a:pP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is </a:t>
            </a:r>
            <a:r>
              <a:rPr lang="en-US" sz="2500" b="1" dirty="0" err="1" smtClean="0">
                <a:solidFill>
                  <a:schemeClr val="tx1"/>
                </a:solidFill>
                <a:latin typeface="Baskerville Old Face" panose="02020602080505020303" pitchFamily="18" charset="0"/>
              </a:rPr>
              <a:t>leviable</a:t>
            </a:r>
            <a:r>
              <a:rPr lang="en-US" sz="2500" b="1" dirty="0" smtClean="0">
                <a:solidFill>
                  <a:schemeClr val="tx1"/>
                </a:solidFill>
                <a:latin typeface="Baskerville Old Face" panose="02020602080505020303" pitchFamily="18" charset="0"/>
              </a:rPr>
              <a:t> on them at the rate of 2.5% of total value.</a:t>
            </a:r>
          </a:p>
          <a:p>
            <a:pPr marL="457200" indent="-457200" algn="l" eaLnBrk="1" hangingPunct="1"/>
            <a:r>
              <a:rPr lang="en-US" sz="2800" b="1" dirty="0" smtClean="0">
                <a:solidFill>
                  <a:schemeClr val="accent6">
                    <a:lumMod val="75000"/>
                  </a:schemeClr>
                </a:solidFill>
                <a:latin typeface="Levenim MT" panose="02010502060101010101" pitchFamily="2" charset="-79"/>
                <a:cs typeface="Levenim MT" panose="02010502060101010101" pitchFamily="2" charset="-79"/>
              </a:rPr>
              <a:t>Mines and Treasure: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err="1" smtClean="0">
                <a:solidFill>
                  <a:schemeClr val="tx1"/>
                </a:solidFill>
                <a:latin typeface="Baskerville Old Face" panose="02020602080505020303" pitchFamily="18" charset="0"/>
              </a:rPr>
              <a:t>Hazrat</a:t>
            </a:r>
            <a:r>
              <a:rPr lang="en-US" sz="2500" b="1" dirty="0" smtClean="0">
                <a:solidFill>
                  <a:schemeClr val="tx1"/>
                </a:solidFill>
                <a:latin typeface="Baskerville Old Face" panose="02020602080505020303" pitchFamily="18" charset="0"/>
              </a:rPr>
              <a:t> Abu </a:t>
            </a:r>
            <a:r>
              <a:rPr lang="en-US" sz="2500" b="1" dirty="0" err="1" smtClean="0">
                <a:solidFill>
                  <a:schemeClr val="tx1"/>
                </a:solidFill>
                <a:latin typeface="Baskerville Old Face" panose="02020602080505020303" pitchFamily="18" charset="0"/>
              </a:rPr>
              <a:t>Huraira</a:t>
            </a:r>
            <a:r>
              <a:rPr lang="en-US" sz="2500" b="1" dirty="0" smtClean="0">
                <a:solidFill>
                  <a:schemeClr val="tx1"/>
                </a:solidFill>
                <a:latin typeface="Baskerville Old Face" panose="02020602080505020303" pitchFamily="18" charset="0"/>
              </a:rPr>
              <a:t> (R.A) reported:</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They Holy prophet (S.A.W) stated: “The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rate on a mine is 1/5</a:t>
            </a:r>
            <a:r>
              <a:rPr lang="en-US" sz="2500" b="1" baseline="30000" dirty="0" smtClean="0">
                <a:solidFill>
                  <a:schemeClr val="tx1"/>
                </a:solidFill>
                <a:latin typeface="Baskerville Old Face" panose="02020602080505020303" pitchFamily="18" charset="0"/>
              </a:rPr>
              <a:t>th</a:t>
            </a:r>
            <a:r>
              <a:rPr lang="en-US" sz="2500" b="1" dirty="0" smtClean="0">
                <a:solidFill>
                  <a:schemeClr val="tx1"/>
                </a:solidFill>
                <a:latin typeface="Baskerville Old Face" panose="02020602080505020303" pitchFamily="18" charset="0"/>
              </a:rPr>
              <a:t> of its total yields”.</a:t>
            </a:r>
            <a:endParaRPr lang="en-US" sz="2600" b="1" dirty="0" smtClean="0">
              <a:solidFill>
                <a:schemeClr val="tx1"/>
              </a:solidFill>
              <a:latin typeface="Baskerville Old Face" panose="02020602080505020303" pitchFamily="18" charset="0"/>
            </a:endParaRP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810000" cy="518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000" b="1" dirty="0" err="1" smtClean="0">
                <a:solidFill>
                  <a:schemeClr val="accent6">
                    <a:lumMod val="75000"/>
                  </a:schemeClr>
                </a:solidFill>
                <a:latin typeface="Levenim MT" panose="02010502060101010101" pitchFamily="2" charset="-79"/>
                <a:cs typeface="Levenim MT" panose="02010502060101010101" pitchFamily="2" charset="-79"/>
              </a:rPr>
              <a:t>Nisab</a:t>
            </a:r>
            <a:r>
              <a:rPr lang="en-US" sz="2000" b="1" dirty="0" smtClean="0">
                <a:solidFill>
                  <a:schemeClr val="accent6">
                    <a:lumMod val="75000"/>
                  </a:schemeClr>
                </a:solidFill>
                <a:latin typeface="Levenim MT" panose="02010502060101010101" pitchFamily="2" charset="-79"/>
                <a:cs typeface="Levenim MT" panose="02010502060101010101" pitchFamily="2" charset="-79"/>
              </a:rPr>
              <a:t> and Rate of </a:t>
            </a:r>
            <a:r>
              <a:rPr lang="en-US" sz="20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000" b="1" dirty="0" smtClean="0">
                <a:solidFill>
                  <a:schemeClr val="accent6">
                    <a:lumMod val="75000"/>
                  </a:schemeClr>
                </a:solidFill>
                <a:latin typeface="Levenim MT" panose="02010502060101010101" pitchFamily="2" charset="-79"/>
                <a:cs typeface="Levenim MT" panose="02010502060101010101" pitchFamily="2" charset="-79"/>
              </a:rPr>
              <a:t> on Gold Silver and Cash:</a:t>
            </a:r>
            <a:endParaRPr lang="en-US" sz="20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Cash includes coin, paper currency and drafts etc.</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When their value is equal to the value of 7.5 </a:t>
            </a:r>
            <a:r>
              <a:rPr lang="en-US" sz="2000" b="1" dirty="0" err="1" smtClean="0">
                <a:solidFill>
                  <a:schemeClr val="tx1"/>
                </a:solidFill>
                <a:latin typeface="Baskerville Old Face" panose="02020602080505020303" pitchFamily="18" charset="0"/>
              </a:rPr>
              <a:t>tolas</a:t>
            </a:r>
            <a:r>
              <a:rPr lang="en-US" sz="2000" b="1" dirty="0" smtClean="0">
                <a:solidFill>
                  <a:schemeClr val="tx1"/>
                </a:solidFill>
                <a:latin typeface="Baskerville Old Face" panose="02020602080505020303" pitchFamily="18" charset="0"/>
              </a:rPr>
              <a:t> of gold or 52.5 </a:t>
            </a:r>
            <a:r>
              <a:rPr lang="en-US" sz="2000" b="1" dirty="0" err="1" smtClean="0">
                <a:solidFill>
                  <a:schemeClr val="tx1"/>
                </a:solidFill>
                <a:latin typeface="Baskerville Old Face" panose="02020602080505020303" pitchFamily="18" charset="0"/>
              </a:rPr>
              <a:t>tolas</a:t>
            </a:r>
            <a:r>
              <a:rPr lang="en-US" sz="2000" b="1" dirty="0" smtClean="0">
                <a:solidFill>
                  <a:schemeClr val="tx1"/>
                </a:solidFill>
                <a:latin typeface="Baskerville Old Face" panose="02020602080505020303" pitchFamily="18" charset="0"/>
              </a:rPr>
              <a:t> of silver.</a:t>
            </a:r>
          </a:p>
          <a:p>
            <a:pPr marL="457200" indent="-457200" algn="l" eaLnBrk="1" hangingPunct="1">
              <a:buFont typeface="Arial" panose="020B0604020202020204" pitchFamily="34" charset="0"/>
              <a:buChar char="•"/>
            </a:pPr>
            <a:r>
              <a:rPr lang="en-US" sz="2000" b="1" dirty="0" err="1" smtClean="0">
                <a:solidFill>
                  <a:schemeClr val="tx1"/>
                </a:solidFill>
                <a:latin typeface="Baskerville Old Face" panose="02020602080505020303" pitchFamily="18" charset="0"/>
              </a:rPr>
              <a:t>Zakat</a:t>
            </a:r>
            <a:r>
              <a:rPr lang="en-US" sz="2000" b="1" dirty="0" smtClean="0">
                <a:solidFill>
                  <a:schemeClr val="tx1"/>
                </a:solidFill>
                <a:latin typeface="Baskerville Old Face" panose="02020602080505020303" pitchFamily="18" charset="0"/>
              </a:rPr>
              <a:t> is </a:t>
            </a:r>
            <a:r>
              <a:rPr lang="en-US" sz="2000" b="1" dirty="0" err="1" smtClean="0">
                <a:solidFill>
                  <a:schemeClr val="tx1"/>
                </a:solidFill>
                <a:latin typeface="Baskerville Old Face" panose="02020602080505020303" pitchFamily="18" charset="0"/>
              </a:rPr>
              <a:t>leviable</a:t>
            </a:r>
            <a:r>
              <a:rPr lang="en-US" sz="2000" b="1" dirty="0" smtClean="0">
                <a:solidFill>
                  <a:schemeClr val="tx1"/>
                </a:solidFill>
                <a:latin typeface="Baskerville Old Face" panose="02020602080505020303" pitchFamily="18" charset="0"/>
              </a:rPr>
              <a:t> on them at the rate of 2.5% of total value.</a:t>
            </a:r>
          </a:p>
          <a:p>
            <a:pPr marL="457200" indent="-457200" algn="l" eaLnBrk="1" hangingPunct="1"/>
            <a:r>
              <a:rPr lang="en-US" sz="2000" b="1" dirty="0" smtClean="0">
                <a:solidFill>
                  <a:schemeClr val="accent6">
                    <a:lumMod val="75000"/>
                  </a:schemeClr>
                </a:solidFill>
                <a:latin typeface="Levenim MT" panose="02010502060101010101" pitchFamily="2" charset="-79"/>
                <a:cs typeface="Levenim MT" panose="02010502060101010101" pitchFamily="2" charset="-79"/>
              </a:rPr>
              <a:t>Mines and Treasure:</a:t>
            </a:r>
            <a:endParaRPr lang="en-US" sz="20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000" b="1" dirty="0" err="1" smtClean="0">
                <a:solidFill>
                  <a:schemeClr val="tx1"/>
                </a:solidFill>
                <a:latin typeface="Baskerville Old Face" panose="02020602080505020303" pitchFamily="18" charset="0"/>
              </a:rPr>
              <a:t>Hazrat</a:t>
            </a:r>
            <a:r>
              <a:rPr lang="en-US" sz="2000" b="1" dirty="0" smtClean="0">
                <a:solidFill>
                  <a:schemeClr val="tx1"/>
                </a:solidFill>
                <a:latin typeface="Baskerville Old Face" panose="02020602080505020303" pitchFamily="18" charset="0"/>
              </a:rPr>
              <a:t> Abu </a:t>
            </a:r>
            <a:r>
              <a:rPr lang="en-US" sz="2000" b="1" dirty="0" err="1" smtClean="0">
                <a:solidFill>
                  <a:schemeClr val="tx1"/>
                </a:solidFill>
                <a:latin typeface="Baskerville Old Face" panose="02020602080505020303" pitchFamily="18" charset="0"/>
              </a:rPr>
              <a:t>Huraira</a:t>
            </a:r>
            <a:r>
              <a:rPr lang="en-US" sz="2000" b="1" dirty="0" smtClean="0">
                <a:solidFill>
                  <a:schemeClr val="tx1"/>
                </a:solidFill>
                <a:latin typeface="Baskerville Old Face" panose="02020602080505020303" pitchFamily="18" charset="0"/>
              </a:rPr>
              <a:t> (R.A) reported:</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They Holy prophet (S.A.W) stated: “The </a:t>
            </a:r>
            <a:r>
              <a:rPr lang="en-US" sz="2000" b="1" dirty="0" err="1" smtClean="0">
                <a:solidFill>
                  <a:schemeClr val="tx1"/>
                </a:solidFill>
                <a:latin typeface="Baskerville Old Face" panose="02020602080505020303" pitchFamily="18" charset="0"/>
              </a:rPr>
              <a:t>zakat</a:t>
            </a:r>
            <a:r>
              <a:rPr lang="en-US" sz="2000" b="1" dirty="0" smtClean="0">
                <a:solidFill>
                  <a:schemeClr val="tx1"/>
                </a:solidFill>
                <a:latin typeface="Baskerville Old Face" panose="02020602080505020303" pitchFamily="18" charset="0"/>
              </a:rPr>
              <a:t> rate on a mine is 1/5</a:t>
            </a:r>
            <a:r>
              <a:rPr lang="en-US" sz="2000" b="1" baseline="30000" dirty="0" smtClean="0">
                <a:solidFill>
                  <a:schemeClr val="tx1"/>
                </a:solidFill>
                <a:latin typeface="Baskerville Old Face" panose="02020602080505020303" pitchFamily="18" charset="0"/>
              </a:rPr>
              <a:t>th</a:t>
            </a:r>
            <a:r>
              <a:rPr lang="en-US" sz="2000" b="1" dirty="0" smtClean="0">
                <a:solidFill>
                  <a:schemeClr val="tx1"/>
                </a:solidFill>
                <a:latin typeface="Baskerville Old Face" panose="02020602080505020303" pitchFamily="18" charset="0"/>
              </a:rPr>
              <a:t> of its total yields”.</a:t>
            </a: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0"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579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40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The Expenditure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person entitled to receive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have been clearly mentioned by Allah Almighty in </a:t>
            </a:r>
            <a:r>
              <a:rPr lang="en-US" sz="2500" b="1" dirty="0" err="1" smtClean="0">
                <a:solidFill>
                  <a:schemeClr val="tx1"/>
                </a:solidFill>
                <a:latin typeface="Baskerville Old Face" panose="02020602080505020303" pitchFamily="18" charset="0"/>
              </a:rPr>
              <a:t>sura</a:t>
            </a:r>
            <a:r>
              <a:rPr lang="en-US" sz="2500" b="1" dirty="0" smtClean="0">
                <a:solidFill>
                  <a:schemeClr val="tx1"/>
                </a:solidFill>
                <a:latin typeface="Baskerville Old Face" panose="02020602080505020303" pitchFamily="18" charset="0"/>
              </a:rPr>
              <a:t> al-</a:t>
            </a:r>
            <a:r>
              <a:rPr lang="en-US" sz="2500" b="1" dirty="0" err="1" smtClean="0">
                <a:solidFill>
                  <a:schemeClr val="tx1"/>
                </a:solidFill>
                <a:latin typeface="Baskerville Old Face" panose="02020602080505020303" pitchFamily="18" charset="0"/>
              </a:rPr>
              <a:t>Tauba</a:t>
            </a:r>
            <a:r>
              <a:rPr lang="en-US" sz="2500" b="1" dirty="0" smtClean="0">
                <a:solidFill>
                  <a:schemeClr val="tx1"/>
                </a:solidFill>
                <a:latin typeface="Baskerville Old Face" panose="02020602080505020303" pitchFamily="18" charset="0"/>
              </a:rPr>
              <a:t> of the Holy Quran: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143000"/>
            <a:ext cx="7086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latin typeface="1 MUHAMMADI QURANIC" pitchFamily="66" charset="-78"/>
                <a:cs typeface="1 MUHAMMADI QURANIC" pitchFamily="66" charset="-78"/>
              </a:rPr>
              <a:t>اِنَّمَا الصَّدَقَاتُ لِلْفُقَرَآءِ وَالْمَسَاكِيْنِ وَالْعَامِلِيْنَ عَلَيْـهَا وَالْمُؤَلَّفَةِ قُلُوْبُـهُـمْ وَفِى الرِّقَابِ وَالْغَارِمِيْنَ وَفِىْ سَبِيْلِ اللّـٰهِ وَابْنِ السَّبِيْلِ ۖ فَرِيْضَةً مِّنَ اللّـٰهِ ۗ وَاللّـٰهُ عَلِيْـمٌ حَكِـيْـمٌ</a:t>
            </a:r>
            <a:endParaRPr lang="en-US" sz="2600" b="1" dirty="0" smtClean="0">
              <a:solidFill>
                <a:schemeClr val="tx1"/>
              </a:solidFill>
              <a:latin typeface="1 MUHAMMADI QURANIC" pitchFamily="66" charset="-78"/>
              <a:cs typeface="1 MUHAMMADI QURANIC" pitchFamily="66" charset="-78"/>
            </a:endParaRPr>
          </a:p>
          <a:p>
            <a:pPr algn="r" rtl="1" eaLnBrk="1" hangingPunct="1"/>
            <a:r>
              <a:rPr lang="ur-PK" sz="2600" b="1" dirty="0" smtClean="0">
                <a:solidFill>
                  <a:schemeClr val="tx1"/>
                </a:solidFill>
              </a:rPr>
              <a:t>زکوٰۃ مفلسوں اور محتاجوں اور اس کا کام کرنے والوں کا حق ہے اور جن کی دلجوئی کرنی ہے اور غلاموں کی گردن چھڑانے میں اور قرض داروں کے قرض میں اور اللہ کی راہ میں اور مسافر کو، یہ اللہ کی طرف سے مقرر کیا ہوا ہے اور اللہ جاننے والا حکمت والا ہے۔</a:t>
            </a:r>
            <a:endParaRPr lang="en-US" sz="2600" b="1" dirty="0" smtClean="0">
              <a:solidFill>
                <a:schemeClr val="tx1"/>
              </a:solidFill>
            </a:endParaRPr>
          </a:p>
          <a:p>
            <a:pPr algn="l" eaLnBrk="1" hangingPunct="1"/>
            <a:r>
              <a:rPr lang="en-US" sz="2600" b="1" dirty="0" smtClean="0">
                <a:solidFill>
                  <a:schemeClr val="tx1"/>
                </a:solidFill>
              </a:rPr>
              <a:t>[</a:t>
            </a:r>
            <a:r>
              <a:rPr lang="en-US" sz="2600" b="1" dirty="0" err="1" smtClean="0">
                <a:solidFill>
                  <a:schemeClr val="tx1"/>
                </a:solidFill>
              </a:rPr>
              <a:t>Surah</a:t>
            </a:r>
            <a:r>
              <a:rPr lang="en-US" sz="2600" b="1" dirty="0" smtClean="0">
                <a:solidFill>
                  <a:schemeClr val="tx1"/>
                </a:solidFill>
              </a:rPr>
              <a:t> al-</a:t>
            </a:r>
            <a:r>
              <a:rPr lang="en-US" sz="2600" b="1" dirty="0" err="1" smtClean="0">
                <a:solidFill>
                  <a:schemeClr val="tx1"/>
                </a:solidFill>
              </a:rPr>
              <a:t>Tauba</a:t>
            </a:r>
            <a:r>
              <a:rPr lang="en-US" sz="2600" b="1" dirty="0" smtClean="0">
                <a:solidFill>
                  <a:schemeClr val="tx1"/>
                </a:solidFill>
              </a:rPr>
              <a:t>, 9:60]</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Poor:</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poor includes every man and woman who needs the help and support of others to keep body and soul together.</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Poor:</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It also needs all the destitute, deprived and disabled persons who deserve permanent or temporary monetary relief.</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Meaning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word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the noun of “</a:t>
            </a:r>
            <a:r>
              <a:rPr lang="en-US" sz="2600" b="1" dirty="0" err="1" smtClean="0">
                <a:solidFill>
                  <a:schemeClr val="tx1"/>
                </a:solidFill>
                <a:latin typeface="Baskerville Old Face" panose="02020602080505020303" pitchFamily="18" charset="0"/>
              </a:rPr>
              <a:t>Zaka</a:t>
            </a:r>
            <a:r>
              <a:rPr lang="en-US" sz="2600" b="1" dirty="0" smtClean="0">
                <a:solidFill>
                  <a:schemeClr val="tx1"/>
                </a:solidFill>
                <a:latin typeface="Baskerville Old Face" panose="02020602080505020303" pitchFamily="18" charset="0"/>
              </a:rPr>
              <a:t>” which means “increase” or “growth”.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addition it implies, “purification”, “enlargement”, “flourishing”.</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Indigent: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It means that those who are unable to earn enough to make both ends meet.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Their sense of self-respect and shame prevents them to seek help from others.</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Indigent: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A tradition in </a:t>
            </a:r>
            <a:r>
              <a:rPr lang="en-US" sz="2500" b="1" dirty="0" err="1" smtClean="0">
                <a:solidFill>
                  <a:schemeClr val="tx1"/>
                </a:solidFill>
                <a:latin typeface="Baskerville Old Face" panose="02020602080505020303" pitchFamily="18" charset="0"/>
              </a:rPr>
              <a:t>Bukhari</a:t>
            </a:r>
            <a:r>
              <a:rPr lang="en-US" sz="2500" b="1" dirty="0" smtClean="0">
                <a:solidFill>
                  <a:schemeClr val="tx1"/>
                </a:solidFill>
                <a:latin typeface="Baskerville Old Face" panose="02020602080505020303" pitchFamily="18" charset="0"/>
              </a:rPr>
              <a:t> and Muslim describes a person of this class as “one who does not earn enough for his needs nor is identifiable (due to his self respect) as deserving of monetary assistance nor does he beg from the people”.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Functionaries of the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Zakat</a:t>
            </a:r>
            <a:r>
              <a:rPr lang="en-US" sz="2800" b="1" dirty="0" smtClean="0">
                <a:solidFill>
                  <a:schemeClr val="bg2">
                    <a:lumMod val="50000"/>
                  </a:schemeClr>
                </a:solidFill>
                <a:latin typeface="Levenim MT" panose="02010502060101010101" pitchFamily="2" charset="-79"/>
                <a:cs typeface="Levenim MT" panose="02010502060101010101" pitchFamily="2" charset="-79"/>
              </a:rPr>
              <a:t> Department: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This refers to the officials entrusted with the collection, protection, distribution and keeping accounts of the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and </a:t>
            </a:r>
            <a:r>
              <a:rPr lang="en-US" sz="2500" b="1" dirty="0" err="1" smtClean="0">
                <a:solidFill>
                  <a:schemeClr val="tx1"/>
                </a:solidFill>
                <a:latin typeface="Baskerville Old Face" panose="02020602080505020303" pitchFamily="18" charset="0"/>
              </a:rPr>
              <a:t>Ushr</a:t>
            </a:r>
            <a:r>
              <a:rPr lang="en-US" sz="2500" b="1" dirty="0" smtClean="0">
                <a:solidFill>
                  <a:schemeClr val="tx1"/>
                </a:solidFill>
                <a:latin typeface="Baskerville Old Face" panose="02020602080505020303" pitchFamily="18" charset="0"/>
              </a:rPr>
              <a:t> funds.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Functionaries of the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Zakat</a:t>
            </a:r>
            <a:r>
              <a:rPr lang="en-US" sz="2800" b="1" dirty="0" smtClean="0">
                <a:solidFill>
                  <a:schemeClr val="bg2">
                    <a:lumMod val="50000"/>
                  </a:schemeClr>
                </a:solidFill>
                <a:latin typeface="Levenim MT" panose="02010502060101010101" pitchFamily="2" charset="-79"/>
                <a:cs typeface="Levenim MT" panose="02010502060101010101" pitchFamily="2" charset="-79"/>
              </a:rPr>
              <a:t> Department: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Irrespective of whether they themselves are subject to the levy of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their salaries are to be paid out of the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fund.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Reconciliation of Hearts:</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It refers to those people whose hearts need to be reconciled, who need to be won over and the intensity of whose enmity is required to be diminished in the interest of the Islamic State.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Ransom for Slaves:</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A slave who enters into a contract with his master that he should free him on payment of a stipulated sum.</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Such a slave is called </a:t>
            </a:r>
            <a:r>
              <a:rPr lang="en-US" sz="2400" b="1" dirty="0" err="1" smtClean="0">
                <a:solidFill>
                  <a:schemeClr val="tx1"/>
                </a:solidFill>
                <a:latin typeface="Baskerville Old Face" panose="02020602080505020303" pitchFamily="18" charset="0"/>
              </a:rPr>
              <a:t>Makatab</a:t>
            </a:r>
            <a:r>
              <a:rPr lang="en-US" sz="24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The </a:t>
            </a:r>
            <a:r>
              <a:rPr lang="en-US" sz="2400" b="1" dirty="0" err="1" smtClean="0">
                <a:solidFill>
                  <a:schemeClr val="tx1"/>
                </a:solidFill>
                <a:latin typeface="Baskerville Old Face" panose="02020602080505020303" pitchFamily="18" charset="0"/>
              </a:rPr>
              <a:t>Makatab</a:t>
            </a:r>
            <a:r>
              <a:rPr lang="en-US" sz="2400" b="1" dirty="0" smtClean="0">
                <a:solidFill>
                  <a:schemeClr val="tx1"/>
                </a:solidFill>
                <a:latin typeface="Baskerville Old Face" panose="02020602080505020303" pitchFamily="18" charset="0"/>
              </a:rPr>
              <a:t> is entitled to a grant from the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to buy his freedom.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579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40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The Expenditure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Debtor: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refers to the people who are burdened with debt and are unable, after supplying their own wants, to pay the debt.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They may be employed or unemployed.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Debtor: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They do not possess sufficient means to pay the debt and be left with an amount of money on which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a:t>
            </a:r>
            <a:r>
              <a:rPr lang="en-US" sz="2600" b="1" dirty="0" err="1" smtClean="0">
                <a:solidFill>
                  <a:schemeClr val="tx1"/>
                </a:solidFill>
                <a:latin typeface="Baskerville Old Face" panose="02020602080505020303" pitchFamily="18" charset="0"/>
              </a:rPr>
              <a:t>leviable</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Debtor: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reference is also to the victims of a calamity, to those who were obliged to pay heavy damages or fine or whose business has collapsed or who have suffered any other setback resulting in the loss of assets.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Meaning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In </a:t>
            </a:r>
            <a:r>
              <a:rPr lang="en-US" sz="2400" b="1" dirty="0" err="1" smtClean="0">
                <a:solidFill>
                  <a:schemeClr val="tx1"/>
                </a:solidFill>
                <a:latin typeface="Baskerville Old Face" panose="02020602080505020303" pitchFamily="18" charset="0"/>
              </a:rPr>
              <a:t>Fiqh</a:t>
            </a:r>
            <a:r>
              <a:rPr lang="en-US" sz="2400" b="1" dirty="0" smtClean="0">
                <a:solidFill>
                  <a:schemeClr val="tx1"/>
                </a:solidFill>
                <a:latin typeface="Baskerville Old Face" panose="02020602080505020303" pitchFamily="18" charset="0"/>
              </a:rPr>
              <a:t> terminology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means “financial devotion”.</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Every Muslim who own a certain amount of wealth should give away an amount of his wealth as prescribed by </a:t>
            </a:r>
            <a:r>
              <a:rPr lang="en-US" sz="2400" b="1" dirty="0" err="1" smtClean="0">
                <a:solidFill>
                  <a:schemeClr val="tx1"/>
                </a:solidFill>
                <a:latin typeface="Baskerville Old Face" panose="02020602080505020303" pitchFamily="18" charset="0"/>
              </a:rPr>
              <a:t>Shariat</a:t>
            </a:r>
            <a:r>
              <a:rPr lang="en-US" sz="2400" b="1" dirty="0" smtClean="0">
                <a:solidFill>
                  <a:schemeClr val="tx1"/>
                </a:solidFill>
                <a:latin typeface="Baskerville Old Face" panose="02020602080505020303" pitchFamily="18" charset="0"/>
              </a:rPr>
              <a:t> to those who, in the eyes of the </a:t>
            </a:r>
            <a:r>
              <a:rPr lang="en-US" sz="2400" b="1" dirty="0" err="1" smtClean="0">
                <a:solidFill>
                  <a:schemeClr val="tx1"/>
                </a:solidFill>
                <a:latin typeface="Baskerville Old Face" panose="02020602080505020303" pitchFamily="18" charset="0"/>
              </a:rPr>
              <a:t>Shariat</a:t>
            </a:r>
            <a:r>
              <a:rPr lang="en-US" sz="2400" b="1" dirty="0" smtClean="0">
                <a:solidFill>
                  <a:schemeClr val="tx1"/>
                </a:solidFill>
                <a:latin typeface="Baskerville Old Face" panose="02020602080505020303" pitchFamily="18" charset="0"/>
              </a:rPr>
              <a:t> are entitled to receive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In the way of Allah: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implies Jihad in the way of Allah.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Jihad means all those efforts, which the devotees of Islam make to wipe out unbelief and establish in its place, the order of Islam.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In the way of Allah: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devotees may make these efforts by pen or speech, by sword or physical labor.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In the way of Allah: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includes all efforts which may be made to establish the religion of truth, to propagate and preach it and to preserve and defend the Islamic State.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In the way of Allah:</a:t>
            </a: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fund may be expended to provide travelling expenses, conveyance, implement weapons and other equipment to those who are engaged in this struggle.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In the way of Allah: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Similarly, grants may be made from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revenues to needy students of religion as well as pilgrims to the House of Allah who have exhausted their means and need monetary assistance.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Expenditure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Ibn</a:t>
            </a:r>
            <a:r>
              <a:rPr lang="en-US" sz="2800" b="1" dirty="0" smtClean="0">
                <a:solidFill>
                  <a:schemeClr val="bg2">
                    <a:lumMod val="50000"/>
                  </a:schemeClr>
                </a:solidFill>
                <a:latin typeface="Levenim MT" panose="02010502060101010101" pitchFamily="2" charset="-79"/>
                <a:cs typeface="Levenim MT" panose="02010502060101010101" pitchFamily="2" charset="-79"/>
              </a:rPr>
              <a:t> al-</a:t>
            </a:r>
            <a:r>
              <a:rPr lang="en-US" sz="2800" b="1" dirty="0" err="1" smtClean="0">
                <a:solidFill>
                  <a:schemeClr val="bg2">
                    <a:lumMod val="50000"/>
                  </a:schemeClr>
                </a:solidFill>
                <a:latin typeface="Levenim MT" panose="02010502060101010101" pitchFamily="2" charset="-79"/>
                <a:cs typeface="Levenim MT" panose="02010502060101010101" pitchFamily="2" charset="-79"/>
              </a:rPr>
              <a:t>sabeel</a:t>
            </a:r>
            <a:r>
              <a:rPr lang="en-US" sz="2800" b="1" dirty="0" smtClean="0">
                <a:solidFill>
                  <a:schemeClr val="bg2">
                    <a:lumMod val="50000"/>
                  </a:schemeClr>
                </a:solidFill>
                <a:latin typeface="Levenim MT" panose="02010502060101010101" pitchFamily="2" charset="-79"/>
                <a:cs typeface="Levenim MT" panose="02010502060101010101" pitchFamily="2" charset="-79"/>
              </a:rPr>
              <a:t> or Traveler: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traveler who is prosperous and wealthy at home, but is reduced to indigence during the journey may be helped out of the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fund.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40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Difference between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and Tax</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and Tax:</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a religious obligation while Tax is the economic need of the state.</a:t>
            </a: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levied only on Muslims while Tax is imposed on Muslims and non-Muslims both.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and Tax:</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a duty, which must be paid under all circumstances while Taxes can be remitted.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rate of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has been fixed by the Holy Quran and </a:t>
            </a:r>
            <a:r>
              <a:rPr lang="en-US" sz="2600" b="1" dirty="0" err="1" smtClean="0">
                <a:solidFill>
                  <a:schemeClr val="tx1"/>
                </a:solidFill>
                <a:latin typeface="Baskerville Old Face" panose="02020602080505020303" pitchFamily="18" charset="0"/>
              </a:rPr>
              <a:t>sunnah</a:t>
            </a:r>
            <a:r>
              <a:rPr lang="en-US" sz="2600" b="1" dirty="0" smtClean="0">
                <a:solidFill>
                  <a:schemeClr val="tx1"/>
                </a:solidFill>
                <a:latin typeface="Baskerville Old Face" panose="02020602080505020303" pitchFamily="18" charset="0"/>
              </a:rPr>
              <a:t>. The rate of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is </a:t>
            </a:r>
            <a:r>
              <a:rPr lang="en-US" sz="2600" b="1" dirty="0" smtClean="0">
                <a:solidFill>
                  <a:schemeClr val="tx1"/>
                </a:solidFill>
                <a:latin typeface="Baskerville Old Face" panose="02020602080505020303" pitchFamily="18" charset="0"/>
              </a:rPr>
              <a:t>unchangeable. </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and Tax:</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Tax rate are fixed by the government according to the prevailing circumstances and are changeable.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heads of expenditure of </a:t>
            </a: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have also been fixed by the Holy Quran and </a:t>
            </a:r>
            <a:r>
              <a:rPr lang="en-US" sz="2600" b="1" dirty="0" err="1" smtClean="0">
                <a:solidFill>
                  <a:schemeClr val="tx1"/>
                </a:solidFill>
                <a:latin typeface="Baskerville Old Face" panose="02020602080505020303" pitchFamily="18" charset="0"/>
              </a:rPr>
              <a:t>sunnah</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Definition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400" b="1" dirty="0" err="1" smtClean="0">
                <a:solidFill>
                  <a:schemeClr val="tx1"/>
                </a:solidFill>
                <a:latin typeface="Baskerville Old Face" panose="02020602080505020303" pitchFamily="18" charset="0"/>
              </a:rPr>
              <a:t>Shariat</a:t>
            </a:r>
            <a:r>
              <a:rPr lang="en-US" sz="2400" b="1" dirty="0" smtClean="0">
                <a:solidFill>
                  <a:schemeClr val="tx1"/>
                </a:solidFill>
                <a:latin typeface="Baskerville Old Face" panose="02020602080505020303" pitchFamily="18" charset="0"/>
              </a:rPr>
              <a:t> levies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on a prescribed portion of wealth, which Allah has made it obligatory to pay to the deserving. (Dr. Yusuf al-</a:t>
            </a:r>
            <a:r>
              <a:rPr lang="en-US" sz="2400" b="1" dirty="0" err="1" smtClean="0">
                <a:solidFill>
                  <a:schemeClr val="tx1"/>
                </a:solidFill>
                <a:latin typeface="Baskerville Old Face" panose="02020602080505020303" pitchFamily="18" charset="0"/>
              </a:rPr>
              <a:t>Qardawi</a:t>
            </a:r>
            <a:r>
              <a:rPr lang="en-US" sz="24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Further the term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applies also to the act of setting apart a prescribed amount of wealth as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Difference between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and Tax:</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Zakat</a:t>
            </a:r>
            <a:r>
              <a:rPr lang="en-US" sz="2600" b="1" dirty="0" smtClean="0">
                <a:solidFill>
                  <a:schemeClr val="tx1"/>
                </a:solidFill>
                <a:latin typeface="Baskerville Old Face" panose="02020602080505020303" pitchFamily="18" charset="0"/>
              </a:rPr>
              <a:t> fund is collected from the rich and expended on the poor while tax revenues are expended for the benefit of all, rich or poor.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579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40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Zakat</a:t>
            </a:r>
            <a:endParaRPr lang="en-US" sz="40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ThePurpose</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of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Zakat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Purpose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The purpose of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is not only to support the poor, but as an obligatory act of worship.</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It also purifies heart and soul and transforms man into a sincere and obedient servant of Allah.</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Without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all this is impossible to achieve.</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Purpose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is an expression of gratitude for the bounties of Allah Almighty.</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By inducing man to discharge the duty of </a:t>
            </a:r>
            <a:r>
              <a:rPr lang="en-US" sz="2400" b="1" dirty="0" err="1" smtClean="0">
                <a:solidFill>
                  <a:schemeClr val="tx1"/>
                </a:solidFill>
                <a:latin typeface="Baskerville Old Face" panose="02020602080505020303" pitchFamily="18" charset="0"/>
              </a:rPr>
              <a:t>Zakat</a:t>
            </a:r>
            <a:r>
              <a:rPr lang="en-US" sz="2400" b="1" dirty="0" smtClean="0">
                <a:solidFill>
                  <a:schemeClr val="tx1"/>
                </a:solidFill>
                <a:latin typeface="Baskerville Old Face" panose="02020602080505020303" pitchFamily="18" charset="0"/>
              </a:rPr>
              <a:t>, Allah Almighty wishes to cleanse the heart of man of the love for material things of the world and instill in it His love.</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The Purpose of </a:t>
            </a:r>
            <a:r>
              <a:rPr lang="en-US" sz="2600" b="1" dirty="0" err="1" smtClean="0">
                <a:solidFill>
                  <a:schemeClr val="accent6">
                    <a:lumMod val="75000"/>
                  </a:schemeClr>
                </a:solidFill>
                <a:latin typeface="Levenim MT" panose="02010502060101010101" pitchFamily="2" charset="-79"/>
                <a:cs typeface="Levenim MT" panose="02010502060101010101" pitchFamily="2" charset="-79"/>
              </a:rPr>
              <a:t>Zakat</a:t>
            </a:r>
            <a:r>
              <a:rPr lang="en-US" sz="26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Allah wants to train man to feel spiritual bliss in sacrificing his wealth, life, and talents for His sake.</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Man should give away everything he has in the way of Allah and be thankful to Him for giving him the strength to sacrifice his life and wealth for the sake of his Lord.</a:t>
            </a:r>
          </a:p>
        </p:txBody>
      </p:sp>
      <p:sp>
        <p:nvSpPr>
          <p:cNvPr id="7" name="Title 1"/>
          <p:cNvSpPr txBox="1">
            <a:spLocks/>
          </p:cNvSpPr>
          <p:nvPr/>
        </p:nvSpPr>
        <p:spPr bwMode="auto">
          <a:xfrm>
            <a:off x="0" y="1623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err="1" smtClean="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rPr>
              <a:t>Zakat</a:t>
            </a:r>
            <a:endParaRPr kumimoji="0" lang="en-US" sz="4000" b="1" i="0" u="none" strike="noStrike" kern="1200" cap="none" spc="0" normalizeH="0" baseline="0" noProof="0" dirty="0">
              <a:ln>
                <a:noFill/>
              </a:ln>
              <a:solidFill>
                <a:schemeClr val="bg2">
                  <a:lumMod val="50000"/>
                </a:schemeClr>
              </a:solidFill>
              <a:effectLst/>
              <a:uLnTx/>
              <a:uFillTx/>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7386</TotalTime>
  <Words>2104</Words>
  <Application>Microsoft Office PowerPoint</Application>
  <PresentationFormat>On-screen Show (4:3)</PresentationFormat>
  <Paragraphs>220</Paragraphs>
  <Slides>50</Slides>
  <Notes>3</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Theme1</vt:lpstr>
      <vt:lpstr>Economic Ideology of Islam</vt:lpstr>
      <vt:lpstr>Zakat</vt:lpstr>
      <vt:lpstr>Slide 3</vt:lpstr>
      <vt:lpstr>Slide 4</vt:lpstr>
      <vt:lpstr>Slide 5</vt:lpstr>
      <vt:lpstr>Zakat</vt:lpstr>
      <vt:lpstr>Slide 7</vt:lpstr>
      <vt:lpstr>Slide 8</vt:lpstr>
      <vt:lpstr>Slide 9</vt:lpstr>
      <vt:lpstr>Slide 10</vt:lpstr>
      <vt:lpstr>Slide 11</vt:lpstr>
      <vt:lpstr>Slide 12</vt:lpstr>
      <vt:lpstr>Slide 13</vt:lpstr>
      <vt:lpstr>Zakat</vt:lpstr>
      <vt:lpstr>Slide 15</vt:lpstr>
      <vt:lpstr>Slide 16</vt:lpstr>
      <vt:lpstr>Slide 17</vt:lpstr>
      <vt:lpstr>Slide 18</vt:lpstr>
      <vt:lpstr>Zakat</vt:lpstr>
      <vt:lpstr>Slide 20</vt:lpstr>
      <vt:lpstr>Slide 21</vt:lpstr>
      <vt:lpstr>Slide 22</vt:lpstr>
      <vt:lpstr>Slide 23</vt:lpstr>
      <vt:lpstr>Slide 24</vt:lpstr>
      <vt:lpstr>Zakat</vt:lpstr>
      <vt:lpstr>Slide 26</vt:lpstr>
      <vt:lpstr>Slide 27</vt:lpstr>
      <vt:lpstr>Slide 28</vt:lpstr>
      <vt:lpstr>Slide 29</vt:lpstr>
      <vt:lpstr>Slide 30</vt:lpstr>
      <vt:lpstr>Slide 31</vt:lpstr>
      <vt:lpstr>Slide 32</vt:lpstr>
      <vt:lpstr>Slide 33</vt:lpstr>
      <vt:lpstr>Slide 34</vt:lpstr>
      <vt:lpstr>Slide 35</vt:lpstr>
      <vt:lpstr>Zakat</vt:lpstr>
      <vt:lpstr>Slide 37</vt:lpstr>
      <vt:lpstr>Slide 38</vt:lpstr>
      <vt:lpstr>Slide 39</vt:lpstr>
      <vt:lpstr>Slide 40</vt:lpstr>
      <vt:lpstr>Slide 41</vt:lpstr>
      <vt:lpstr>Slide 42</vt:lpstr>
      <vt:lpstr>Slide 43</vt:lpstr>
      <vt:lpstr>Slide 44</vt:lpstr>
      <vt:lpstr>Slide 45</vt:lpstr>
      <vt:lpstr>Zakat</vt:lpstr>
      <vt:lpstr>Slide 47</vt:lpstr>
      <vt:lpstr>Slide 48</vt:lpstr>
      <vt:lpstr>Slide 49</vt:lpstr>
      <vt:lpstr>Slide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582</cp:revision>
  <dcterms:created xsi:type="dcterms:W3CDTF">2014-09-03T15:33:21Z</dcterms:created>
  <dcterms:modified xsi:type="dcterms:W3CDTF">2017-07-16T06:33:59Z</dcterms:modified>
</cp:coreProperties>
</file>