
<file path=[Content_Types].xml><?xml version="1.0" encoding="utf-8"?>
<Types xmlns="http://schemas.openxmlformats.org/package/2006/content-types">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19"/>
  </p:notesMasterIdLst>
  <p:handoutMasterIdLst>
    <p:handoutMasterId r:id="rId120"/>
  </p:handoutMasterIdLst>
  <p:sldIdLst>
    <p:sldId id="332" r:id="rId2"/>
    <p:sldId id="512" r:id="rId3"/>
    <p:sldId id="336" r:id="rId4"/>
    <p:sldId id="452" r:id="rId5"/>
    <p:sldId id="453" r:id="rId6"/>
    <p:sldId id="531" r:id="rId7"/>
    <p:sldId id="532" r:id="rId8"/>
    <p:sldId id="513" r:id="rId9"/>
    <p:sldId id="454" r:id="rId10"/>
    <p:sldId id="533" r:id="rId11"/>
    <p:sldId id="534" r:id="rId12"/>
    <p:sldId id="535" r:id="rId13"/>
    <p:sldId id="536" r:id="rId14"/>
    <p:sldId id="455" r:id="rId15"/>
    <p:sldId id="514" r:id="rId16"/>
    <p:sldId id="537" r:id="rId17"/>
    <p:sldId id="540" r:id="rId18"/>
    <p:sldId id="541" r:id="rId19"/>
    <p:sldId id="542" r:id="rId20"/>
    <p:sldId id="543" r:id="rId21"/>
    <p:sldId id="544" r:id="rId22"/>
    <p:sldId id="545" r:id="rId23"/>
    <p:sldId id="546" r:id="rId24"/>
    <p:sldId id="547" r:id="rId25"/>
    <p:sldId id="548" r:id="rId26"/>
    <p:sldId id="549" r:id="rId27"/>
    <p:sldId id="550" r:id="rId28"/>
    <p:sldId id="551" r:id="rId29"/>
    <p:sldId id="552" r:id="rId30"/>
    <p:sldId id="553" r:id="rId31"/>
    <p:sldId id="554" r:id="rId32"/>
    <p:sldId id="459" r:id="rId33"/>
    <p:sldId id="538" r:id="rId34"/>
    <p:sldId id="460" r:id="rId35"/>
    <p:sldId id="461" r:id="rId36"/>
    <p:sldId id="462" r:id="rId37"/>
    <p:sldId id="463" r:id="rId38"/>
    <p:sldId id="516" r:id="rId39"/>
    <p:sldId id="464" r:id="rId40"/>
    <p:sldId id="465" r:id="rId41"/>
    <p:sldId id="466" r:id="rId42"/>
    <p:sldId id="517" r:id="rId43"/>
    <p:sldId id="468" r:id="rId44"/>
    <p:sldId id="469" r:id="rId45"/>
    <p:sldId id="470" r:id="rId46"/>
    <p:sldId id="471" r:id="rId47"/>
    <p:sldId id="518" r:id="rId48"/>
    <p:sldId id="472" r:id="rId49"/>
    <p:sldId id="473" r:id="rId50"/>
    <p:sldId id="474" r:id="rId51"/>
    <p:sldId id="475" r:id="rId52"/>
    <p:sldId id="519" r:id="rId53"/>
    <p:sldId id="476" r:id="rId54"/>
    <p:sldId id="477" r:id="rId55"/>
    <p:sldId id="478" r:id="rId56"/>
    <p:sldId id="479" r:id="rId57"/>
    <p:sldId id="520" r:id="rId58"/>
    <p:sldId id="457" r:id="rId59"/>
    <p:sldId id="480" r:id="rId60"/>
    <p:sldId id="482" r:id="rId61"/>
    <p:sldId id="555" r:id="rId62"/>
    <p:sldId id="556" r:id="rId63"/>
    <p:sldId id="521" r:id="rId64"/>
    <p:sldId id="483" r:id="rId65"/>
    <p:sldId id="484" r:id="rId66"/>
    <p:sldId id="522" r:id="rId67"/>
    <p:sldId id="557" r:id="rId68"/>
    <p:sldId id="485" r:id="rId69"/>
    <p:sldId id="558" r:id="rId70"/>
    <p:sldId id="559" r:id="rId71"/>
    <p:sldId id="560" r:id="rId72"/>
    <p:sldId id="561" r:id="rId73"/>
    <p:sldId id="562" r:id="rId74"/>
    <p:sldId id="563" r:id="rId75"/>
    <p:sldId id="564" r:id="rId76"/>
    <p:sldId id="565" r:id="rId77"/>
    <p:sldId id="566" r:id="rId78"/>
    <p:sldId id="567" r:id="rId79"/>
    <p:sldId id="568" r:id="rId80"/>
    <p:sldId id="569" r:id="rId81"/>
    <p:sldId id="570" r:id="rId82"/>
    <p:sldId id="571" r:id="rId83"/>
    <p:sldId id="572" r:id="rId84"/>
    <p:sldId id="573" r:id="rId85"/>
    <p:sldId id="486" r:id="rId86"/>
    <p:sldId id="487" r:id="rId87"/>
    <p:sldId id="488" r:id="rId88"/>
    <p:sldId id="489" r:id="rId89"/>
    <p:sldId id="490" r:id="rId90"/>
    <p:sldId id="524" r:id="rId91"/>
    <p:sldId id="491" r:id="rId92"/>
    <p:sldId id="492" r:id="rId93"/>
    <p:sldId id="525" r:id="rId94"/>
    <p:sldId id="493" r:id="rId95"/>
    <p:sldId id="495" r:id="rId96"/>
    <p:sldId id="496" r:id="rId97"/>
    <p:sldId id="526" r:id="rId98"/>
    <p:sldId id="497" r:id="rId99"/>
    <p:sldId id="498" r:id="rId100"/>
    <p:sldId id="499" r:id="rId101"/>
    <p:sldId id="527" r:id="rId102"/>
    <p:sldId id="481" r:id="rId103"/>
    <p:sldId id="505" r:id="rId104"/>
    <p:sldId id="506" r:id="rId105"/>
    <p:sldId id="509" r:id="rId106"/>
    <p:sldId id="528" r:id="rId107"/>
    <p:sldId id="500" r:id="rId108"/>
    <p:sldId id="501" r:id="rId109"/>
    <p:sldId id="507" r:id="rId110"/>
    <p:sldId id="508" r:id="rId111"/>
    <p:sldId id="529" r:id="rId112"/>
    <p:sldId id="502" r:id="rId113"/>
    <p:sldId id="510" r:id="rId114"/>
    <p:sldId id="511" r:id="rId115"/>
    <p:sldId id="530" r:id="rId116"/>
    <p:sldId id="503" r:id="rId117"/>
    <p:sldId id="504" r:id="rId11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B4BF35B9-994F-456E-ADB7-4718AB9E6D10}">
          <p14:sldIdLst>
            <p14:sldId id="332"/>
            <p14:sldId id="512"/>
            <p14:sldId id="336"/>
            <p14:sldId id="452"/>
            <p14:sldId id="453"/>
            <p14:sldId id="531"/>
            <p14:sldId id="532"/>
            <p14:sldId id="513"/>
            <p14:sldId id="454"/>
            <p14:sldId id="533"/>
            <p14:sldId id="534"/>
            <p14:sldId id="535"/>
            <p14:sldId id="536"/>
            <p14:sldId id="455"/>
            <p14:sldId id="514"/>
            <p14:sldId id="537"/>
            <p14:sldId id="540"/>
            <p14:sldId id="541"/>
            <p14:sldId id="542"/>
            <p14:sldId id="543"/>
            <p14:sldId id="544"/>
            <p14:sldId id="545"/>
            <p14:sldId id="546"/>
            <p14:sldId id="547"/>
            <p14:sldId id="548"/>
            <p14:sldId id="549"/>
            <p14:sldId id="550"/>
            <p14:sldId id="551"/>
            <p14:sldId id="552"/>
            <p14:sldId id="553"/>
            <p14:sldId id="554"/>
            <p14:sldId id="459"/>
            <p14:sldId id="538"/>
            <p14:sldId id="460"/>
            <p14:sldId id="461"/>
            <p14:sldId id="462"/>
            <p14:sldId id="463"/>
            <p14:sldId id="516"/>
            <p14:sldId id="464"/>
            <p14:sldId id="465"/>
            <p14:sldId id="466"/>
            <p14:sldId id="517"/>
            <p14:sldId id="468"/>
            <p14:sldId id="469"/>
            <p14:sldId id="470"/>
            <p14:sldId id="471"/>
            <p14:sldId id="518"/>
            <p14:sldId id="472"/>
            <p14:sldId id="473"/>
            <p14:sldId id="474"/>
            <p14:sldId id="475"/>
            <p14:sldId id="519"/>
            <p14:sldId id="476"/>
            <p14:sldId id="477"/>
            <p14:sldId id="478"/>
            <p14:sldId id="479"/>
            <p14:sldId id="520"/>
            <p14:sldId id="457"/>
            <p14:sldId id="480"/>
            <p14:sldId id="482"/>
            <p14:sldId id="555"/>
            <p14:sldId id="556"/>
            <p14:sldId id="521"/>
            <p14:sldId id="483"/>
            <p14:sldId id="484"/>
            <p14:sldId id="522"/>
            <p14:sldId id="557"/>
            <p14:sldId id="485"/>
            <p14:sldId id="558"/>
            <p14:sldId id="559"/>
            <p14:sldId id="560"/>
            <p14:sldId id="561"/>
            <p14:sldId id="562"/>
            <p14:sldId id="563"/>
            <p14:sldId id="564"/>
            <p14:sldId id="565"/>
            <p14:sldId id="566"/>
            <p14:sldId id="567"/>
            <p14:sldId id="568"/>
            <p14:sldId id="569"/>
            <p14:sldId id="570"/>
            <p14:sldId id="571"/>
            <p14:sldId id="572"/>
            <p14:sldId id="573"/>
            <p14:sldId id="486"/>
            <p14:sldId id="487"/>
            <p14:sldId id="488"/>
            <p14:sldId id="489"/>
            <p14:sldId id="490"/>
            <p14:sldId id="524"/>
            <p14:sldId id="491"/>
            <p14:sldId id="492"/>
            <p14:sldId id="525"/>
            <p14:sldId id="493"/>
            <p14:sldId id="495"/>
            <p14:sldId id="496"/>
            <p14:sldId id="526"/>
            <p14:sldId id="497"/>
            <p14:sldId id="498"/>
            <p14:sldId id="499"/>
            <p14:sldId id="527"/>
            <p14:sldId id="481"/>
            <p14:sldId id="505"/>
            <p14:sldId id="506"/>
            <p14:sldId id="509"/>
            <p14:sldId id="528"/>
            <p14:sldId id="500"/>
            <p14:sldId id="501"/>
            <p14:sldId id="507"/>
            <p14:sldId id="508"/>
            <p14:sldId id="529"/>
            <p14:sldId id="502"/>
            <p14:sldId id="510"/>
            <p14:sldId id="511"/>
            <p14:sldId id="530"/>
            <p14:sldId id="503"/>
            <p14:sldId id="504"/>
          </p14:sldIdLst>
        </p14:section>
        <p14:section name="Untitled Section" id="{599C8E74-7C24-4C90-AF99-98537F1E04E1}">
          <p14:sldIdLst/>
        </p14:section>
      </p14:sectionLst>
    </p:ext>
    <p:ext uri="{EFAFB233-063F-42B5-8137-9DF3F51BA10A}">
      <p15:sldGuideLst xmlns:p15="http://schemas.microsoft.com/office/powerpoint/2012/main" xmlns="">
        <p15:guide id="1" orient="horz" pos="480" userDrawn="1">
          <p15:clr>
            <a:srgbClr val="A4A3A4"/>
          </p15:clr>
        </p15:guide>
        <p15:guide id="2" pos="297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96009"/>
    <a:srgbClr val="006699"/>
    <a:srgbClr val="0033CC"/>
    <a:srgbClr val="0049D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90" d="100"/>
          <a:sy n="90" d="100"/>
        </p:scale>
        <p:origin x="-1320" y="-6"/>
      </p:cViewPr>
      <p:guideLst>
        <p:guide orient="horz" pos="480"/>
        <p:guide pos="2976"/>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notesMaster" Target="notesMasters/notes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handoutMaster" Target="handoutMasters/handout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555A33F-F0DD-5D4A-91BB-DF4B9F22E095}" type="datetimeFigureOut">
              <a:rPr lang="en-US" smtClean="0"/>
              <a:pPr/>
              <a:t>11/26/2016</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103BE6C-B7F1-E541-A806-74EACCD5C963}" type="slidenum">
              <a:rPr lang="en-US" smtClean="0"/>
              <a:pPr/>
              <a:t>‹#›</a:t>
            </a:fld>
            <a:endParaRPr lang="en-US"/>
          </a:p>
        </p:txBody>
      </p:sp>
    </p:spTree>
    <p:extLst>
      <p:ext uri="{BB962C8B-B14F-4D97-AF65-F5344CB8AC3E}">
        <p14:creationId xmlns:p14="http://schemas.microsoft.com/office/powerpoint/2010/main" val="282845623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2928638-F15E-C241-B3BF-9B8C8F1DF14E}" type="datetimeFigureOut">
              <a:rPr lang="en-US" smtClean="0"/>
              <a:pPr/>
              <a:t>11/26/2016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79D4B72-1809-DD45-B3E6-85B1C55372FE}" type="slidenum">
              <a:rPr lang="en-US" smtClean="0"/>
              <a:pPr/>
              <a:t>‹#›</a:t>
            </a:fld>
            <a:endParaRPr lang="en-US"/>
          </a:p>
        </p:txBody>
      </p:sp>
    </p:spTree>
    <p:extLst>
      <p:ext uri="{BB962C8B-B14F-4D97-AF65-F5344CB8AC3E}">
        <p14:creationId xmlns:p14="http://schemas.microsoft.com/office/powerpoint/2010/main" val="1696298270"/>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9A8F2E3E-32AD-3E43-B453-8D12BF15A9E6}" type="datetime1">
              <a:rPr lang="en-US" smtClean="0">
                <a:solidFill>
                  <a:prstClr val="black">
                    <a:tint val="75000"/>
                  </a:prstClr>
                </a:solidFill>
              </a:rPr>
              <a:pPr>
                <a:defRPr/>
              </a:pPr>
              <a:t>11/26/2016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6A03A330-CD71-4A29-B660-9E3483E5E87F}"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4006799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32647134-7D73-7E44-B3E1-F2F1E3B475F4}" type="datetime1">
              <a:rPr lang="en-US" smtClean="0">
                <a:solidFill>
                  <a:prstClr val="black">
                    <a:tint val="75000"/>
                  </a:prstClr>
                </a:solidFill>
              </a:rPr>
              <a:pPr>
                <a:defRPr/>
              </a:pPr>
              <a:t>11/26/2016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066E898A-D1D3-41C6-A56C-AAD1DCC561C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4240647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6359AC6A-5FF6-F347-B5ED-F8E86ACD36F2}" type="datetime1">
              <a:rPr lang="en-US" smtClean="0">
                <a:solidFill>
                  <a:prstClr val="black">
                    <a:tint val="75000"/>
                  </a:prstClr>
                </a:solidFill>
              </a:rPr>
              <a:pPr>
                <a:defRPr/>
              </a:pPr>
              <a:t>11/26/2016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2489E319-1EF3-4B9C-90C4-70DDC95BA8B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4968692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7E82B6FF-BC6C-C941-A680-26DC2202A3E5}" type="datetime1">
              <a:rPr lang="en-US" smtClean="0">
                <a:solidFill>
                  <a:prstClr val="black">
                    <a:tint val="75000"/>
                  </a:prstClr>
                </a:solidFill>
              </a:rPr>
              <a:pPr>
                <a:defRPr/>
              </a:pPr>
              <a:t>11/26/2016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3D8C4B97-D948-4848-8326-6CB5EC6DE143}"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6498420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F6414289-2E07-7A4F-B267-48EABF1B3D84}" type="datetime1">
              <a:rPr lang="en-US" smtClean="0">
                <a:solidFill>
                  <a:prstClr val="black">
                    <a:tint val="75000"/>
                  </a:prstClr>
                </a:solidFill>
              </a:rPr>
              <a:pPr>
                <a:defRPr/>
              </a:pPr>
              <a:t>11/26/2016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9C24B282-0F24-42B7-918D-630D115B8FA2}"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3389838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3B1DF716-F0F1-0947-89C5-3933DB035438}" type="datetime1">
              <a:rPr lang="en-US" smtClean="0">
                <a:solidFill>
                  <a:prstClr val="black">
                    <a:tint val="75000"/>
                  </a:prstClr>
                </a:solidFill>
              </a:rPr>
              <a:pPr>
                <a:defRPr/>
              </a:pPr>
              <a:t>11/26/2016</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F986D750-9A51-47BC-9CA6-F7CFB391E3EE}"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57550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861092F4-D4AD-3744-A69F-C16773620487}" type="datetime1">
              <a:rPr lang="en-US" smtClean="0">
                <a:solidFill>
                  <a:prstClr val="black">
                    <a:tint val="75000"/>
                  </a:prstClr>
                </a:solidFill>
              </a:rPr>
              <a:pPr>
                <a:defRPr/>
              </a:pPr>
              <a:t>11/26/2016</a:t>
            </a:fld>
            <a:endParaRPr lang="en-US">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17C95D59-E081-4F93-9CE1-7B493E2FDD4D}"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1673711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8B045BDB-4BBA-AE4D-A1A2-1DF3B656A7D7}" type="datetime1">
              <a:rPr lang="en-US" smtClean="0">
                <a:solidFill>
                  <a:prstClr val="black">
                    <a:tint val="75000"/>
                  </a:prstClr>
                </a:solidFill>
              </a:rPr>
              <a:pPr>
                <a:defRPr/>
              </a:pPr>
              <a:t>11/26/2016</a:t>
            </a:fld>
            <a:endParaRPr lang="en-US">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96527C10-52A1-481D-AFEB-7536FF25ABDB}"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4315122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8CB2786B-810F-F845-99CE-848CC1E45BF5}" type="datetime1">
              <a:rPr lang="en-US" smtClean="0">
                <a:solidFill>
                  <a:prstClr val="black">
                    <a:tint val="75000"/>
                  </a:prstClr>
                </a:solidFill>
              </a:rPr>
              <a:pPr>
                <a:defRPr/>
              </a:pPr>
              <a:t>11/26/2016</a:t>
            </a:fld>
            <a:endParaRPr lang="en-US">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0DDC06A7-B1F8-4A0C-AE38-4BC54AE89B75}"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8560855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2C560750-4708-7E42-989C-2A88B0E40FDB}" type="datetime1">
              <a:rPr lang="en-US" smtClean="0">
                <a:solidFill>
                  <a:prstClr val="black">
                    <a:tint val="75000"/>
                  </a:prstClr>
                </a:solidFill>
              </a:rPr>
              <a:pPr>
                <a:defRPr/>
              </a:pPr>
              <a:t>11/26/2016</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F230220F-7B75-4E22-882A-4D6E6BA3B4DE}"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8793415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5D7D3BD6-EF8C-9D4E-8D2F-CC722C3320B4}" type="datetime1">
              <a:rPr lang="en-US" smtClean="0">
                <a:solidFill>
                  <a:prstClr val="black">
                    <a:tint val="75000"/>
                  </a:prstClr>
                </a:solidFill>
              </a:rPr>
              <a:pPr>
                <a:defRPr/>
              </a:pPr>
              <a:t>11/26/2016</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2E00D500-02B4-4011-A5D8-15EDA23B343C}"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8434471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E5F4C250-07F5-D749-9DC1-34797EC1DBFF}" type="datetime1">
              <a:rPr lang="en-US" smtClean="0">
                <a:solidFill>
                  <a:prstClr val="black">
                    <a:tint val="75000"/>
                  </a:prstClr>
                </a:solidFill>
              </a:rPr>
              <a:pPr>
                <a:defRPr/>
              </a:pPr>
              <a:t>11/26/2016</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188B55A0-B2C9-406E-A9BF-1B9F41EE7648}"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00701699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dt="0"/>
  <p:txStyles>
    <p:title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p:titleStyle>
    <p:bodyStyle>
      <a:lvl1pPr marL="342900" indent="-342900" algn="r" rtl="1"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r" rtl="1"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r" rtl="1"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r" rtl="1"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r" rtl="1"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385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Economic Ideology of Islam</a:t>
            </a:r>
            <a:endParaRPr lang="en-US" sz="35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Economic Ideology of Islam</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p14="http://schemas.microsoft.com/office/powerpoint/2010/main" val="98420551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Capitalism (II)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To understand capitalism is very simple that it is a system where money is invested in any business to generate more money and when money functions like this it functions as capital</a:t>
            </a:r>
            <a:endParaRPr lang="en-US" sz="2600" b="1" dirty="0">
              <a:solidFill>
                <a:schemeClr val="tx1"/>
              </a:solidFill>
              <a:latin typeface="Baskerville Old Face" panose="02020602080505020303" pitchFamily="18" charset="0"/>
            </a:endParaRPr>
          </a:p>
        </p:txBody>
      </p:sp>
      <p:sp>
        <p:nvSpPr>
          <p:cNvPr id="4"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119612181"/>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16" y="990600"/>
            <a:ext cx="9144000" cy="5867400"/>
          </a:xfrm>
          <a:prstGeom prst="rect">
            <a:avLst/>
          </a:prstGeom>
          <a:solidFill>
            <a:schemeClr val="bg1"/>
          </a:solidFill>
          <a:ln>
            <a:solidFill>
              <a:schemeClr val="bg1"/>
            </a:solidFill>
          </a:ln>
        </p:spPr>
        <p:txBody>
          <a:bodyPr rtlCol="0" anchor="ctr">
            <a:spAutoFit/>
          </a:bodyPr>
          <a:lstStyle/>
          <a:p>
            <a:pPr algn="ctr"/>
            <a:endParaRPr lang="en-US" sz="2400" dirty="0" smtClean="0"/>
          </a:p>
        </p:txBody>
      </p:sp>
      <p:sp>
        <p:nvSpPr>
          <p:cNvPr id="5" name="Rectangle 3"/>
          <p:cNvSpPr txBox="1">
            <a:spLocks noChangeArrowheads="1"/>
          </p:cNvSpPr>
          <p:nvPr/>
        </p:nvSpPr>
        <p:spPr bwMode="auto">
          <a:xfrm>
            <a:off x="762000" y="1143000"/>
            <a:ext cx="76962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Comparison </a:t>
            </a:r>
            <a:r>
              <a:rPr lang="en-US" sz="2800" b="1" dirty="0" smtClean="0">
                <a:solidFill>
                  <a:schemeClr val="accent6">
                    <a:lumMod val="75000"/>
                  </a:schemeClr>
                </a:solidFill>
                <a:latin typeface="Levenim MT" panose="02010502060101010101" pitchFamily="2" charset="-79"/>
                <a:cs typeface="Levenim MT" panose="02010502060101010101" pitchFamily="2" charset="-79"/>
              </a:rPr>
              <a:t>between</a:t>
            </a:r>
            <a:r>
              <a:rPr lang="en-US" sz="2800" b="1" dirty="0" smtClean="0">
                <a:solidFill>
                  <a:schemeClr val="accent6">
                    <a:lumMod val="75000"/>
                  </a:schemeClr>
                </a:solidFill>
                <a:latin typeface="Levenim MT" panose="02010502060101010101" pitchFamily="2" charset="-79"/>
                <a:cs typeface="Levenim MT" panose="02010502060101010101" pitchFamily="2" charset="-79"/>
              </a:rPr>
              <a:t> </a:t>
            </a:r>
            <a:r>
              <a:rPr lang="en-US" sz="2800" b="1" dirty="0" smtClean="0">
                <a:solidFill>
                  <a:schemeClr val="accent6">
                    <a:lumMod val="75000"/>
                  </a:schemeClr>
                </a:solidFill>
                <a:latin typeface="Levenim MT" panose="02010502060101010101" pitchFamily="2" charset="-79"/>
                <a:cs typeface="Levenim MT" panose="02010502060101010101" pitchFamily="2" charset="-79"/>
              </a:rPr>
              <a:t>Capitalism &amp; Socialism at a Glance(II):</a:t>
            </a:r>
          </a:p>
          <a:p>
            <a:pPr algn="l"/>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  </a:t>
            </a:r>
            <a:endParaRPr lang="en-US" sz="2800" b="1" dirty="0" smtClean="0">
              <a:solidFill>
                <a:schemeClr val="tx1"/>
              </a:solidFill>
              <a:latin typeface="Baskerville Old Face" pitchFamily="18" charset="0"/>
              <a:cs typeface="1 MUHAMMADI QURANIC" pitchFamily="66" charset="-78"/>
            </a:endParaRPr>
          </a:p>
          <a:p>
            <a:pPr algn="l" eaLnBrk="1" hangingPunct="1"/>
            <a:endParaRPr lang="en-US" sz="2800" b="1" dirty="0" smtClean="0">
              <a:solidFill>
                <a:schemeClr val="tx1"/>
              </a:solidFill>
              <a:latin typeface="Baskerville Old Face" pitchFamily="18" charset="0"/>
              <a:cs typeface="1 MUHAMMADI QURANIC" pitchFamily="66" charset="-78"/>
            </a:endParaRPr>
          </a:p>
        </p:txBody>
      </p:sp>
      <p:sp>
        <p:nvSpPr>
          <p:cNvPr id="3" name="Rectangle 2"/>
          <p:cNvSpPr/>
          <p:nvPr/>
        </p:nvSpPr>
        <p:spPr>
          <a:xfrm>
            <a:off x="0" y="990600"/>
            <a:ext cx="9144000" cy="5867400"/>
          </a:xfrm>
          <a:prstGeom prst="rect">
            <a:avLst/>
          </a:prstGeom>
        </p:spPr>
        <p:txBody>
          <a:bodyPr rtlCol="0" anchor="ctr">
            <a:spAutoFit/>
          </a:bodyPr>
          <a:lstStyle/>
          <a:p>
            <a:pPr algn="ctr"/>
            <a:endParaRPr lang="en-US" sz="2400" dirty="0" smtClean="0"/>
          </a:p>
        </p:txBody>
      </p:sp>
      <p:graphicFrame>
        <p:nvGraphicFramePr>
          <p:cNvPr id="15" name="Table 14"/>
          <p:cNvGraphicFramePr>
            <a:graphicFrameLocks noGrp="1"/>
          </p:cNvGraphicFramePr>
          <p:nvPr>
            <p:extLst>
              <p:ext uri="{D42A27DB-BD31-4B8C-83A1-F6EECF244321}">
                <p14:modId xmlns:p14="http://schemas.microsoft.com/office/powerpoint/2010/main" val="3198907368"/>
              </p:ext>
            </p:extLst>
          </p:nvPr>
        </p:nvGraphicFramePr>
        <p:xfrm>
          <a:off x="990599" y="2362200"/>
          <a:ext cx="7162801" cy="3535680"/>
        </p:xfrm>
        <a:graphic>
          <a:graphicData uri="http://schemas.openxmlformats.org/drawingml/2006/table">
            <a:tbl>
              <a:tblPr firstRow="1" bandRow="1"/>
              <a:tblGrid>
                <a:gridCol w="2140607"/>
                <a:gridCol w="2659994"/>
                <a:gridCol w="2362200"/>
              </a:tblGrid>
              <a:tr h="370840">
                <a:tc>
                  <a:txBody>
                    <a:bodyPr/>
                    <a:lstStyle/>
                    <a:p>
                      <a:pPr rtl="1"/>
                      <a:r>
                        <a:rPr lang="en-US" sz="2800" dirty="0" smtClean="0"/>
                        <a:t>Factors</a:t>
                      </a:r>
                      <a:endParaRPr lang="ar-SA" sz="2800" dirty="0"/>
                    </a:p>
                  </a:txBody>
                  <a:tcPr/>
                </a:tc>
                <a:tc>
                  <a:txBody>
                    <a:bodyPr/>
                    <a:lstStyle/>
                    <a:p>
                      <a:pPr rtl="1"/>
                      <a:r>
                        <a:rPr lang="en-US" sz="2800" dirty="0" smtClean="0"/>
                        <a:t>Capitalism</a:t>
                      </a:r>
                      <a:endParaRPr lang="ar-SA" sz="2800" dirty="0"/>
                    </a:p>
                  </a:txBody>
                  <a:tcPr/>
                </a:tc>
                <a:tc>
                  <a:txBody>
                    <a:bodyPr/>
                    <a:lstStyle/>
                    <a:p>
                      <a:pPr rtl="1"/>
                      <a:r>
                        <a:rPr lang="en-US" sz="2800" dirty="0" smtClean="0"/>
                        <a:t>Socialism</a:t>
                      </a:r>
                      <a:endParaRPr lang="ar-SA" sz="2800" dirty="0"/>
                    </a:p>
                  </a:txBody>
                  <a:tcPr/>
                </a:tc>
              </a:tr>
              <a:tr h="370840">
                <a:tc>
                  <a:txBody>
                    <a:bodyPr/>
                    <a:lstStyle/>
                    <a:p>
                      <a:pPr algn="l" rtl="0"/>
                      <a:r>
                        <a:rPr lang="en-US" sz="2400" dirty="0" smtClean="0"/>
                        <a:t>Right</a:t>
                      </a:r>
                      <a:r>
                        <a:rPr lang="en-US" sz="2400" baseline="0" dirty="0" smtClean="0"/>
                        <a:t> to Wealth</a:t>
                      </a:r>
                      <a:endParaRPr lang="en-US" sz="2400" dirty="0"/>
                    </a:p>
                  </a:txBody>
                  <a:tcPr/>
                </a:tc>
                <a:tc>
                  <a:txBody>
                    <a:bodyPr/>
                    <a:lstStyle/>
                    <a:p>
                      <a:pPr marL="285750" indent="-285750" algn="l" rtl="0">
                        <a:buFont typeface="Arial" pitchFamily="34" charset="0"/>
                        <a:buChar char="•"/>
                      </a:pPr>
                      <a:r>
                        <a:rPr lang="en-US" sz="2400" baseline="0" dirty="0" smtClean="0"/>
                        <a:t>Right to wealth is with the factors of production only</a:t>
                      </a:r>
                    </a:p>
                  </a:txBody>
                  <a:tcPr/>
                </a:tc>
                <a:tc>
                  <a:txBody>
                    <a:bodyPr/>
                    <a:lstStyle/>
                    <a:p>
                      <a:pPr marL="285750" indent="-285750" algn="l" rtl="0">
                        <a:buFont typeface="Arial" pitchFamily="34" charset="0"/>
                        <a:buChar char="•"/>
                      </a:pPr>
                      <a:r>
                        <a:rPr lang="en-US" sz="2400" baseline="0" dirty="0" smtClean="0"/>
                        <a:t>Right to wealth is with the government which then distributes it among the factors of production</a:t>
                      </a:r>
                    </a:p>
                  </a:txBody>
                  <a:tcPr/>
                </a:tc>
              </a:tr>
            </a:tbl>
          </a:graphicData>
        </a:graphic>
      </p:graphicFrame>
      <p:sp>
        <p:nvSpPr>
          <p:cNvPr id="8"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4293509961"/>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Flaws of Capitalism (I)</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p14="http://schemas.microsoft.com/office/powerpoint/2010/main" val="4040461182"/>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Flaws of Capitalism(I)</a:t>
            </a:r>
          </a:p>
          <a:p>
            <a:pPr marL="457200" indent="-457200" algn="l" eaLnBrk="1" hangingPunct="1">
              <a:buFont typeface="Wingdings" pitchFamily="2" charset="2"/>
              <a:buChar char="Ø"/>
            </a:pPr>
            <a:endParaRPr lang="en-US" sz="2600" b="1" dirty="0">
              <a:solidFill>
                <a:schemeClr val="tx1"/>
              </a:solidFill>
              <a:latin typeface="Baskerville Old Face" panose="02020602080505020303" pitchFamily="18" charset="0"/>
            </a:endParaRPr>
          </a:p>
          <a:p>
            <a:pPr marL="457200" indent="-457200" algn="l" eaLnBrk="1" hangingPunct="1">
              <a:buFont typeface="Wingdings" pitchFamily="2" charset="2"/>
              <a:buChar char="Ø"/>
            </a:pPr>
            <a:r>
              <a:rPr lang="en-US" sz="2600" b="1" dirty="0" smtClean="0">
                <a:solidFill>
                  <a:schemeClr val="tx1"/>
                </a:solidFill>
                <a:latin typeface="Baskerville Old Face" panose="02020602080505020303" pitchFamily="18" charset="0"/>
              </a:rPr>
              <a:t>No Bindings</a:t>
            </a:r>
          </a:p>
          <a:p>
            <a:pPr marL="457200" indent="-457200" algn="l" eaLnBrk="1" hangingPunct="1">
              <a:buFont typeface="Wingdings" pitchFamily="2" charset="2"/>
              <a:buChar char="Ø"/>
            </a:pPr>
            <a:r>
              <a:rPr lang="en-US" sz="2600" b="1" dirty="0" smtClean="0">
                <a:solidFill>
                  <a:schemeClr val="tx1"/>
                </a:solidFill>
                <a:latin typeface="Baskerville Old Face" panose="02020602080505020303" pitchFamily="18" charset="0"/>
              </a:rPr>
              <a:t>No Restrictions while maximizing profits</a:t>
            </a:r>
          </a:p>
          <a:p>
            <a:pPr marL="457200" indent="-457200" algn="l" eaLnBrk="1" hangingPunct="1">
              <a:buFont typeface="Wingdings" pitchFamily="2" charset="2"/>
              <a:buChar char="Ø"/>
            </a:pPr>
            <a:r>
              <a:rPr lang="en-US" sz="2600" b="1" dirty="0" smtClean="0">
                <a:solidFill>
                  <a:schemeClr val="tx1"/>
                </a:solidFill>
                <a:latin typeface="Baskerville Old Face" panose="02020602080505020303" pitchFamily="18" charset="0"/>
              </a:rPr>
              <a:t>No ethical and moral values and limitations</a:t>
            </a:r>
          </a:p>
          <a:p>
            <a:pPr marL="457200" indent="-457200" algn="l" eaLnBrk="1" hangingPunct="1">
              <a:buFont typeface="Wingdings" pitchFamily="2" charset="2"/>
              <a:buChar char="Ø"/>
            </a:pPr>
            <a:r>
              <a:rPr lang="en-US" sz="2600" b="1" dirty="0" smtClean="0">
                <a:solidFill>
                  <a:schemeClr val="tx1"/>
                </a:solidFill>
                <a:latin typeface="Baskerville Old Face" panose="02020602080505020303" pitchFamily="18" charset="0"/>
              </a:rPr>
              <a:t>Blindly follows market forces that create exploitation of labor &amp; poor people</a:t>
            </a:r>
          </a:p>
        </p:txBody>
      </p:sp>
      <p:sp>
        <p:nvSpPr>
          <p:cNvPr id="4"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376114617"/>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Flaws of Capitalism(I)</a:t>
            </a:r>
          </a:p>
          <a:p>
            <a:pPr marL="457200" indent="-457200" algn="l" eaLnBrk="1" hangingPunct="1">
              <a:buFont typeface="Wingdings" pitchFamily="2" charset="2"/>
              <a:buChar char="Ø"/>
            </a:pPr>
            <a:endParaRPr lang="en-US" sz="2600" b="1" dirty="0">
              <a:solidFill>
                <a:schemeClr val="tx1"/>
              </a:solidFill>
              <a:latin typeface="Baskerville Old Face" panose="02020602080505020303" pitchFamily="18" charset="0"/>
            </a:endParaRPr>
          </a:p>
          <a:p>
            <a:pPr marL="457200" indent="-457200" algn="l" eaLnBrk="1" hangingPunct="1">
              <a:buFont typeface="Wingdings" pitchFamily="2" charset="2"/>
              <a:buChar char="Ø"/>
            </a:pPr>
            <a:r>
              <a:rPr lang="en-US" sz="2600" b="1" dirty="0" smtClean="0">
                <a:solidFill>
                  <a:schemeClr val="tx1"/>
                </a:solidFill>
                <a:latin typeface="Baskerville Old Face" panose="02020602080505020303" pitchFamily="18" charset="0"/>
              </a:rPr>
              <a:t>Under capitalist system people avoid helping their fellow human beings because they are concentrating on looking after themselves</a:t>
            </a:r>
          </a:p>
        </p:txBody>
      </p:sp>
      <p:sp>
        <p:nvSpPr>
          <p:cNvPr id="4"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1158292057"/>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Flaws of Capitalism(I)</a:t>
            </a:r>
          </a:p>
          <a:p>
            <a:pPr marL="457200" indent="-457200" algn="l" eaLnBrk="1" hangingPunct="1">
              <a:buFont typeface="Wingdings" pitchFamily="2" charset="2"/>
              <a:buChar char="Ø"/>
            </a:pPr>
            <a:endParaRPr lang="en-US" sz="2600" b="1" dirty="0">
              <a:solidFill>
                <a:schemeClr val="tx1"/>
              </a:solidFill>
              <a:latin typeface="Baskerville Old Face" panose="02020602080505020303" pitchFamily="18" charset="0"/>
            </a:endParaRPr>
          </a:p>
          <a:p>
            <a:pPr marL="457200" indent="-457200" algn="l" eaLnBrk="1" hangingPunct="1">
              <a:buFont typeface="Wingdings" pitchFamily="2" charset="2"/>
              <a:buChar char="Ø"/>
            </a:pPr>
            <a:r>
              <a:rPr lang="en-US" sz="2600" b="1" dirty="0" smtClean="0">
                <a:solidFill>
                  <a:schemeClr val="tx1"/>
                </a:solidFill>
                <a:latin typeface="Baskerville Old Face" panose="02020602080505020303" pitchFamily="18" charset="0"/>
              </a:rPr>
              <a:t>Many of the wars fought in recent years have been over profits. Afghanistan and Iraq is the best examples</a:t>
            </a:r>
          </a:p>
          <a:p>
            <a:pPr marL="457200" indent="-457200" algn="l" eaLnBrk="1" hangingPunct="1">
              <a:buFont typeface="Wingdings" pitchFamily="2" charset="2"/>
              <a:buChar char="Ø"/>
            </a:pPr>
            <a:r>
              <a:rPr lang="en-US" sz="2600" b="1" dirty="0" smtClean="0">
                <a:solidFill>
                  <a:schemeClr val="tx1"/>
                </a:solidFill>
                <a:latin typeface="Baskerville Old Face" panose="02020602080505020303" pitchFamily="18" charset="0"/>
              </a:rPr>
              <a:t>Emphasizes on individualism and self interest at the expense of community</a:t>
            </a:r>
          </a:p>
          <a:p>
            <a:pPr algn="l" eaLnBrk="1" hangingPunct="1"/>
            <a:r>
              <a:rPr lang="en-US" sz="2600" b="1" dirty="0" smtClean="0">
                <a:solidFill>
                  <a:schemeClr val="tx1"/>
                </a:solidFill>
                <a:latin typeface="Baskerville Old Face" panose="02020602080505020303" pitchFamily="18" charset="0"/>
              </a:rPr>
              <a:t> </a:t>
            </a:r>
          </a:p>
        </p:txBody>
      </p:sp>
      <p:sp>
        <p:nvSpPr>
          <p:cNvPr id="4"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4210539784"/>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Flaws of Capitalism(I)</a:t>
            </a:r>
          </a:p>
          <a:p>
            <a:pPr marL="457200" indent="-457200" algn="l" eaLnBrk="1" hangingPunct="1">
              <a:buFont typeface="Wingdings" pitchFamily="2" charset="2"/>
              <a:buChar char="Ø"/>
            </a:pPr>
            <a:endParaRPr lang="en-US" sz="2600" b="1" dirty="0">
              <a:solidFill>
                <a:schemeClr val="tx1"/>
              </a:solidFill>
              <a:latin typeface="Baskerville Old Face" panose="02020602080505020303" pitchFamily="18" charset="0"/>
            </a:endParaRPr>
          </a:p>
          <a:p>
            <a:pPr marL="457200" indent="-457200" algn="l" eaLnBrk="1" hangingPunct="1">
              <a:buFont typeface="Wingdings" pitchFamily="2" charset="2"/>
              <a:buChar char="Ø"/>
            </a:pPr>
            <a:r>
              <a:rPr lang="en-US" sz="2600" b="1" dirty="0" smtClean="0">
                <a:solidFill>
                  <a:schemeClr val="tx1"/>
                </a:solidFill>
                <a:latin typeface="Baskerville Old Face" panose="02020602080505020303" pitchFamily="18" charset="0"/>
              </a:rPr>
              <a:t>It proposes no or little solution to the persistent poverty</a:t>
            </a:r>
          </a:p>
          <a:p>
            <a:pPr marL="457200" indent="-457200" algn="l" eaLnBrk="1" hangingPunct="1">
              <a:buFont typeface="Wingdings" pitchFamily="2" charset="2"/>
              <a:buChar char="Ø"/>
            </a:pPr>
            <a:r>
              <a:rPr lang="en-US" sz="2600" b="1" dirty="0" smtClean="0">
                <a:solidFill>
                  <a:schemeClr val="tx1"/>
                </a:solidFill>
                <a:latin typeface="Baskerville Old Face" panose="02020602080505020303" pitchFamily="18" charset="0"/>
              </a:rPr>
              <a:t>It exploits the environment and natural resources in the absence of regulations </a:t>
            </a:r>
          </a:p>
        </p:txBody>
      </p:sp>
      <p:sp>
        <p:nvSpPr>
          <p:cNvPr id="4" name="TextBox 3"/>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
        <p:nvSpPr>
          <p:cNvPr id="6"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1082245275"/>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4" name="Rectangle 3"/>
          <p:cNvSpPr txBox="1">
            <a:spLocks noChangeArrowheads="1"/>
          </p:cNvSpPr>
          <p:nvPr/>
        </p:nvSpPr>
        <p:spPr bwMode="auto">
          <a:xfrm>
            <a:off x="4731774" y="3200400"/>
            <a:ext cx="3657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Flaws of Capitalism (II)</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p14="http://schemas.microsoft.com/office/powerpoint/2010/main" val="4040461182"/>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Flaws of Capitalism(II)</a:t>
            </a:r>
          </a:p>
          <a:p>
            <a:pPr marL="457200" indent="-457200" algn="l" eaLnBrk="1" hangingPunct="1">
              <a:buFont typeface="Wingdings" pitchFamily="2" charset="2"/>
              <a:buChar char="Ø"/>
            </a:pPr>
            <a:endParaRPr lang="en-US" sz="2600" b="1" dirty="0">
              <a:solidFill>
                <a:schemeClr val="tx1"/>
              </a:solidFill>
              <a:latin typeface="Baskerville Old Face" panose="02020602080505020303" pitchFamily="18" charset="0"/>
            </a:endParaRPr>
          </a:p>
          <a:p>
            <a:pPr marL="457200" indent="-457200" algn="l" eaLnBrk="1" hangingPunct="1">
              <a:buFont typeface="Wingdings" pitchFamily="2" charset="2"/>
              <a:buChar char="Ø"/>
            </a:pPr>
            <a:r>
              <a:rPr lang="en-US" sz="2600" b="1" dirty="0" smtClean="0">
                <a:solidFill>
                  <a:schemeClr val="tx1"/>
                </a:solidFill>
                <a:latin typeface="Baskerville Old Face" panose="02020602080505020303" pitchFamily="18" charset="0"/>
              </a:rPr>
              <a:t>Monopolies are created that exploit the poor and society as a whole</a:t>
            </a:r>
          </a:p>
          <a:p>
            <a:pPr marL="457200" indent="-457200" algn="l" eaLnBrk="1" hangingPunct="1">
              <a:buFont typeface="Wingdings" pitchFamily="2" charset="2"/>
              <a:buChar char="Ø"/>
            </a:pPr>
            <a:r>
              <a:rPr lang="en-US" sz="2600" b="1" dirty="0" smtClean="0">
                <a:solidFill>
                  <a:schemeClr val="tx1"/>
                </a:solidFill>
                <a:latin typeface="Baskerville Old Face" panose="02020602080505020303" pitchFamily="18" charset="0"/>
              </a:rPr>
              <a:t>Government &amp; Industrialist join hands for mutual benefit and make laws that exploit common people</a:t>
            </a:r>
          </a:p>
        </p:txBody>
      </p:sp>
      <p:sp>
        <p:nvSpPr>
          <p:cNvPr id="4"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1338046034"/>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Flaws of Capitalism(II)</a:t>
            </a:r>
          </a:p>
          <a:p>
            <a:pPr marL="457200" indent="-457200" algn="l" eaLnBrk="1" hangingPunct="1">
              <a:buFont typeface="Wingdings" pitchFamily="2" charset="2"/>
              <a:buChar char="Ø"/>
            </a:pPr>
            <a:endParaRPr lang="en-US" sz="2600" b="1" dirty="0">
              <a:solidFill>
                <a:schemeClr val="tx1"/>
              </a:solidFill>
              <a:latin typeface="Baskerville Old Face" panose="02020602080505020303" pitchFamily="18" charset="0"/>
            </a:endParaRPr>
          </a:p>
          <a:p>
            <a:pPr marL="457200" indent="-457200" algn="l" eaLnBrk="1" hangingPunct="1">
              <a:buFont typeface="Wingdings" pitchFamily="2" charset="2"/>
              <a:buChar char="Ø"/>
            </a:pPr>
            <a:r>
              <a:rPr lang="en-US" sz="2600" b="1" dirty="0" smtClean="0">
                <a:solidFill>
                  <a:schemeClr val="tx1"/>
                </a:solidFill>
                <a:latin typeface="Baskerville Old Face" panose="02020602080505020303" pitchFamily="18" charset="0"/>
              </a:rPr>
              <a:t>Imbalance in the distribution of income due to which concentration of wealth takes place</a:t>
            </a:r>
          </a:p>
          <a:p>
            <a:pPr marL="457200" indent="-457200" algn="l" eaLnBrk="1" hangingPunct="1">
              <a:buFont typeface="Wingdings" pitchFamily="2" charset="2"/>
              <a:buChar char="Ø"/>
            </a:pPr>
            <a:r>
              <a:rPr lang="en-US" sz="2600" b="1" dirty="0" smtClean="0">
                <a:solidFill>
                  <a:schemeClr val="tx1"/>
                </a:solidFill>
                <a:latin typeface="Baskerville Old Face" panose="02020602080505020303" pitchFamily="18" charset="0"/>
              </a:rPr>
              <a:t>It produces inequalities but the fact is that the riches do not exist without poor</a:t>
            </a:r>
          </a:p>
        </p:txBody>
      </p:sp>
      <p:sp>
        <p:nvSpPr>
          <p:cNvPr id="4"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709805538"/>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Flaws of Capitalism(II)</a:t>
            </a:r>
          </a:p>
          <a:p>
            <a:pPr marL="457200" indent="-457200" algn="l" eaLnBrk="1" hangingPunct="1">
              <a:buFont typeface="Wingdings" pitchFamily="2" charset="2"/>
              <a:buChar char="Ø"/>
            </a:pPr>
            <a:r>
              <a:rPr lang="en-US" sz="2600" b="1" dirty="0">
                <a:solidFill>
                  <a:schemeClr val="tx1"/>
                </a:solidFill>
                <a:latin typeface="Baskerville Old Face" panose="02020602080505020303" pitchFamily="18" charset="0"/>
              </a:rPr>
              <a:t>You cannot escape capitalism, it’s everywhere. On every billboard, on every TV </a:t>
            </a:r>
            <a:r>
              <a:rPr lang="en-US" sz="2600" b="1" dirty="0" smtClean="0">
                <a:solidFill>
                  <a:schemeClr val="tx1"/>
                </a:solidFill>
                <a:latin typeface="Baskerville Old Face" panose="02020602080505020303" pitchFamily="18" charset="0"/>
              </a:rPr>
              <a:t>program including all kinds of print, electronic and social Media convincing you to buy something</a:t>
            </a:r>
          </a:p>
        </p:txBody>
      </p:sp>
      <p:sp>
        <p:nvSpPr>
          <p:cNvPr id="4"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63653250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Capitalism (II)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In capitalism money is the driving force of economy </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Climate change and wide spread poverty are the signs of capitalism</a:t>
            </a:r>
            <a:endParaRPr lang="en-US" sz="2600" b="1" dirty="0">
              <a:solidFill>
                <a:schemeClr val="tx1"/>
              </a:solidFill>
              <a:latin typeface="Baskerville Old Face" panose="02020602080505020303" pitchFamily="18" charset="0"/>
            </a:endParaRPr>
          </a:p>
        </p:txBody>
      </p:sp>
      <p:sp>
        <p:nvSpPr>
          <p:cNvPr id="4"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818531723"/>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Flaws of Capitalism(II)</a:t>
            </a:r>
          </a:p>
          <a:p>
            <a:pPr marL="457200" indent="-457200" algn="l" eaLnBrk="1" hangingPunct="1">
              <a:buFont typeface="Wingdings" pitchFamily="2" charset="2"/>
              <a:buChar char="Ø"/>
            </a:pPr>
            <a:r>
              <a:rPr lang="en-US" sz="2600" b="1" dirty="0" smtClean="0">
                <a:solidFill>
                  <a:schemeClr val="tx1"/>
                </a:solidFill>
                <a:latin typeface="Baskerville Old Face" panose="02020602080505020303" pitchFamily="18" charset="0"/>
              </a:rPr>
              <a:t>When </a:t>
            </a:r>
            <a:r>
              <a:rPr lang="en-US" sz="2600" b="1" dirty="0">
                <a:solidFill>
                  <a:schemeClr val="tx1"/>
                </a:solidFill>
                <a:latin typeface="Baskerville Old Face" panose="02020602080505020303" pitchFamily="18" charset="0"/>
              </a:rPr>
              <a:t>this </a:t>
            </a:r>
            <a:r>
              <a:rPr lang="en-US" sz="2600" b="1" dirty="0" smtClean="0">
                <a:solidFill>
                  <a:schemeClr val="tx1"/>
                </a:solidFill>
                <a:latin typeface="Baskerville Old Face" panose="02020602080505020303" pitchFamily="18" charset="0"/>
              </a:rPr>
              <a:t>convincing attitude is </a:t>
            </a:r>
            <a:r>
              <a:rPr lang="en-US" sz="2600" b="1" dirty="0">
                <a:solidFill>
                  <a:schemeClr val="tx1"/>
                </a:solidFill>
                <a:latin typeface="Baskerville Old Face" panose="02020602080505020303" pitchFamily="18" charset="0"/>
              </a:rPr>
              <a:t>done by governments in dictatorships we call it propaganda, when companies do it, it’s called advertising. </a:t>
            </a:r>
            <a:endParaRPr lang="en-US" sz="2600" b="1" dirty="0" smtClean="0">
              <a:solidFill>
                <a:schemeClr val="tx1"/>
              </a:solidFill>
              <a:latin typeface="Baskerville Old Face" panose="02020602080505020303" pitchFamily="18" charset="0"/>
            </a:endParaRPr>
          </a:p>
          <a:p>
            <a:pPr marL="457200" indent="-457200" algn="l" eaLnBrk="1" hangingPunct="1">
              <a:buFont typeface="Wingdings" pitchFamily="2" charset="2"/>
              <a:buChar char="Ø"/>
            </a:pPr>
            <a:r>
              <a:rPr lang="en-US" sz="2600" b="1" dirty="0" smtClean="0">
                <a:solidFill>
                  <a:schemeClr val="tx1"/>
                </a:solidFill>
                <a:latin typeface="Baskerville Old Face" panose="02020602080505020303" pitchFamily="18" charset="0"/>
              </a:rPr>
              <a:t>They are </a:t>
            </a:r>
            <a:r>
              <a:rPr lang="en-US" sz="2600" b="1" dirty="0">
                <a:solidFill>
                  <a:schemeClr val="tx1"/>
                </a:solidFill>
                <a:latin typeface="Baskerville Old Face" panose="02020602080505020303" pitchFamily="18" charset="0"/>
              </a:rPr>
              <a:t>both forms of brainwashing</a:t>
            </a:r>
          </a:p>
          <a:p>
            <a:pPr marL="457200" indent="-457200" algn="l" eaLnBrk="1" hangingPunct="1">
              <a:buFont typeface="Wingdings" pitchFamily="2" charset="2"/>
              <a:buChar char="Ø"/>
            </a:pPr>
            <a:endParaRPr lang="en-US" sz="2600" b="1" dirty="0">
              <a:solidFill>
                <a:schemeClr val="tx1"/>
              </a:solidFill>
              <a:latin typeface="Baskerville Old Face" panose="02020602080505020303" pitchFamily="18" charset="0"/>
            </a:endParaRPr>
          </a:p>
        </p:txBody>
      </p:sp>
      <p:sp>
        <p:nvSpPr>
          <p:cNvPr id="4" name="TextBox 3"/>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
        <p:nvSpPr>
          <p:cNvPr id="6"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567137322"/>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5" name="Rectangle 3"/>
          <p:cNvSpPr txBox="1">
            <a:spLocks noChangeArrowheads="1"/>
          </p:cNvSpPr>
          <p:nvPr/>
        </p:nvSpPr>
        <p:spPr bwMode="auto">
          <a:xfrm>
            <a:off x="4731774" y="3200400"/>
            <a:ext cx="36576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Flaws of Socialism (I)</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p14="http://schemas.microsoft.com/office/powerpoint/2010/main" val="4040461182"/>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Flaws of Socialism(I)</a:t>
            </a:r>
          </a:p>
          <a:p>
            <a:pPr marL="457200" indent="-457200" algn="l" eaLnBrk="1" hangingPunct="1">
              <a:buFont typeface="Wingdings" pitchFamily="2" charset="2"/>
              <a:buChar char="Ø"/>
            </a:pPr>
            <a:endParaRPr lang="en-US" sz="2600" b="1" dirty="0" smtClean="0">
              <a:solidFill>
                <a:schemeClr val="tx1"/>
              </a:solidFill>
              <a:latin typeface="Baskerville Old Face" panose="02020602080505020303" pitchFamily="18" charset="0"/>
            </a:endParaRPr>
          </a:p>
          <a:p>
            <a:pPr marL="457200" indent="-457200" algn="l" eaLnBrk="1" hangingPunct="1">
              <a:buFont typeface="Wingdings" pitchFamily="2" charset="2"/>
              <a:buChar char="Ø"/>
            </a:pPr>
            <a:r>
              <a:rPr lang="en-US" sz="2600" b="1" dirty="0" smtClean="0">
                <a:solidFill>
                  <a:schemeClr val="tx1"/>
                </a:solidFill>
                <a:latin typeface="Baskerville Old Face" panose="02020602080505020303" pitchFamily="18" charset="0"/>
              </a:rPr>
              <a:t>This is another extreme of not giving even the natural freedom</a:t>
            </a:r>
          </a:p>
          <a:p>
            <a:pPr marL="457200" indent="-457200" algn="l" eaLnBrk="1" hangingPunct="1">
              <a:buFont typeface="Wingdings" pitchFamily="2" charset="2"/>
              <a:buChar char="Ø"/>
            </a:pPr>
            <a:r>
              <a:rPr lang="en-US" sz="2600" b="1" dirty="0" smtClean="0">
                <a:solidFill>
                  <a:schemeClr val="tx1"/>
                </a:solidFill>
                <a:latin typeface="Baskerville Old Face" panose="02020602080505020303" pitchFamily="18" charset="0"/>
              </a:rPr>
              <a:t>Perfect Planning is assumed to be the “Cure of all ills”</a:t>
            </a:r>
          </a:p>
          <a:p>
            <a:pPr marL="457200" indent="-457200" algn="l" eaLnBrk="1" hangingPunct="1">
              <a:buFont typeface="Wingdings" pitchFamily="2" charset="2"/>
              <a:buChar char="Ø"/>
            </a:pPr>
            <a:r>
              <a:rPr lang="en-US" sz="2600" b="1" dirty="0" smtClean="0">
                <a:solidFill>
                  <a:schemeClr val="tx1"/>
                </a:solidFill>
                <a:latin typeface="Baskerville Old Face" panose="02020602080505020303" pitchFamily="18" charset="0"/>
              </a:rPr>
              <a:t>The development in the national economy is observed very slow</a:t>
            </a:r>
          </a:p>
        </p:txBody>
      </p:sp>
      <p:sp>
        <p:nvSpPr>
          <p:cNvPr id="4"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334131622"/>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Flaws of Socialism(I)</a:t>
            </a:r>
          </a:p>
          <a:p>
            <a:pPr algn="l" eaLnBrk="1" hangingPunct="1"/>
            <a:endParaRPr lang="en-US" sz="2600" b="1" dirty="0" smtClean="0">
              <a:solidFill>
                <a:schemeClr val="tx1"/>
              </a:solidFill>
              <a:latin typeface="Baskerville Old Face" panose="02020602080505020303" pitchFamily="18" charset="0"/>
            </a:endParaRPr>
          </a:p>
          <a:p>
            <a:pPr marL="457200" indent="-457200" algn="l" eaLnBrk="1" hangingPunct="1">
              <a:buFont typeface="Wingdings" pitchFamily="2" charset="2"/>
              <a:buChar char="Ø"/>
            </a:pPr>
            <a:r>
              <a:rPr lang="en-US" sz="2600" b="1" dirty="0">
                <a:solidFill>
                  <a:schemeClr val="tx1"/>
                </a:solidFill>
                <a:latin typeface="Baskerville Old Face" panose="02020602080505020303" pitchFamily="18" charset="0"/>
              </a:rPr>
              <a:t>Places that have a geographical advantage lose chances to develop better and people who have intelligence and wealth lose chances to make their businesses become </a:t>
            </a:r>
            <a:r>
              <a:rPr lang="en-US" sz="2600" b="1" dirty="0" smtClean="0">
                <a:solidFill>
                  <a:schemeClr val="tx1"/>
                </a:solidFill>
                <a:latin typeface="Baskerville Old Face" panose="02020602080505020303" pitchFamily="18" charset="0"/>
              </a:rPr>
              <a:t>bigger </a:t>
            </a:r>
          </a:p>
        </p:txBody>
      </p:sp>
      <p:sp>
        <p:nvSpPr>
          <p:cNvPr id="4"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860645167"/>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Flaws of Socialism(I)</a:t>
            </a:r>
          </a:p>
          <a:p>
            <a:pPr algn="l" eaLnBrk="1" hangingPunct="1"/>
            <a:endParaRPr lang="en-US" sz="2600" b="1" dirty="0" smtClean="0">
              <a:solidFill>
                <a:schemeClr val="tx1"/>
              </a:solidFill>
              <a:latin typeface="Baskerville Old Face" panose="02020602080505020303" pitchFamily="18" charset="0"/>
            </a:endParaRPr>
          </a:p>
          <a:p>
            <a:pPr marL="457200" indent="-457200" algn="l" eaLnBrk="1" hangingPunct="1">
              <a:buFont typeface="Wingdings" pitchFamily="2" charset="2"/>
              <a:buChar char="Ø"/>
            </a:pPr>
            <a:r>
              <a:rPr lang="en-US" sz="2600" b="1" dirty="0" smtClean="0">
                <a:solidFill>
                  <a:schemeClr val="tx1"/>
                </a:solidFill>
                <a:latin typeface="Baskerville Old Face" panose="02020602080505020303" pitchFamily="18" charset="0"/>
              </a:rPr>
              <a:t>People </a:t>
            </a:r>
            <a:r>
              <a:rPr lang="en-US" sz="2600" b="1" dirty="0">
                <a:solidFill>
                  <a:schemeClr val="tx1"/>
                </a:solidFill>
                <a:latin typeface="Baskerville Old Face" panose="02020602080505020303" pitchFamily="18" charset="0"/>
              </a:rPr>
              <a:t>lose initiative to work </a:t>
            </a:r>
            <a:r>
              <a:rPr lang="en-US" sz="2600" b="1" dirty="0" smtClean="0">
                <a:solidFill>
                  <a:schemeClr val="tx1"/>
                </a:solidFill>
                <a:latin typeface="Baskerville Old Face" panose="02020602080505020303" pitchFamily="18" charset="0"/>
              </a:rPr>
              <a:t>hard and </a:t>
            </a:r>
            <a:r>
              <a:rPr lang="en-US" sz="2600" b="1" dirty="0">
                <a:solidFill>
                  <a:schemeClr val="tx1"/>
                </a:solidFill>
                <a:latin typeface="Baskerville Old Face" panose="02020602080505020303" pitchFamily="18" charset="0"/>
              </a:rPr>
              <a:t>enthusiasm to study as doing more isn't </a:t>
            </a:r>
            <a:r>
              <a:rPr lang="en-US" sz="2600" b="1" dirty="0" smtClean="0">
                <a:solidFill>
                  <a:schemeClr val="tx1"/>
                </a:solidFill>
                <a:latin typeface="Baskerville Old Face" panose="02020602080505020303" pitchFamily="18" charset="0"/>
              </a:rPr>
              <a:t>rewarded</a:t>
            </a:r>
          </a:p>
          <a:p>
            <a:pPr marL="457200" indent="-457200" algn="l" eaLnBrk="1" hangingPunct="1">
              <a:buFont typeface="Wingdings" pitchFamily="2" charset="2"/>
              <a:buChar char="Ø"/>
            </a:pPr>
            <a:r>
              <a:rPr lang="en-US" sz="2600" b="1" dirty="0" smtClean="0">
                <a:solidFill>
                  <a:schemeClr val="tx1"/>
                </a:solidFill>
                <a:latin typeface="Baskerville Old Face" panose="02020602080505020303" pitchFamily="18" charset="0"/>
              </a:rPr>
              <a:t>Internally competition does not matter to the society</a:t>
            </a:r>
            <a:endParaRPr lang="en-US" sz="2600" b="1" dirty="0">
              <a:solidFill>
                <a:schemeClr val="tx1"/>
              </a:solidFill>
              <a:latin typeface="Baskerville Old Face" panose="02020602080505020303" pitchFamily="18" charset="0"/>
            </a:endParaRPr>
          </a:p>
        </p:txBody>
      </p:sp>
      <p:sp>
        <p:nvSpPr>
          <p:cNvPr id="4" name="TextBox 3"/>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
        <p:nvSpPr>
          <p:cNvPr id="6"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194355555"/>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bwMode="auto">
          <a:xfrm>
            <a:off x="4731774" y="3200400"/>
            <a:ext cx="3657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Flaws of Capitalism (II)</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28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4040461182"/>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Flaws of Socialism(II)</a:t>
            </a:r>
          </a:p>
          <a:p>
            <a:pPr marL="457200" indent="-457200" algn="l" eaLnBrk="1" hangingPunct="1">
              <a:buFont typeface="Wingdings" pitchFamily="2" charset="2"/>
              <a:buChar char="Ø"/>
            </a:pPr>
            <a:endParaRPr lang="en-US" sz="2600" b="1" dirty="0" smtClean="0">
              <a:solidFill>
                <a:schemeClr val="tx1"/>
              </a:solidFill>
              <a:latin typeface="Baskerville Old Face" panose="02020602080505020303" pitchFamily="18" charset="0"/>
            </a:endParaRPr>
          </a:p>
          <a:p>
            <a:pPr marL="457200" indent="-457200" algn="l" eaLnBrk="1" hangingPunct="1">
              <a:buFont typeface="Wingdings" pitchFamily="2" charset="2"/>
              <a:buChar char="Ø"/>
            </a:pPr>
            <a:r>
              <a:rPr lang="en-US" sz="2600" b="1" dirty="0" smtClean="0">
                <a:solidFill>
                  <a:schemeClr val="tx1"/>
                </a:solidFill>
                <a:latin typeface="Baskerville Old Face" panose="02020602080505020303" pitchFamily="18" charset="0"/>
              </a:rPr>
              <a:t>Governments are assumed to be angels which can’t commit a deliberate mistake</a:t>
            </a:r>
          </a:p>
          <a:p>
            <a:pPr marL="457200" indent="-457200" algn="l" eaLnBrk="1" hangingPunct="1">
              <a:buFont typeface="Wingdings" pitchFamily="2" charset="2"/>
              <a:buChar char="Ø"/>
            </a:pPr>
            <a:r>
              <a:rPr lang="en-US" sz="2600" b="1" dirty="0" smtClean="0">
                <a:solidFill>
                  <a:schemeClr val="tx1"/>
                </a:solidFill>
                <a:latin typeface="Baskerville Old Face" panose="02020602080505020303" pitchFamily="18" charset="0"/>
              </a:rPr>
              <a:t>Can not work without forceful dictatorship</a:t>
            </a:r>
          </a:p>
        </p:txBody>
      </p:sp>
      <p:sp>
        <p:nvSpPr>
          <p:cNvPr id="4"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782710245"/>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Flaws of Socialism(II)</a:t>
            </a:r>
          </a:p>
          <a:p>
            <a:pPr marL="457200" indent="-457200" algn="l" eaLnBrk="1" hangingPunct="1">
              <a:buFont typeface="Wingdings" pitchFamily="2" charset="2"/>
              <a:buChar char="Ø"/>
            </a:pPr>
            <a:endParaRPr lang="en-US" sz="2600" b="1" dirty="0" smtClean="0">
              <a:solidFill>
                <a:schemeClr val="tx1"/>
              </a:solidFill>
              <a:latin typeface="Baskerville Old Face" panose="02020602080505020303" pitchFamily="18" charset="0"/>
            </a:endParaRPr>
          </a:p>
          <a:p>
            <a:pPr marL="457200" indent="-457200" algn="l" eaLnBrk="1" hangingPunct="1">
              <a:buFont typeface="Wingdings" pitchFamily="2" charset="2"/>
              <a:buChar char="Ø"/>
            </a:pPr>
            <a:r>
              <a:rPr lang="en-US" sz="2600" b="1" dirty="0" smtClean="0">
                <a:solidFill>
                  <a:schemeClr val="tx1"/>
                </a:solidFill>
                <a:latin typeface="Baskerville Old Face" panose="02020602080505020303" pitchFamily="18" charset="0"/>
              </a:rPr>
              <a:t>Creates overall inefficiency in the society. </a:t>
            </a:r>
          </a:p>
          <a:p>
            <a:pPr marL="457200" indent="-457200" algn="l" eaLnBrk="1" hangingPunct="1">
              <a:buFont typeface="Wingdings" pitchFamily="2" charset="2"/>
              <a:buChar char="Ø"/>
            </a:pPr>
            <a:r>
              <a:rPr lang="en-US" sz="2600" b="1" dirty="0" smtClean="0">
                <a:solidFill>
                  <a:schemeClr val="tx1"/>
                </a:solidFill>
                <a:latin typeface="Baskerville Old Face" panose="02020602080505020303" pitchFamily="18" charset="0"/>
              </a:rPr>
              <a:t>There is no incentive to work efficiently as there is no individual profit motive</a:t>
            </a:r>
          </a:p>
        </p:txBody>
      </p:sp>
      <p:sp>
        <p:nvSpPr>
          <p:cNvPr id="4" name="TextBox 3"/>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
        <p:nvSpPr>
          <p:cNvPr id="6"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127752558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Capitalism (II)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Making money out of money does not just happen by magic but it happens in the workplace</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People put far more value into the system than what they get in return for their working sustainability</a:t>
            </a:r>
            <a:endParaRPr lang="en-US" sz="2600" b="1" dirty="0">
              <a:solidFill>
                <a:schemeClr val="tx1"/>
              </a:solidFill>
              <a:latin typeface="Baskerville Old Face" panose="02020602080505020303" pitchFamily="18" charset="0"/>
            </a:endParaRPr>
          </a:p>
        </p:txBody>
      </p:sp>
      <p:sp>
        <p:nvSpPr>
          <p:cNvPr id="4"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420657759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41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Capitalism (II)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The difference between the wages we are paid and the value we create is for the accumulation of capital which is also known as surplus value</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Capitalism is a system which is based on the exploitation of the working class</a:t>
            </a:r>
            <a:endParaRPr lang="en-US" sz="2600" b="1" dirty="0">
              <a:solidFill>
                <a:schemeClr val="tx1"/>
              </a:solidFill>
              <a:latin typeface="Baskerville Old Face" panose="02020602080505020303" pitchFamily="18" charset="0"/>
            </a:endParaRPr>
          </a:p>
        </p:txBody>
      </p:sp>
      <p:sp>
        <p:nvSpPr>
          <p:cNvPr id="4"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179542771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Capitalism (II)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In this system of economy production and trade are organized on individualistic basis.</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This system allows to have unlimited ownership of means of production and distribution.</a:t>
            </a:r>
            <a:endParaRPr lang="en-US" sz="2600" b="1" dirty="0">
              <a:solidFill>
                <a:schemeClr val="tx1"/>
              </a:solidFill>
              <a:latin typeface="Baskerville Old Face" panose="02020602080505020303" pitchFamily="18" charset="0"/>
            </a:endParaRPr>
          </a:p>
        </p:txBody>
      </p:sp>
      <p:sp>
        <p:nvSpPr>
          <p:cNvPr id="4" name="TextBox 3"/>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
        <p:nvSpPr>
          <p:cNvPr id="6"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79450507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Basic Characteristics of Capitalism (I)</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p14="http://schemas.microsoft.com/office/powerpoint/2010/main" val="404046118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Basic Characteristics of Capitalism (I)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eaLnBrk="1" hangingPunct="1"/>
            <a:r>
              <a:rPr lang="en-US" sz="2600" b="1" dirty="0" smtClean="0">
                <a:solidFill>
                  <a:schemeClr val="tx1"/>
                </a:solidFill>
                <a:latin typeface="Baskerville Old Face" panose="02020602080505020303" pitchFamily="18" charset="0"/>
              </a:rPr>
              <a:t>Followings are the basic characteristics:</a:t>
            </a:r>
          </a:p>
          <a:p>
            <a:pPr marL="514350" indent="-514350" algn="l" eaLnBrk="1" hangingPunct="1">
              <a:buFont typeface="+mj-lt"/>
              <a:buAutoNum type="arabicPeriod"/>
            </a:pPr>
            <a:r>
              <a:rPr lang="en-US" sz="2600" b="1" dirty="0" smtClean="0">
                <a:solidFill>
                  <a:schemeClr val="tx1"/>
                </a:solidFill>
                <a:latin typeface="Baskerville Old Face" panose="02020602080505020303" pitchFamily="18" charset="0"/>
              </a:rPr>
              <a:t>Two-Class System</a:t>
            </a:r>
          </a:p>
          <a:p>
            <a:pPr marL="514350" indent="-514350" algn="l" eaLnBrk="1" hangingPunct="1">
              <a:buFont typeface="+mj-lt"/>
              <a:buAutoNum type="arabicPeriod"/>
            </a:pPr>
            <a:r>
              <a:rPr lang="en-US" sz="2600" b="1" dirty="0" smtClean="0">
                <a:solidFill>
                  <a:schemeClr val="tx1"/>
                </a:solidFill>
                <a:latin typeface="Baskerville Old Face" panose="02020602080505020303" pitchFamily="18" charset="0"/>
              </a:rPr>
              <a:t>Competition</a:t>
            </a:r>
          </a:p>
          <a:p>
            <a:pPr marL="514350" indent="-514350" algn="l" eaLnBrk="1" hangingPunct="1">
              <a:buFont typeface="+mj-lt"/>
              <a:buAutoNum type="arabicPeriod"/>
            </a:pPr>
            <a:r>
              <a:rPr lang="en-US" sz="2600" b="1" dirty="0" smtClean="0">
                <a:solidFill>
                  <a:schemeClr val="tx1"/>
                </a:solidFill>
                <a:latin typeface="Baskerville Old Face" panose="02020602080505020303" pitchFamily="18" charset="0"/>
              </a:rPr>
              <a:t>Profit Motive</a:t>
            </a:r>
          </a:p>
          <a:p>
            <a:pPr marL="514350" indent="-514350" algn="l" eaLnBrk="1" hangingPunct="1">
              <a:buFont typeface="+mj-lt"/>
              <a:buAutoNum type="arabicPeriod"/>
            </a:pPr>
            <a:r>
              <a:rPr lang="en-US" sz="2600" b="1" dirty="0" smtClean="0">
                <a:solidFill>
                  <a:schemeClr val="tx1"/>
                </a:solidFill>
                <a:latin typeface="Baskerville Old Face" panose="02020602080505020303" pitchFamily="18" charset="0"/>
              </a:rPr>
              <a:t>Minimal Govt. Intervention</a:t>
            </a:r>
          </a:p>
          <a:p>
            <a:pPr marL="514350" indent="-514350" algn="l" eaLnBrk="1" hangingPunct="1">
              <a:buFont typeface="+mj-lt"/>
              <a:buAutoNum type="arabicPeriod"/>
            </a:pPr>
            <a:r>
              <a:rPr lang="en-US" sz="2600" b="1" dirty="0" smtClean="0">
                <a:solidFill>
                  <a:schemeClr val="tx1"/>
                </a:solidFill>
                <a:latin typeface="Baskerville Old Face" panose="02020602080505020303" pitchFamily="18" charset="0"/>
              </a:rPr>
              <a:t>Willingness to Change</a:t>
            </a:r>
            <a:endParaRPr lang="en-US" sz="2600" b="1" dirty="0">
              <a:solidFill>
                <a:schemeClr val="tx1"/>
              </a:solidFill>
              <a:latin typeface="Baskerville Old Face" panose="02020602080505020303" pitchFamily="18" charset="0"/>
            </a:endParaRPr>
          </a:p>
        </p:txBody>
      </p:sp>
      <p:sp>
        <p:nvSpPr>
          <p:cNvPr id="4"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421559330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Basic Characteristics of Capitalism (I):</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Two-Class System:</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A Capitalists society is characterized by the split between two classes of individuals</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The capitalists class which owns the means of producing and distributing goods</a:t>
            </a:r>
          </a:p>
          <a:p>
            <a:pPr algn="l" eaLnBrk="1" hangingPunct="1"/>
            <a:endParaRPr lang="en-US" sz="2600" b="1" dirty="0">
              <a:solidFill>
                <a:schemeClr val="tx1"/>
              </a:solidFill>
              <a:latin typeface="Baskerville Old Face" panose="02020602080505020303" pitchFamily="18" charset="0"/>
            </a:endParaRPr>
          </a:p>
        </p:txBody>
      </p:sp>
      <p:sp>
        <p:nvSpPr>
          <p:cNvPr id="4"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886068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Basic Characteristics of Capitalism (I):</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Two-Class System:</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The working class who sell their labor to the capitalists class in exchange for wages</a:t>
            </a:r>
          </a:p>
        </p:txBody>
      </p:sp>
      <p:sp>
        <p:nvSpPr>
          <p:cNvPr id="4"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5390476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Basic Characteristics of Capitalism (I):</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Two-Class System:</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The economy is run by the individual or corporations who own and operates companies and make decision as to use of the resources</a:t>
            </a:r>
          </a:p>
        </p:txBody>
      </p:sp>
      <p:sp>
        <p:nvSpPr>
          <p:cNvPr id="4"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171673010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Introduction to Capitalism (I)</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p14="http://schemas.microsoft.com/office/powerpoint/2010/main" val="125981015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Basic Characteristics of Capitalism (I):</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Profit Motive:</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Companies exist to make a profit</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The motive for all companies is to make and sell goods and services only for profit</a:t>
            </a:r>
          </a:p>
        </p:txBody>
      </p:sp>
      <p:sp>
        <p:nvSpPr>
          <p:cNvPr id="4"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29828921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Basic Characteristics of Capitalism (I):</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Profit Motive:</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Companies do not solely exist to satisfy people’s needs</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Although some goods or services may satisfy people’s needs automatically</a:t>
            </a:r>
          </a:p>
        </p:txBody>
      </p:sp>
      <p:sp>
        <p:nvSpPr>
          <p:cNvPr id="4"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39127420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Basic Characteristics of Capitalism (I):</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Profit Motive:</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The goods and services will only be available if the people have the resources to pay for them</a:t>
            </a:r>
          </a:p>
        </p:txBody>
      </p:sp>
      <p:sp>
        <p:nvSpPr>
          <p:cNvPr id="4"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85482070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Basic Characteristics of Capitalism (I):</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Minimal Govt. intervention:</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Capitalists societies believe that markets should be left alone to operate without government intervention</a:t>
            </a:r>
          </a:p>
        </p:txBody>
      </p:sp>
      <p:sp>
        <p:nvSpPr>
          <p:cNvPr id="4"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65478531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Basic Characteristics of Capitalism (I):</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Minimal Govt. intervention:</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However a complete government-free capitalist society exist in theory but not practically</a:t>
            </a:r>
          </a:p>
        </p:txBody>
      </p:sp>
      <p:sp>
        <p:nvSpPr>
          <p:cNvPr id="4"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135573419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Basic Characteristics of Capitalism (I):</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Minimal Govt. intervention:</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Capitalist society allows the market to set prices based on demand and supply for the purpose of making profits</a:t>
            </a:r>
          </a:p>
        </p:txBody>
      </p:sp>
      <p:sp>
        <p:nvSpPr>
          <p:cNvPr id="4"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5271057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Basic Characteristics of Capitalism (I):</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Minimal Govt. intervention:</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The role of the state is to provide protection for the property of capitalists</a:t>
            </a:r>
          </a:p>
        </p:txBody>
      </p:sp>
      <p:sp>
        <p:nvSpPr>
          <p:cNvPr id="4"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82580494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Basic Characteristics of Capitalism (I):</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Competition:</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True capitalism needs competitive market </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Without competition monopolies exist in the market</a:t>
            </a:r>
          </a:p>
        </p:txBody>
      </p:sp>
      <p:sp>
        <p:nvSpPr>
          <p:cNvPr id="4"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154983933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Basic Characteristics of Capitalism (I):</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Competition:</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In monopolies the prices of goods and services are set by the seller instead of consumer which is against the condition of capitalism</a:t>
            </a:r>
          </a:p>
        </p:txBody>
      </p:sp>
      <p:sp>
        <p:nvSpPr>
          <p:cNvPr id="4"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140333669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Basic Characteristics of Capitalism (I):</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Willingness to Change:</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Another characteristic of capitalism is the ability to adapt and change</a:t>
            </a:r>
          </a:p>
          <a:p>
            <a:pPr algn="l" eaLnBrk="1" hangingPunct="1"/>
            <a:endParaRPr lang="en-US" sz="2600" b="1" dirty="0" smtClean="0">
              <a:solidFill>
                <a:schemeClr val="tx1"/>
              </a:solidFill>
              <a:latin typeface="Baskerville Old Face" panose="02020602080505020303" pitchFamily="18" charset="0"/>
            </a:endParaRPr>
          </a:p>
        </p:txBody>
      </p:sp>
      <p:sp>
        <p:nvSpPr>
          <p:cNvPr id="4"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144873587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Capitalism (I)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Capitalism, as defined by the </a:t>
            </a:r>
            <a:r>
              <a:rPr lang="en-US" sz="2600" b="1" dirty="0">
                <a:solidFill>
                  <a:schemeClr val="tx1"/>
                </a:solidFill>
                <a:latin typeface="Baskerville Old Face" panose="02020602080505020303" pitchFamily="18" charset="0"/>
              </a:rPr>
              <a:t>C</a:t>
            </a:r>
            <a:r>
              <a:rPr lang="en-US" sz="2600" b="1" dirty="0" smtClean="0">
                <a:solidFill>
                  <a:schemeClr val="tx1"/>
                </a:solidFill>
                <a:latin typeface="Baskerville Old Face" panose="02020602080505020303" pitchFamily="18" charset="0"/>
              </a:rPr>
              <a:t>ollin’s Dictionary “is an economic system based on the private ownership of the means of production, distribution and exchange”</a:t>
            </a:r>
            <a:endParaRPr lang="en-US" sz="2600" b="1" dirty="0">
              <a:solidFill>
                <a:schemeClr val="tx1"/>
              </a:solidFill>
              <a:latin typeface="Baskerville Old Face" panose="02020602080505020303" pitchFamily="18" charset="0"/>
            </a:endParaRPr>
          </a:p>
        </p:txBody>
      </p:sp>
      <p:sp>
        <p:nvSpPr>
          <p:cNvPr id="4"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126665914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Basic Characteristics of Capitalism (I):</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Willingness to Change:</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Technology has been a game changer in every society and the willingness to adapt change is quite natural and true characteristic of capitalism</a:t>
            </a:r>
          </a:p>
        </p:txBody>
      </p:sp>
      <p:sp>
        <p:nvSpPr>
          <p:cNvPr id="4"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6" name="TextBox 5"/>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p14="http://schemas.microsoft.com/office/powerpoint/2010/main" val="45365031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Basic Characteristics of Capitalism (II)</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p14="http://schemas.microsoft.com/office/powerpoint/2010/main" val="50559086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Basic Characteristics of Capitalism (II)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endParaRPr lang="en-US" sz="2600" b="1" dirty="0" smtClean="0">
              <a:solidFill>
                <a:schemeClr val="tx1"/>
              </a:solidFill>
              <a:latin typeface="Baskerville Old Face" panose="02020602080505020303" pitchFamily="18" charset="0"/>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The key features of capitalism includes:</a:t>
            </a:r>
          </a:p>
          <a:p>
            <a:pPr marL="457200" indent="-457200" algn="l" eaLnBrk="1" hangingPunct="1">
              <a:buFont typeface="Wingdings" pitchFamily="2" charset="2"/>
              <a:buChar char="Ø"/>
            </a:pPr>
            <a:r>
              <a:rPr lang="en-US" sz="2600" b="1" dirty="0" smtClean="0">
                <a:solidFill>
                  <a:schemeClr val="tx1"/>
                </a:solidFill>
                <a:latin typeface="Baskerville Old Face" panose="02020602080505020303" pitchFamily="18" charset="0"/>
              </a:rPr>
              <a:t>Profit motive as incentive for productive activity</a:t>
            </a:r>
          </a:p>
          <a:p>
            <a:pPr marL="457200" indent="-457200" algn="l" eaLnBrk="1" hangingPunct="1">
              <a:buFont typeface="Wingdings" pitchFamily="2" charset="2"/>
              <a:buChar char="Ø"/>
            </a:pPr>
            <a:r>
              <a:rPr lang="en-US" sz="2600" b="1" dirty="0" smtClean="0">
                <a:solidFill>
                  <a:schemeClr val="tx1"/>
                </a:solidFill>
                <a:latin typeface="Baskerville Old Face" panose="02020602080505020303" pitchFamily="18" charset="0"/>
              </a:rPr>
              <a:t>Free Market and competition</a:t>
            </a:r>
          </a:p>
        </p:txBody>
      </p:sp>
      <p:sp>
        <p:nvSpPr>
          <p:cNvPr id="4"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182151404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Basic Characteristics of Capitalism (II)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The key features of capitalism includes:</a:t>
            </a:r>
          </a:p>
          <a:p>
            <a:pPr marL="457200" indent="-457200" algn="l" eaLnBrk="1" hangingPunct="1">
              <a:buFont typeface="Wingdings" pitchFamily="2" charset="2"/>
              <a:buChar char="Ø"/>
            </a:pPr>
            <a:r>
              <a:rPr lang="en-US" sz="2600" b="1" dirty="0" smtClean="0">
                <a:solidFill>
                  <a:schemeClr val="tx1"/>
                </a:solidFill>
                <a:latin typeface="Baskerville Old Face" panose="02020602080505020303" pitchFamily="18" charset="0"/>
              </a:rPr>
              <a:t>Existence of unrestricted private ownership of means of production, exchange and distribution</a:t>
            </a:r>
          </a:p>
          <a:p>
            <a:pPr marL="457200" indent="-457200" algn="l" eaLnBrk="1" hangingPunct="1">
              <a:buFont typeface="Wingdings" pitchFamily="2" charset="2"/>
              <a:buChar char="Ø"/>
            </a:pPr>
            <a:r>
              <a:rPr lang="en-US" sz="2600" b="1" dirty="0" smtClean="0">
                <a:solidFill>
                  <a:schemeClr val="tx1"/>
                </a:solidFill>
                <a:latin typeface="Baskerville Old Face" panose="02020602080505020303" pitchFamily="18" charset="0"/>
              </a:rPr>
              <a:t>Economic Freedom</a:t>
            </a:r>
            <a:endParaRPr lang="en-US" sz="2600" b="1" dirty="0">
              <a:solidFill>
                <a:schemeClr val="tx1"/>
              </a:solidFill>
              <a:latin typeface="Baskerville Old Face" panose="02020602080505020303" pitchFamily="18" charset="0"/>
            </a:endParaRPr>
          </a:p>
        </p:txBody>
      </p:sp>
      <p:sp>
        <p:nvSpPr>
          <p:cNvPr id="4"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21905510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Basic Characteristics of Capitalism (II)</a:t>
            </a:r>
            <a:endParaRPr lang="en-US" sz="2600" b="1" dirty="0" smtClean="0">
              <a:solidFill>
                <a:schemeClr val="tx1"/>
              </a:solidFill>
              <a:latin typeface="Baskerville Old Face" panose="02020602080505020303" pitchFamily="18" charset="0"/>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The key features of capitalism includes:</a:t>
            </a:r>
          </a:p>
          <a:p>
            <a:pPr marL="457200" indent="-457200" algn="l" eaLnBrk="1" hangingPunct="1">
              <a:buFont typeface="Wingdings" pitchFamily="2" charset="2"/>
              <a:buChar char="Ø"/>
            </a:pPr>
            <a:r>
              <a:rPr lang="en-US" sz="2600" b="1" dirty="0" smtClean="0">
                <a:solidFill>
                  <a:schemeClr val="tx1"/>
                </a:solidFill>
                <a:latin typeface="Baskerville Old Face" panose="02020602080505020303" pitchFamily="18" charset="0"/>
              </a:rPr>
              <a:t>Existence of monopolies</a:t>
            </a:r>
          </a:p>
          <a:p>
            <a:pPr marL="457200" indent="-457200" algn="l" eaLnBrk="1" hangingPunct="1">
              <a:buFont typeface="Wingdings" pitchFamily="2" charset="2"/>
              <a:buChar char="Ø"/>
            </a:pPr>
            <a:r>
              <a:rPr lang="en-US" sz="2600" b="1" dirty="0" smtClean="0">
                <a:solidFill>
                  <a:schemeClr val="tx1"/>
                </a:solidFill>
                <a:latin typeface="Baskerville Old Face" panose="02020602080505020303" pitchFamily="18" charset="0"/>
              </a:rPr>
              <a:t>Banking and institution of interest</a:t>
            </a:r>
          </a:p>
        </p:txBody>
      </p:sp>
      <p:sp>
        <p:nvSpPr>
          <p:cNvPr id="6"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57084864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Basic Characteristics of Capitalism (II)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endParaRPr lang="en-US" sz="2600" b="1" dirty="0" smtClean="0">
              <a:solidFill>
                <a:schemeClr val="tx1"/>
              </a:solidFill>
              <a:latin typeface="Baskerville Old Face" panose="02020602080505020303" pitchFamily="18" charset="0"/>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The key features of capitalism includes:</a:t>
            </a:r>
          </a:p>
          <a:p>
            <a:pPr marL="457200" indent="-457200" algn="l" eaLnBrk="1" hangingPunct="1">
              <a:buFont typeface="Wingdings" pitchFamily="2" charset="2"/>
              <a:buChar char="Ø"/>
            </a:pPr>
            <a:r>
              <a:rPr lang="en-US" sz="2600" b="1" dirty="0" smtClean="0">
                <a:solidFill>
                  <a:schemeClr val="tx1"/>
                </a:solidFill>
                <a:latin typeface="Baskerville Old Face" panose="02020602080505020303" pitchFamily="18" charset="0"/>
              </a:rPr>
              <a:t>Wide disparities in distribution of wealth</a:t>
            </a:r>
          </a:p>
          <a:p>
            <a:pPr marL="457200" indent="-457200" algn="l" eaLnBrk="1" hangingPunct="1">
              <a:buFont typeface="Wingdings" pitchFamily="2" charset="2"/>
              <a:buChar char="Ø"/>
            </a:pPr>
            <a:r>
              <a:rPr lang="en-US" sz="2600" b="1" dirty="0" smtClean="0">
                <a:solidFill>
                  <a:schemeClr val="tx1"/>
                </a:solidFill>
                <a:latin typeface="Baskerville Old Face" panose="02020602080505020303" pitchFamily="18" charset="0"/>
              </a:rPr>
              <a:t>Economic exploitation of the weak by the strong</a:t>
            </a:r>
          </a:p>
        </p:txBody>
      </p:sp>
      <p:sp>
        <p:nvSpPr>
          <p:cNvPr id="4"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50453799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Basic Characteristics of Capitalism (II)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endParaRPr lang="en-US" sz="2600" b="1" dirty="0" smtClean="0">
              <a:solidFill>
                <a:schemeClr val="tx1"/>
              </a:solidFill>
              <a:latin typeface="Baskerville Old Face" panose="02020602080505020303" pitchFamily="18" charset="0"/>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The key features of capitalism includes:</a:t>
            </a:r>
          </a:p>
          <a:p>
            <a:pPr marL="457200" indent="-457200" algn="l" eaLnBrk="1" hangingPunct="1">
              <a:buFont typeface="Wingdings" pitchFamily="2" charset="2"/>
              <a:buChar char="Ø"/>
            </a:pPr>
            <a:r>
              <a:rPr lang="en-US" sz="2600" b="1" dirty="0" smtClean="0">
                <a:solidFill>
                  <a:schemeClr val="tx1"/>
                </a:solidFill>
                <a:latin typeface="Baskerville Old Face" panose="02020602080505020303" pitchFamily="18" charset="0"/>
              </a:rPr>
              <a:t>In Capitalism the state role is confined to protection of the institution of private property through law </a:t>
            </a:r>
          </a:p>
        </p:txBody>
      </p:sp>
      <p:sp>
        <p:nvSpPr>
          <p:cNvPr id="4"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10179604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Basic Characteristics of Capitalism (II)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The key features of capitalism includes:</a:t>
            </a:r>
          </a:p>
          <a:p>
            <a:pPr marL="457200" indent="-457200" algn="l" eaLnBrk="1" hangingPunct="1">
              <a:buFont typeface="Wingdings" pitchFamily="2" charset="2"/>
              <a:buChar char="Ø"/>
            </a:pPr>
            <a:r>
              <a:rPr lang="en-US" sz="2600" b="1" dirty="0" smtClean="0">
                <a:solidFill>
                  <a:schemeClr val="tx1"/>
                </a:solidFill>
                <a:latin typeface="Baskerville Old Face" panose="02020602080505020303" pitchFamily="18" charset="0"/>
              </a:rPr>
              <a:t>Under capitalist economy the consumer is the king which means that freedom of choice by the consumers</a:t>
            </a:r>
          </a:p>
        </p:txBody>
      </p:sp>
      <p:sp>
        <p:nvSpPr>
          <p:cNvPr id="4" name="TextBox 3"/>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
        <p:nvSpPr>
          <p:cNvPr id="6"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413854978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Basic Characteristics of Capitalism (III)</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p14="http://schemas.microsoft.com/office/powerpoint/2010/main" val="404046118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Basic Characteristics of Capitalism (III)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The key features of capitalism includes:</a:t>
            </a:r>
          </a:p>
          <a:p>
            <a:pPr marL="457200" indent="-457200" algn="l" eaLnBrk="1" hangingPunct="1">
              <a:buFont typeface="Wingdings" pitchFamily="2" charset="2"/>
              <a:buChar char="Ø"/>
            </a:pPr>
            <a:r>
              <a:rPr lang="en-US" sz="2600" b="1" dirty="0" smtClean="0">
                <a:solidFill>
                  <a:schemeClr val="tx1"/>
                </a:solidFill>
                <a:latin typeface="Baskerville Old Face" panose="02020602080505020303" pitchFamily="18" charset="0"/>
              </a:rPr>
              <a:t>The existence of large number of buyers and sellers in the market who are self motivated but can not influence the market decision by their individual action</a:t>
            </a:r>
          </a:p>
        </p:txBody>
      </p:sp>
      <p:sp>
        <p:nvSpPr>
          <p:cNvPr id="4"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116162515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Capitalism (I)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It’s a system in which the principal means of production, distribution and exchange are in private (individual or corporate)hands</a:t>
            </a:r>
            <a:endParaRPr lang="en-US" sz="2600" b="1" dirty="0">
              <a:solidFill>
                <a:schemeClr val="tx1"/>
              </a:solidFill>
              <a:latin typeface="Baskerville Old Face" panose="02020602080505020303" pitchFamily="18" charset="0"/>
            </a:endParaRPr>
          </a:p>
        </p:txBody>
      </p:sp>
      <p:sp>
        <p:nvSpPr>
          <p:cNvPr id="4"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83020061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Basic Characteristics of Capitalism (III)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The key features of capitalism includes:</a:t>
            </a:r>
          </a:p>
          <a:p>
            <a:pPr marL="457200" indent="-457200" algn="l" eaLnBrk="1" hangingPunct="1">
              <a:buFont typeface="Wingdings" pitchFamily="2" charset="2"/>
              <a:buChar char="Ø"/>
            </a:pPr>
            <a:r>
              <a:rPr lang="en-US" sz="2600" b="1" dirty="0" smtClean="0">
                <a:solidFill>
                  <a:schemeClr val="tx1"/>
                </a:solidFill>
                <a:latin typeface="Baskerville Old Face" panose="02020602080505020303" pitchFamily="18" charset="0"/>
              </a:rPr>
              <a:t>Twin freedom of consumption and production are essential for the smooth functioning of capitalist system</a:t>
            </a:r>
          </a:p>
        </p:txBody>
      </p:sp>
      <p:sp>
        <p:nvSpPr>
          <p:cNvPr id="4"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84115692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Basic Characteristics of Capitalism (III)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The key features of capitalism includes:</a:t>
            </a:r>
          </a:p>
          <a:p>
            <a:pPr marL="457200" indent="-457200" algn="l" eaLnBrk="1" hangingPunct="1">
              <a:buFont typeface="Wingdings" pitchFamily="2" charset="2"/>
              <a:buChar char="Ø"/>
            </a:pPr>
            <a:r>
              <a:rPr lang="en-US" sz="2600" b="1" dirty="0" smtClean="0">
                <a:solidFill>
                  <a:schemeClr val="tx1"/>
                </a:solidFill>
                <a:latin typeface="Baskerville Old Face" panose="02020602080505020303" pitchFamily="18" charset="0"/>
              </a:rPr>
              <a:t>Under capitalism, the price mechanism operates automatically without any direction and control by the central authorities</a:t>
            </a:r>
          </a:p>
          <a:p>
            <a:pPr algn="l" eaLnBrk="1" hangingPunct="1"/>
            <a:endParaRPr lang="en-US" sz="2600" b="1" dirty="0" smtClean="0">
              <a:solidFill>
                <a:schemeClr val="tx1"/>
              </a:solidFill>
              <a:latin typeface="Baskerville Old Face" panose="02020602080505020303" pitchFamily="18" charset="0"/>
            </a:endParaRPr>
          </a:p>
        </p:txBody>
      </p:sp>
      <p:sp>
        <p:nvSpPr>
          <p:cNvPr id="4" name="TextBox 3"/>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
        <p:nvSpPr>
          <p:cNvPr id="6"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40109377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Properties of Capitalism</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p14="http://schemas.microsoft.com/office/powerpoint/2010/main" val="404046118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Properties of Capitalism:</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Increase in Production:</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The Magic of property turns sand into gold.</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The investor brings improvement in the production because the property belongs to him.</a:t>
            </a:r>
          </a:p>
          <a:p>
            <a:pPr algn="l" eaLnBrk="1" hangingPunct="1"/>
            <a:endParaRPr lang="en-US" sz="2600" b="1" dirty="0">
              <a:solidFill>
                <a:schemeClr val="tx1"/>
              </a:solidFill>
              <a:latin typeface="Baskerville Old Face" panose="02020602080505020303" pitchFamily="18" charset="0"/>
            </a:endParaRPr>
          </a:p>
        </p:txBody>
      </p:sp>
      <p:sp>
        <p:nvSpPr>
          <p:cNvPr id="4"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29922763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Properties of Capitalism:</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Quality product at low cost:</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The twin freedom of consumer and producer lead to the production of quality products and lowering of cost and price</a:t>
            </a:r>
          </a:p>
          <a:p>
            <a:pPr algn="l" eaLnBrk="1" hangingPunct="1"/>
            <a:endParaRPr lang="en-US" sz="2600" b="1" dirty="0">
              <a:solidFill>
                <a:schemeClr val="tx1"/>
              </a:solidFill>
              <a:latin typeface="Baskerville Old Face" panose="02020602080505020303" pitchFamily="18" charset="0"/>
            </a:endParaRPr>
          </a:p>
        </p:txBody>
      </p:sp>
      <p:sp>
        <p:nvSpPr>
          <p:cNvPr id="4"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32010316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Properties of Capitalism:</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Progress and Prosperity:</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Competition under capitalism leads to increase in efficiency, encourages producers to innovate which brings progress and prosperity in the country.</a:t>
            </a:r>
          </a:p>
          <a:p>
            <a:pPr algn="l" eaLnBrk="1" hangingPunct="1"/>
            <a:endParaRPr lang="en-US" sz="2600" b="1" dirty="0">
              <a:solidFill>
                <a:schemeClr val="tx1"/>
              </a:solidFill>
              <a:latin typeface="Baskerville Old Face" panose="02020602080505020303" pitchFamily="18" charset="0"/>
            </a:endParaRPr>
          </a:p>
        </p:txBody>
      </p:sp>
      <p:sp>
        <p:nvSpPr>
          <p:cNvPr id="4"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3284743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Properties of Capitalism:</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Maximizes welfare:</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It brings efficiency in the production and distribution of goods and services without any central plan and promotes the maximum welfare of the community </a:t>
            </a:r>
          </a:p>
          <a:p>
            <a:pPr algn="l" eaLnBrk="1" hangingPunct="1"/>
            <a:endParaRPr lang="en-US" sz="2600" b="1" dirty="0">
              <a:solidFill>
                <a:schemeClr val="tx1"/>
              </a:solidFill>
              <a:latin typeface="Baskerville Old Face" panose="02020602080505020303" pitchFamily="18" charset="0"/>
            </a:endParaRPr>
          </a:p>
        </p:txBody>
      </p:sp>
      <p:sp>
        <p:nvSpPr>
          <p:cNvPr id="4" name="TextBox 3"/>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
        <p:nvSpPr>
          <p:cNvPr id="6"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606867388"/>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Role of Prices Under Capitalism (I)</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p14="http://schemas.microsoft.com/office/powerpoint/2010/main" val="404046118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Role of Prices under Capitalism (I):</a:t>
            </a:r>
            <a:endParaRPr lang="en-US" sz="2600" b="1" dirty="0" smtClean="0">
              <a:solidFill>
                <a:schemeClr val="tx1"/>
              </a:solidFill>
              <a:latin typeface="Baskerville Old Face" panose="02020602080505020303" pitchFamily="18" charset="0"/>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Consumers express their preferences with the </a:t>
            </a:r>
            <a:r>
              <a:rPr lang="en-US" sz="2600" b="1" dirty="0" smtClean="0">
                <a:solidFill>
                  <a:schemeClr val="tx1"/>
                </a:solidFill>
                <a:latin typeface="Baskerville Old Face" panose="02020602080505020303" pitchFamily="18" charset="0"/>
              </a:rPr>
              <a:t>help </a:t>
            </a:r>
            <a:r>
              <a:rPr lang="en-US" sz="2600" b="1" dirty="0" smtClean="0">
                <a:solidFill>
                  <a:schemeClr val="tx1"/>
                </a:solidFill>
                <a:latin typeface="Baskerville Old Face" panose="02020602080505020303" pitchFamily="18" charset="0"/>
              </a:rPr>
              <a:t>of price which they are ready to pay for any commodity</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Producers produce those goods where they reap greater profits</a:t>
            </a:r>
            <a:endParaRPr lang="en-US" sz="2600" b="1" dirty="0">
              <a:solidFill>
                <a:schemeClr val="tx1"/>
              </a:solidFill>
              <a:latin typeface="Baskerville Old Face" panose="02020602080505020303" pitchFamily="18" charset="0"/>
            </a:endParaRPr>
          </a:p>
        </p:txBody>
      </p:sp>
      <p:sp>
        <p:nvSpPr>
          <p:cNvPr id="4"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17629312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Role of Prices under Capitalism (I):</a:t>
            </a:r>
            <a:endParaRPr lang="en-US" sz="2600" b="1" dirty="0" smtClean="0">
              <a:solidFill>
                <a:schemeClr val="tx1"/>
              </a:solidFill>
              <a:latin typeface="Baskerville Old Face" panose="02020602080505020303" pitchFamily="18" charset="0"/>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Labors are ready to sell their services wherefrom they get higher wages</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So the prices of goods, costs of goods, interest of capital, wages of labor and the rent of land all represent prices</a:t>
            </a:r>
          </a:p>
        </p:txBody>
      </p:sp>
      <p:sp>
        <p:nvSpPr>
          <p:cNvPr id="4"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126094180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Capitalism (I)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The profit motive constitutes the prime stimulus to productive exertion and the price mechanism determines what things shall be made in what quantities and what conditions</a:t>
            </a:r>
            <a:endParaRPr lang="en-US" sz="2600" b="1" dirty="0">
              <a:solidFill>
                <a:schemeClr val="tx1"/>
              </a:solidFill>
              <a:latin typeface="Baskerville Old Face" panose="02020602080505020303" pitchFamily="18" charset="0"/>
            </a:endParaRPr>
          </a:p>
        </p:txBody>
      </p:sp>
      <p:sp>
        <p:nvSpPr>
          <p:cNvPr id="6"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36698987"/>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Role of Prices under Capitalism (I):</a:t>
            </a:r>
            <a:endParaRPr lang="en-US" sz="2600" b="1" dirty="0" smtClean="0">
              <a:solidFill>
                <a:schemeClr val="tx1"/>
              </a:solidFill>
              <a:latin typeface="Baskerville Old Face" panose="02020602080505020303" pitchFamily="18" charset="0"/>
            </a:endParaRPr>
          </a:p>
          <a:p>
            <a:pPr marL="457200" indent="-457200" algn="l" eaLnBrk="1" hangingPunct="1">
              <a:buFont typeface="Arial" pitchFamily="34" charset="0"/>
              <a:buChar char="•"/>
            </a:pPr>
            <a:endParaRPr lang="en-US" sz="2600" b="1" dirty="0" smtClean="0">
              <a:solidFill>
                <a:schemeClr val="tx1"/>
              </a:solidFill>
              <a:latin typeface="Baskerville Old Face" panose="02020602080505020303" pitchFamily="18" charset="0"/>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Under price mechanism the resources allocation takes place on the ground of rewards given over to the resources</a:t>
            </a:r>
          </a:p>
        </p:txBody>
      </p:sp>
      <p:sp>
        <p:nvSpPr>
          <p:cNvPr id="4"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1456690957"/>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Role of Prices under Capitalism (I):</a:t>
            </a:r>
            <a:endParaRPr lang="en-US" sz="2600" b="1" dirty="0" smtClean="0">
              <a:solidFill>
                <a:schemeClr val="tx1"/>
              </a:solidFill>
              <a:latin typeface="Baskerville Old Face" panose="02020602080505020303" pitchFamily="18" charset="0"/>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The owner of the capital will sell their resources which pays them more price</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The resource allocation is made under self-interest which ignores the production of social goods</a:t>
            </a:r>
          </a:p>
        </p:txBody>
      </p:sp>
      <p:sp>
        <p:nvSpPr>
          <p:cNvPr id="4" name="TextBox 3"/>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
        <p:nvSpPr>
          <p:cNvPr id="6"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935858490"/>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5" name="Rectangle 3"/>
          <p:cNvSpPr txBox="1">
            <a:spLocks noChangeArrowheads="1"/>
          </p:cNvSpPr>
          <p:nvPr/>
        </p:nvSpPr>
        <p:spPr bwMode="auto">
          <a:xfrm>
            <a:off x="4731774" y="3200400"/>
            <a:ext cx="3657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Role of Prices Under Capitalism (II)</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p14="http://schemas.microsoft.com/office/powerpoint/2010/main" val="4040461182"/>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Role of Prices under Capitalism (II):</a:t>
            </a:r>
            <a:endParaRPr lang="en-US" sz="2600" b="1" dirty="0" smtClean="0">
              <a:solidFill>
                <a:schemeClr val="tx1"/>
              </a:solidFill>
              <a:latin typeface="Baskerville Old Face" panose="02020602080505020303" pitchFamily="18" charset="0"/>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A lot of goods which are concerned with social goods are ignored like educational institutions, hospitals, roads, social welfare organizations, old-age institutes, parks, lakes etc.</a:t>
            </a:r>
          </a:p>
        </p:txBody>
      </p:sp>
      <p:sp>
        <p:nvSpPr>
          <p:cNvPr id="4"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4183938153"/>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Role of Prices under Capitalism (II):</a:t>
            </a:r>
            <a:endParaRPr lang="en-US" sz="2600" b="1" dirty="0" smtClean="0">
              <a:solidFill>
                <a:schemeClr val="tx1"/>
              </a:solidFill>
              <a:latin typeface="Baskerville Old Face" panose="02020602080505020303" pitchFamily="18" charset="0"/>
            </a:endParaRPr>
          </a:p>
          <a:p>
            <a:pPr marL="457200" indent="-457200" algn="l" eaLnBrk="1" hangingPunct="1">
              <a:buFont typeface="Arial" pitchFamily="34" charset="0"/>
              <a:buChar char="•"/>
            </a:pPr>
            <a:endParaRPr lang="en-US" sz="2600" b="1" dirty="0" smtClean="0">
              <a:solidFill>
                <a:schemeClr val="tx1"/>
              </a:solidFill>
              <a:latin typeface="Baskerville Old Face" panose="02020602080505020303" pitchFamily="18" charset="0"/>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Because the resources are allocated just on the ground of more profits so no body will be prepared to make investments in the public goods.</a:t>
            </a:r>
          </a:p>
        </p:txBody>
      </p:sp>
      <p:sp>
        <p:nvSpPr>
          <p:cNvPr id="4"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660698831"/>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Role of Prices under Capitalism (II):</a:t>
            </a:r>
            <a:endParaRPr lang="en-US" sz="2600" b="1" dirty="0" smtClean="0">
              <a:solidFill>
                <a:schemeClr val="tx1"/>
              </a:solidFill>
              <a:latin typeface="Baskerville Old Face" panose="02020602080505020303" pitchFamily="18" charset="0"/>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The price mechanism in capitalism also affects the investment direction.</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To make expenditures on those goods which produce further goods or which produce income is called investment</a:t>
            </a:r>
          </a:p>
        </p:txBody>
      </p:sp>
      <p:sp>
        <p:nvSpPr>
          <p:cNvPr id="4"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844735994"/>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Role of Prices under Capitalism (II):</a:t>
            </a:r>
            <a:endParaRPr lang="en-US" sz="2600" b="1" dirty="0" smtClean="0">
              <a:solidFill>
                <a:schemeClr val="tx1"/>
              </a:solidFill>
              <a:latin typeface="Baskerville Old Face" panose="02020602080505020303" pitchFamily="18" charset="0"/>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Most of investors borrow from the banks while investing so they will invest in the projects where the rate of profit will be high as compare to the rate of interest which they will pay to the bank</a:t>
            </a:r>
          </a:p>
        </p:txBody>
      </p:sp>
      <p:sp>
        <p:nvSpPr>
          <p:cNvPr id="4" name="TextBox 3"/>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
        <p:nvSpPr>
          <p:cNvPr id="6"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975050554"/>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Introduction to Socialism (I)</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p14="http://schemas.microsoft.com/office/powerpoint/2010/main" val="4040461182"/>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400" b="1" dirty="0" smtClean="0">
                <a:solidFill>
                  <a:schemeClr val="accent6">
                    <a:lumMod val="75000"/>
                  </a:schemeClr>
                </a:solidFill>
                <a:latin typeface="Levenim MT" panose="02010502060101010101" pitchFamily="2" charset="-79"/>
                <a:cs typeface="Levenim MT" panose="02010502060101010101" pitchFamily="2" charset="-79"/>
              </a:rPr>
              <a:t>Introduction to Socialism (I)</a:t>
            </a:r>
            <a:endParaRPr lang="en-US" sz="2400" b="1" dirty="0">
              <a:solidFill>
                <a:schemeClr val="accent6">
                  <a:lumMod val="75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According to the Collin's dictionary “Socialism is an economic theory or system in which the means of production, distribution and exchange are owned by the community collectively through the State”</a:t>
            </a:r>
          </a:p>
        </p:txBody>
      </p:sp>
      <p:sp>
        <p:nvSpPr>
          <p:cNvPr id="4"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999048557"/>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400" b="1" dirty="0" smtClean="0">
                <a:solidFill>
                  <a:schemeClr val="accent6">
                    <a:lumMod val="75000"/>
                  </a:schemeClr>
                </a:solidFill>
                <a:latin typeface="Levenim MT" panose="02010502060101010101" pitchFamily="2" charset="-79"/>
                <a:cs typeface="Levenim MT" panose="02010502060101010101" pitchFamily="2" charset="-79"/>
              </a:rPr>
              <a:t>Introduction to Socialism (I)</a:t>
            </a:r>
            <a:endParaRPr lang="en-US" sz="2400" b="1" dirty="0">
              <a:solidFill>
                <a:schemeClr val="accent6">
                  <a:lumMod val="75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Socialism is a transitional stage in the development of a society from capitalism to communism.</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It is characterized by the distribution of income according to work rather than need.</a:t>
            </a:r>
          </a:p>
        </p:txBody>
      </p:sp>
      <p:sp>
        <p:nvSpPr>
          <p:cNvPr id="4"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09005615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Capitalism (I)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The economic system in capitalism is based on three things.</a:t>
            </a:r>
          </a:p>
          <a:p>
            <a:pPr marL="457200" indent="-457200" algn="l" eaLnBrk="1" hangingPunct="1">
              <a:buFont typeface="Wingdings" pitchFamily="2" charset="2"/>
              <a:buChar char="ü"/>
            </a:pPr>
            <a:r>
              <a:rPr lang="en-US" sz="2600" b="1" dirty="0" smtClean="0">
                <a:solidFill>
                  <a:schemeClr val="tx1"/>
                </a:solidFill>
                <a:latin typeface="Baskerville Old Face" panose="02020602080505020303" pitchFamily="18" charset="0"/>
              </a:rPr>
              <a:t>Wage Labor (Working for a wage)</a:t>
            </a:r>
          </a:p>
          <a:p>
            <a:pPr marL="457200" indent="-457200" algn="l" eaLnBrk="1" hangingPunct="1">
              <a:buFont typeface="Wingdings" pitchFamily="2" charset="2"/>
              <a:buChar char="ü"/>
            </a:pPr>
            <a:r>
              <a:rPr lang="en-US" sz="2600" b="1" dirty="0" smtClean="0">
                <a:solidFill>
                  <a:schemeClr val="tx1"/>
                </a:solidFill>
                <a:latin typeface="Baskerville Old Face" panose="02020602080505020303" pitchFamily="18" charset="0"/>
              </a:rPr>
              <a:t>Private ownership of the means of production</a:t>
            </a:r>
          </a:p>
          <a:p>
            <a:pPr marL="457200" indent="-457200" algn="l" eaLnBrk="1" hangingPunct="1">
              <a:buFont typeface="Wingdings" pitchFamily="2" charset="2"/>
              <a:buChar char="ü"/>
            </a:pPr>
            <a:r>
              <a:rPr lang="en-US" sz="2600" b="1" dirty="0" smtClean="0">
                <a:solidFill>
                  <a:schemeClr val="tx1"/>
                </a:solidFill>
                <a:latin typeface="Baskerville Old Face" panose="02020602080505020303" pitchFamily="18" charset="0"/>
              </a:rPr>
              <a:t>Production for exchange and profit</a:t>
            </a:r>
            <a:endParaRPr lang="en-US" sz="2600" b="1" dirty="0">
              <a:solidFill>
                <a:schemeClr val="tx1"/>
              </a:solidFill>
              <a:latin typeface="Baskerville Old Face" panose="02020602080505020303" pitchFamily="18" charset="0"/>
            </a:endParaRPr>
          </a:p>
        </p:txBody>
      </p:sp>
      <p:sp>
        <p:nvSpPr>
          <p:cNvPr id="6"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415863516"/>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990600"/>
            <a:ext cx="9144000" cy="5867400"/>
          </a:xfrm>
          <a:prstGeom prst="rect">
            <a:avLst/>
          </a:prstGeom>
          <a:solidFill>
            <a:schemeClr val="bg1"/>
          </a:solidFill>
          <a:ln>
            <a:solidFill>
              <a:schemeClr val="bg1"/>
            </a:solidFill>
          </a:ln>
        </p:spPr>
        <p:txBody>
          <a:bodyPr rtlCol="0" anchor="ctr">
            <a:spAutoFit/>
          </a:bodyPr>
          <a:lstStyle/>
          <a:p>
            <a:pPr algn="ctr"/>
            <a:endParaRPr lang="en-US" sz="2400" dirty="0" smtClean="0"/>
          </a:p>
        </p:txBody>
      </p:sp>
      <p:sp>
        <p:nvSpPr>
          <p:cNvPr id="5" name="Rectangle 3"/>
          <p:cNvSpPr txBox="1">
            <a:spLocks noChangeArrowheads="1"/>
          </p:cNvSpPr>
          <p:nvPr/>
        </p:nvSpPr>
        <p:spPr bwMode="auto">
          <a:xfrm>
            <a:off x="1143000" y="1524000"/>
            <a:ext cx="7086600"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Socialism (I):  </a:t>
            </a:r>
            <a:endParaRPr lang="en-US" sz="2800" b="1" dirty="0" smtClean="0">
              <a:solidFill>
                <a:schemeClr val="tx1"/>
              </a:solidFill>
              <a:latin typeface="Baskerville Old Face" pitchFamily="18" charset="0"/>
              <a:cs typeface="1 MUHAMMADI QURANIC" pitchFamily="66" charset="-78"/>
            </a:endParaRPr>
          </a:p>
          <a:p>
            <a:pPr algn="l" eaLnBrk="1" hangingPunct="1"/>
            <a:endParaRPr lang="en-US" sz="2800" b="1" dirty="0" smtClean="0">
              <a:solidFill>
                <a:schemeClr val="tx1"/>
              </a:solidFill>
              <a:latin typeface="Baskerville Old Face" pitchFamily="18" charset="0"/>
              <a:cs typeface="1 MUHAMMADI QURANIC" pitchFamily="66" charset="-78"/>
            </a:endParaRPr>
          </a:p>
          <a:p>
            <a:pPr algn="l" eaLnBrk="1" hangingPunct="1"/>
            <a:r>
              <a:rPr lang="en-US" sz="2800" b="1" dirty="0" smtClean="0">
                <a:solidFill>
                  <a:schemeClr val="tx1"/>
                </a:solidFill>
                <a:latin typeface="Baskerville Old Face" pitchFamily="18" charset="0"/>
                <a:cs typeface="1 MUHAMMADI QURANIC" pitchFamily="66" charset="-78"/>
              </a:rPr>
              <a:t>“It is an economic system in which the means of production are owned and regulated by the state. The production and distribution of goods and factors of production are done by the state under the direction of planning commission”</a:t>
            </a:r>
            <a:endParaRPr lang="en-US" sz="2800" b="1" dirty="0">
              <a:solidFill>
                <a:schemeClr val="tx1"/>
              </a:solidFill>
              <a:latin typeface="Baskerville Old Face" pitchFamily="18" charset="0"/>
              <a:cs typeface="1 MUHAMMADI QURANIC" pitchFamily="66" charset="-78"/>
            </a:endParaRPr>
          </a:p>
        </p:txBody>
      </p:sp>
      <p:sp>
        <p:nvSpPr>
          <p:cNvPr id="3" name="Rectangle 2"/>
          <p:cNvSpPr/>
          <p:nvPr/>
        </p:nvSpPr>
        <p:spPr>
          <a:xfrm>
            <a:off x="0" y="990600"/>
            <a:ext cx="9144000" cy="5867400"/>
          </a:xfrm>
          <a:prstGeom prst="rect">
            <a:avLst/>
          </a:prstGeom>
        </p:spPr>
        <p:txBody>
          <a:bodyPr rtlCol="0" anchor="ctr">
            <a:spAutoFit/>
          </a:bodyPr>
          <a:lstStyle/>
          <a:p>
            <a:pPr algn="ctr"/>
            <a:endParaRPr lang="en-US" sz="2400" dirty="0" smtClean="0"/>
          </a:p>
        </p:txBody>
      </p:sp>
      <p:sp>
        <p:nvSpPr>
          <p:cNvPr id="6"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489905683"/>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400" b="1" dirty="0" smtClean="0">
                <a:solidFill>
                  <a:schemeClr val="accent6">
                    <a:lumMod val="75000"/>
                  </a:schemeClr>
                </a:solidFill>
                <a:latin typeface="Levenim MT" panose="02010502060101010101" pitchFamily="2" charset="-79"/>
                <a:cs typeface="Levenim MT" panose="02010502060101010101" pitchFamily="2" charset="-79"/>
              </a:rPr>
              <a:t>Introduction to Socialism (I)</a:t>
            </a:r>
            <a:endParaRPr lang="en-US" sz="2400" b="1" dirty="0">
              <a:solidFill>
                <a:schemeClr val="accent6">
                  <a:lumMod val="75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The decision as to how much to produce which method of production to employ and for whom to produce are taken by the planning authority. That is why a socialists economy is called a planned economy.</a:t>
            </a:r>
          </a:p>
        </p:txBody>
      </p:sp>
      <p:sp>
        <p:nvSpPr>
          <p:cNvPr id="4"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132667805"/>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400" b="1" dirty="0" smtClean="0">
                <a:solidFill>
                  <a:schemeClr val="accent6">
                    <a:lumMod val="75000"/>
                  </a:schemeClr>
                </a:solidFill>
                <a:latin typeface="Levenim MT" panose="02010502060101010101" pitchFamily="2" charset="-79"/>
                <a:cs typeface="Levenim MT" panose="02010502060101010101" pitchFamily="2" charset="-79"/>
              </a:rPr>
              <a:t>Introduction to Socialism (I)</a:t>
            </a:r>
            <a:endParaRPr lang="en-US" sz="2400" b="1" dirty="0">
              <a:solidFill>
                <a:schemeClr val="accent6">
                  <a:lumMod val="75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So under socialism, the means of production are owned by the state, community or the workers </a:t>
            </a:r>
          </a:p>
        </p:txBody>
      </p:sp>
      <p:sp>
        <p:nvSpPr>
          <p:cNvPr id="4"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6" name="TextBox 5"/>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p14="http://schemas.microsoft.com/office/powerpoint/2010/main" val="693639688"/>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Introduction to Socialism (II)</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p14="http://schemas.microsoft.com/office/powerpoint/2010/main" val="4040461182"/>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990600"/>
            <a:ext cx="9144000" cy="5867400"/>
          </a:xfrm>
          <a:prstGeom prst="rect">
            <a:avLst/>
          </a:prstGeom>
          <a:solidFill>
            <a:schemeClr val="bg1"/>
          </a:solidFill>
          <a:ln>
            <a:solidFill>
              <a:schemeClr val="bg1"/>
            </a:solidFill>
          </a:ln>
        </p:spPr>
        <p:txBody>
          <a:bodyPr rtlCol="0" anchor="ctr">
            <a:spAutoFit/>
          </a:bodyPr>
          <a:lstStyle/>
          <a:p>
            <a:pPr algn="ctr"/>
            <a:endParaRPr lang="en-US" sz="2400" dirty="0" smtClean="0"/>
          </a:p>
        </p:txBody>
      </p:sp>
      <p:sp>
        <p:nvSpPr>
          <p:cNvPr id="5" name="Rectangle 3"/>
          <p:cNvSpPr txBox="1">
            <a:spLocks noChangeArrowheads="1"/>
          </p:cNvSpPr>
          <p:nvPr/>
        </p:nvSpPr>
        <p:spPr bwMode="auto">
          <a:xfrm>
            <a:off x="1143000" y="1524000"/>
            <a:ext cx="7086600"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Socialism (II):  </a:t>
            </a:r>
            <a:endParaRPr lang="en-US" sz="2800" b="1" dirty="0" smtClean="0">
              <a:solidFill>
                <a:schemeClr val="tx1"/>
              </a:solidFill>
              <a:latin typeface="Baskerville Old Face" pitchFamily="18" charset="0"/>
              <a:cs typeface="1 MUHAMMADI QURANIC" pitchFamily="66" charset="-78"/>
            </a:endParaRPr>
          </a:p>
          <a:p>
            <a:pPr algn="l" eaLnBrk="1" hangingPunct="1"/>
            <a:endParaRPr lang="en-US" sz="2800" b="1" dirty="0" smtClean="0">
              <a:solidFill>
                <a:schemeClr val="tx1"/>
              </a:solidFill>
              <a:latin typeface="Baskerville Old Face" pitchFamily="18" charset="0"/>
              <a:cs typeface="1 MUHAMMADI QURANIC" pitchFamily="66" charset="-78"/>
            </a:endParaRPr>
          </a:p>
          <a:p>
            <a:pPr marL="457200" indent="-457200" algn="l" eaLnBrk="1" hangingPunct="1">
              <a:buFont typeface="Arial" pitchFamily="34" charset="0"/>
              <a:buChar char="•"/>
            </a:pPr>
            <a:r>
              <a:rPr lang="en-US" sz="2800" b="1" dirty="0" smtClean="0">
                <a:solidFill>
                  <a:schemeClr val="tx1"/>
                </a:solidFill>
                <a:latin typeface="Baskerville Old Face" pitchFamily="18" charset="0"/>
                <a:cs typeface="1 MUHAMMADI QURANIC" pitchFamily="66" charset="-78"/>
              </a:rPr>
              <a:t>Socialism is essentially a doctrine and a movement aiming at the collective organization of the community in the interests of the mass of the people by means of the common ownership and collective control of the means of production and exchange</a:t>
            </a:r>
            <a:endParaRPr lang="en-US" sz="2800" b="1" dirty="0">
              <a:solidFill>
                <a:schemeClr val="tx1"/>
              </a:solidFill>
              <a:latin typeface="Baskerville Old Face" pitchFamily="18" charset="0"/>
              <a:cs typeface="1 MUHAMMADI QURANIC" pitchFamily="66" charset="-78"/>
            </a:endParaRPr>
          </a:p>
        </p:txBody>
      </p:sp>
      <p:sp>
        <p:nvSpPr>
          <p:cNvPr id="3" name="Rectangle 2"/>
          <p:cNvSpPr/>
          <p:nvPr/>
        </p:nvSpPr>
        <p:spPr>
          <a:xfrm>
            <a:off x="0" y="990600"/>
            <a:ext cx="9144000" cy="5867400"/>
          </a:xfrm>
          <a:prstGeom prst="rect">
            <a:avLst/>
          </a:prstGeom>
        </p:spPr>
        <p:txBody>
          <a:bodyPr rtlCol="0" anchor="ctr">
            <a:spAutoFit/>
          </a:bodyPr>
          <a:lstStyle/>
          <a:p>
            <a:pPr algn="ctr"/>
            <a:endParaRPr lang="en-US" sz="2400" dirty="0" smtClean="0"/>
          </a:p>
        </p:txBody>
      </p:sp>
      <p:sp>
        <p:nvSpPr>
          <p:cNvPr id="6"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311464631"/>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400" b="1" dirty="0" smtClean="0">
                <a:solidFill>
                  <a:schemeClr val="accent6">
                    <a:lumMod val="75000"/>
                  </a:schemeClr>
                </a:solidFill>
                <a:latin typeface="Levenim MT" panose="02010502060101010101" pitchFamily="2" charset="-79"/>
                <a:cs typeface="Levenim MT" panose="02010502060101010101" pitchFamily="2" charset="-79"/>
              </a:rPr>
              <a:t>Introduction to Socialism (II)</a:t>
            </a:r>
            <a:endParaRPr lang="en-US" sz="2400" b="1" dirty="0">
              <a:solidFill>
                <a:schemeClr val="accent6">
                  <a:lumMod val="75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It has been aptly remarked that there are as many types of socialism as there are socialists. </a:t>
            </a:r>
            <a:endParaRPr lang="en-US" sz="2600" b="1" dirty="0">
              <a:solidFill>
                <a:schemeClr val="tx1"/>
              </a:solidFill>
              <a:latin typeface="Baskerville Old Face" panose="02020602080505020303" pitchFamily="18" charset="0"/>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Socialism is therefore compared to a hat which has lost its shape because everybody wears it.</a:t>
            </a:r>
          </a:p>
        </p:txBody>
      </p:sp>
      <p:sp>
        <p:nvSpPr>
          <p:cNvPr id="4" name="TextBox 3"/>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
        <p:nvSpPr>
          <p:cNvPr id="8"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764421456"/>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Basic Characteristics of Socialism (I)</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p14="http://schemas.microsoft.com/office/powerpoint/2010/main" val="4040461182"/>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400" b="1" dirty="0" smtClean="0">
                <a:solidFill>
                  <a:schemeClr val="accent6">
                    <a:lumMod val="75000"/>
                  </a:schemeClr>
                </a:solidFill>
                <a:latin typeface="Levenim MT" panose="02010502060101010101" pitchFamily="2" charset="-79"/>
                <a:cs typeface="Levenim MT" panose="02010502060101010101" pitchFamily="2" charset="-79"/>
              </a:rPr>
              <a:t>Basic Characteristics of  Socialism (I)</a:t>
            </a:r>
            <a:endParaRPr lang="en-US" sz="2600" b="1" dirty="0" smtClean="0">
              <a:solidFill>
                <a:schemeClr val="tx1"/>
              </a:solidFill>
              <a:latin typeface="Baskerville Old Face" panose="02020602080505020303" pitchFamily="18" charset="0"/>
            </a:endParaRPr>
          </a:p>
          <a:p>
            <a:pPr marL="457200" indent="-457200" algn="l" eaLnBrk="1" hangingPunct="1">
              <a:buFont typeface="Wingdings" pitchFamily="2" charset="2"/>
              <a:buChar char="ü"/>
            </a:pPr>
            <a:r>
              <a:rPr lang="en-US" sz="2600" b="1" dirty="0" smtClean="0">
                <a:solidFill>
                  <a:schemeClr val="tx1"/>
                </a:solidFill>
                <a:latin typeface="Baskerville Old Face" panose="02020602080505020303" pitchFamily="18" charset="0"/>
              </a:rPr>
              <a:t>Public Ownership</a:t>
            </a:r>
          </a:p>
          <a:p>
            <a:pPr marL="457200" indent="-457200" algn="l" eaLnBrk="1" hangingPunct="1">
              <a:buFont typeface="Wingdings" pitchFamily="2" charset="2"/>
              <a:buChar char="ü"/>
            </a:pPr>
            <a:r>
              <a:rPr lang="en-US" sz="2600" b="1" dirty="0" smtClean="0">
                <a:solidFill>
                  <a:schemeClr val="tx1"/>
                </a:solidFill>
                <a:latin typeface="Baskerville Old Face" panose="02020602080505020303" pitchFamily="18" charset="0"/>
              </a:rPr>
              <a:t>Central Planning</a:t>
            </a:r>
          </a:p>
          <a:p>
            <a:pPr marL="457200" indent="-457200" algn="l" eaLnBrk="1" hangingPunct="1">
              <a:buFont typeface="Wingdings" pitchFamily="2" charset="2"/>
              <a:buChar char="ü"/>
            </a:pPr>
            <a:r>
              <a:rPr lang="en-US" sz="2600" b="1" dirty="0" smtClean="0">
                <a:solidFill>
                  <a:schemeClr val="tx1"/>
                </a:solidFill>
                <a:latin typeface="Baskerville Old Face" panose="02020602080505020303" pitchFamily="18" charset="0"/>
              </a:rPr>
              <a:t>Freedom of Consumption</a:t>
            </a:r>
          </a:p>
          <a:p>
            <a:pPr marL="457200" indent="-457200" algn="l" eaLnBrk="1" hangingPunct="1">
              <a:buFont typeface="Wingdings" pitchFamily="2" charset="2"/>
              <a:buChar char="ü"/>
            </a:pPr>
            <a:r>
              <a:rPr lang="en-US" sz="2600" b="1" dirty="0" smtClean="0">
                <a:solidFill>
                  <a:schemeClr val="tx1"/>
                </a:solidFill>
                <a:latin typeface="Baskerville Old Face" panose="02020602080505020303" pitchFamily="18" charset="0"/>
              </a:rPr>
              <a:t>Definite Objectives</a:t>
            </a:r>
          </a:p>
          <a:p>
            <a:pPr marL="457200" indent="-457200" algn="l" eaLnBrk="1" hangingPunct="1">
              <a:buFont typeface="Wingdings" pitchFamily="2" charset="2"/>
              <a:buChar char="ü"/>
            </a:pPr>
            <a:r>
              <a:rPr lang="en-US" sz="2600" b="1" dirty="0" smtClean="0">
                <a:solidFill>
                  <a:schemeClr val="tx1"/>
                </a:solidFill>
                <a:latin typeface="Baskerville Old Face" panose="02020602080505020303" pitchFamily="18" charset="0"/>
              </a:rPr>
              <a:t>Equality of Income Distribution</a:t>
            </a:r>
          </a:p>
          <a:p>
            <a:pPr marL="457200" indent="-457200" algn="l" eaLnBrk="1" hangingPunct="1">
              <a:buFont typeface="Wingdings" pitchFamily="2" charset="2"/>
              <a:buChar char="ü"/>
            </a:pPr>
            <a:r>
              <a:rPr lang="en-US" sz="2600" b="1" dirty="0" smtClean="0">
                <a:solidFill>
                  <a:schemeClr val="tx1"/>
                </a:solidFill>
                <a:latin typeface="Baskerville Old Face" panose="02020602080505020303" pitchFamily="18" charset="0"/>
              </a:rPr>
              <a:t>Planning and The Pricing Process</a:t>
            </a:r>
          </a:p>
          <a:p>
            <a:pPr marL="457200" indent="-457200" algn="l" eaLnBrk="1" hangingPunct="1">
              <a:buFont typeface="Arial" panose="020B0604020202020204" pitchFamily="34" charset="0"/>
              <a:buChar char="•"/>
            </a:pPr>
            <a:endParaRPr lang="en-US" sz="2600" b="1" dirty="0" smtClean="0">
              <a:solidFill>
                <a:schemeClr val="tx1"/>
              </a:solidFill>
              <a:latin typeface="Baskerville Old Face" panose="02020602080505020303" pitchFamily="18" charset="0"/>
            </a:endParaRPr>
          </a:p>
        </p:txBody>
      </p:sp>
      <p:sp>
        <p:nvSpPr>
          <p:cNvPr id="4"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1546412250"/>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400" b="1" dirty="0" smtClean="0">
                <a:solidFill>
                  <a:schemeClr val="accent6">
                    <a:lumMod val="75000"/>
                  </a:schemeClr>
                </a:solidFill>
                <a:latin typeface="Levenim MT" panose="02010502060101010101" pitchFamily="2" charset="-79"/>
                <a:cs typeface="Levenim MT" panose="02010502060101010101" pitchFamily="2" charset="-79"/>
              </a:rPr>
              <a:t>Basic Characteristics of  Socialism (I)</a:t>
            </a:r>
            <a:endParaRPr lang="en-US" sz="2400" b="1" dirty="0">
              <a:solidFill>
                <a:schemeClr val="accent6">
                  <a:lumMod val="75000"/>
                </a:schemeClr>
              </a:solidFill>
              <a:latin typeface="Levenim MT" panose="02010502060101010101" pitchFamily="2" charset="-79"/>
              <a:cs typeface="Levenim MT" panose="02010502060101010101" pitchFamily="2" charset="-79"/>
            </a:endParaRPr>
          </a:p>
          <a:p>
            <a:pPr algn="l" eaLnBrk="1" hangingPunct="1"/>
            <a:r>
              <a:rPr lang="en-US" sz="2400" b="1" dirty="0" smtClean="0">
                <a:solidFill>
                  <a:schemeClr val="bg2">
                    <a:lumMod val="50000"/>
                  </a:schemeClr>
                </a:solidFill>
                <a:latin typeface="Levenim MT" panose="02010502060101010101" pitchFamily="2" charset="-79"/>
                <a:cs typeface="Levenim MT" panose="02010502060101010101" pitchFamily="2" charset="-79"/>
              </a:rPr>
              <a:t>Public Ownership:</a:t>
            </a:r>
            <a:endParaRPr lang="en-US" sz="2600" b="1" dirty="0" smtClean="0">
              <a:solidFill>
                <a:schemeClr val="tx1"/>
              </a:solidFill>
              <a:latin typeface="Baskerville Old Face" panose="02020602080505020303" pitchFamily="18" charset="0"/>
            </a:endParaRPr>
          </a:p>
          <a:p>
            <a:pPr marL="457200" indent="-457200" algn="l" eaLnBrk="1" hangingPunct="1">
              <a:buFont typeface="Wingdings" pitchFamily="2" charset="2"/>
              <a:buChar char="Ø"/>
            </a:pPr>
            <a:r>
              <a:rPr lang="en-US" sz="2600" b="1" dirty="0" smtClean="0">
                <a:solidFill>
                  <a:schemeClr val="tx1"/>
                </a:solidFill>
                <a:latin typeface="Baskerville Old Face" panose="02020602080505020303" pitchFamily="18" charset="0"/>
              </a:rPr>
              <a:t>This type of economy is characterized by public ownership of the means of production and distribution</a:t>
            </a:r>
          </a:p>
        </p:txBody>
      </p:sp>
      <p:sp>
        <p:nvSpPr>
          <p:cNvPr id="4"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656408076"/>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400" b="1" dirty="0" smtClean="0">
                <a:solidFill>
                  <a:schemeClr val="accent6">
                    <a:lumMod val="75000"/>
                  </a:schemeClr>
                </a:solidFill>
                <a:latin typeface="Levenim MT" panose="02010502060101010101" pitchFamily="2" charset="-79"/>
                <a:cs typeface="Levenim MT" panose="02010502060101010101" pitchFamily="2" charset="-79"/>
              </a:rPr>
              <a:t>Basic Characteristics of  Socialism (I)</a:t>
            </a:r>
            <a:endParaRPr lang="en-US" sz="2400" b="1" dirty="0">
              <a:solidFill>
                <a:schemeClr val="accent6">
                  <a:lumMod val="75000"/>
                </a:schemeClr>
              </a:solidFill>
              <a:latin typeface="Levenim MT" panose="02010502060101010101" pitchFamily="2" charset="-79"/>
              <a:cs typeface="Levenim MT" panose="02010502060101010101" pitchFamily="2" charset="-79"/>
            </a:endParaRPr>
          </a:p>
          <a:p>
            <a:pPr algn="l" eaLnBrk="1" hangingPunct="1"/>
            <a:r>
              <a:rPr lang="en-US" sz="2400" b="1" dirty="0" smtClean="0">
                <a:solidFill>
                  <a:schemeClr val="bg2">
                    <a:lumMod val="50000"/>
                  </a:schemeClr>
                </a:solidFill>
                <a:latin typeface="Levenim MT" panose="02010502060101010101" pitchFamily="2" charset="-79"/>
                <a:cs typeface="Levenim MT" panose="02010502060101010101" pitchFamily="2" charset="-79"/>
              </a:rPr>
              <a:t>Public Ownership:</a:t>
            </a:r>
            <a:endParaRPr lang="en-US" sz="2600" b="1" dirty="0" smtClean="0">
              <a:solidFill>
                <a:schemeClr val="tx1"/>
              </a:solidFill>
              <a:latin typeface="Baskerville Old Face" panose="02020602080505020303" pitchFamily="18" charset="0"/>
            </a:endParaRPr>
          </a:p>
          <a:p>
            <a:pPr marL="457200" indent="-457200" algn="l" eaLnBrk="1" hangingPunct="1">
              <a:buFont typeface="Wingdings" pitchFamily="2" charset="2"/>
              <a:buChar char="Ø"/>
            </a:pPr>
            <a:r>
              <a:rPr lang="en-US" sz="2600" b="1" dirty="0" smtClean="0">
                <a:solidFill>
                  <a:schemeClr val="tx1"/>
                </a:solidFill>
                <a:latin typeface="Baskerville Old Face" panose="02020602080505020303" pitchFamily="18" charset="0"/>
              </a:rPr>
              <a:t>There is a collective ownership whereby all mines, farms, factories, financial institutions, distributing agencies, internal and external trade, shop, stores, means of transport and communications are owned by government departments</a:t>
            </a:r>
          </a:p>
        </p:txBody>
      </p:sp>
      <p:sp>
        <p:nvSpPr>
          <p:cNvPr id="4"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61959352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Capitalism (I)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There are two main groups in capitalism</a:t>
            </a:r>
          </a:p>
          <a:p>
            <a:pPr marL="457200" indent="-457200" algn="l" eaLnBrk="1" hangingPunct="1">
              <a:buFont typeface="Wingdings" pitchFamily="2" charset="2"/>
              <a:buChar char="ü"/>
            </a:pPr>
            <a:r>
              <a:rPr lang="en-US" sz="2600" b="1" dirty="0" smtClean="0">
                <a:solidFill>
                  <a:schemeClr val="tx1"/>
                </a:solidFill>
                <a:latin typeface="Baskerville Old Face" panose="02020602080505020303" pitchFamily="18" charset="0"/>
              </a:rPr>
              <a:t>Capitalist Class (Owners of means of Production)</a:t>
            </a:r>
          </a:p>
          <a:p>
            <a:pPr marL="457200" indent="-457200" algn="l" eaLnBrk="1" hangingPunct="1">
              <a:buFont typeface="Wingdings" pitchFamily="2" charset="2"/>
              <a:buChar char="ü"/>
            </a:pPr>
            <a:r>
              <a:rPr lang="en-US" sz="2600" b="1" dirty="0" smtClean="0">
                <a:solidFill>
                  <a:schemeClr val="tx1"/>
                </a:solidFill>
                <a:latin typeface="Baskerville Old Face" panose="02020602080505020303" pitchFamily="18" charset="0"/>
              </a:rPr>
              <a:t>Working Class (Wage laborers and benefit claimants)</a:t>
            </a:r>
            <a:endParaRPr lang="en-US" sz="2600" b="1" dirty="0">
              <a:solidFill>
                <a:schemeClr val="tx1"/>
              </a:solidFill>
              <a:latin typeface="Baskerville Old Face" panose="02020602080505020303" pitchFamily="18" charset="0"/>
            </a:endParaRPr>
          </a:p>
        </p:txBody>
      </p:sp>
      <p:sp>
        <p:nvSpPr>
          <p:cNvPr id="4" name="TextBox 3"/>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
        <p:nvSpPr>
          <p:cNvPr id="6"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1115067375"/>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400" b="1" dirty="0" smtClean="0">
                <a:solidFill>
                  <a:schemeClr val="accent6">
                    <a:lumMod val="75000"/>
                  </a:schemeClr>
                </a:solidFill>
                <a:latin typeface="Levenim MT" panose="02010502060101010101" pitchFamily="2" charset="-79"/>
                <a:cs typeface="Levenim MT" panose="02010502060101010101" pitchFamily="2" charset="-79"/>
              </a:rPr>
              <a:t>Basic Characteristics of  Socialism (I)</a:t>
            </a:r>
            <a:endParaRPr lang="en-US" sz="2400" b="1" dirty="0">
              <a:solidFill>
                <a:schemeClr val="accent6">
                  <a:lumMod val="75000"/>
                </a:schemeClr>
              </a:solidFill>
              <a:latin typeface="Levenim MT" panose="02010502060101010101" pitchFamily="2" charset="-79"/>
              <a:cs typeface="Levenim MT" panose="02010502060101010101" pitchFamily="2" charset="-79"/>
            </a:endParaRPr>
          </a:p>
          <a:p>
            <a:pPr algn="l" eaLnBrk="1" hangingPunct="1"/>
            <a:r>
              <a:rPr lang="en-US" sz="2400" b="1" dirty="0" smtClean="0">
                <a:solidFill>
                  <a:schemeClr val="bg2">
                    <a:lumMod val="50000"/>
                  </a:schemeClr>
                </a:solidFill>
                <a:latin typeface="Levenim MT" panose="02010502060101010101" pitchFamily="2" charset="-79"/>
                <a:cs typeface="Levenim MT" panose="02010502060101010101" pitchFamily="2" charset="-79"/>
              </a:rPr>
              <a:t>Central Planning:</a:t>
            </a:r>
            <a:endParaRPr lang="en-US" sz="2600" b="1" dirty="0" smtClean="0">
              <a:solidFill>
                <a:schemeClr val="tx1"/>
              </a:solidFill>
              <a:latin typeface="Baskerville Old Face" panose="02020602080505020303" pitchFamily="18" charset="0"/>
            </a:endParaRPr>
          </a:p>
          <a:p>
            <a:pPr marL="457200" indent="-457200" algn="l" eaLnBrk="1" hangingPunct="1">
              <a:buFont typeface="Wingdings" pitchFamily="2" charset="2"/>
              <a:buChar char="Ø"/>
            </a:pPr>
            <a:r>
              <a:rPr lang="en-US" sz="2600" b="1" dirty="0" smtClean="0">
                <a:solidFill>
                  <a:schemeClr val="tx1"/>
                </a:solidFill>
                <a:latin typeface="Baskerville Old Face" panose="02020602080505020303" pitchFamily="18" charset="0"/>
              </a:rPr>
              <a:t>A Socialists economy is centrally planned which functions under the direction of central planning authority</a:t>
            </a:r>
          </a:p>
        </p:txBody>
      </p:sp>
      <p:sp>
        <p:nvSpPr>
          <p:cNvPr id="4"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601344352"/>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400" b="1" dirty="0" smtClean="0">
                <a:solidFill>
                  <a:schemeClr val="accent6">
                    <a:lumMod val="75000"/>
                  </a:schemeClr>
                </a:solidFill>
                <a:latin typeface="Levenim MT" panose="02010502060101010101" pitchFamily="2" charset="-79"/>
                <a:cs typeface="Levenim MT" panose="02010502060101010101" pitchFamily="2" charset="-79"/>
              </a:rPr>
              <a:t>Basic Characteristics of  Socialism (I)</a:t>
            </a:r>
            <a:endParaRPr lang="en-US" sz="2400" b="1" dirty="0">
              <a:solidFill>
                <a:schemeClr val="accent6">
                  <a:lumMod val="75000"/>
                </a:schemeClr>
              </a:solidFill>
              <a:latin typeface="Levenim MT" panose="02010502060101010101" pitchFamily="2" charset="-79"/>
              <a:cs typeface="Levenim MT" panose="02010502060101010101" pitchFamily="2" charset="-79"/>
            </a:endParaRPr>
          </a:p>
          <a:p>
            <a:pPr algn="l" eaLnBrk="1" hangingPunct="1"/>
            <a:r>
              <a:rPr lang="en-US" sz="2400" b="1" dirty="0" smtClean="0">
                <a:solidFill>
                  <a:schemeClr val="bg2">
                    <a:lumMod val="50000"/>
                  </a:schemeClr>
                </a:solidFill>
                <a:latin typeface="Levenim MT" panose="02010502060101010101" pitchFamily="2" charset="-79"/>
                <a:cs typeface="Levenim MT" panose="02010502060101010101" pitchFamily="2" charset="-79"/>
              </a:rPr>
              <a:t>Central Planning:</a:t>
            </a:r>
            <a:endParaRPr lang="en-US" sz="2600" b="1" dirty="0" smtClean="0">
              <a:solidFill>
                <a:schemeClr val="tx1"/>
              </a:solidFill>
              <a:latin typeface="Baskerville Old Face" panose="02020602080505020303" pitchFamily="18" charset="0"/>
            </a:endParaRPr>
          </a:p>
          <a:p>
            <a:pPr marL="457200" indent="-457200" algn="l" eaLnBrk="1" hangingPunct="1">
              <a:buFont typeface="Wingdings" pitchFamily="2" charset="2"/>
              <a:buChar char="Ø"/>
            </a:pPr>
            <a:r>
              <a:rPr lang="en-US" sz="2600" b="1" dirty="0" smtClean="0">
                <a:solidFill>
                  <a:schemeClr val="tx1"/>
                </a:solidFill>
                <a:latin typeface="Baskerville Old Face" panose="02020602080505020303" pitchFamily="18" charset="0"/>
              </a:rPr>
              <a:t>It lays down the various targets and objectives to be achieved during the planning period.</a:t>
            </a:r>
          </a:p>
        </p:txBody>
      </p:sp>
      <p:sp>
        <p:nvSpPr>
          <p:cNvPr id="4"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916011491"/>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400" b="1" dirty="0" smtClean="0">
                <a:solidFill>
                  <a:schemeClr val="accent6">
                    <a:lumMod val="75000"/>
                  </a:schemeClr>
                </a:solidFill>
                <a:latin typeface="Levenim MT" panose="02010502060101010101" pitchFamily="2" charset="-79"/>
                <a:cs typeface="Levenim MT" panose="02010502060101010101" pitchFamily="2" charset="-79"/>
              </a:rPr>
              <a:t>Basic Characteristics of  Socialism (I)</a:t>
            </a:r>
            <a:endParaRPr lang="en-US" sz="2400" b="1" dirty="0">
              <a:solidFill>
                <a:schemeClr val="accent6">
                  <a:lumMod val="75000"/>
                </a:schemeClr>
              </a:solidFill>
              <a:latin typeface="Levenim MT" panose="02010502060101010101" pitchFamily="2" charset="-79"/>
              <a:cs typeface="Levenim MT" panose="02010502060101010101" pitchFamily="2" charset="-79"/>
            </a:endParaRPr>
          </a:p>
          <a:p>
            <a:pPr algn="l" eaLnBrk="1" hangingPunct="1"/>
            <a:r>
              <a:rPr lang="en-US" sz="2400" b="1" dirty="0" smtClean="0">
                <a:solidFill>
                  <a:schemeClr val="bg2">
                    <a:lumMod val="50000"/>
                  </a:schemeClr>
                </a:solidFill>
                <a:latin typeface="Levenim MT" panose="02010502060101010101" pitchFamily="2" charset="-79"/>
                <a:cs typeface="Levenim MT" panose="02010502060101010101" pitchFamily="2" charset="-79"/>
              </a:rPr>
              <a:t>Central Planning:</a:t>
            </a:r>
            <a:endParaRPr lang="en-US" sz="2600" b="1" dirty="0" smtClean="0">
              <a:solidFill>
                <a:schemeClr val="tx1"/>
              </a:solidFill>
              <a:latin typeface="Baskerville Old Face" panose="02020602080505020303" pitchFamily="18" charset="0"/>
            </a:endParaRPr>
          </a:p>
          <a:p>
            <a:pPr marL="457200" indent="-457200" algn="l" eaLnBrk="1" hangingPunct="1">
              <a:buFont typeface="Wingdings" pitchFamily="2" charset="2"/>
              <a:buChar char="Ø"/>
            </a:pPr>
            <a:r>
              <a:rPr lang="en-US" sz="2600" b="1" dirty="0" smtClean="0">
                <a:solidFill>
                  <a:schemeClr val="tx1"/>
                </a:solidFill>
                <a:latin typeface="Baskerville Old Face" panose="02020602080505020303" pitchFamily="18" charset="0"/>
              </a:rPr>
              <a:t>Central economic planning means the making of major economic decision-what and how much to produced, How, when and where is to be produced, and to whom it is to be allocated.</a:t>
            </a:r>
          </a:p>
        </p:txBody>
      </p:sp>
      <p:sp>
        <p:nvSpPr>
          <p:cNvPr id="4"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1214611071"/>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400" b="1" dirty="0" smtClean="0">
                <a:solidFill>
                  <a:schemeClr val="accent6">
                    <a:lumMod val="75000"/>
                  </a:schemeClr>
                </a:solidFill>
                <a:latin typeface="Levenim MT" panose="02010502060101010101" pitchFamily="2" charset="-79"/>
                <a:cs typeface="Levenim MT" panose="02010502060101010101" pitchFamily="2" charset="-79"/>
              </a:rPr>
              <a:t>Basic Characteristics of  Socialism (I)</a:t>
            </a:r>
            <a:endParaRPr lang="en-US" sz="2400" b="1" dirty="0">
              <a:solidFill>
                <a:schemeClr val="accent6">
                  <a:lumMod val="75000"/>
                </a:schemeClr>
              </a:solidFill>
              <a:latin typeface="Levenim MT" panose="02010502060101010101" pitchFamily="2" charset="-79"/>
              <a:cs typeface="Levenim MT" panose="02010502060101010101" pitchFamily="2" charset="-79"/>
            </a:endParaRPr>
          </a:p>
          <a:p>
            <a:pPr algn="l" eaLnBrk="1" hangingPunct="1"/>
            <a:r>
              <a:rPr lang="en-US" sz="2400" b="1" dirty="0" smtClean="0">
                <a:solidFill>
                  <a:schemeClr val="bg2">
                    <a:lumMod val="50000"/>
                  </a:schemeClr>
                </a:solidFill>
                <a:latin typeface="Levenim MT" panose="02010502060101010101" pitchFamily="2" charset="-79"/>
                <a:cs typeface="Levenim MT" panose="02010502060101010101" pitchFamily="2" charset="-79"/>
              </a:rPr>
              <a:t>Central Planning:</a:t>
            </a:r>
            <a:endParaRPr lang="en-US" sz="2600" b="1" dirty="0" smtClean="0">
              <a:solidFill>
                <a:schemeClr val="tx1"/>
              </a:solidFill>
              <a:latin typeface="Baskerville Old Face" panose="02020602080505020303" pitchFamily="18" charset="0"/>
            </a:endParaRPr>
          </a:p>
          <a:p>
            <a:pPr marL="457200" indent="-457200" algn="l" eaLnBrk="1" hangingPunct="1">
              <a:buFont typeface="Wingdings" pitchFamily="2" charset="2"/>
              <a:buChar char="Ø"/>
            </a:pPr>
            <a:r>
              <a:rPr lang="en-US" sz="2600" b="1" dirty="0" smtClean="0">
                <a:solidFill>
                  <a:schemeClr val="tx1"/>
                </a:solidFill>
                <a:latin typeface="Baskerville Old Face" panose="02020602080505020303" pitchFamily="18" charset="0"/>
              </a:rPr>
              <a:t>The central planning authority organizes and utilizes the economic resources  for the purpose of achieving definite objectives and target laid down in the plan during a specified period of time.</a:t>
            </a:r>
          </a:p>
        </p:txBody>
      </p:sp>
      <p:sp>
        <p:nvSpPr>
          <p:cNvPr id="4"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60058761"/>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400" b="1" dirty="0" smtClean="0">
                <a:solidFill>
                  <a:schemeClr val="accent6">
                    <a:lumMod val="75000"/>
                  </a:schemeClr>
                </a:solidFill>
                <a:latin typeface="Levenim MT" panose="02010502060101010101" pitchFamily="2" charset="-79"/>
                <a:cs typeface="Levenim MT" panose="02010502060101010101" pitchFamily="2" charset="-79"/>
              </a:rPr>
              <a:t>Basic Characteristics of  Socialism (I)</a:t>
            </a:r>
            <a:endParaRPr lang="en-US" sz="2400" b="1" dirty="0">
              <a:solidFill>
                <a:schemeClr val="accent6">
                  <a:lumMod val="75000"/>
                </a:schemeClr>
              </a:solidFill>
              <a:latin typeface="Levenim MT" panose="02010502060101010101" pitchFamily="2" charset="-79"/>
              <a:cs typeface="Levenim MT" panose="02010502060101010101" pitchFamily="2" charset="-79"/>
            </a:endParaRPr>
          </a:p>
          <a:p>
            <a:pPr algn="l" eaLnBrk="1" hangingPunct="1"/>
            <a:r>
              <a:rPr lang="en-US" sz="2400" b="1" dirty="0" smtClean="0">
                <a:solidFill>
                  <a:schemeClr val="bg2">
                    <a:lumMod val="50000"/>
                  </a:schemeClr>
                </a:solidFill>
                <a:latin typeface="Levenim MT" panose="02010502060101010101" pitchFamily="2" charset="-79"/>
                <a:cs typeface="Levenim MT" panose="02010502060101010101" pitchFamily="2" charset="-79"/>
              </a:rPr>
              <a:t>Freedom of Consumption:</a:t>
            </a:r>
            <a:endParaRPr lang="en-US" sz="2600" b="1" dirty="0" smtClean="0">
              <a:solidFill>
                <a:schemeClr val="tx1"/>
              </a:solidFill>
              <a:latin typeface="Baskerville Old Face" panose="02020602080505020303" pitchFamily="18" charset="0"/>
            </a:endParaRPr>
          </a:p>
          <a:p>
            <a:pPr marL="457200" indent="-457200" algn="l" eaLnBrk="1" hangingPunct="1">
              <a:buFont typeface="Wingdings" pitchFamily="2" charset="2"/>
              <a:buChar char="Ø"/>
            </a:pPr>
            <a:r>
              <a:rPr lang="en-US" sz="2600" b="1" dirty="0" smtClean="0">
                <a:solidFill>
                  <a:schemeClr val="tx1"/>
                </a:solidFill>
                <a:latin typeface="Baskerville Old Face" panose="02020602080505020303" pitchFamily="18" charset="0"/>
              </a:rPr>
              <a:t>Production in state is generally governed by the preferences of consumers, and the available commodities are distributed to the consumers at fixed prices through the state-run departments.</a:t>
            </a:r>
          </a:p>
        </p:txBody>
      </p:sp>
      <p:sp>
        <p:nvSpPr>
          <p:cNvPr id="4"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806032178"/>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400" b="1" dirty="0" smtClean="0">
                <a:solidFill>
                  <a:schemeClr val="accent6">
                    <a:lumMod val="75000"/>
                  </a:schemeClr>
                </a:solidFill>
                <a:latin typeface="Levenim MT" panose="02010502060101010101" pitchFamily="2" charset="-79"/>
                <a:cs typeface="Levenim MT" panose="02010502060101010101" pitchFamily="2" charset="-79"/>
              </a:rPr>
              <a:t>Basic Characteristics of  Socialism (I)</a:t>
            </a:r>
            <a:endParaRPr lang="en-US" sz="2400" b="1" dirty="0">
              <a:solidFill>
                <a:schemeClr val="accent6">
                  <a:lumMod val="75000"/>
                </a:schemeClr>
              </a:solidFill>
              <a:latin typeface="Levenim MT" panose="02010502060101010101" pitchFamily="2" charset="-79"/>
              <a:cs typeface="Levenim MT" panose="02010502060101010101" pitchFamily="2" charset="-79"/>
            </a:endParaRPr>
          </a:p>
          <a:p>
            <a:pPr algn="l" eaLnBrk="1" hangingPunct="1"/>
            <a:r>
              <a:rPr lang="en-US" sz="2400" b="1" dirty="0" smtClean="0">
                <a:solidFill>
                  <a:schemeClr val="bg2">
                    <a:lumMod val="50000"/>
                  </a:schemeClr>
                </a:solidFill>
                <a:latin typeface="Levenim MT" panose="02010502060101010101" pitchFamily="2" charset="-79"/>
                <a:cs typeface="Levenim MT" panose="02010502060101010101" pitchFamily="2" charset="-79"/>
              </a:rPr>
              <a:t>Freedom of Consumption:</a:t>
            </a:r>
            <a:endParaRPr lang="en-US" sz="2600" b="1" dirty="0" smtClean="0">
              <a:solidFill>
                <a:schemeClr val="tx1"/>
              </a:solidFill>
              <a:latin typeface="Baskerville Old Face" panose="02020602080505020303" pitchFamily="18" charset="0"/>
            </a:endParaRPr>
          </a:p>
          <a:p>
            <a:pPr marL="457200" indent="-457200" algn="l" eaLnBrk="1" hangingPunct="1">
              <a:buFont typeface="Wingdings" pitchFamily="2" charset="2"/>
              <a:buChar char="Ø"/>
            </a:pPr>
            <a:r>
              <a:rPr lang="en-US" sz="2600" b="1" dirty="0" smtClean="0">
                <a:solidFill>
                  <a:schemeClr val="tx1"/>
                </a:solidFill>
                <a:latin typeface="Baskerville Old Face" panose="02020602080505020303" pitchFamily="18" charset="0"/>
              </a:rPr>
              <a:t>So the consumers’ sovereignty under socialism is confined to the choice of socially useful commodities.</a:t>
            </a:r>
          </a:p>
        </p:txBody>
      </p:sp>
      <p:sp>
        <p:nvSpPr>
          <p:cNvPr id="4"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168555369"/>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400" b="1" dirty="0" smtClean="0">
                <a:solidFill>
                  <a:schemeClr val="accent6">
                    <a:lumMod val="75000"/>
                  </a:schemeClr>
                </a:solidFill>
                <a:latin typeface="Levenim MT" panose="02010502060101010101" pitchFamily="2" charset="-79"/>
                <a:cs typeface="Levenim MT" panose="02010502060101010101" pitchFamily="2" charset="-79"/>
              </a:rPr>
              <a:t>Basic Characteristics of  Socialism (I)</a:t>
            </a:r>
            <a:endParaRPr lang="en-US" sz="2400" b="1" dirty="0">
              <a:solidFill>
                <a:schemeClr val="accent6">
                  <a:lumMod val="75000"/>
                </a:schemeClr>
              </a:solidFill>
              <a:latin typeface="Levenim MT" panose="02010502060101010101" pitchFamily="2" charset="-79"/>
              <a:cs typeface="Levenim MT" panose="02010502060101010101" pitchFamily="2" charset="-79"/>
            </a:endParaRPr>
          </a:p>
          <a:p>
            <a:pPr algn="l" eaLnBrk="1" hangingPunct="1"/>
            <a:r>
              <a:rPr lang="en-US" sz="2400" b="1" dirty="0" smtClean="0">
                <a:solidFill>
                  <a:schemeClr val="bg2">
                    <a:lumMod val="50000"/>
                  </a:schemeClr>
                </a:solidFill>
                <a:latin typeface="Levenim MT" panose="02010502060101010101" pitchFamily="2" charset="-79"/>
                <a:cs typeface="Levenim MT" panose="02010502060101010101" pitchFamily="2" charset="-79"/>
              </a:rPr>
              <a:t>Definite Objectives:</a:t>
            </a:r>
            <a:endParaRPr lang="en-US" sz="2600" b="1" dirty="0" smtClean="0">
              <a:solidFill>
                <a:schemeClr val="tx1"/>
              </a:solidFill>
              <a:latin typeface="Baskerville Old Face" panose="02020602080505020303" pitchFamily="18" charset="0"/>
            </a:endParaRPr>
          </a:p>
          <a:p>
            <a:pPr marL="457200" indent="-457200" algn="l" eaLnBrk="1" hangingPunct="1">
              <a:buFont typeface="Wingdings" pitchFamily="2" charset="2"/>
              <a:buChar char="Ø"/>
            </a:pPr>
            <a:r>
              <a:rPr lang="en-US" sz="2600" b="1" dirty="0" smtClean="0">
                <a:solidFill>
                  <a:schemeClr val="tx1"/>
                </a:solidFill>
                <a:latin typeface="Baskerville Old Face" panose="02020602080505020303" pitchFamily="18" charset="0"/>
              </a:rPr>
              <a:t>A Socialist economy operates within definite socio-economic objectives.</a:t>
            </a:r>
          </a:p>
          <a:p>
            <a:pPr algn="l" eaLnBrk="1" hangingPunct="1"/>
            <a:endParaRPr lang="en-US" sz="2600" b="1" dirty="0" smtClean="0">
              <a:solidFill>
                <a:schemeClr val="tx1"/>
              </a:solidFill>
              <a:latin typeface="Baskerville Old Face" panose="02020602080505020303" pitchFamily="18" charset="0"/>
            </a:endParaRPr>
          </a:p>
        </p:txBody>
      </p:sp>
      <p:sp>
        <p:nvSpPr>
          <p:cNvPr id="4"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115261842"/>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400" b="1" dirty="0" smtClean="0">
                <a:solidFill>
                  <a:schemeClr val="accent6">
                    <a:lumMod val="75000"/>
                  </a:schemeClr>
                </a:solidFill>
                <a:latin typeface="Levenim MT" panose="02010502060101010101" pitchFamily="2" charset="-79"/>
                <a:cs typeface="Levenim MT" panose="02010502060101010101" pitchFamily="2" charset="-79"/>
              </a:rPr>
              <a:t>Basic Characteristics of  Socialism (I)</a:t>
            </a:r>
            <a:endParaRPr lang="en-US" sz="2400" b="1" dirty="0">
              <a:solidFill>
                <a:schemeClr val="accent6">
                  <a:lumMod val="75000"/>
                </a:schemeClr>
              </a:solidFill>
              <a:latin typeface="Levenim MT" panose="02010502060101010101" pitchFamily="2" charset="-79"/>
              <a:cs typeface="Levenim MT" panose="02010502060101010101" pitchFamily="2" charset="-79"/>
            </a:endParaRPr>
          </a:p>
          <a:p>
            <a:pPr algn="l" eaLnBrk="1" hangingPunct="1"/>
            <a:r>
              <a:rPr lang="en-US" sz="2400" b="1" dirty="0" smtClean="0">
                <a:solidFill>
                  <a:schemeClr val="bg2">
                    <a:lumMod val="50000"/>
                  </a:schemeClr>
                </a:solidFill>
                <a:latin typeface="Levenim MT" panose="02010502060101010101" pitchFamily="2" charset="-79"/>
                <a:cs typeface="Levenim MT" panose="02010502060101010101" pitchFamily="2" charset="-79"/>
              </a:rPr>
              <a:t>Definite Objectives:</a:t>
            </a:r>
            <a:endParaRPr lang="en-US" sz="2600" b="1" dirty="0" smtClean="0">
              <a:solidFill>
                <a:schemeClr val="tx1"/>
              </a:solidFill>
              <a:latin typeface="Baskerville Old Face" panose="02020602080505020303" pitchFamily="18" charset="0"/>
            </a:endParaRPr>
          </a:p>
          <a:p>
            <a:pPr marL="457200" indent="-457200" algn="l" eaLnBrk="1" hangingPunct="1">
              <a:buFont typeface="Wingdings" pitchFamily="2" charset="2"/>
              <a:buChar char="Ø"/>
            </a:pPr>
            <a:r>
              <a:rPr lang="en-US" sz="2600" b="1" dirty="0" smtClean="0">
                <a:solidFill>
                  <a:schemeClr val="tx1"/>
                </a:solidFill>
                <a:latin typeface="Baskerville Old Face" panose="02020602080505020303" pitchFamily="18" charset="0"/>
              </a:rPr>
              <a:t>These objectives may concern;</a:t>
            </a:r>
          </a:p>
          <a:p>
            <a:pPr marL="514350" indent="-514350" algn="l" eaLnBrk="1" hangingPunct="1">
              <a:buFont typeface="+mj-lt"/>
              <a:buAutoNum type="arabicPeriod"/>
            </a:pPr>
            <a:r>
              <a:rPr lang="en-US" sz="2600" b="1" dirty="0" smtClean="0">
                <a:solidFill>
                  <a:schemeClr val="tx1"/>
                </a:solidFill>
                <a:latin typeface="Baskerville Old Face" panose="02020602080505020303" pitchFamily="18" charset="0"/>
              </a:rPr>
              <a:t>Aggregate demand</a:t>
            </a:r>
          </a:p>
          <a:p>
            <a:pPr marL="514350" indent="-514350" algn="l" eaLnBrk="1" hangingPunct="1">
              <a:buFont typeface="+mj-lt"/>
              <a:buAutoNum type="arabicPeriod"/>
            </a:pPr>
            <a:r>
              <a:rPr lang="en-US" sz="2600" b="1" dirty="0" smtClean="0">
                <a:solidFill>
                  <a:schemeClr val="tx1"/>
                </a:solidFill>
                <a:latin typeface="Baskerville Old Face" panose="02020602080505020303" pitchFamily="18" charset="0"/>
              </a:rPr>
              <a:t>Full employment</a:t>
            </a:r>
          </a:p>
          <a:p>
            <a:pPr marL="514350" indent="-514350" algn="l" eaLnBrk="1" hangingPunct="1">
              <a:buFont typeface="+mj-lt"/>
              <a:buAutoNum type="arabicPeriod"/>
            </a:pPr>
            <a:r>
              <a:rPr lang="en-US" sz="2600" b="1" dirty="0" smtClean="0">
                <a:solidFill>
                  <a:schemeClr val="tx1"/>
                </a:solidFill>
                <a:latin typeface="Baskerville Old Face" panose="02020602080505020303" pitchFamily="18" charset="0"/>
              </a:rPr>
              <a:t>Consumer Satisfaction</a:t>
            </a:r>
          </a:p>
          <a:p>
            <a:pPr marL="514350" indent="-514350" algn="l" eaLnBrk="1" hangingPunct="1">
              <a:buFont typeface="+mj-lt"/>
              <a:buAutoNum type="arabicPeriod"/>
            </a:pPr>
            <a:r>
              <a:rPr lang="en-US" sz="2600" b="1" dirty="0" smtClean="0">
                <a:solidFill>
                  <a:schemeClr val="tx1"/>
                </a:solidFill>
                <a:latin typeface="Baskerville Old Face" panose="02020602080505020303" pitchFamily="18" charset="0"/>
              </a:rPr>
              <a:t>Distribution of National Income</a:t>
            </a:r>
          </a:p>
          <a:p>
            <a:pPr marL="514350" indent="-514350" algn="l" eaLnBrk="1" hangingPunct="1">
              <a:buFont typeface="+mj-lt"/>
              <a:buAutoNum type="arabicPeriod"/>
            </a:pPr>
            <a:r>
              <a:rPr lang="en-US" sz="2600" b="1" dirty="0" smtClean="0">
                <a:solidFill>
                  <a:schemeClr val="tx1"/>
                </a:solidFill>
                <a:latin typeface="Baskerville Old Face" panose="02020602080505020303" pitchFamily="18" charset="0"/>
              </a:rPr>
              <a:t>Economic Development etc.</a:t>
            </a:r>
          </a:p>
          <a:p>
            <a:pPr algn="l" eaLnBrk="1" hangingPunct="1"/>
            <a:endParaRPr lang="en-US" sz="2600" b="1" dirty="0" smtClean="0">
              <a:solidFill>
                <a:schemeClr val="tx1"/>
              </a:solidFill>
              <a:latin typeface="Baskerville Old Face" panose="02020602080505020303" pitchFamily="18" charset="0"/>
            </a:endParaRPr>
          </a:p>
        </p:txBody>
      </p:sp>
      <p:sp>
        <p:nvSpPr>
          <p:cNvPr id="4"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1620739454"/>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400" b="1" dirty="0" smtClean="0">
                <a:solidFill>
                  <a:schemeClr val="accent6">
                    <a:lumMod val="75000"/>
                  </a:schemeClr>
                </a:solidFill>
                <a:latin typeface="Levenim MT" panose="02010502060101010101" pitchFamily="2" charset="-79"/>
                <a:cs typeface="Levenim MT" panose="02010502060101010101" pitchFamily="2" charset="-79"/>
              </a:rPr>
              <a:t>Basic Characteristics of  Socialism (I)</a:t>
            </a:r>
            <a:endParaRPr lang="en-US" sz="2400" b="1" dirty="0">
              <a:solidFill>
                <a:schemeClr val="accent6">
                  <a:lumMod val="75000"/>
                </a:schemeClr>
              </a:solidFill>
              <a:latin typeface="Levenim MT" panose="02010502060101010101" pitchFamily="2" charset="-79"/>
              <a:cs typeface="Levenim MT" panose="02010502060101010101" pitchFamily="2" charset="-79"/>
            </a:endParaRPr>
          </a:p>
          <a:p>
            <a:pPr algn="l" eaLnBrk="1" hangingPunct="1"/>
            <a:r>
              <a:rPr lang="en-US" sz="2400" b="1" dirty="0" smtClean="0">
                <a:solidFill>
                  <a:schemeClr val="bg2">
                    <a:lumMod val="50000"/>
                  </a:schemeClr>
                </a:solidFill>
                <a:latin typeface="Levenim MT" panose="02010502060101010101" pitchFamily="2" charset="-79"/>
                <a:cs typeface="Levenim MT" panose="02010502060101010101" pitchFamily="2" charset="-79"/>
              </a:rPr>
              <a:t>Equal Distribution of Income:</a:t>
            </a:r>
            <a:endParaRPr lang="en-US" sz="2600" b="1" dirty="0" smtClean="0">
              <a:solidFill>
                <a:schemeClr val="tx1"/>
              </a:solidFill>
              <a:latin typeface="Baskerville Old Face" panose="02020602080505020303" pitchFamily="18" charset="0"/>
            </a:endParaRPr>
          </a:p>
          <a:p>
            <a:pPr marL="457200" indent="-457200" algn="l" eaLnBrk="1" hangingPunct="1">
              <a:buFont typeface="Wingdings" pitchFamily="2" charset="2"/>
              <a:buChar char="Ø"/>
            </a:pPr>
            <a:r>
              <a:rPr lang="en-US" sz="2600" b="1" dirty="0" smtClean="0">
                <a:solidFill>
                  <a:schemeClr val="tx1"/>
                </a:solidFill>
                <a:latin typeface="Baskerville Old Face" panose="02020602080505020303" pitchFamily="18" charset="0"/>
              </a:rPr>
              <a:t>There is a great equality of income distribution as compared with a free market economy</a:t>
            </a:r>
          </a:p>
        </p:txBody>
      </p:sp>
      <p:sp>
        <p:nvSpPr>
          <p:cNvPr id="4"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770570458"/>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400" b="1" dirty="0" smtClean="0">
                <a:solidFill>
                  <a:schemeClr val="accent6">
                    <a:lumMod val="75000"/>
                  </a:schemeClr>
                </a:solidFill>
                <a:latin typeface="Levenim MT" panose="02010502060101010101" pitchFamily="2" charset="-79"/>
                <a:cs typeface="Levenim MT" panose="02010502060101010101" pitchFamily="2" charset="-79"/>
              </a:rPr>
              <a:t>Basic Characteristics of  Socialism (I)</a:t>
            </a:r>
            <a:endParaRPr lang="en-US" sz="2400" b="1" dirty="0">
              <a:solidFill>
                <a:schemeClr val="accent6">
                  <a:lumMod val="75000"/>
                </a:schemeClr>
              </a:solidFill>
              <a:latin typeface="Levenim MT" panose="02010502060101010101" pitchFamily="2" charset="-79"/>
              <a:cs typeface="Levenim MT" panose="02010502060101010101" pitchFamily="2" charset="-79"/>
            </a:endParaRPr>
          </a:p>
          <a:p>
            <a:pPr algn="l" eaLnBrk="1" hangingPunct="1"/>
            <a:r>
              <a:rPr lang="en-US" sz="2400" b="1" dirty="0" smtClean="0">
                <a:solidFill>
                  <a:schemeClr val="bg2">
                    <a:lumMod val="50000"/>
                  </a:schemeClr>
                </a:solidFill>
                <a:latin typeface="Levenim MT" panose="02010502060101010101" pitchFamily="2" charset="-79"/>
                <a:cs typeface="Levenim MT" panose="02010502060101010101" pitchFamily="2" charset="-79"/>
              </a:rPr>
              <a:t>Equal Distribution of Income:</a:t>
            </a:r>
            <a:endParaRPr lang="en-US" sz="2600" b="1" dirty="0" smtClean="0">
              <a:solidFill>
                <a:schemeClr val="tx1"/>
              </a:solidFill>
              <a:latin typeface="Baskerville Old Face" panose="02020602080505020303" pitchFamily="18" charset="0"/>
            </a:endParaRPr>
          </a:p>
          <a:p>
            <a:pPr marL="457200" indent="-457200" algn="l" eaLnBrk="1" hangingPunct="1">
              <a:buFont typeface="Wingdings" pitchFamily="2" charset="2"/>
              <a:buChar char="Ø"/>
            </a:pPr>
            <a:r>
              <a:rPr lang="en-US" sz="2600" b="1" dirty="0" smtClean="0">
                <a:solidFill>
                  <a:schemeClr val="tx1"/>
                </a:solidFill>
                <a:latin typeface="Baskerville Old Face" panose="02020602080505020303" pitchFamily="18" charset="0"/>
              </a:rPr>
              <a:t>The elimination of private ownership, means of production,  accumulation and profit motives under socialism prevent the centralization of wealth in the hands of few rich people.</a:t>
            </a:r>
          </a:p>
        </p:txBody>
      </p:sp>
      <p:sp>
        <p:nvSpPr>
          <p:cNvPr id="4"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97488915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Introduction to Capitalism (II)</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p14="http://schemas.microsoft.com/office/powerpoint/2010/main" val="4040461182"/>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400" b="1" dirty="0" smtClean="0">
                <a:solidFill>
                  <a:schemeClr val="accent6">
                    <a:lumMod val="75000"/>
                  </a:schemeClr>
                </a:solidFill>
                <a:latin typeface="Levenim MT" panose="02010502060101010101" pitchFamily="2" charset="-79"/>
                <a:cs typeface="Levenim MT" panose="02010502060101010101" pitchFamily="2" charset="-79"/>
              </a:rPr>
              <a:t>Basic Characteristics of  Socialism (I)</a:t>
            </a:r>
            <a:endParaRPr lang="en-US" sz="2400" b="1" dirty="0">
              <a:solidFill>
                <a:schemeClr val="accent6">
                  <a:lumMod val="75000"/>
                </a:schemeClr>
              </a:solidFill>
              <a:latin typeface="Levenim MT" panose="02010502060101010101" pitchFamily="2" charset="-79"/>
              <a:cs typeface="Levenim MT" panose="02010502060101010101" pitchFamily="2" charset="-79"/>
            </a:endParaRPr>
          </a:p>
          <a:p>
            <a:pPr algn="l" eaLnBrk="1" hangingPunct="1"/>
            <a:r>
              <a:rPr lang="en-US" sz="2400" b="1" dirty="0" smtClean="0">
                <a:solidFill>
                  <a:schemeClr val="bg2">
                    <a:lumMod val="50000"/>
                  </a:schemeClr>
                </a:solidFill>
                <a:latin typeface="Levenim MT" panose="02010502060101010101" pitchFamily="2" charset="-79"/>
                <a:cs typeface="Levenim MT" panose="02010502060101010101" pitchFamily="2" charset="-79"/>
              </a:rPr>
              <a:t>Equal Distribution of Income:</a:t>
            </a:r>
            <a:endParaRPr lang="en-US" sz="2600" b="1" dirty="0" smtClean="0">
              <a:solidFill>
                <a:schemeClr val="tx1"/>
              </a:solidFill>
              <a:latin typeface="Baskerville Old Face" panose="02020602080505020303" pitchFamily="18" charset="0"/>
            </a:endParaRPr>
          </a:p>
          <a:p>
            <a:pPr marL="457200" indent="-457200" algn="l" eaLnBrk="1" hangingPunct="1">
              <a:buFont typeface="Wingdings" pitchFamily="2" charset="2"/>
              <a:buChar char="Ø"/>
            </a:pPr>
            <a:r>
              <a:rPr lang="en-US" sz="2600" b="1" dirty="0" smtClean="0">
                <a:solidFill>
                  <a:schemeClr val="tx1"/>
                </a:solidFill>
                <a:latin typeface="Baskerville Old Face" panose="02020602080505020303" pitchFamily="18" charset="0"/>
              </a:rPr>
              <a:t>The unearned income in the form of rent, interest and profit go to the state which utilizes then in providing free education, public health and social security to the masses.</a:t>
            </a:r>
          </a:p>
        </p:txBody>
      </p:sp>
      <p:sp>
        <p:nvSpPr>
          <p:cNvPr id="4"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161963163"/>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400" b="1" dirty="0" smtClean="0">
                <a:solidFill>
                  <a:schemeClr val="accent6">
                    <a:lumMod val="75000"/>
                  </a:schemeClr>
                </a:solidFill>
                <a:latin typeface="Levenim MT" panose="02010502060101010101" pitchFamily="2" charset="-79"/>
                <a:cs typeface="Levenim MT" panose="02010502060101010101" pitchFamily="2" charset="-79"/>
              </a:rPr>
              <a:t>Basic Characteristics of  Socialism (I)</a:t>
            </a:r>
            <a:endParaRPr lang="en-US" sz="2400" b="1" dirty="0">
              <a:solidFill>
                <a:schemeClr val="accent6">
                  <a:lumMod val="75000"/>
                </a:schemeClr>
              </a:solidFill>
              <a:latin typeface="Levenim MT" panose="02010502060101010101" pitchFamily="2" charset="-79"/>
              <a:cs typeface="Levenim MT" panose="02010502060101010101" pitchFamily="2" charset="-79"/>
            </a:endParaRPr>
          </a:p>
          <a:p>
            <a:pPr algn="l" eaLnBrk="1" hangingPunct="1"/>
            <a:r>
              <a:rPr lang="en-US" sz="2400" b="1" dirty="0" smtClean="0">
                <a:solidFill>
                  <a:schemeClr val="bg2">
                    <a:lumMod val="50000"/>
                  </a:schemeClr>
                </a:solidFill>
                <a:latin typeface="Levenim MT" panose="02010502060101010101" pitchFamily="2" charset="-79"/>
                <a:cs typeface="Levenim MT" panose="02010502060101010101" pitchFamily="2" charset="-79"/>
              </a:rPr>
              <a:t>Planning and the pricing Process:</a:t>
            </a:r>
            <a:endParaRPr lang="en-US" sz="2600" b="1" dirty="0" smtClean="0">
              <a:solidFill>
                <a:schemeClr val="tx1"/>
              </a:solidFill>
              <a:latin typeface="Baskerville Old Face" panose="02020602080505020303" pitchFamily="18" charset="0"/>
            </a:endParaRPr>
          </a:p>
          <a:p>
            <a:pPr marL="457200" indent="-457200" algn="l" eaLnBrk="1" hangingPunct="1">
              <a:buFont typeface="Wingdings" pitchFamily="2" charset="2"/>
              <a:buChar char="Ø"/>
            </a:pPr>
            <a:r>
              <a:rPr lang="en-US" sz="2600" b="1" dirty="0" smtClean="0">
                <a:solidFill>
                  <a:schemeClr val="tx1"/>
                </a:solidFill>
                <a:latin typeface="Baskerville Old Face" panose="02020602080505020303" pitchFamily="18" charset="0"/>
              </a:rPr>
              <a:t>The price process under socialism does not operate freely but works under the control and regulation of the central planning authority.</a:t>
            </a:r>
          </a:p>
        </p:txBody>
      </p:sp>
      <p:sp>
        <p:nvSpPr>
          <p:cNvPr id="4"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4268555992"/>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400" b="1" dirty="0" smtClean="0">
                <a:solidFill>
                  <a:schemeClr val="accent6">
                    <a:lumMod val="75000"/>
                  </a:schemeClr>
                </a:solidFill>
                <a:latin typeface="Levenim MT" panose="02010502060101010101" pitchFamily="2" charset="-79"/>
                <a:cs typeface="Levenim MT" panose="02010502060101010101" pitchFamily="2" charset="-79"/>
              </a:rPr>
              <a:t>Basic Characteristics of  Socialism (I)</a:t>
            </a:r>
            <a:endParaRPr lang="en-US" sz="2400" b="1" dirty="0">
              <a:solidFill>
                <a:schemeClr val="accent6">
                  <a:lumMod val="75000"/>
                </a:schemeClr>
              </a:solidFill>
              <a:latin typeface="Levenim MT" panose="02010502060101010101" pitchFamily="2" charset="-79"/>
              <a:cs typeface="Levenim MT" panose="02010502060101010101" pitchFamily="2" charset="-79"/>
            </a:endParaRPr>
          </a:p>
          <a:p>
            <a:pPr algn="l" eaLnBrk="1" hangingPunct="1"/>
            <a:r>
              <a:rPr lang="en-US" sz="2400" b="1" dirty="0" smtClean="0">
                <a:solidFill>
                  <a:schemeClr val="bg2">
                    <a:lumMod val="50000"/>
                  </a:schemeClr>
                </a:solidFill>
                <a:latin typeface="Levenim MT" panose="02010502060101010101" pitchFamily="2" charset="-79"/>
                <a:cs typeface="Levenim MT" panose="02010502060101010101" pitchFamily="2" charset="-79"/>
              </a:rPr>
              <a:t>Planning and the pricing Process:</a:t>
            </a:r>
            <a:endParaRPr lang="en-US" sz="2600" b="1" dirty="0" smtClean="0">
              <a:solidFill>
                <a:schemeClr val="tx1"/>
              </a:solidFill>
              <a:latin typeface="Baskerville Old Face" panose="02020602080505020303" pitchFamily="18" charset="0"/>
            </a:endParaRPr>
          </a:p>
          <a:p>
            <a:pPr marL="457200" indent="-457200" algn="l" eaLnBrk="1" hangingPunct="1">
              <a:buFont typeface="Wingdings" pitchFamily="2" charset="2"/>
              <a:buChar char="Ø"/>
            </a:pPr>
            <a:r>
              <a:rPr lang="en-US" sz="2600" b="1" dirty="0" smtClean="0">
                <a:solidFill>
                  <a:schemeClr val="tx1"/>
                </a:solidFill>
                <a:latin typeface="Baskerville Old Face" panose="02020602080505020303" pitchFamily="18" charset="0"/>
              </a:rPr>
              <a:t>There are administered prices which are fixed by the central planning authority.</a:t>
            </a:r>
          </a:p>
          <a:p>
            <a:pPr algn="l" eaLnBrk="1" hangingPunct="1"/>
            <a:endParaRPr lang="en-US" sz="2600" b="1" dirty="0" smtClean="0">
              <a:solidFill>
                <a:schemeClr val="tx1"/>
              </a:solidFill>
              <a:latin typeface="Baskerville Old Face" panose="02020602080505020303" pitchFamily="18" charset="0"/>
            </a:endParaRPr>
          </a:p>
        </p:txBody>
      </p:sp>
      <p:sp>
        <p:nvSpPr>
          <p:cNvPr id="4"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674885673"/>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400" b="1" dirty="0" smtClean="0">
                <a:solidFill>
                  <a:schemeClr val="accent6">
                    <a:lumMod val="75000"/>
                  </a:schemeClr>
                </a:solidFill>
                <a:latin typeface="Levenim MT" panose="02010502060101010101" pitchFamily="2" charset="-79"/>
                <a:cs typeface="Levenim MT" panose="02010502060101010101" pitchFamily="2" charset="-79"/>
              </a:rPr>
              <a:t>Basic Characteristics of  Socialism (I)</a:t>
            </a:r>
            <a:endParaRPr lang="en-US" sz="2400" b="1" dirty="0">
              <a:solidFill>
                <a:schemeClr val="accent6">
                  <a:lumMod val="75000"/>
                </a:schemeClr>
              </a:solidFill>
              <a:latin typeface="Levenim MT" panose="02010502060101010101" pitchFamily="2" charset="-79"/>
              <a:cs typeface="Levenim MT" panose="02010502060101010101" pitchFamily="2" charset="-79"/>
            </a:endParaRPr>
          </a:p>
          <a:p>
            <a:pPr algn="l" eaLnBrk="1" hangingPunct="1"/>
            <a:r>
              <a:rPr lang="en-US" sz="2400" b="1" dirty="0" smtClean="0">
                <a:solidFill>
                  <a:schemeClr val="bg2">
                    <a:lumMod val="50000"/>
                  </a:schemeClr>
                </a:solidFill>
                <a:latin typeface="Levenim MT" panose="02010502060101010101" pitchFamily="2" charset="-79"/>
                <a:cs typeface="Levenim MT" panose="02010502060101010101" pitchFamily="2" charset="-79"/>
              </a:rPr>
              <a:t>Planning and the pricing Process:</a:t>
            </a:r>
            <a:endParaRPr lang="en-US" sz="2600" b="1" dirty="0" smtClean="0">
              <a:solidFill>
                <a:schemeClr val="tx1"/>
              </a:solidFill>
              <a:latin typeface="Baskerville Old Face" panose="02020602080505020303" pitchFamily="18" charset="0"/>
            </a:endParaRPr>
          </a:p>
          <a:p>
            <a:pPr marL="457200" indent="-457200" algn="l" eaLnBrk="1" hangingPunct="1">
              <a:buFont typeface="Wingdings" pitchFamily="2" charset="2"/>
              <a:buChar char="Ø"/>
            </a:pPr>
            <a:r>
              <a:rPr lang="en-US" sz="2600" b="1" dirty="0" smtClean="0">
                <a:solidFill>
                  <a:schemeClr val="tx1"/>
                </a:solidFill>
                <a:latin typeface="Baskerville Old Face" panose="02020602080505020303" pitchFamily="18" charset="0"/>
              </a:rPr>
              <a:t>There are also accounting prices on the basis of which the manager decide about the production of consumer and investment goods, and also about the choice of production method.</a:t>
            </a:r>
          </a:p>
          <a:p>
            <a:pPr algn="l" eaLnBrk="1" hangingPunct="1"/>
            <a:endParaRPr lang="en-US" sz="2600" b="1" dirty="0" smtClean="0">
              <a:solidFill>
                <a:schemeClr val="tx1"/>
              </a:solidFill>
              <a:latin typeface="Baskerville Old Face" panose="02020602080505020303" pitchFamily="18" charset="0"/>
            </a:endParaRPr>
          </a:p>
        </p:txBody>
      </p:sp>
      <p:sp>
        <p:nvSpPr>
          <p:cNvPr id="4"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6" name="TextBox 5"/>
          <p:cNvSpPr txBox="1"/>
          <p:nvPr/>
        </p:nvSpPr>
        <p:spPr>
          <a:xfrm>
            <a:off x="2362200" y="3957935"/>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p14="http://schemas.microsoft.com/office/powerpoint/2010/main" val="673149782"/>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Basic Characteristics of Socialism (II)</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p14="http://schemas.microsoft.com/office/powerpoint/2010/main" val="2874280401"/>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400" b="1" dirty="0" smtClean="0">
                <a:solidFill>
                  <a:schemeClr val="accent6">
                    <a:lumMod val="75000"/>
                  </a:schemeClr>
                </a:solidFill>
                <a:latin typeface="Levenim MT" panose="02010502060101010101" pitchFamily="2" charset="-79"/>
                <a:cs typeface="Levenim MT" panose="02010502060101010101" pitchFamily="2" charset="-79"/>
              </a:rPr>
              <a:t>Basic Characteristics of  Socialism (II)</a:t>
            </a:r>
            <a:endParaRPr lang="en-US" sz="2400" b="1" dirty="0">
              <a:solidFill>
                <a:schemeClr val="accent6">
                  <a:lumMod val="75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Distinctive features of socialism, briefly speaking includes:</a:t>
            </a:r>
          </a:p>
          <a:p>
            <a:pPr marL="457200" indent="-457200" algn="l" eaLnBrk="1" hangingPunct="1">
              <a:buFont typeface="Wingdings" pitchFamily="2" charset="2"/>
              <a:buChar char="Ø"/>
            </a:pPr>
            <a:endParaRPr lang="en-US" sz="2600" b="1" dirty="0">
              <a:solidFill>
                <a:schemeClr val="tx1"/>
              </a:solidFill>
              <a:latin typeface="Baskerville Old Face" panose="02020602080505020303" pitchFamily="18" charset="0"/>
            </a:endParaRPr>
          </a:p>
          <a:p>
            <a:pPr marL="457200" indent="-457200" algn="l" eaLnBrk="1" hangingPunct="1">
              <a:buFont typeface="Wingdings" pitchFamily="2" charset="2"/>
              <a:buChar char="Ø"/>
            </a:pPr>
            <a:r>
              <a:rPr lang="en-US" sz="2600" b="1" dirty="0" smtClean="0">
                <a:solidFill>
                  <a:schemeClr val="tx1"/>
                </a:solidFill>
                <a:latin typeface="Baskerville Old Face" panose="02020602080505020303" pitchFamily="18" charset="0"/>
              </a:rPr>
              <a:t>Socialism teaches about the equal distribution of wealth which is against the teachings of Islam</a:t>
            </a:r>
          </a:p>
        </p:txBody>
      </p:sp>
      <p:sp>
        <p:nvSpPr>
          <p:cNvPr id="4"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1502072086"/>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400" b="1" dirty="0" smtClean="0">
                <a:solidFill>
                  <a:schemeClr val="accent6">
                    <a:lumMod val="75000"/>
                  </a:schemeClr>
                </a:solidFill>
                <a:latin typeface="Levenim MT" panose="02010502060101010101" pitchFamily="2" charset="-79"/>
                <a:cs typeface="Levenim MT" panose="02010502060101010101" pitchFamily="2" charset="-79"/>
              </a:rPr>
              <a:t>Basic Characteristics of  Socialism (II)</a:t>
            </a:r>
            <a:endParaRPr lang="en-US" sz="2400" b="1" dirty="0">
              <a:solidFill>
                <a:schemeClr val="accent6">
                  <a:lumMod val="75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Distinctive features of socialism, briefly speaking includes:</a:t>
            </a:r>
          </a:p>
          <a:p>
            <a:pPr marL="457200" indent="-457200" algn="l" eaLnBrk="1" hangingPunct="1">
              <a:buFont typeface="Wingdings" pitchFamily="2" charset="2"/>
              <a:buChar char="Ø"/>
            </a:pPr>
            <a:endParaRPr lang="en-US" sz="2600" b="1" dirty="0">
              <a:solidFill>
                <a:schemeClr val="tx1"/>
              </a:solidFill>
              <a:latin typeface="Baskerville Old Face" panose="02020602080505020303" pitchFamily="18" charset="0"/>
            </a:endParaRPr>
          </a:p>
          <a:p>
            <a:pPr marL="457200" indent="-457200" algn="l" eaLnBrk="1" hangingPunct="1">
              <a:buFont typeface="Wingdings" pitchFamily="2" charset="2"/>
              <a:buChar char="Ø"/>
            </a:pPr>
            <a:r>
              <a:rPr lang="en-US" sz="2600" b="1" dirty="0" smtClean="0">
                <a:solidFill>
                  <a:schemeClr val="tx1"/>
                </a:solidFill>
                <a:latin typeface="Baskerville Old Face" panose="02020602080505020303" pitchFamily="18" charset="0"/>
              </a:rPr>
              <a:t>It ensures the provision of basic necessities of life for every citizen of the state</a:t>
            </a:r>
          </a:p>
        </p:txBody>
      </p:sp>
      <p:sp>
        <p:nvSpPr>
          <p:cNvPr id="6"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194936249"/>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400" b="1" dirty="0" smtClean="0">
                <a:solidFill>
                  <a:schemeClr val="accent6">
                    <a:lumMod val="75000"/>
                  </a:schemeClr>
                </a:solidFill>
                <a:latin typeface="Levenim MT" panose="02010502060101010101" pitchFamily="2" charset="-79"/>
                <a:cs typeface="Levenim MT" panose="02010502060101010101" pitchFamily="2" charset="-79"/>
              </a:rPr>
              <a:t>Basic Characteristics of  Socialism (II)</a:t>
            </a:r>
            <a:endParaRPr lang="en-US" sz="2400" b="1" dirty="0">
              <a:solidFill>
                <a:schemeClr val="accent6">
                  <a:lumMod val="75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Distinctive features of socialism, briefly speaking includes:</a:t>
            </a:r>
          </a:p>
          <a:p>
            <a:pPr marL="457200" indent="-457200" algn="l" eaLnBrk="1" hangingPunct="1">
              <a:buFont typeface="Wingdings" pitchFamily="2" charset="2"/>
              <a:buChar char="Ø"/>
            </a:pPr>
            <a:endParaRPr lang="en-US" sz="2600" b="1" dirty="0">
              <a:solidFill>
                <a:schemeClr val="tx1"/>
              </a:solidFill>
              <a:latin typeface="Baskerville Old Face" panose="02020602080505020303" pitchFamily="18" charset="0"/>
            </a:endParaRPr>
          </a:p>
          <a:p>
            <a:pPr marL="457200" indent="-457200" algn="l" eaLnBrk="1" hangingPunct="1">
              <a:buFont typeface="Wingdings" pitchFamily="2" charset="2"/>
              <a:buChar char="Ø"/>
            </a:pPr>
            <a:r>
              <a:rPr lang="en-US" sz="2600" b="1" dirty="0" smtClean="0">
                <a:solidFill>
                  <a:schemeClr val="tx1"/>
                </a:solidFill>
                <a:latin typeface="Baskerville Old Face" panose="02020602080505020303" pitchFamily="18" charset="0"/>
              </a:rPr>
              <a:t>Private ownership of property and of all the means of production, distribution and exchange is totally abolished</a:t>
            </a:r>
          </a:p>
        </p:txBody>
      </p:sp>
      <p:sp>
        <p:nvSpPr>
          <p:cNvPr id="4"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839840748"/>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400" b="1" dirty="0" smtClean="0">
                <a:solidFill>
                  <a:schemeClr val="accent6">
                    <a:lumMod val="75000"/>
                  </a:schemeClr>
                </a:solidFill>
                <a:latin typeface="Levenim MT" panose="02010502060101010101" pitchFamily="2" charset="-79"/>
                <a:cs typeface="Levenim MT" panose="02010502060101010101" pitchFamily="2" charset="-79"/>
              </a:rPr>
              <a:t>Basic Characteristics of  Socialism (II)</a:t>
            </a:r>
            <a:endParaRPr lang="en-US" sz="2400" b="1" dirty="0">
              <a:solidFill>
                <a:schemeClr val="accent6">
                  <a:lumMod val="75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Distinctive features of socialism, briefly speaking includes:</a:t>
            </a:r>
          </a:p>
          <a:p>
            <a:pPr marL="457200" indent="-457200" algn="l" eaLnBrk="1" hangingPunct="1">
              <a:buFont typeface="Wingdings" pitchFamily="2" charset="2"/>
              <a:buChar char="Ø"/>
            </a:pPr>
            <a:endParaRPr lang="en-US" sz="2600" b="1" dirty="0">
              <a:solidFill>
                <a:schemeClr val="tx1"/>
              </a:solidFill>
              <a:latin typeface="Baskerville Old Face" panose="02020602080505020303" pitchFamily="18" charset="0"/>
            </a:endParaRPr>
          </a:p>
          <a:p>
            <a:pPr marL="457200" indent="-457200" algn="l" eaLnBrk="1" hangingPunct="1">
              <a:buFont typeface="Wingdings" pitchFamily="2" charset="2"/>
              <a:buChar char="Ø"/>
            </a:pPr>
            <a:r>
              <a:rPr lang="en-US" sz="2600" b="1" dirty="0" smtClean="0">
                <a:solidFill>
                  <a:schemeClr val="tx1"/>
                </a:solidFill>
                <a:latin typeface="Baskerville Old Face" panose="02020602080505020303" pitchFamily="18" charset="0"/>
              </a:rPr>
              <a:t>The system leads to management of these means of production by the bureaucracy</a:t>
            </a:r>
          </a:p>
        </p:txBody>
      </p:sp>
      <p:sp>
        <p:nvSpPr>
          <p:cNvPr id="4"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101056846"/>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400" b="1" dirty="0" smtClean="0">
                <a:solidFill>
                  <a:schemeClr val="accent6">
                    <a:lumMod val="75000"/>
                  </a:schemeClr>
                </a:solidFill>
                <a:latin typeface="Levenim MT" panose="02010502060101010101" pitchFamily="2" charset="-79"/>
                <a:cs typeface="Levenim MT" panose="02010502060101010101" pitchFamily="2" charset="-79"/>
              </a:rPr>
              <a:t>Basic Characteristics of  Socialism (II)</a:t>
            </a:r>
            <a:endParaRPr lang="en-US" sz="2400" b="1" dirty="0">
              <a:solidFill>
                <a:schemeClr val="accent6">
                  <a:lumMod val="75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Distinctive features of socialism, briefly speaking includes:</a:t>
            </a:r>
          </a:p>
          <a:p>
            <a:pPr marL="457200" indent="-457200" algn="l" eaLnBrk="1" hangingPunct="1">
              <a:buFont typeface="Wingdings" pitchFamily="2" charset="2"/>
              <a:buChar char="Ø"/>
            </a:pPr>
            <a:r>
              <a:rPr lang="en-US" sz="2600" b="1" dirty="0" smtClean="0">
                <a:solidFill>
                  <a:schemeClr val="tx1"/>
                </a:solidFill>
                <a:latin typeface="Baskerville Old Face" panose="02020602080505020303" pitchFamily="18" charset="0"/>
              </a:rPr>
              <a:t>Bureaucratic running of economic machinery results into inefficiency, low production and collapse since their lack of initiative</a:t>
            </a:r>
          </a:p>
        </p:txBody>
      </p:sp>
      <p:sp>
        <p:nvSpPr>
          <p:cNvPr id="4" name="TextBox 3"/>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
        <p:nvSpPr>
          <p:cNvPr id="6"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71740858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Capitalism (II)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It’s a type of economy in which capital is privately owned and may be freely used by the owners as they wish in attempting to make profits from their economic enterprises</a:t>
            </a:r>
            <a:endParaRPr lang="en-US" sz="2600" b="1" dirty="0">
              <a:solidFill>
                <a:schemeClr val="tx1"/>
              </a:solidFill>
              <a:latin typeface="Baskerville Old Face" panose="02020602080505020303" pitchFamily="18" charset="0"/>
            </a:endParaRPr>
          </a:p>
        </p:txBody>
      </p:sp>
      <p:sp>
        <p:nvSpPr>
          <p:cNvPr id="4"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03688264"/>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Basic Characteristics of Socialism (III)</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p14="http://schemas.microsoft.com/office/powerpoint/2010/main" val="4040461182"/>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400" b="1" dirty="0" smtClean="0">
                <a:solidFill>
                  <a:schemeClr val="accent6">
                    <a:lumMod val="75000"/>
                  </a:schemeClr>
                </a:solidFill>
                <a:latin typeface="Levenim MT" panose="02010502060101010101" pitchFamily="2" charset="-79"/>
                <a:cs typeface="Levenim MT" panose="02010502060101010101" pitchFamily="2" charset="-79"/>
              </a:rPr>
              <a:t>Basic Characteristics of  Socialism (III)</a:t>
            </a:r>
            <a:endParaRPr lang="en-US" sz="2400" b="1" dirty="0">
              <a:solidFill>
                <a:schemeClr val="accent6">
                  <a:lumMod val="75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Distinctive features of socialism, briefly speaking includes:</a:t>
            </a:r>
          </a:p>
          <a:p>
            <a:pPr marL="457200" indent="-457200" algn="l" eaLnBrk="1" hangingPunct="1">
              <a:buFont typeface="Wingdings" pitchFamily="2" charset="2"/>
              <a:buChar char="Ø"/>
            </a:pPr>
            <a:r>
              <a:rPr lang="en-US" sz="2600" b="1" dirty="0" smtClean="0">
                <a:solidFill>
                  <a:schemeClr val="tx1"/>
                </a:solidFill>
                <a:latin typeface="Baskerville Old Face" panose="02020602080505020303" pitchFamily="18" charset="0"/>
              </a:rPr>
              <a:t>Bureaucrats follow rigid rules and they are not trained to run the business </a:t>
            </a:r>
          </a:p>
        </p:txBody>
      </p:sp>
      <p:sp>
        <p:nvSpPr>
          <p:cNvPr id="4"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932522916"/>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400" b="1" dirty="0" smtClean="0">
                <a:solidFill>
                  <a:schemeClr val="accent6">
                    <a:lumMod val="75000"/>
                  </a:schemeClr>
                </a:solidFill>
                <a:latin typeface="Levenim MT" panose="02010502060101010101" pitchFamily="2" charset="-79"/>
                <a:cs typeface="Levenim MT" panose="02010502060101010101" pitchFamily="2" charset="-79"/>
              </a:rPr>
              <a:t>Basic Characteristics of  Socialism (III)</a:t>
            </a:r>
            <a:endParaRPr lang="en-US" sz="2400" b="1" dirty="0">
              <a:solidFill>
                <a:schemeClr val="accent6">
                  <a:lumMod val="75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Distinctive features of socialism, briefly speaking includes:</a:t>
            </a:r>
          </a:p>
          <a:p>
            <a:pPr marL="457200" indent="-457200" algn="l" eaLnBrk="1" hangingPunct="1">
              <a:buFont typeface="Wingdings" pitchFamily="2" charset="2"/>
              <a:buChar char="Ø"/>
            </a:pPr>
            <a:r>
              <a:rPr lang="en-US" sz="2600" b="1" dirty="0" smtClean="0">
                <a:solidFill>
                  <a:schemeClr val="tx1"/>
                </a:solidFill>
                <a:latin typeface="Baskerville Old Face" panose="02020602080505020303" pitchFamily="18" charset="0"/>
              </a:rPr>
              <a:t>Totalitarian state and dictatorship of proletariat suppresses the civil liberties while material problems remains the same.</a:t>
            </a:r>
          </a:p>
        </p:txBody>
      </p:sp>
      <p:sp>
        <p:nvSpPr>
          <p:cNvPr id="4"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6" name="TextBox 5"/>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p14="http://schemas.microsoft.com/office/powerpoint/2010/main" val="55982764"/>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726426"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Comparison </a:t>
            </a:r>
            <a:r>
              <a:rPr lang="en-US" b="1" dirty="0" smtClean="0">
                <a:solidFill>
                  <a:schemeClr val="tx2">
                    <a:lumMod val="60000"/>
                    <a:lumOff val="40000"/>
                  </a:schemeClr>
                </a:solidFill>
                <a:latin typeface="Baskerville Old Face" panose="02020602080505020303" pitchFamily="18" charset="0"/>
              </a:rPr>
              <a:t>between</a:t>
            </a:r>
            <a:r>
              <a:rPr lang="en-US" b="1" dirty="0" smtClean="0">
                <a:solidFill>
                  <a:schemeClr val="tx2">
                    <a:lumMod val="60000"/>
                    <a:lumOff val="40000"/>
                  </a:schemeClr>
                </a:solidFill>
                <a:latin typeface="Baskerville Old Face" panose="02020602080505020303" pitchFamily="18" charset="0"/>
              </a:rPr>
              <a:t> </a:t>
            </a:r>
            <a:r>
              <a:rPr lang="en-US" b="1" dirty="0" smtClean="0">
                <a:solidFill>
                  <a:schemeClr val="tx2">
                    <a:lumMod val="60000"/>
                    <a:lumOff val="40000"/>
                  </a:schemeClr>
                </a:solidFill>
                <a:latin typeface="Baskerville Old Face" panose="02020602080505020303" pitchFamily="18" charset="0"/>
              </a:rPr>
              <a:t>Capitalism &amp; Socialism at a Glance (I)</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p14="http://schemas.microsoft.com/office/powerpoint/2010/main" val="4040461182"/>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16" y="990600"/>
            <a:ext cx="9144000" cy="5867400"/>
          </a:xfrm>
          <a:prstGeom prst="rect">
            <a:avLst/>
          </a:prstGeom>
          <a:solidFill>
            <a:schemeClr val="bg1"/>
          </a:solidFill>
          <a:ln>
            <a:solidFill>
              <a:schemeClr val="bg1"/>
            </a:solidFill>
          </a:ln>
        </p:spPr>
        <p:txBody>
          <a:bodyPr rtlCol="0" anchor="ctr">
            <a:spAutoFit/>
          </a:bodyPr>
          <a:lstStyle/>
          <a:p>
            <a:pPr algn="ctr"/>
            <a:endParaRPr lang="en-US" sz="2400" dirty="0" smtClean="0"/>
          </a:p>
        </p:txBody>
      </p:sp>
      <p:sp>
        <p:nvSpPr>
          <p:cNvPr id="5" name="Rectangle 3"/>
          <p:cNvSpPr txBox="1">
            <a:spLocks noChangeArrowheads="1"/>
          </p:cNvSpPr>
          <p:nvPr/>
        </p:nvSpPr>
        <p:spPr bwMode="auto">
          <a:xfrm>
            <a:off x="762000" y="1143000"/>
            <a:ext cx="76962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Comparison </a:t>
            </a:r>
            <a:r>
              <a:rPr lang="en-US" sz="2800" b="1" dirty="0" smtClean="0">
                <a:solidFill>
                  <a:schemeClr val="accent6">
                    <a:lumMod val="75000"/>
                  </a:schemeClr>
                </a:solidFill>
                <a:latin typeface="Levenim MT" panose="02010502060101010101" pitchFamily="2" charset="-79"/>
                <a:cs typeface="Levenim MT" panose="02010502060101010101" pitchFamily="2" charset="-79"/>
              </a:rPr>
              <a:t>between</a:t>
            </a:r>
            <a:r>
              <a:rPr lang="en-US" sz="2800" b="1" dirty="0" smtClean="0">
                <a:solidFill>
                  <a:schemeClr val="accent6">
                    <a:lumMod val="75000"/>
                  </a:schemeClr>
                </a:solidFill>
                <a:latin typeface="Levenim MT" panose="02010502060101010101" pitchFamily="2" charset="-79"/>
                <a:cs typeface="Levenim MT" panose="02010502060101010101" pitchFamily="2" charset="-79"/>
              </a:rPr>
              <a:t> </a:t>
            </a:r>
            <a:r>
              <a:rPr lang="en-US" sz="2800" b="1" dirty="0" smtClean="0">
                <a:solidFill>
                  <a:schemeClr val="accent6">
                    <a:lumMod val="75000"/>
                  </a:schemeClr>
                </a:solidFill>
                <a:latin typeface="Levenim MT" panose="02010502060101010101" pitchFamily="2" charset="-79"/>
                <a:cs typeface="Levenim MT" panose="02010502060101010101" pitchFamily="2" charset="-79"/>
              </a:rPr>
              <a:t>Capitalism &amp; Socialism at a Glance(I):</a:t>
            </a:r>
          </a:p>
          <a:p>
            <a:pPr algn="l"/>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  </a:t>
            </a:r>
            <a:endParaRPr lang="en-US" sz="2800" b="1" dirty="0" smtClean="0">
              <a:solidFill>
                <a:schemeClr val="tx1"/>
              </a:solidFill>
              <a:latin typeface="Baskerville Old Face" pitchFamily="18" charset="0"/>
              <a:cs typeface="1 MUHAMMADI QURANIC" pitchFamily="66" charset="-78"/>
            </a:endParaRPr>
          </a:p>
          <a:p>
            <a:pPr algn="l" eaLnBrk="1" hangingPunct="1"/>
            <a:endParaRPr lang="en-US" sz="2800" b="1" dirty="0" smtClean="0">
              <a:solidFill>
                <a:schemeClr val="tx1"/>
              </a:solidFill>
              <a:latin typeface="Baskerville Old Face" pitchFamily="18" charset="0"/>
              <a:cs typeface="1 MUHAMMADI QURANIC" pitchFamily="66" charset="-78"/>
            </a:endParaRPr>
          </a:p>
        </p:txBody>
      </p:sp>
      <p:sp>
        <p:nvSpPr>
          <p:cNvPr id="3" name="Rectangle 2"/>
          <p:cNvSpPr/>
          <p:nvPr/>
        </p:nvSpPr>
        <p:spPr>
          <a:xfrm>
            <a:off x="0" y="990600"/>
            <a:ext cx="9144000" cy="5867400"/>
          </a:xfrm>
          <a:prstGeom prst="rect">
            <a:avLst/>
          </a:prstGeom>
        </p:spPr>
        <p:txBody>
          <a:bodyPr rtlCol="0" anchor="ctr">
            <a:spAutoFit/>
          </a:bodyPr>
          <a:lstStyle/>
          <a:p>
            <a:pPr algn="ctr"/>
            <a:endParaRPr lang="en-US" sz="2400" dirty="0" smtClean="0"/>
          </a:p>
        </p:txBody>
      </p:sp>
      <p:graphicFrame>
        <p:nvGraphicFramePr>
          <p:cNvPr id="15" name="Table 14"/>
          <p:cNvGraphicFramePr>
            <a:graphicFrameLocks noGrp="1"/>
          </p:cNvGraphicFramePr>
          <p:nvPr>
            <p:extLst>
              <p:ext uri="{D42A27DB-BD31-4B8C-83A1-F6EECF244321}">
                <p14:modId xmlns:p14="http://schemas.microsoft.com/office/powerpoint/2010/main" val="2170904038"/>
              </p:ext>
            </p:extLst>
          </p:nvPr>
        </p:nvGraphicFramePr>
        <p:xfrm>
          <a:off x="1295400" y="2039915"/>
          <a:ext cx="6629400" cy="3901440"/>
        </p:xfrm>
        <a:graphic>
          <a:graphicData uri="http://schemas.openxmlformats.org/drawingml/2006/table">
            <a:tbl>
              <a:tblPr firstRow="1" bandRow="1"/>
              <a:tblGrid>
                <a:gridCol w="2209800"/>
                <a:gridCol w="2209800"/>
                <a:gridCol w="2209800"/>
              </a:tblGrid>
              <a:tr h="370840">
                <a:tc>
                  <a:txBody>
                    <a:bodyPr/>
                    <a:lstStyle/>
                    <a:p>
                      <a:pPr rtl="1"/>
                      <a:r>
                        <a:rPr lang="en-US" sz="2800" dirty="0" smtClean="0"/>
                        <a:t>Factors</a:t>
                      </a:r>
                      <a:endParaRPr lang="ar-SA" sz="2800" dirty="0"/>
                    </a:p>
                  </a:txBody>
                  <a:tcPr/>
                </a:tc>
                <a:tc>
                  <a:txBody>
                    <a:bodyPr/>
                    <a:lstStyle/>
                    <a:p>
                      <a:pPr rtl="1"/>
                      <a:r>
                        <a:rPr lang="en-US" sz="2800" dirty="0" smtClean="0"/>
                        <a:t>Capitalism</a:t>
                      </a:r>
                      <a:endParaRPr lang="ar-SA" sz="2800" dirty="0"/>
                    </a:p>
                  </a:txBody>
                  <a:tcPr/>
                </a:tc>
                <a:tc>
                  <a:txBody>
                    <a:bodyPr/>
                    <a:lstStyle/>
                    <a:p>
                      <a:pPr rtl="1"/>
                      <a:r>
                        <a:rPr lang="en-US" sz="2800" dirty="0" smtClean="0"/>
                        <a:t>Socialism</a:t>
                      </a:r>
                      <a:endParaRPr lang="ar-SA" sz="2800" dirty="0"/>
                    </a:p>
                  </a:txBody>
                  <a:tcPr/>
                </a:tc>
              </a:tr>
              <a:tr h="370840">
                <a:tc>
                  <a:txBody>
                    <a:bodyPr/>
                    <a:lstStyle/>
                    <a:p>
                      <a:pPr rtl="1"/>
                      <a:r>
                        <a:rPr lang="en-US" sz="2400" dirty="0" smtClean="0"/>
                        <a:t>Determination of Priorities</a:t>
                      </a:r>
                      <a:endParaRPr lang="en-US" sz="2400" dirty="0"/>
                    </a:p>
                  </a:txBody>
                  <a:tcPr/>
                </a:tc>
                <a:tc>
                  <a:txBody>
                    <a:bodyPr/>
                    <a:lstStyle/>
                    <a:p>
                      <a:pPr marL="285750" indent="-285750" algn="l" rtl="0">
                        <a:buFont typeface="Arial" pitchFamily="34" charset="0"/>
                        <a:buChar char="•"/>
                      </a:pPr>
                      <a:r>
                        <a:rPr lang="en-US" sz="2400" dirty="0" smtClean="0"/>
                        <a:t>Every individual has unconditional &amp; absolute right to participate</a:t>
                      </a:r>
                      <a:r>
                        <a:rPr lang="en-US" sz="2400" baseline="0" dirty="0" smtClean="0"/>
                        <a:t> in any business to maximize profits </a:t>
                      </a:r>
                      <a:endParaRPr lang="ar-SA" sz="2400" dirty="0"/>
                    </a:p>
                  </a:txBody>
                  <a:tcPr/>
                </a:tc>
                <a:tc>
                  <a:txBody>
                    <a:bodyPr/>
                    <a:lstStyle/>
                    <a:p>
                      <a:pPr marL="285750" indent="-285750" algn="l" rtl="0">
                        <a:buFont typeface="Arial" pitchFamily="34" charset="0"/>
                        <a:buChar char="•"/>
                      </a:pPr>
                      <a:r>
                        <a:rPr lang="en-US" sz="2400" dirty="0" smtClean="0"/>
                        <a:t>No individual has the right to participate</a:t>
                      </a:r>
                      <a:r>
                        <a:rPr lang="en-US" sz="2400" baseline="0" dirty="0" smtClean="0"/>
                        <a:t> in any business independently</a:t>
                      </a:r>
                      <a:endParaRPr lang="en-US" sz="2400" dirty="0" smtClean="0"/>
                    </a:p>
                  </a:txBody>
                  <a:tcPr/>
                </a:tc>
              </a:tr>
            </a:tbl>
          </a:graphicData>
        </a:graphic>
      </p:graphicFrame>
      <p:sp>
        <p:nvSpPr>
          <p:cNvPr id="9"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28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081055809"/>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16" y="990600"/>
            <a:ext cx="9144000" cy="5867400"/>
          </a:xfrm>
          <a:prstGeom prst="rect">
            <a:avLst/>
          </a:prstGeom>
          <a:solidFill>
            <a:schemeClr val="bg1"/>
          </a:solidFill>
          <a:ln>
            <a:solidFill>
              <a:schemeClr val="bg1"/>
            </a:solidFill>
          </a:ln>
        </p:spPr>
        <p:txBody>
          <a:bodyPr rtlCol="0" anchor="ctr">
            <a:spAutoFit/>
          </a:bodyPr>
          <a:lstStyle/>
          <a:p>
            <a:pPr algn="ctr"/>
            <a:endParaRPr lang="en-US" sz="2400" dirty="0" smtClean="0"/>
          </a:p>
        </p:txBody>
      </p:sp>
      <p:sp>
        <p:nvSpPr>
          <p:cNvPr id="5" name="Rectangle 3"/>
          <p:cNvSpPr txBox="1">
            <a:spLocks noChangeArrowheads="1"/>
          </p:cNvSpPr>
          <p:nvPr/>
        </p:nvSpPr>
        <p:spPr bwMode="auto">
          <a:xfrm>
            <a:off x="762000" y="1143000"/>
            <a:ext cx="76962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Comparison </a:t>
            </a:r>
            <a:r>
              <a:rPr lang="en-US" sz="2800" b="1" dirty="0" smtClean="0">
                <a:solidFill>
                  <a:schemeClr val="accent6">
                    <a:lumMod val="75000"/>
                  </a:schemeClr>
                </a:solidFill>
                <a:latin typeface="Levenim MT" panose="02010502060101010101" pitchFamily="2" charset="-79"/>
                <a:cs typeface="Levenim MT" panose="02010502060101010101" pitchFamily="2" charset="-79"/>
              </a:rPr>
              <a:t>between</a:t>
            </a:r>
            <a:r>
              <a:rPr lang="en-US" sz="2800" b="1" dirty="0" smtClean="0">
                <a:solidFill>
                  <a:schemeClr val="accent6">
                    <a:lumMod val="75000"/>
                  </a:schemeClr>
                </a:solidFill>
                <a:latin typeface="Levenim MT" panose="02010502060101010101" pitchFamily="2" charset="-79"/>
                <a:cs typeface="Levenim MT" panose="02010502060101010101" pitchFamily="2" charset="-79"/>
              </a:rPr>
              <a:t> </a:t>
            </a:r>
            <a:r>
              <a:rPr lang="en-US" sz="2800" b="1" dirty="0" smtClean="0">
                <a:solidFill>
                  <a:schemeClr val="accent6">
                    <a:lumMod val="75000"/>
                  </a:schemeClr>
                </a:solidFill>
                <a:latin typeface="Levenim MT" panose="02010502060101010101" pitchFamily="2" charset="-79"/>
                <a:cs typeface="Levenim MT" panose="02010502060101010101" pitchFamily="2" charset="-79"/>
              </a:rPr>
              <a:t>Capitalism &amp; Socialism at a Glance(I):</a:t>
            </a:r>
          </a:p>
          <a:p>
            <a:pPr algn="l"/>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  </a:t>
            </a:r>
            <a:endParaRPr lang="en-US" sz="2800" b="1" dirty="0" smtClean="0">
              <a:solidFill>
                <a:schemeClr val="tx1"/>
              </a:solidFill>
              <a:latin typeface="Baskerville Old Face" pitchFamily="18" charset="0"/>
              <a:cs typeface="1 MUHAMMADI QURANIC" pitchFamily="66" charset="-78"/>
            </a:endParaRPr>
          </a:p>
          <a:p>
            <a:pPr algn="l" eaLnBrk="1" hangingPunct="1"/>
            <a:endParaRPr lang="en-US" sz="2800" b="1" dirty="0" smtClean="0">
              <a:solidFill>
                <a:schemeClr val="tx1"/>
              </a:solidFill>
              <a:latin typeface="Baskerville Old Face" pitchFamily="18" charset="0"/>
              <a:cs typeface="1 MUHAMMADI QURANIC" pitchFamily="66" charset="-78"/>
            </a:endParaRPr>
          </a:p>
        </p:txBody>
      </p:sp>
      <p:sp>
        <p:nvSpPr>
          <p:cNvPr id="3" name="Rectangle 2"/>
          <p:cNvSpPr/>
          <p:nvPr/>
        </p:nvSpPr>
        <p:spPr>
          <a:xfrm>
            <a:off x="0" y="990600"/>
            <a:ext cx="9144000" cy="5867400"/>
          </a:xfrm>
          <a:prstGeom prst="rect">
            <a:avLst/>
          </a:prstGeom>
        </p:spPr>
        <p:txBody>
          <a:bodyPr rtlCol="0" anchor="ctr">
            <a:spAutoFit/>
          </a:bodyPr>
          <a:lstStyle/>
          <a:p>
            <a:pPr algn="ctr"/>
            <a:endParaRPr lang="en-US" sz="2400" dirty="0" smtClean="0"/>
          </a:p>
        </p:txBody>
      </p:sp>
      <p:graphicFrame>
        <p:nvGraphicFramePr>
          <p:cNvPr id="15" name="Table 14"/>
          <p:cNvGraphicFramePr>
            <a:graphicFrameLocks noGrp="1"/>
          </p:cNvGraphicFramePr>
          <p:nvPr>
            <p:extLst>
              <p:ext uri="{D42A27DB-BD31-4B8C-83A1-F6EECF244321}">
                <p14:modId xmlns:p14="http://schemas.microsoft.com/office/powerpoint/2010/main" val="1672766549"/>
              </p:ext>
            </p:extLst>
          </p:nvPr>
        </p:nvGraphicFramePr>
        <p:xfrm>
          <a:off x="1295400" y="2529840"/>
          <a:ext cx="6629400" cy="2804160"/>
        </p:xfrm>
        <a:graphic>
          <a:graphicData uri="http://schemas.openxmlformats.org/drawingml/2006/table">
            <a:tbl>
              <a:tblPr firstRow="1" bandRow="1"/>
              <a:tblGrid>
                <a:gridCol w="2209800"/>
                <a:gridCol w="2209800"/>
                <a:gridCol w="2209800"/>
              </a:tblGrid>
              <a:tr h="370840">
                <a:tc>
                  <a:txBody>
                    <a:bodyPr/>
                    <a:lstStyle/>
                    <a:p>
                      <a:pPr rtl="1"/>
                      <a:r>
                        <a:rPr lang="en-US" sz="2800" dirty="0" smtClean="0"/>
                        <a:t>Factors</a:t>
                      </a:r>
                      <a:endParaRPr lang="ar-SA" sz="2800" dirty="0"/>
                    </a:p>
                  </a:txBody>
                  <a:tcPr/>
                </a:tc>
                <a:tc>
                  <a:txBody>
                    <a:bodyPr/>
                    <a:lstStyle/>
                    <a:p>
                      <a:pPr rtl="1"/>
                      <a:r>
                        <a:rPr lang="en-US" sz="2800" dirty="0" smtClean="0"/>
                        <a:t>Capitalism</a:t>
                      </a:r>
                      <a:endParaRPr lang="ar-SA" sz="2800" dirty="0"/>
                    </a:p>
                  </a:txBody>
                  <a:tcPr/>
                </a:tc>
                <a:tc>
                  <a:txBody>
                    <a:bodyPr/>
                    <a:lstStyle/>
                    <a:p>
                      <a:pPr rtl="1"/>
                      <a:r>
                        <a:rPr lang="en-US" sz="2800" dirty="0" smtClean="0"/>
                        <a:t>Socialism</a:t>
                      </a:r>
                      <a:endParaRPr lang="ar-SA" sz="2800" dirty="0"/>
                    </a:p>
                  </a:txBody>
                  <a:tcPr/>
                </a:tc>
              </a:tr>
              <a:tr h="370840">
                <a:tc>
                  <a:txBody>
                    <a:bodyPr/>
                    <a:lstStyle/>
                    <a:p>
                      <a:pPr rtl="1"/>
                      <a:r>
                        <a:rPr lang="en-US" sz="2400" dirty="0" smtClean="0"/>
                        <a:t>Determination of Priorities</a:t>
                      </a:r>
                      <a:endParaRPr lang="en-US" sz="2400" dirty="0"/>
                    </a:p>
                  </a:txBody>
                  <a:tcPr/>
                </a:tc>
                <a:tc>
                  <a:txBody>
                    <a:bodyPr/>
                    <a:lstStyle/>
                    <a:p>
                      <a:pPr marL="285750" indent="-285750" algn="l" rtl="0">
                        <a:buFont typeface="Arial" pitchFamily="34" charset="0"/>
                        <a:buChar char="•"/>
                      </a:pPr>
                      <a:r>
                        <a:rPr lang="en-US" sz="2400" dirty="0" smtClean="0"/>
                        <a:t>Concept</a:t>
                      </a:r>
                      <a:r>
                        <a:rPr lang="en-US" sz="2400" baseline="0" dirty="0" smtClean="0"/>
                        <a:t> of Selfish interest </a:t>
                      </a:r>
                      <a:endParaRPr lang="ar-SA" sz="2400" dirty="0"/>
                    </a:p>
                  </a:txBody>
                  <a:tcPr/>
                </a:tc>
                <a:tc>
                  <a:txBody>
                    <a:bodyPr/>
                    <a:lstStyle/>
                    <a:p>
                      <a:pPr marL="285750" indent="-285750" algn="l" rtl="0">
                        <a:buFont typeface="Arial" pitchFamily="34" charset="0"/>
                        <a:buChar char="•"/>
                      </a:pPr>
                      <a:r>
                        <a:rPr lang="en-US" sz="2400" dirty="0" smtClean="0"/>
                        <a:t>State</a:t>
                      </a:r>
                      <a:r>
                        <a:rPr lang="en-US" sz="2400" baseline="0" dirty="0" smtClean="0"/>
                        <a:t> will determine the priorities as per the overall planning</a:t>
                      </a:r>
                      <a:endParaRPr lang="en-US" sz="2400" dirty="0" smtClean="0"/>
                    </a:p>
                  </a:txBody>
                  <a:tcPr/>
                </a:tc>
              </a:tr>
            </a:tbl>
          </a:graphicData>
        </a:graphic>
      </p:graphicFrame>
      <p:sp>
        <p:nvSpPr>
          <p:cNvPr id="8"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4275554384"/>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16" y="990600"/>
            <a:ext cx="9144000" cy="5867400"/>
          </a:xfrm>
          <a:prstGeom prst="rect">
            <a:avLst/>
          </a:prstGeom>
          <a:solidFill>
            <a:schemeClr val="bg1"/>
          </a:solidFill>
          <a:ln>
            <a:solidFill>
              <a:schemeClr val="bg1"/>
            </a:solidFill>
          </a:ln>
        </p:spPr>
        <p:txBody>
          <a:bodyPr rtlCol="0" anchor="ctr">
            <a:spAutoFit/>
          </a:bodyPr>
          <a:lstStyle/>
          <a:p>
            <a:pPr algn="ctr"/>
            <a:endParaRPr lang="en-US" sz="2400" dirty="0" smtClean="0"/>
          </a:p>
        </p:txBody>
      </p:sp>
      <p:sp>
        <p:nvSpPr>
          <p:cNvPr id="5" name="Rectangle 3"/>
          <p:cNvSpPr txBox="1">
            <a:spLocks noChangeArrowheads="1"/>
          </p:cNvSpPr>
          <p:nvPr/>
        </p:nvSpPr>
        <p:spPr bwMode="auto">
          <a:xfrm>
            <a:off x="762000" y="1143000"/>
            <a:ext cx="76962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Comparison </a:t>
            </a:r>
            <a:r>
              <a:rPr lang="en-US" sz="2800" b="1" dirty="0" smtClean="0">
                <a:solidFill>
                  <a:schemeClr val="accent6">
                    <a:lumMod val="75000"/>
                  </a:schemeClr>
                </a:solidFill>
                <a:latin typeface="Levenim MT" panose="02010502060101010101" pitchFamily="2" charset="-79"/>
                <a:cs typeface="Levenim MT" panose="02010502060101010101" pitchFamily="2" charset="-79"/>
              </a:rPr>
              <a:t>between</a:t>
            </a:r>
            <a:r>
              <a:rPr lang="en-US" sz="2800" b="1" dirty="0" smtClean="0">
                <a:solidFill>
                  <a:schemeClr val="accent6">
                    <a:lumMod val="75000"/>
                  </a:schemeClr>
                </a:solidFill>
                <a:latin typeface="Levenim MT" panose="02010502060101010101" pitchFamily="2" charset="-79"/>
                <a:cs typeface="Levenim MT" panose="02010502060101010101" pitchFamily="2" charset="-79"/>
              </a:rPr>
              <a:t> </a:t>
            </a:r>
            <a:r>
              <a:rPr lang="en-US" sz="2800" b="1" dirty="0" smtClean="0">
                <a:solidFill>
                  <a:schemeClr val="accent6">
                    <a:lumMod val="75000"/>
                  </a:schemeClr>
                </a:solidFill>
                <a:latin typeface="Levenim MT" panose="02010502060101010101" pitchFamily="2" charset="-79"/>
                <a:cs typeface="Levenim MT" panose="02010502060101010101" pitchFamily="2" charset="-79"/>
              </a:rPr>
              <a:t>Capitalism &amp; Socialism at a Glance(I):</a:t>
            </a:r>
          </a:p>
          <a:p>
            <a:pPr algn="l"/>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  </a:t>
            </a:r>
            <a:endParaRPr lang="en-US" sz="2800" b="1" dirty="0" smtClean="0">
              <a:solidFill>
                <a:schemeClr val="tx1"/>
              </a:solidFill>
              <a:latin typeface="Baskerville Old Face" pitchFamily="18" charset="0"/>
              <a:cs typeface="1 MUHAMMADI QURANIC" pitchFamily="66" charset="-78"/>
            </a:endParaRPr>
          </a:p>
          <a:p>
            <a:pPr algn="l" eaLnBrk="1" hangingPunct="1"/>
            <a:endParaRPr lang="en-US" sz="2800" b="1" dirty="0" smtClean="0">
              <a:solidFill>
                <a:schemeClr val="tx1"/>
              </a:solidFill>
              <a:latin typeface="Baskerville Old Face" pitchFamily="18" charset="0"/>
              <a:cs typeface="1 MUHAMMADI QURANIC" pitchFamily="66" charset="-78"/>
            </a:endParaRPr>
          </a:p>
        </p:txBody>
      </p:sp>
      <p:sp>
        <p:nvSpPr>
          <p:cNvPr id="3" name="Rectangle 2"/>
          <p:cNvSpPr/>
          <p:nvPr/>
        </p:nvSpPr>
        <p:spPr>
          <a:xfrm>
            <a:off x="0" y="990600"/>
            <a:ext cx="9144000" cy="5867400"/>
          </a:xfrm>
          <a:prstGeom prst="rect">
            <a:avLst/>
          </a:prstGeom>
        </p:spPr>
        <p:txBody>
          <a:bodyPr rtlCol="0" anchor="ctr">
            <a:spAutoFit/>
          </a:bodyPr>
          <a:lstStyle/>
          <a:p>
            <a:pPr algn="ctr"/>
            <a:endParaRPr lang="en-US" sz="2400" dirty="0" smtClean="0"/>
          </a:p>
        </p:txBody>
      </p:sp>
      <p:graphicFrame>
        <p:nvGraphicFramePr>
          <p:cNvPr id="15" name="Table 14"/>
          <p:cNvGraphicFramePr>
            <a:graphicFrameLocks noGrp="1"/>
          </p:cNvGraphicFramePr>
          <p:nvPr>
            <p:extLst>
              <p:ext uri="{D42A27DB-BD31-4B8C-83A1-F6EECF244321}">
                <p14:modId xmlns:p14="http://schemas.microsoft.com/office/powerpoint/2010/main" val="1114313716"/>
              </p:ext>
            </p:extLst>
          </p:nvPr>
        </p:nvGraphicFramePr>
        <p:xfrm>
          <a:off x="1295400" y="2529840"/>
          <a:ext cx="6629400" cy="2072640"/>
        </p:xfrm>
        <a:graphic>
          <a:graphicData uri="http://schemas.openxmlformats.org/drawingml/2006/table">
            <a:tbl>
              <a:tblPr firstRow="1" bandRow="1"/>
              <a:tblGrid>
                <a:gridCol w="2209800"/>
                <a:gridCol w="2209800"/>
                <a:gridCol w="2209800"/>
              </a:tblGrid>
              <a:tr h="370840">
                <a:tc>
                  <a:txBody>
                    <a:bodyPr/>
                    <a:lstStyle/>
                    <a:p>
                      <a:pPr rtl="1"/>
                      <a:r>
                        <a:rPr lang="en-US" sz="2800" dirty="0" smtClean="0"/>
                        <a:t>Factors</a:t>
                      </a:r>
                      <a:endParaRPr lang="ar-SA" sz="2800" dirty="0"/>
                    </a:p>
                  </a:txBody>
                  <a:tcPr/>
                </a:tc>
                <a:tc>
                  <a:txBody>
                    <a:bodyPr/>
                    <a:lstStyle/>
                    <a:p>
                      <a:pPr rtl="1"/>
                      <a:r>
                        <a:rPr lang="en-US" sz="2800" dirty="0" smtClean="0"/>
                        <a:t>Capitalism</a:t>
                      </a:r>
                      <a:endParaRPr lang="ar-SA" sz="2800" dirty="0"/>
                    </a:p>
                  </a:txBody>
                  <a:tcPr/>
                </a:tc>
                <a:tc>
                  <a:txBody>
                    <a:bodyPr/>
                    <a:lstStyle/>
                    <a:p>
                      <a:pPr rtl="1"/>
                      <a:r>
                        <a:rPr lang="en-US" sz="2800" dirty="0" smtClean="0"/>
                        <a:t>Socialism</a:t>
                      </a:r>
                      <a:endParaRPr lang="ar-SA" sz="2800" dirty="0"/>
                    </a:p>
                  </a:txBody>
                  <a:tcPr/>
                </a:tc>
              </a:tr>
              <a:tr h="370840">
                <a:tc>
                  <a:txBody>
                    <a:bodyPr/>
                    <a:lstStyle/>
                    <a:p>
                      <a:pPr rtl="1"/>
                      <a:r>
                        <a:rPr lang="en-US" sz="2400" dirty="0" smtClean="0"/>
                        <a:t>Determination of Priorities</a:t>
                      </a:r>
                      <a:endParaRPr lang="en-US" sz="2400" dirty="0"/>
                    </a:p>
                  </a:txBody>
                  <a:tcPr/>
                </a:tc>
                <a:tc>
                  <a:txBody>
                    <a:bodyPr/>
                    <a:lstStyle/>
                    <a:p>
                      <a:pPr marL="285750" indent="-285750" algn="l" rtl="0">
                        <a:buFont typeface="Arial" pitchFamily="34" charset="0"/>
                        <a:buChar char="•"/>
                      </a:pPr>
                      <a:r>
                        <a:rPr lang="en-US" sz="2400" dirty="0" smtClean="0"/>
                        <a:t>Supply</a:t>
                      </a:r>
                      <a:r>
                        <a:rPr lang="en-US" sz="2400" baseline="0" dirty="0" smtClean="0"/>
                        <a:t> &amp; Demand will determine the Priorities</a:t>
                      </a:r>
                      <a:endParaRPr lang="ar-SA" sz="2400" dirty="0"/>
                    </a:p>
                  </a:txBody>
                  <a:tcPr/>
                </a:tc>
                <a:tc>
                  <a:txBody>
                    <a:bodyPr/>
                    <a:lstStyle/>
                    <a:p>
                      <a:pPr marL="285750" indent="-285750" algn="l" rtl="0">
                        <a:buFont typeface="Arial" pitchFamily="34" charset="0"/>
                        <a:buChar char="•"/>
                      </a:pPr>
                      <a:r>
                        <a:rPr lang="en-US" sz="2400" dirty="0" smtClean="0"/>
                        <a:t>Concept</a:t>
                      </a:r>
                      <a:r>
                        <a:rPr lang="en-US" sz="2400" baseline="0" dirty="0" smtClean="0"/>
                        <a:t> of collective interest</a:t>
                      </a:r>
                      <a:endParaRPr lang="en-US" sz="2400" dirty="0" smtClean="0"/>
                    </a:p>
                  </a:txBody>
                  <a:tcPr/>
                </a:tc>
              </a:tr>
            </a:tbl>
          </a:graphicData>
        </a:graphic>
      </p:graphicFrame>
      <p:sp>
        <p:nvSpPr>
          <p:cNvPr id="8"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324058211"/>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4" name="Rectangle 3"/>
          <p:cNvSpPr txBox="1">
            <a:spLocks noChangeArrowheads="1"/>
          </p:cNvSpPr>
          <p:nvPr/>
        </p:nvSpPr>
        <p:spPr bwMode="auto">
          <a:xfrm>
            <a:off x="4731774" y="3200400"/>
            <a:ext cx="3726426"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Comparison </a:t>
            </a:r>
            <a:r>
              <a:rPr lang="en-US" b="1" dirty="0" smtClean="0">
                <a:solidFill>
                  <a:schemeClr val="tx2">
                    <a:lumMod val="60000"/>
                    <a:lumOff val="40000"/>
                  </a:schemeClr>
                </a:solidFill>
                <a:latin typeface="Baskerville Old Face" panose="02020602080505020303" pitchFamily="18" charset="0"/>
              </a:rPr>
              <a:t>between </a:t>
            </a:r>
            <a:r>
              <a:rPr lang="en-US" b="1" dirty="0" smtClean="0">
                <a:solidFill>
                  <a:schemeClr val="tx2">
                    <a:lumMod val="60000"/>
                    <a:lumOff val="40000"/>
                  </a:schemeClr>
                </a:solidFill>
                <a:latin typeface="Baskerville Old Face" panose="02020602080505020303" pitchFamily="18" charset="0"/>
              </a:rPr>
              <a:t>Capitalism </a:t>
            </a:r>
            <a:r>
              <a:rPr lang="en-US" b="1" dirty="0" smtClean="0">
                <a:solidFill>
                  <a:schemeClr val="tx2">
                    <a:lumMod val="60000"/>
                    <a:lumOff val="40000"/>
                  </a:schemeClr>
                </a:solidFill>
                <a:latin typeface="Baskerville Old Face" panose="02020602080505020303" pitchFamily="18" charset="0"/>
              </a:rPr>
              <a:t>&amp; Socialism at a Glance (II)</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p14="http://schemas.microsoft.com/office/powerpoint/2010/main" val="4040461182"/>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16" y="990600"/>
            <a:ext cx="9144000" cy="5867400"/>
          </a:xfrm>
          <a:prstGeom prst="rect">
            <a:avLst/>
          </a:prstGeom>
          <a:solidFill>
            <a:schemeClr val="bg1"/>
          </a:solidFill>
          <a:ln>
            <a:solidFill>
              <a:schemeClr val="bg1"/>
            </a:solidFill>
          </a:ln>
        </p:spPr>
        <p:txBody>
          <a:bodyPr rtlCol="0" anchor="ctr">
            <a:spAutoFit/>
          </a:bodyPr>
          <a:lstStyle/>
          <a:p>
            <a:pPr algn="ctr"/>
            <a:endParaRPr lang="en-US" sz="2400" dirty="0" smtClean="0"/>
          </a:p>
        </p:txBody>
      </p:sp>
      <p:sp>
        <p:nvSpPr>
          <p:cNvPr id="5" name="Rectangle 3"/>
          <p:cNvSpPr txBox="1">
            <a:spLocks noChangeArrowheads="1"/>
          </p:cNvSpPr>
          <p:nvPr/>
        </p:nvSpPr>
        <p:spPr bwMode="auto">
          <a:xfrm>
            <a:off x="762000" y="1143000"/>
            <a:ext cx="76962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Comparison </a:t>
            </a:r>
            <a:r>
              <a:rPr lang="en-US" sz="2800" b="1" dirty="0" smtClean="0">
                <a:solidFill>
                  <a:schemeClr val="accent6">
                    <a:lumMod val="75000"/>
                  </a:schemeClr>
                </a:solidFill>
                <a:latin typeface="Levenim MT" panose="02010502060101010101" pitchFamily="2" charset="-79"/>
                <a:cs typeface="Levenim MT" panose="02010502060101010101" pitchFamily="2" charset="-79"/>
              </a:rPr>
              <a:t>between</a:t>
            </a:r>
            <a:r>
              <a:rPr lang="en-US" sz="2800" b="1" dirty="0" smtClean="0">
                <a:solidFill>
                  <a:schemeClr val="accent6">
                    <a:lumMod val="75000"/>
                  </a:schemeClr>
                </a:solidFill>
                <a:latin typeface="Levenim MT" panose="02010502060101010101" pitchFamily="2" charset="-79"/>
                <a:cs typeface="Levenim MT" panose="02010502060101010101" pitchFamily="2" charset="-79"/>
              </a:rPr>
              <a:t> </a:t>
            </a:r>
            <a:r>
              <a:rPr lang="en-US" sz="2800" b="1" dirty="0" smtClean="0">
                <a:solidFill>
                  <a:schemeClr val="accent6">
                    <a:lumMod val="75000"/>
                  </a:schemeClr>
                </a:solidFill>
                <a:latin typeface="Levenim MT" panose="02010502060101010101" pitchFamily="2" charset="-79"/>
                <a:cs typeface="Levenim MT" panose="02010502060101010101" pitchFamily="2" charset="-79"/>
              </a:rPr>
              <a:t>Capitalism &amp; Socialism at a Glance(II):</a:t>
            </a:r>
          </a:p>
          <a:p>
            <a:pPr algn="l"/>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  </a:t>
            </a:r>
            <a:endParaRPr lang="en-US" sz="2800" b="1" dirty="0" smtClean="0">
              <a:solidFill>
                <a:schemeClr val="tx1"/>
              </a:solidFill>
              <a:latin typeface="Baskerville Old Face" pitchFamily="18" charset="0"/>
              <a:cs typeface="1 MUHAMMADI QURANIC" pitchFamily="66" charset="-78"/>
            </a:endParaRPr>
          </a:p>
          <a:p>
            <a:pPr algn="l" eaLnBrk="1" hangingPunct="1"/>
            <a:endParaRPr lang="en-US" sz="2800" b="1" dirty="0" smtClean="0">
              <a:solidFill>
                <a:schemeClr val="tx1"/>
              </a:solidFill>
              <a:latin typeface="Baskerville Old Face" pitchFamily="18" charset="0"/>
              <a:cs typeface="1 MUHAMMADI QURANIC" pitchFamily="66" charset="-78"/>
            </a:endParaRPr>
          </a:p>
        </p:txBody>
      </p:sp>
      <p:sp>
        <p:nvSpPr>
          <p:cNvPr id="3" name="Rectangle 2"/>
          <p:cNvSpPr/>
          <p:nvPr/>
        </p:nvSpPr>
        <p:spPr>
          <a:xfrm>
            <a:off x="0" y="990600"/>
            <a:ext cx="9144000" cy="5867400"/>
          </a:xfrm>
          <a:prstGeom prst="rect">
            <a:avLst/>
          </a:prstGeom>
        </p:spPr>
        <p:txBody>
          <a:bodyPr rtlCol="0" anchor="ctr">
            <a:spAutoFit/>
          </a:bodyPr>
          <a:lstStyle/>
          <a:p>
            <a:pPr algn="ctr"/>
            <a:endParaRPr lang="en-US" sz="2400" dirty="0" smtClean="0"/>
          </a:p>
        </p:txBody>
      </p:sp>
      <p:graphicFrame>
        <p:nvGraphicFramePr>
          <p:cNvPr id="15" name="Table 14"/>
          <p:cNvGraphicFramePr>
            <a:graphicFrameLocks noGrp="1"/>
          </p:cNvGraphicFramePr>
          <p:nvPr>
            <p:extLst>
              <p:ext uri="{D42A27DB-BD31-4B8C-83A1-F6EECF244321}">
                <p14:modId xmlns:p14="http://schemas.microsoft.com/office/powerpoint/2010/main" val="3786146879"/>
              </p:ext>
            </p:extLst>
          </p:nvPr>
        </p:nvGraphicFramePr>
        <p:xfrm>
          <a:off x="1295400" y="2453640"/>
          <a:ext cx="6629400" cy="3261360"/>
        </p:xfrm>
        <a:graphic>
          <a:graphicData uri="http://schemas.openxmlformats.org/drawingml/2006/table">
            <a:tbl>
              <a:tblPr firstRow="1" bandRow="1"/>
              <a:tblGrid>
                <a:gridCol w="2209800"/>
                <a:gridCol w="2209800"/>
                <a:gridCol w="2209800"/>
              </a:tblGrid>
              <a:tr h="370840">
                <a:tc>
                  <a:txBody>
                    <a:bodyPr/>
                    <a:lstStyle/>
                    <a:p>
                      <a:pPr rtl="1"/>
                      <a:r>
                        <a:rPr lang="en-US" sz="2800" dirty="0" smtClean="0"/>
                        <a:t>Factors</a:t>
                      </a:r>
                      <a:endParaRPr lang="ar-SA" sz="2800" dirty="0"/>
                    </a:p>
                  </a:txBody>
                  <a:tcPr/>
                </a:tc>
                <a:tc>
                  <a:txBody>
                    <a:bodyPr/>
                    <a:lstStyle/>
                    <a:p>
                      <a:pPr rtl="1"/>
                      <a:r>
                        <a:rPr lang="en-US" sz="2800" dirty="0" smtClean="0"/>
                        <a:t>Capitalism</a:t>
                      </a:r>
                      <a:endParaRPr lang="ar-SA" sz="2800" dirty="0"/>
                    </a:p>
                  </a:txBody>
                  <a:tcPr/>
                </a:tc>
                <a:tc>
                  <a:txBody>
                    <a:bodyPr/>
                    <a:lstStyle/>
                    <a:p>
                      <a:pPr rtl="1"/>
                      <a:r>
                        <a:rPr lang="en-US" sz="2800" dirty="0" smtClean="0"/>
                        <a:t>Socialism</a:t>
                      </a:r>
                      <a:endParaRPr lang="ar-SA" sz="2800" dirty="0"/>
                    </a:p>
                  </a:txBody>
                  <a:tcPr/>
                </a:tc>
              </a:tr>
              <a:tr h="370840">
                <a:tc>
                  <a:txBody>
                    <a:bodyPr/>
                    <a:lstStyle/>
                    <a:p>
                      <a:pPr algn="l" rtl="0"/>
                      <a:r>
                        <a:rPr lang="en-US" sz="2400" dirty="0" smtClean="0"/>
                        <a:t>Allocation</a:t>
                      </a:r>
                      <a:r>
                        <a:rPr lang="en-US" sz="2400" baseline="0" dirty="0" smtClean="0"/>
                        <a:t> of Resources</a:t>
                      </a:r>
                      <a:endParaRPr lang="en-US" sz="2400" dirty="0"/>
                    </a:p>
                  </a:txBody>
                  <a:tcPr/>
                </a:tc>
                <a:tc>
                  <a:txBody>
                    <a:bodyPr/>
                    <a:lstStyle/>
                    <a:p>
                      <a:pPr marL="285750" indent="-285750" algn="l" rtl="0">
                        <a:buFont typeface="Arial" pitchFamily="34" charset="0"/>
                        <a:buChar char="•"/>
                      </a:pPr>
                      <a:r>
                        <a:rPr lang="en-US" sz="2400" dirty="0" smtClean="0"/>
                        <a:t>Market</a:t>
                      </a:r>
                      <a:r>
                        <a:rPr lang="en-US" sz="2400" baseline="0" dirty="0" smtClean="0"/>
                        <a:t> forces will decide where to invest resources</a:t>
                      </a:r>
                      <a:endParaRPr lang="ar-SA" sz="2400" dirty="0"/>
                    </a:p>
                  </a:txBody>
                  <a:tcPr/>
                </a:tc>
                <a:tc>
                  <a:txBody>
                    <a:bodyPr/>
                    <a:lstStyle/>
                    <a:p>
                      <a:pPr marL="285750" indent="-285750" algn="l" rtl="0">
                        <a:buFont typeface="Arial" pitchFamily="34" charset="0"/>
                        <a:buChar char="•"/>
                      </a:pPr>
                      <a:r>
                        <a:rPr lang="en-US" sz="2400" dirty="0" smtClean="0"/>
                        <a:t>Government</a:t>
                      </a:r>
                      <a:r>
                        <a:rPr lang="en-US" sz="2400" baseline="0" dirty="0" smtClean="0"/>
                        <a:t> will decide where to allocate the resources</a:t>
                      </a:r>
                      <a:endParaRPr lang="en-US" sz="2400" dirty="0" smtClean="0"/>
                    </a:p>
                  </a:txBody>
                  <a:tcPr/>
                </a:tc>
              </a:tr>
              <a:tr h="370840">
                <a:tc>
                  <a:txBody>
                    <a:bodyPr/>
                    <a:lstStyle/>
                    <a:p>
                      <a:pPr algn="l" rtl="0"/>
                      <a:r>
                        <a:rPr lang="en-US" sz="2400" dirty="0" smtClean="0"/>
                        <a:t>Development</a:t>
                      </a:r>
                      <a:endParaRPr lang="en-US" sz="2400" dirty="0"/>
                    </a:p>
                  </a:txBody>
                  <a:tcPr/>
                </a:tc>
                <a:tc>
                  <a:txBody>
                    <a:bodyPr/>
                    <a:lstStyle/>
                    <a:p>
                      <a:pPr marL="285750" indent="-285750" algn="l" rtl="0">
                        <a:buFont typeface="Arial" pitchFamily="34" charset="0"/>
                        <a:buChar char="•"/>
                      </a:pPr>
                      <a:r>
                        <a:rPr lang="en-US" sz="2400" dirty="0" smtClean="0"/>
                        <a:t>Market forces will decide</a:t>
                      </a:r>
                      <a:endParaRPr lang="ar-SA" sz="2400" dirty="0"/>
                    </a:p>
                  </a:txBody>
                  <a:tcPr/>
                </a:tc>
                <a:tc>
                  <a:txBody>
                    <a:bodyPr/>
                    <a:lstStyle/>
                    <a:p>
                      <a:pPr marL="285750" indent="-285750" algn="l" rtl="0">
                        <a:buFont typeface="Arial" pitchFamily="34" charset="0"/>
                        <a:buChar char="•"/>
                      </a:pPr>
                      <a:r>
                        <a:rPr lang="en-US" sz="2400" dirty="0" smtClean="0"/>
                        <a:t>Government will decide</a:t>
                      </a:r>
                    </a:p>
                  </a:txBody>
                  <a:tcPr/>
                </a:tc>
              </a:tr>
            </a:tbl>
          </a:graphicData>
        </a:graphic>
      </p:graphicFrame>
      <p:sp>
        <p:nvSpPr>
          <p:cNvPr id="8"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214055406"/>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16" y="990600"/>
            <a:ext cx="9144000" cy="5867400"/>
          </a:xfrm>
          <a:prstGeom prst="rect">
            <a:avLst/>
          </a:prstGeom>
          <a:solidFill>
            <a:schemeClr val="bg1"/>
          </a:solidFill>
          <a:ln>
            <a:solidFill>
              <a:schemeClr val="bg1"/>
            </a:solidFill>
          </a:ln>
        </p:spPr>
        <p:txBody>
          <a:bodyPr rtlCol="0" anchor="ctr">
            <a:spAutoFit/>
          </a:bodyPr>
          <a:lstStyle/>
          <a:p>
            <a:pPr algn="ctr"/>
            <a:endParaRPr lang="en-US" sz="2400" dirty="0" smtClean="0"/>
          </a:p>
        </p:txBody>
      </p:sp>
      <p:sp>
        <p:nvSpPr>
          <p:cNvPr id="5" name="Rectangle 3"/>
          <p:cNvSpPr txBox="1">
            <a:spLocks noChangeArrowheads="1"/>
          </p:cNvSpPr>
          <p:nvPr/>
        </p:nvSpPr>
        <p:spPr bwMode="auto">
          <a:xfrm>
            <a:off x="762000" y="1143000"/>
            <a:ext cx="76962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Comparison </a:t>
            </a:r>
            <a:r>
              <a:rPr lang="en-US" sz="2800" b="1" dirty="0" smtClean="0">
                <a:solidFill>
                  <a:schemeClr val="accent6">
                    <a:lumMod val="75000"/>
                  </a:schemeClr>
                </a:solidFill>
                <a:latin typeface="Levenim MT" panose="02010502060101010101" pitchFamily="2" charset="-79"/>
                <a:cs typeface="Levenim MT" panose="02010502060101010101" pitchFamily="2" charset="-79"/>
              </a:rPr>
              <a:t>between</a:t>
            </a:r>
            <a:r>
              <a:rPr lang="en-US" sz="2800" b="1" dirty="0" smtClean="0">
                <a:solidFill>
                  <a:schemeClr val="accent6">
                    <a:lumMod val="75000"/>
                  </a:schemeClr>
                </a:solidFill>
                <a:latin typeface="Levenim MT" panose="02010502060101010101" pitchFamily="2" charset="-79"/>
                <a:cs typeface="Levenim MT" panose="02010502060101010101" pitchFamily="2" charset="-79"/>
              </a:rPr>
              <a:t> </a:t>
            </a:r>
            <a:r>
              <a:rPr lang="en-US" sz="2800" b="1" dirty="0" smtClean="0">
                <a:solidFill>
                  <a:schemeClr val="accent6">
                    <a:lumMod val="75000"/>
                  </a:schemeClr>
                </a:solidFill>
                <a:latin typeface="Levenim MT" panose="02010502060101010101" pitchFamily="2" charset="-79"/>
                <a:cs typeface="Levenim MT" panose="02010502060101010101" pitchFamily="2" charset="-79"/>
              </a:rPr>
              <a:t>Capitalism &amp; Socialism at a Glance(II):</a:t>
            </a:r>
          </a:p>
          <a:p>
            <a:pPr algn="l"/>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  </a:t>
            </a:r>
            <a:endParaRPr lang="en-US" sz="2800" b="1" dirty="0" smtClean="0">
              <a:solidFill>
                <a:schemeClr val="tx1"/>
              </a:solidFill>
              <a:latin typeface="Baskerville Old Face" pitchFamily="18" charset="0"/>
              <a:cs typeface="1 MUHAMMADI QURANIC" pitchFamily="66" charset="-78"/>
            </a:endParaRPr>
          </a:p>
          <a:p>
            <a:pPr algn="l" eaLnBrk="1" hangingPunct="1"/>
            <a:endParaRPr lang="en-US" sz="2800" b="1" dirty="0" smtClean="0">
              <a:solidFill>
                <a:schemeClr val="tx1"/>
              </a:solidFill>
              <a:latin typeface="Baskerville Old Face" pitchFamily="18" charset="0"/>
              <a:cs typeface="1 MUHAMMADI QURANIC" pitchFamily="66" charset="-78"/>
            </a:endParaRPr>
          </a:p>
        </p:txBody>
      </p:sp>
      <p:sp>
        <p:nvSpPr>
          <p:cNvPr id="3" name="Rectangle 2"/>
          <p:cNvSpPr/>
          <p:nvPr/>
        </p:nvSpPr>
        <p:spPr>
          <a:xfrm>
            <a:off x="0" y="990600"/>
            <a:ext cx="9144000" cy="5867400"/>
          </a:xfrm>
          <a:prstGeom prst="rect">
            <a:avLst/>
          </a:prstGeom>
        </p:spPr>
        <p:txBody>
          <a:bodyPr rtlCol="0" anchor="ctr">
            <a:spAutoFit/>
          </a:bodyPr>
          <a:lstStyle/>
          <a:p>
            <a:pPr algn="ctr"/>
            <a:endParaRPr lang="en-US" sz="2400" dirty="0" smtClean="0"/>
          </a:p>
        </p:txBody>
      </p:sp>
      <p:graphicFrame>
        <p:nvGraphicFramePr>
          <p:cNvPr id="15" name="Table 14"/>
          <p:cNvGraphicFramePr>
            <a:graphicFrameLocks noGrp="1"/>
          </p:cNvGraphicFramePr>
          <p:nvPr>
            <p:extLst>
              <p:ext uri="{D42A27DB-BD31-4B8C-83A1-F6EECF244321}">
                <p14:modId xmlns:p14="http://schemas.microsoft.com/office/powerpoint/2010/main" val="2838869455"/>
              </p:ext>
            </p:extLst>
          </p:nvPr>
        </p:nvGraphicFramePr>
        <p:xfrm>
          <a:off x="990599" y="2286000"/>
          <a:ext cx="7162801" cy="3627120"/>
        </p:xfrm>
        <a:graphic>
          <a:graphicData uri="http://schemas.openxmlformats.org/drawingml/2006/table">
            <a:tbl>
              <a:tblPr firstRow="1" bandRow="1"/>
              <a:tblGrid>
                <a:gridCol w="2140607"/>
                <a:gridCol w="2659994"/>
                <a:gridCol w="2362200"/>
              </a:tblGrid>
              <a:tr h="370840">
                <a:tc>
                  <a:txBody>
                    <a:bodyPr/>
                    <a:lstStyle/>
                    <a:p>
                      <a:pPr rtl="1"/>
                      <a:r>
                        <a:rPr lang="en-US" sz="2800" dirty="0" smtClean="0"/>
                        <a:t>Factors</a:t>
                      </a:r>
                      <a:endParaRPr lang="ar-SA" sz="2800" dirty="0"/>
                    </a:p>
                  </a:txBody>
                  <a:tcPr/>
                </a:tc>
                <a:tc>
                  <a:txBody>
                    <a:bodyPr/>
                    <a:lstStyle/>
                    <a:p>
                      <a:pPr rtl="1"/>
                      <a:r>
                        <a:rPr lang="en-US" sz="2800" dirty="0" smtClean="0"/>
                        <a:t>Capitalism</a:t>
                      </a:r>
                      <a:endParaRPr lang="ar-SA" sz="2800" dirty="0"/>
                    </a:p>
                  </a:txBody>
                  <a:tcPr/>
                </a:tc>
                <a:tc>
                  <a:txBody>
                    <a:bodyPr/>
                    <a:lstStyle/>
                    <a:p>
                      <a:pPr rtl="1"/>
                      <a:r>
                        <a:rPr lang="en-US" sz="2800" dirty="0" smtClean="0"/>
                        <a:t>Socialism</a:t>
                      </a:r>
                      <a:endParaRPr lang="ar-SA" sz="2800" dirty="0"/>
                    </a:p>
                  </a:txBody>
                  <a:tcPr/>
                </a:tc>
              </a:tr>
              <a:tr h="370840">
                <a:tc>
                  <a:txBody>
                    <a:bodyPr/>
                    <a:lstStyle/>
                    <a:p>
                      <a:pPr algn="l" rtl="0"/>
                      <a:r>
                        <a:rPr lang="en-US" sz="2400" dirty="0" smtClean="0"/>
                        <a:t>Distribution</a:t>
                      </a:r>
                      <a:r>
                        <a:rPr lang="en-US" sz="2400" baseline="0" dirty="0" smtClean="0"/>
                        <a:t> of Income</a:t>
                      </a:r>
                      <a:endParaRPr lang="en-US" sz="2400" dirty="0"/>
                    </a:p>
                  </a:txBody>
                  <a:tcPr/>
                </a:tc>
                <a:tc>
                  <a:txBody>
                    <a:bodyPr/>
                    <a:lstStyle/>
                    <a:p>
                      <a:pPr marL="285750" indent="-285750" algn="l" rtl="0">
                        <a:buFont typeface="Arial" pitchFamily="34" charset="0"/>
                        <a:buChar char="•"/>
                      </a:pPr>
                      <a:r>
                        <a:rPr lang="en-US" sz="2400" dirty="0" smtClean="0"/>
                        <a:t>Land</a:t>
                      </a:r>
                      <a:r>
                        <a:rPr lang="en-US" sz="2400" baseline="0" dirty="0" smtClean="0"/>
                        <a:t> – Rent</a:t>
                      </a:r>
                    </a:p>
                    <a:p>
                      <a:pPr marL="285750" indent="-285750" algn="l" rtl="0">
                        <a:buFont typeface="Arial" pitchFamily="34" charset="0"/>
                        <a:buChar char="•"/>
                      </a:pPr>
                      <a:r>
                        <a:rPr lang="en-US" sz="2400" baseline="0" dirty="0" smtClean="0"/>
                        <a:t>Labor – Wages</a:t>
                      </a:r>
                    </a:p>
                    <a:p>
                      <a:pPr marL="285750" indent="-285750" algn="l" rtl="0">
                        <a:buFont typeface="Arial" pitchFamily="34" charset="0"/>
                        <a:buChar char="•"/>
                      </a:pPr>
                      <a:r>
                        <a:rPr lang="en-US" sz="2400" baseline="0" dirty="0" smtClean="0"/>
                        <a:t>Capital – Interest</a:t>
                      </a:r>
                    </a:p>
                    <a:p>
                      <a:pPr marL="285750" indent="-285750" algn="l" rtl="0">
                        <a:buFont typeface="Arial" pitchFamily="34" charset="0"/>
                        <a:buChar char="•"/>
                      </a:pPr>
                      <a:r>
                        <a:rPr lang="en-US" sz="2400" baseline="0" dirty="0" smtClean="0"/>
                        <a:t>Entrepreneur - Profits</a:t>
                      </a:r>
                      <a:endParaRPr lang="ar-SA" sz="2400" dirty="0"/>
                    </a:p>
                  </a:txBody>
                  <a:tcPr/>
                </a:tc>
                <a:tc>
                  <a:txBody>
                    <a:bodyPr/>
                    <a:lstStyle/>
                    <a:p>
                      <a:pPr marL="285750" indent="-285750" algn="l" rtl="0">
                        <a:buFont typeface="Arial" pitchFamily="34" charset="0"/>
                        <a:buChar char="•"/>
                      </a:pPr>
                      <a:r>
                        <a:rPr lang="en-US" sz="2400" dirty="0" smtClean="0"/>
                        <a:t>Land</a:t>
                      </a:r>
                      <a:r>
                        <a:rPr lang="en-US" sz="2400" baseline="0" dirty="0" smtClean="0"/>
                        <a:t> – Rent fixed by the government</a:t>
                      </a:r>
                    </a:p>
                    <a:p>
                      <a:pPr marL="285750" indent="-285750" algn="l" rtl="0">
                        <a:buFont typeface="Arial" pitchFamily="34" charset="0"/>
                        <a:buChar char="•"/>
                      </a:pPr>
                      <a:r>
                        <a:rPr lang="en-US" sz="2400" baseline="0" dirty="0" smtClean="0"/>
                        <a:t>Labor – Wages fixed by the government</a:t>
                      </a:r>
                      <a:endParaRPr lang="en-US" sz="2400" dirty="0" smtClean="0"/>
                    </a:p>
                  </a:txBody>
                  <a:tcPr/>
                </a:tc>
              </a:tr>
              <a:tr h="370840">
                <a:tc>
                  <a:txBody>
                    <a:bodyPr/>
                    <a:lstStyle/>
                    <a:p>
                      <a:pPr algn="l" rtl="0"/>
                      <a:r>
                        <a:rPr lang="en-US" sz="2400" dirty="0" smtClean="0"/>
                        <a:t>Development</a:t>
                      </a:r>
                      <a:endParaRPr lang="en-US" sz="2400" dirty="0"/>
                    </a:p>
                  </a:txBody>
                  <a:tcPr/>
                </a:tc>
                <a:tc>
                  <a:txBody>
                    <a:bodyPr/>
                    <a:lstStyle/>
                    <a:p>
                      <a:pPr marL="285750" indent="-285750" algn="l" rtl="0">
                        <a:buFont typeface="Arial" pitchFamily="34" charset="0"/>
                        <a:buChar char="•"/>
                      </a:pPr>
                      <a:r>
                        <a:rPr lang="en-US" sz="2400" dirty="0" smtClean="0"/>
                        <a:t>Market forces will decide</a:t>
                      </a:r>
                      <a:endParaRPr lang="ar-SA" sz="2400" dirty="0"/>
                    </a:p>
                  </a:txBody>
                  <a:tcPr/>
                </a:tc>
                <a:tc>
                  <a:txBody>
                    <a:bodyPr/>
                    <a:lstStyle/>
                    <a:p>
                      <a:pPr marL="285750" indent="-285750" algn="l" rtl="0">
                        <a:buFont typeface="Arial" pitchFamily="34" charset="0"/>
                        <a:buChar char="•"/>
                      </a:pPr>
                      <a:r>
                        <a:rPr lang="en-US" sz="2400" dirty="0" smtClean="0"/>
                        <a:t>Government will decide</a:t>
                      </a:r>
                    </a:p>
                  </a:txBody>
                  <a:tcPr/>
                </a:tc>
              </a:tr>
            </a:tbl>
          </a:graphicData>
        </a:graphic>
      </p:graphicFrame>
      <p:sp>
        <p:nvSpPr>
          <p:cNvPr id="8"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Capitalism &amp; Socialism as Economic System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443139197"/>
      </p:ext>
    </p:extLst>
  </p:cSld>
  <p:clrMapOvr>
    <a:masterClrMapping/>
  </p:clrMapOvr>
  <p:timing>
    <p:tnLst>
      <p:par>
        <p:cTn id="1" dur="indefinite" restart="never" nodeType="tmRoot"/>
      </p:par>
    </p:tnLst>
  </p:timing>
</p:sld>
</file>

<file path=ppt/theme/theme1.xml><?xml version="1.0" encoding="utf-8"?>
<a:theme xmlns:a="http://schemas.openxmlformats.org/drawingml/2006/main" name="The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spAutoFit/>
      </a:bodyPr>
      <a:lstStyle>
        <a:defPPr>
          <a:defRPr sz="2400" dirty="0" smtClean="0"/>
        </a:defPPr>
      </a:lstStyle>
    </a:sp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Theme1</Template>
  <TotalTime>3480</TotalTime>
  <Words>4036</Words>
  <Application>Microsoft Office PowerPoint</Application>
  <PresentationFormat>On-screen Show (4:3)</PresentationFormat>
  <Paragraphs>525</Paragraphs>
  <Slides>117</Slides>
  <Notes>0</Notes>
  <HiddenSlides>0</HiddenSlides>
  <MMClips>0</MMClips>
  <ScaleCrop>false</ScaleCrop>
  <HeadingPairs>
    <vt:vector size="4" baseType="variant">
      <vt:variant>
        <vt:lpstr>Theme</vt:lpstr>
      </vt:variant>
      <vt:variant>
        <vt:i4>1</vt:i4>
      </vt:variant>
      <vt:variant>
        <vt:lpstr>Slide Titles</vt:lpstr>
      </vt:variant>
      <vt:variant>
        <vt:i4>117</vt:i4>
      </vt:variant>
    </vt:vector>
  </HeadingPairs>
  <TitlesOfParts>
    <vt:vector size="118" baseType="lpstr">
      <vt:lpstr>Theme1</vt:lpstr>
      <vt:lpstr>Economic Ideology of Islam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PowerPoint Presentation</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Capitalism &amp; Socialism as Economic System</vt:lpstr>
      <vt:lpstr>PowerPoint Presentation</vt:lpstr>
      <vt:lpstr>Capitalism &amp; Socialism as Economic System</vt:lpstr>
      <vt:lpstr>Capitalism &amp; Socialism as Economic System</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Main Topic</dc:title>
  <dc:creator>Naseem Ejaz</dc:creator>
  <cp:lastModifiedBy>Hp</cp:lastModifiedBy>
  <cp:revision>314</cp:revision>
  <dcterms:created xsi:type="dcterms:W3CDTF">2014-09-03T15:33:21Z</dcterms:created>
  <dcterms:modified xsi:type="dcterms:W3CDTF">2016-11-26T06:16:38Z</dcterms:modified>
</cp:coreProperties>
</file>