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13"/>
  </p:notesMasterIdLst>
  <p:handoutMasterIdLst>
    <p:handoutMasterId r:id="rId114"/>
  </p:handoutMasterIdLst>
  <p:sldIdLst>
    <p:sldId id="332" r:id="rId2"/>
    <p:sldId id="613" r:id="rId3"/>
    <p:sldId id="626" r:id="rId4"/>
    <p:sldId id="629" r:id="rId5"/>
    <p:sldId id="630" r:id="rId6"/>
    <p:sldId id="631" r:id="rId7"/>
    <p:sldId id="632" r:id="rId8"/>
    <p:sldId id="633" r:id="rId9"/>
    <p:sldId id="634" r:id="rId10"/>
    <p:sldId id="635" r:id="rId11"/>
    <p:sldId id="636" r:id="rId12"/>
    <p:sldId id="637" r:id="rId13"/>
    <p:sldId id="638" r:id="rId14"/>
    <p:sldId id="650" r:id="rId15"/>
    <p:sldId id="639" r:id="rId16"/>
    <p:sldId id="640" r:id="rId17"/>
    <p:sldId id="641" r:id="rId18"/>
    <p:sldId id="642" r:id="rId19"/>
    <p:sldId id="643" r:id="rId20"/>
    <p:sldId id="644" r:id="rId21"/>
    <p:sldId id="645" r:id="rId22"/>
    <p:sldId id="646" r:id="rId23"/>
    <p:sldId id="647" r:id="rId24"/>
    <p:sldId id="648" r:id="rId25"/>
    <p:sldId id="649" r:id="rId26"/>
    <p:sldId id="651" r:id="rId27"/>
    <p:sldId id="652" r:id="rId28"/>
    <p:sldId id="655" r:id="rId29"/>
    <p:sldId id="656" r:id="rId30"/>
    <p:sldId id="659" r:id="rId31"/>
    <p:sldId id="657" r:id="rId32"/>
    <p:sldId id="658" r:id="rId33"/>
    <p:sldId id="660" r:id="rId34"/>
    <p:sldId id="670" r:id="rId35"/>
    <p:sldId id="661" r:id="rId36"/>
    <p:sldId id="662" r:id="rId37"/>
    <p:sldId id="663" r:id="rId38"/>
    <p:sldId id="664" r:id="rId39"/>
    <p:sldId id="665" r:id="rId40"/>
    <p:sldId id="666" r:id="rId41"/>
    <p:sldId id="667" r:id="rId42"/>
    <p:sldId id="668" r:id="rId43"/>
    <p:sldId id="669" r:id="rId44"/>
    <p:sldId id="671" r:id="rId45"/>
    <p:sldId id="628" r:id="rId46"/>
    <p:sldId id="672" r:id="rId47"/>
    <p:sldId id="673" r:id="rId48"/>
    <p:sldId id="674" r:id="rId49"/>
    <p:sldId id="675" r:id="rId50"/>
    <p:sldId id="676" r:id="rId51"/>
    <p:sldId id="677" r:id="rId52"/>
    <p:sldId id="685" r:id="rId53"/>
    <p:sldId id="678" r:id="rId54"/>
    <p:sldId id="686" r:id="rId55"/>
    <p:sldId id="679" r:id="rId56"/>
    <p:sldId id="680" r:id="rId57"/>
    <p:sldId id="681" r:id="rId58"/>
    <p:sldId id="682" r:id="rId59"/>
    <p:sldId id="683" r:id="rId60"/>
    <p:sldId id="684" r:id="rId61"/>
    <p:sldId id="687" r:id="rId62"/>
    <p:sldId id="688" r:id="rId63"/>
    <p:sldId id="689" r:id="rId64"/>
    <p:sldId id="690" r:id="rId65"/>
    <p:sldId id="691" r:id="rId66"/>
    <p:sldId id="692" r:id="rId67"/>
    <p:sldId id="701" r:id="rId68"/>
    <p:sldId id="693" r:id="rId69"/>
    <p:sldId id="694" r:id="rId70"/>
    <p:sldId id="695" r:id="rId71"/>
    <p:sldId id="696" r:id="rId72"/>
    <p:sldId id="697" r:id="rId73"/>
    <p:sldId id="698" r:id="rId74"/>
    <p:sldId id="699" r:id="rId75"/>
    <p:sldId id="700" r:id="rId76"/>
    <p:sldId id="702" r:id="rId77"/>
    <p:sldId id="703" r:id="rId78"/>
    <p:sldId id="704" r:id="rId79"/>
    <p:sldId id="705" r:id="rId80"/>
    <p:sldId id="706" r:id="rId81"/>
    <p:sldId id="707" r:id="rId82"/>
    <p:sldId id="708" r:id="rId83"/>
    <p:sldId id="709" r:id="rId84"/>
    <p:sldId id="716" r:id="rId85"/>
    <p:sldId id="710" r:id="rId86"/>
    <p:sldId id="711" r:id="rId87"/>
    <p:sldId id="712" r:id="rId88"/>
    <p:sldId id="713" r:id="rId89"/>
    <p:sldId id="714" r:id="rId90"/>
    <p:sldId id="715" r:id="rId91"/>
    <p:sldId id="717" r:id="rId92"/>
    <p:sldId id="718" r:id="rId93"/>
    <p:sldId id="719" r:id="rId94"/>
    <p:sldId id="720" r:id="rId95"/>
    <p:sldId id="722" r:id="rId96"/>
    <p:sldId id="721" r:id="rId97"/>
    <p:sldId id="736" r:id="rId98"/>
    <p:sldId id="723" r:id="rId99"/>
    <p:sldId id="724" r:id="rId100"/>
    <p:sldId id="726" r:id="rId101"/>
    <p:sldId id="725" r:id="rId102"/>
    <p:sldId id="727" r:id="rId103"/>
    <p:sldId id="728" r:id="rId104"/>
    <p:sldId id="729" r:id="rId105"/>
    <p:sldId id="737" r:id="rId106"/>
    <p:sldId id="730" r:id="rId107"/>
    <p:sldId id="731" r:id="rId108"/>
    <p:sldId id="732" r:id="rId109"/>
    <p:sldId id="733" r:id="rId110"/>
    <p:sldId id="734" r:id="rId111"/>
    <p:sldId id="735" r:id="rId1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Default Section" id="{B4BF35B9-994F-456E-ADB7-4718AB9E6D10}">
          <p14:sldIdLst>
            <p14:sldId id="332"/>
            <p14:sldId id="613"/>
            <p14:sldId id="612"/>
            <p14:sldId id="618"/>
            <p14:sldId id="619"/>
            <p14:sldId id="614"/>
            <p14:sldId id="617"/>
            <p14:sldId id="636"/>
            <p14:sldId id="637"/>
            <p14:sldId id="638"/>
            <p14:sldId id="759"/>
            <p14:sldId id="615"/>
            <p14:sldId id="616"/>
            <p14:sldId id="620"/>
            <p14:sldId id="621"/>
            <p14:sldId id="622"/>
            <p14:sldId id="781"/>
            <p14:sldId id="779"/>
            <p14:sldId id="624"/>
            <p14:sldId id="625"/>
            <p14:sldId id="760"/>
            <p14:sldId id="626"/>
            <p14:sldId id="627"/>
            <p14:sldId id="628"/>
            <p14:sldId id="629"/>
            <p14:sldId id="630"/>
            <p14:sldId id="631"/>
            <p14:sldId id="632"/>
            <p14:sldId id="761"/>
            <p14:sldId id="633"/>
            <p14:sldId id="634"/>
            <p14:sldId id="635"/>
            <p14:sldId id="644"/>
            <p14:sldId id="645"/>
            <p14:sldId id="646"/>
            <p14:sldId id="647"/>
            <p14:sldId id="648"/>
            <p14:sldId id="762"/>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8"/>
            <p14:sldId id="669"/>
            <p14:sldId id="670"/>
            <p14:sldId id="671"/>
            <p14:sldId id="673"/>
            <p14:sldId id="763"/>
            <p14:sldId id="674"/>
            <p14:sldId id="675"/>
            <p14:sldId id="676"/>
            <p14:sldId id="677"/>
            <p14:sldId id="678"/>
            <p14:sldId id="679"/>
            <p14:sldId id="680"/>
            <p14:sldId id="681"/>
            <p14:sldId id="764"/>
            <p14:sldId id="682"/>
            <p14:sldId id="683"/>
            <p14:sldId id="684"/>
            <p14:sldId id="685"/>
            <p14:sldId id="686"/>
            <p14:sldId id="667"/>
            <p14:sldId id="687"/>
            <p14:sldId id="688"/>
            <p14:sldId id="689"/>
            <p14:sldId id="691"/>
            <p14:sldId id="765"/>
            <p14:sldId id="690"/>
            <p14:sldId id="693"/>
            <p14:sldId id="694"/>
            <p14:sldId id="695"/>
            <p14:sldId id="766"/>
            <p14:sldId id="698"/>
            <p14:sldId id="699"/>
            <p14:sldId id="767"/>
            <p14:sldId id="696"/>
            <p14:sldId id="697"/>
            <p14:sldId id="768"/>
            <p14:sldId id="700"/>
            <p14:sldId id="701"/>
            <p14:sldId id="702"/>
            <p14:sldId id="738"/>
            <p14:sldId id="739"/>
            <p14:sldId id="740"/>
            <p14:sldId id="741"/>
            <p14:sldId id="742"/>
            <p14:sldId id="782"/>
            <p14:sldId id="783"/>
            <p14:sldId id="784"/>
            <p14:sldId id="769"/>
            <p14:sldId id="743"/>
            <p14:sldId id="744"/>
            <p14:sldId id="745"/>
            <p14:sldId id="746"/>
            <p14:sldId id="770"/>
            <p14:sldId id="747"/>
            <p14:sldId id="748"/>
            <p14:sldId id="785"/>
            <p14:sldId id="749"/>
            <p14:sldId id="750"/>
            <p14:sldId id="751"/>
            <p14:sldId id="771"/>
            <p14:sldId id="752"/>
            <p14:sldId id="753"/>
            <p14:sldId id="754"/>
            <p14:sldId id="758"/>
            <p14:sldId id="755"/>
            <p14:sldId id="756"/>
            <p14:sldId id="607"/>
            <p14:sldId id="703"/>
            <p14:sldId id="704"/>
            <p14:sldId id="705"/>
            <p14:sldId id="706"/>
            <p14:sldId id="772"/>
            <p14:sldId id="707"/>
            <p14:sldId id="708"/>
            <p14:sldId id="709"/>
            <p14:sldId id="710"/>
            <p14:sldId id="711"/>
            <p14:sldId id="609"/>
            <p14:sldId id="712"/>
            <p14:sldId id="713"/>
            <p14:sldId id="773"/>
            <p14:sldId id="714"/>
            <p14:sldId id="715"/>
            <p14:sldId id="716"/>
            <p14:sldId id="717"/>
            <p14:sldId id="718"/>
            <p14:sldId id="719"/>
            <p14:sldId id="774"/>
            <p14:sldId id="720"/>
            <p14:sldId id="721"/>
            <p14:sldId id="727"/>
            <p14:sldId id="775"/>
            <p14:sldId id="722"/>
            <p14:sldId id="723"/>
            <p14:sldId id="724"/>
            <p14:sldId id="725"/>
            <p14:sldId id="726"/>
            <p14:sldId id="776"/>
            <p14:sldId id="728"/>
            <p14:sldId id="729"/>
            <p14:sldId id="730"/>
            <p14:sldId id="731"/>
            <p14:sldId id="777"/>
            <p14:sldId id="732"/>
            <p14:sldId id="733"/>
            <p14:sldId id="734"/>
            <p14:sldId id="735"/>
            <p14:sldId id="736"/>
            <p14:sldId id="737"/>
            <p14:sldId id="610"/>
            <p14:sldId id="611"/>
          </p14:sldIdLst>
        </p14:section>
        <p14:section name="Untitled Section" id="{599C8E74-7C24-4C90-AF99-98537F1E04E1}">
          <p14:sldIdLst/>
        </p14:section>
      </p14:sectionLst>
    </p:ext>
    <p:ext uri="{EFAFB233-063F-42B5-8137-9DF3F51BA10A}">
      <p15:sldGuideLst xmlns="" xmlns:p15="http://schemas.microsoft.com/office/powerpoint/2012/main">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96009"/>
    <a:srgbClr val="006699"/>
    <a:srgbClr val="0033CC"/>
    <a:srgbClr val="0049D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990" y="-90"/>
      </p:cViewPr>
      <p:guideLst>
        <p:guide orient="horz" pos="480"/>
        <p:guide pos="297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6/4/2017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 xmlns:p14="http://schemas.microsoft.com/office/powerpoint/2010/main"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6/4/2017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 xmlns:p14="http://schemas.microsoft.com/office/powerpoint/2010/main"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41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42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6/4/2017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6/4/2017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6/4/2017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6/4/2017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6/4/2017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6/4/2017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6/4/2017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6/4/2017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6/4/2017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6/4/2017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6/4/2017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6/4/2017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98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Factors of Production in Islam, Capitalism and Socialism</a:t>
            </a:r>
          </a:p>
        </p:txBody>
      </p:sp>
    </p:spTree>
    <p:extLst>
      <p:ext uri="{BB962C8B-B14F-4D97-AF65-F5344CB8AC3E}">
        <p14:creationId xmlns="" xmlns:p14="http://schemas.microsoft.com/office/powerpoint/2010/main"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(The Demand of the Conquest Nature):</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The vast expanse of the universe surrounding man and its bottomless treasures have been created for all men.</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By conquering them man can increase the comforts of his life and create a pleasant and peaceful society.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Labor: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That is human exertion whether of the bodily organs or of the mind or of the heart.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This exertion thus includes organization and planning too.</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So compensation = Wages.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Features of Labor: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is a human factor.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is an active factor.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can not be stored.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No two labors are identical.</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Islamic economic system entrepreneur and capital are treated as a single factor of production.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Interest against capital is not allowed therefore profit and loss both will be of entrepreneur. </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Capital is the mean of production which can not be used in the process of production unless during this process it is either wholly consumed or completely altered, therefore it can not be leased.</a:t>
            </a:r>
          </a:p>
          <a:p>
            <a:pPr marL="457200" indent="-457200" algn="l" eaLnBrk="1" hangingPunct="1">
              <a:buFont typeface="Arial" pitchFamily="34" charset="0"/>
              <a:buChar char="•"/>
            </a:pPr>
            <a:r>
              <a:rPr lang="en-US" sz="2000" b="1" dirty="0" smtClean="0">
                <a:solidFill>
                  <a:schemeClr val="tx1"/>
                </a:solidFill>
                <a:latin typeface="Baskerville Old Face" panose="02020602080505020303" pitchFamily="18" charset="0"/>
              </a:rPr>
              <a:t>Exp. Liquid money or food stuff.</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Any one investing capital must also take the risk of the investment.</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In both capitalism and socialism the right to wealth is with those factors of production only that have taken part directly in the process of production.</a:t>
            </a:r>
            <a:endParaRPr lang="en-US" sz="20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Factors of Production in Islam (III)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Islam believes that the original ownership of everything is with Allah and without Allah’s </a:t>
            </a:r>
            <a:r>
              <a:rPr lang="en-US" sz="2300" b="1" dirty="0" err="1" smtClean="0">
                <a:solidFill>
                  <a:schemeClr val="tx1"/>
                </a:solidFill>
                <a:latin typeface="Baskerville Old Face" panose="02020602080505020303" pitchFamily="18" charset="0"/>
              </a:rPr>
              <a:t>Taufeeq</a:t>
            </a:r>
            <a:r>
              <a:rPr lang="en-US" sz="2300" b="1" dirty="0" smtClean="0">
                <a:solidFill>
                  <a:schemeClr val="tx1"/>
                </a:solidFill>
                <a:latin typeface="Baskerville Old Face" panose="02020602080505020303" pitchFamily="18" charset="0"/>
              </a:rPr>
              <a:t> no factor of production can produce any thing.</a:t>
            </a:r>
            <a:endParaRPr lang="en-US" sz="20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Capitalism gives unconditional rights to profit motive and private ownership while socialism goes to other extreme by assuming that perfect planning by the Govt. is the cure of all ills.</a:t>
            </a:r>
            <a:endParaRPr lang="en-US" sz="20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Islam gives a balance view among the two extremes by recognizing the right to private ownership, market forces and profit motives but under the restriction of</a:t>
            </a:r>
          </a:p>
          <a:p>
            <a:pPr marL="457200" indent="-457200" algn="l" eaLnBrk="1" hangingPunct="1">
              <a:buFont typeface="+mj-lt"/>
              <a:buAutoNum type="arabicPeriod"/>
            </a:pPr>
            <a:r>
              <a:rPr lang="en-US" sz="2200" b="1" dirty="0" smtClean="0">
                <a:solidFill>
                  <a:schemeClr val="tx1"/>
                </a:solidFill>
                <a:latin typeface="Baskerville Old Face" panose="02020602080505020303" pitchFamily="18" charset="0"/>
              </a:rPr>
              <a:t>Divine Restrictions</a:t>
            </a:r>
          </a:p>
          <a:p>
            <a:pPr marL="457200" indent="-457200" algn="l" eaLnBrk="1" hangingPunct="1">
              <a:buFont typeface="+mj-lt"/>
              <a:buAutoNum type="arabicPeriod"/>
            </a:pPr>
            <a:r>
              <a:rPr lang="en-US" sz="2200" b="1" dirty="0" smtClean="0">
                <a:solidFill>
                  <a:schemeClr val="tx1"/>
                </a:solidFill>
                <a:latin typeface="Baskerville Old Face" panose="02020602080505020303" pitchFamily="18" charset="0"/>
              </a:rPr>
              <a:t>Govt. Restrictions</a:t>
            </a:r>
          </a:p>
          <a:p>
            <a:pPr marL="457200" indent="-457200" algn="l" eaLnBrk="1" hangingPunct="1">
              <a:buFont typeface="+mj-lt"/>
              <a:buAutoNum type="arabicPeriod"/>
            </a:pPr>
            <a:r>
              <a:rPr lang="en-US" sz="2200" b="1" dirty="0" smtClean="0">
                <a:solidFill>
                  <a:schemeClr val="tx1"/>
                </a:solidFill>
                <a:latin typeface="Baskerville Old Face" panose="02020602080505020303" pitchFamily="18" charset="0"/>
              </a:rPr>
              <a:t>Moral Restrictions </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200" b="1" dirty="0" smtClean="0">
                <a:solidFill>
                  <a:schemeClr val="tx1"/>
                </a:solidFill>
                <a:latin typeface="Baskerville Old Face" panose="02020602080505020303" pitchFamily="18" charset="0"/>
              </a:rPr>
              <a:t>Islam ensures the proper distribution of wealth through the concept of primary and secondary ownership.</a:t>
            </a:r>
          </a:p>
          <a:p>
            <a:pPr marL="457200" indent="-457200" algn="l" eaLnBrk="1" hangingPunct="1">
              <a:buFont typeface="Arial" pitchFamily="34" charset="0"/>
              <a:buChar char="•"/>
            </a:pPr>
            <a:r>
              <a:rPr lang="en-US" sz="2200" b="1" dirty="0" smtClean="0">
                <a:solidFill>
                  <a:schemeClr val="tx1"/>
                </a:solidFill>
                <a:latin typeface="Baskerville Old Face" panose="02020602080505020303" pitchFamily="18" charset="0"/>
              </a:rPr>
              <a:t>All these factors combined have a cumulative effect of achieving the well being of all members of the human society.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(The Demand of the Conquest Nature):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This act of conquering the universe is part of the production process.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Hence Islam pays special attention to its importance and urges man to keep his power of action till the end of his life.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According to </a:t>
            </a:r>
            <a:r>
              <a:rPr lang="en-US" sz="2500" b="1" dirty="0" err="1" smtClean="0">
                <a:solidFill>
                  <a:schemeClr val="tx1"/>
                </a:solidFill>
                <a:latin typeface="Baskerville Old Face" panose="02020602080505020303" pitchFamily="18" charset="0"/>
              </a:rPr>
              <a:t>Quranic</a:t>
            </a:r>
            <a:r>
              <a:rPr lang="en-US" sz="2500" b="1" dirty="0" smtClean="0">
                <a:solidFill>
                  <a:schemeClr val="tx1"/>
                </a:solidFill>
                <a:latin typeface="Baskerville Old Face" panose="02020602080505020303" pitchFamily="18" charset="0"/>
              </a:rPr>
              <a:t> verse, everything in this universe belongs to Allah.</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Quran says:</a:t>
            </a:r>
          </a:p>
          <a:p>
            <a:pPr marL="457200" indent="-457200" algn="l" eaLnBrk="1" hangingPunct="1"/>
            <a:r>
              <a:rPr lang="en-US" sz="2500" b="1" dirty="0" smtClean="0">
                <a:solidFill>
                  <a:schemeClr val="tx1"/>
                </a:solidFill>
                <a:latin typeface="Baskerville Old Face" panose="02020602080505020303" pitchFamily="18" charset="0"/>
              </a:rPr>
              <a:t>	“Whatever is in the heavens and in the earth belongs to Allah”</a:t>
            </a:r>
          </a:p>
          <a:p>
            <a:pPr marL="457200" indent="-457200" algn="l" eaLnBrk="1" hangingPunct="1"/>
            <a:r>
              <a:rPr lang="en-US" sz="2500" b="1" dirty="0" smtClean="0">
                <a:solidFill>
                  <a:schemeClr val="tx1"/>
                </a:solidFill>
                <a:latin typeface="Baskerville Old Face" panose="02020602080505020303" pitchFamily="18" charset="0"/>
              </a:rPr>
              <a:t>	Al </a:t>
            </a:r>
            <a:r>
              <a:rPr lang="en-US" sz="2500" b="1" dirty="0" err="1" smtClean="0">
                <a:solidFill>
                  <a:schemeClr val="tx1"/>
                </a:solidFill>
                <a:latin typeface="Baskerville Old Face" panose="02020602080505020303" pitchFamily="18" charset="0"/>
              </a:rPr>
              <a:t>Baqarah</a:t>
            </a:r>
            <a:r>
              <a:rPr lang="en-US" sz="2500" b="1" dirty="0" smtClean="0">
                <a:solidFill>
                  <a:schemeClr val="tx1"/>
                </a:solidFill>
                <a:latin typeface="Baskerville Old Face" panose="02020602080505020303" pitchFamily="18" charset="0"/>
              </a:rPr>
              <a:t> [2: 284]</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Entrepreneur &amp; Capital:</a:t>
            </a:r>
          </a:p>
          <a:p>
            <a:pPr marL="457200" indent="-457200" algn="l" eaLnBrk="1" hangingPunct="1">
              <a:buFont typeface="Arial" pitchFamily="34" charset="0"/>
              <a:buChar char="•"/>
            </a:pPr>
            <a:r>
              <a:rPr lang="en-US" sz="2000" b="1" dirty="0" smtClean="0">
                <a:solidFill>
                  <a:schemeClr val="tx1"/>
                </a:solidFill>
                <a:latin typeface="Baskerville Old Face" panose="02020602080505020303" pitchFamily="18" charset="0"/>
              </a:rPr>
              <a:t>Divine, govt. and moral restrictions can be categorized as</a:t>
            </a:r>
          </a:p>
          <a:p>
            <a:pPr marL="457200" indent="-457200" algn="l" eaLnBrk="1" hangingPunct="1">
              <a:buFont typeface="Arial" pitchFamily="34" charset="0"/>
              <a:buChar char="•"/>
            </a:pPr>
            <a:r>
              <a:rPr lang="en-US" sz="1800" b="1" dirty="0" err="1" smtClean="0">
                <a:solidFill>
                  <a:schemeClr val="tx1"/>
                </a:solidFill>
                <a:latin typeface="Baskerville Old Face" panose="02020602080505020303" pitchFamily="18" charset="0"/>
              </a:rPr>
              <a:t>Halal</a:t>
            </a:r>
            <a:r>
              <a:rPr lang="en-US" sz="1800" b="1" dirty="0" smtClean="0">
                <a:solidFill>
                  <a:schemeClr val="tx1"/>
                </a:solidFill>
                <a:latin typeface="Baskerville Old Face" panose="02020602080505020303" pitchFamily="18" charset="0"/>
              </a:rPr>
              <a:t> &amp; </a:t>
            </a:r>
            <a:r>
              <a:rPr lang="en-US" sz="1800" b="1" dirty="0" err="1" smtClean="0">
                <a:solidFill>
                  <a:schemeClr val="tx1"/>
                </a:solidFill>
                <a:latin typeface="Baskerville Old Face" panose="02020602080505020303" pitchFamily="18" charset="0"/>
              </a:rPr>
              <a:t>Haram</a:t>
            </a:r>
            <a:r>
              <a:rPr lang="en-US" sz="1800" b="1" dirty="0" smtClean="0">
                <a:solidFill>
                  <a:schemeClr val="tx1"/>
                </a:solidFill>
                <a:latin typeface="Baskerville Old Face" panose="02020602080505020303" pitchFamily="18" charset="0"/>
              </a:rPr>
              <a:t> </a:t>
            </a:r>
          </a:p>
          <a:p>
            <a:pPr marL="457200" indent="-457200" algn="l" eaLnBrk="1" hangingPunct="1">
              <a:buFont typeface="Arial" pitchFamily="34" charset="0"/>
              <a:buChar char="•"/>
            </a:pPr>
            <a:r>
              <a:rPr lang="en-US" sz="1800" b="1" dirty="0" smtClean="0">
                <a:solidFill>
                  <a:schemeClr val="tx1"/>
                </a:solidFill>
                <a:latin typeface="Baskerville Old Face" panose="02020602080505020303" pitchFamily="18" charset="0"/>
              </a:rPr>
              <a:t>Justice   </a:t>
            </a:r>
          </a:p>
          <a:p>
            <a:pPr marL="457200" indent="-457200" algn="l" eaLnBrk="1" hangingPunct="1">
              <a:buFont typeface="Arial" pitchFamily="34" charset="0"/>
              <a:buChar char="•"/>
            </a:pPr>
            <a:r>
              <a:rPr lang="en-US" sz="1800" b="1" dirty="0" smtClean="0">
                <a:solidFill>
                  <a:schemeClr val="tx1"/>
                </a:solidFill>
                <a:latin typeface="Baskerville Old Face" panose="02020602080505020303" pitchFamily="18" charset="0"/>
              </a:rPr>
              <a:t>Equality</a:t>
            </a:r>
          </a:p>
          <a:p>
            <a:pPr marL="457200" indent="-457200" algn="l" eaLnBrk="1" hangingPunct="1">
              <a:buFont typeface="Arial" pitchFamily="34" charset="0"/>
              <a:buChar char="•"/>
            </a:pPr>
            <a:r>
              <a:rPr lang="en-US" sz="1800" b="1" dirty="0" smtClean="0">
                <a:solidFill>
                  <a:schemeClr val="tx1"/>
                </a:solidFill>
                <a:latin typeface="Baskerville Old Face" panose="02020602080505020303" pitchFamily="18" charset="0"/>
              </a:rPr>
              <a:t>Cooperation</a:t>
            </a:r>
          </a:p>
          <a:p>
            <a:pPr marL="457200" indent="-457200" algn="l" eaLnBrk="1" hangingPunct="1">
              <a:buFont typeface="Arial" pitchFamily="34" charset="0"/>
              <a:buChar char="•"/>
            </a:pPr>
            <a:r>
              <a:rPr lang="en-US" sz="1800" b="1" dirty="0" smtClean="0">
                <a:solidFill>
                  <a:schemeClr val="tx1"/>
                </a:solidFill>
                <a:latin typeface="Baskerville Old Face" panose="02020602080505020303" pitchFamily="18" charset="0"/>
              </a:rPr>
              <a:t>Brotherhood</a:t>
            </a:r>
          </a:p>
          <a:p>
            <a:pPr marL="457200" indent="-457200" algn="l" eaLnBrk="1" hangingPunct="1">
              <a:buFont typeface="Arial" pitchFamily="34" charset="0"/>
              <a:buChar char="•"/>
            </a:pPr>
            <a:r>
              <a:rPr lang="en-US" sz="1800" b="1" dirty="0" smtClean="0">
                <a:solidFill>
                  <a:schemeClr val="tx1"/>
                </a:solidFill>
                <a:latin typeface="Baskerville Old Face" panose="02020602080505020303" pitchFamily="18" charset="0"/>
              </a:rPr>
              <a:t>Kindness</a:t>
            </a:r>
          </a:p>
          <a:p>
            <a:pPr marL="457200" indent="-457200" algn="l" eaLnBrk="1" hangingPunct="1">
              <a:buFont typeface="Arial" pitchFamily="34" charset="0"/>
              <a:buChar char="•"/>
            </a:pPr>
            <a:r>
              <a:rPr lang="en-US" sz="1800" b="1" dirty="0" smtClean="0">
                <a:solidFill>
                  <a:schemeClr val="tx1"/>
                </a:solidFill>
                <a:latin typeface="Baskerville Old Face" panose="02020602080505020303" pitchFamily="18" charset="0"/>
              </a:rPr>
              <a:t>Toleration</a:t>
            </a:r>
          </a:p>
          <a:p>
            <a:pPr marL="457200" indent="-457200" algn="l" eaLnBrk="1" hangingPunct="1">
              <a:buFont typeface="Arial" pitchFamily="34" charset="0"/>
              <a:buChar char="•"/>
            </a:pPr>
            <a:r>
              <a:rPr lang="en-US" sz="1800" b="1" dirty="0" smtClean="0">
                <a:solidFill>
                  <a:schemeClr val="tx1"/>
                </a:solidFill>
                <a:latin typeface="Baskerville Old Face" panose="02020602080505020303" pitchFamily="18" charset="0"/>
              </a:rPr>
              <a:t>Freedom of Thought</a:t>
            </a:r>
          </a:p>
          <a:p>
            <a:pPr marL="457200" indent="-457200" algn="l" eaLnBrk="1" hangingPunct="1">
              <a:buFont typeface="Arial" pitchFamily="34" charset="0"/>
              <a:buChar char="•"/>
            </a:pPr>
            <a:r>
              <a:rPr lang="en-US" sz="1800" b="1" dirty="0" smtClean="0">
                <a:solidFill>
                  <a:schemeClr val="tx1"/>
                </a:solidFill>
                <a:latin typeface="Baskerville Old Face" panose="02020602080505020303" pitchFamily="18" charset="0"/>
              </a:rPr>
              <a:t>Security of life, property and Religion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(Abundance of Provisions):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Allah wishes economic well-being of His people.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His man use their divinely-given talents and struggle to benefit from the resources of the universe.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(Abundance of Provisions):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After struggle and the use of divinely-given talent, the supply of provisions by the Lord would be in full measure.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Production of Wealth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(Demand for Gratitude):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Allah has given the man the unique powers of body and mind.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Gratitude for these gifts that man should use them to achieve those purpose for which they have been created.</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(Demand for Gratitude):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To waste these gifts and powers is the height of ingratitude and foolishness for which man shall be held accountable.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(Progress of Arts and Sciences):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Islam stresses upon man to take interest in Arts and Sciences and to work for their progress.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One purpose behind this is the attainment of the knowledge of Allah.</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(Progress of Arts and Sciences):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second motive is that man should gain access to those resources and tools which make production easy so that man’s wants may be adequately satisfied. </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(Progress of Arts and Sciences):</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Islam regards this struggle by man as not only a means of earning but also a way of worship.</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Next to worship, making a living by lawful means has been declared the greatest duty of man.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Production of Wealth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(Purpose):</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The purpose of Production according to the Islam is not to earn maximum profit but to achieve economic and Eternal welfare.</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In this connection the following points shall be kept in view.</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(Purpose):</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Only those goods and services should be produced which have genuine utility and fulfill the real needs of the people.</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Productive resources should not be expended on luxury goods.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(Purpose):</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The production of unlawful goods and services should be banned.</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Unlawful goods and services bring material benefit, but they diminish man’s real and Eternal welfare.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(Purpose):</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To run the process of production only those modes of production should be adopted which:</a:t>
            </a:r>
          </a:p>
          <a:p>
            <a:pPr marL="457200" indent="-457200" algn="l" eaLnBrk="1" hangingPunct="1">
              <a:buFont typeface="Wingdings" pitchFamily="2" charset="2"/>
              <a:buChar char="v"/>
            </a:pPr>
            <a:r>
              <a:rPr lang="en-US" sz="2400" b="1" dirty="0" smtClean="0">
                <a:solidFill>
                  <a:schemeClr val="tx1"/>
                </a:solidFill>
                <a:latin typeface="Baskerville Old Face" panose="02020602080505020303" pitchFamily="18" charset="0"/>
              </a:rPr>
              <a:t>Are consistent with the dignity of man so slavery, forced labor and child labor are forbidden.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(Purpose):</a:t>
            </a:r>
            <a:endParaRPr lang="en-US" sz="24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v"/>
            </a:pPr>
            <a:r>
              <a:rPr lang="en-US" sz="2300" b="1" dirty="0" smtClean="0">
                <a:solidFill>
                  <a:schemeClr val="tx1"/>
                </a:solidFill>
                <a:latin typeface="Baskerville Old Face" panose="02020602080505020303" pitchFamily="18" charset="0"/>
              </a:rPr>
              <a:t>Should pose no danger to the health of the workers nor expose them to industrial accidents.</a:t>
            </a:r>
          </a:p>
          <a:p>
            <a:pPr marL="457200" indent="-457200" algn="l" eaLnBrk="1" hangingPunct="1">
              <a:buFont typeface="Wingdings" pitchFamily="2" charset="2"/>
              <a:buChar char="v"/>
            </a:pPr>
            <a:r>
              <a:rPr lang="en-US" sz="2300" b="1" dirty="0" smtClean="0">
                <a:solidFill>
                  <a:schemeClr val="tx1"/>
                </a:solidFill>
                <a:latin typeface="Baskerville Old Face" panose="02020602080505020303" pitchFamily="18" charset="0"/>
              </a:rPr>
              <a:t>Should not cause environmental pollution.</a:t>
            </a:r>
          </a:p>
          <a:p>
            <a:pPr marL="457200" indent="-457200" algn="l" eaLnBrk="1" hangingPunct="1">
              <a:buFont typeface="Wingdings" pitchFamily="2" charset="2"/>
              <a:buChar char="v"/>
            </a:pPr>
            <a:r>
              <a:rPr lang="en-US" sz="2300" b="1" dirty="0" smtClean="0">
                <a:solidFill>
                  <a:schemeClr val="tx1"/>
                </a:solidFill>
                <a:latin typeface="Baskerville Old Face" panose="02020602080505020303" pitchFamily="18" charset="0"/>
              </a:rPr>
              <a:t>Should be organized in a manner where participation should be open to everyone.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(Purpose):</a:t>
            </a:r>
            <a:endParaRPr lang="en-US" sz="24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v"/>
            </a:pPr>
            <a:r>
              <a:rPr lang="en-US" sz="2300" b="1" dirty="0" smtClean="0">
                <a:solidFill>
                  <a:schemeClr val="tx1"/>
                </a:solidFill>
                <a:latin typeface="Baskerville Old Face" panose="02020602080505020303" pitchFamily="18" charset="0"/>
              </a:rPr>
              <a:t>Should based on justice.</a:t>
            </a:r>
          </a:p>
          <a:p>
            <a:pPr marL="457200" indent="-457200" algn="l" eaLnBrk="1" hangingPunct="1">
              <a:buFont typeface="Wingdings" pitchFamily="2" charset="2"/>
              <a:buChar char="v"/>
            </a:pPr>
            <a:r>
              <a:rPr lang="en-US" sz="2300" b="1" dirty="0" smtClean="0">
                <a:solidFill>
                  <a:schemeClr val="tx1"/>
                </a:solidFill>
                <a:latin typeface="Baskerville Old Face" panose="02020602080505020303" pitchFamily="18" charset="0"/>
              </a:rPr>
              <a:t>Wrong and unlawful means of income such as stealing, dishonesty, embezzlement, usury and gambling should not be adopted.</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Distribution of Wealth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a:t>
            </a:r>
            <a:endParaRPr lang="en-US" sz="24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National wealth is produced by the cooperative efforts of various factors of production.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National wealth is then distributed among the same factors in the form of their wages and compensation.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a:t>
            </a:r>
            <a:endParaRPr lang="en-US" sz="24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this respect the production of wealth holds basic importance in economic growth and development, yet economic stability and real prosperity of the members of the society depends on distribution of wealth.</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a:t>
            </a:r>
            <a:endParaRPr lang="en-US" sz="24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According to Islam the wealth should not be accumulated in a few hands, but it should be circulated in a way that every member of the society without exception can meet his needs reasonably well and with dignity.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Meaning:</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economic terms production means to use available natural and human resources to create goods and services which have the capacity to satisfy some human want.</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800" dirty="0" smtClean="0">
                <a:solidFill>
                  <a:schemeClr val="tx1"/>
                </a:solidFill>
                <a:latin typeface="1 MUHAMMADI QURANIC" pitchFamily="66" charset="-78"/>
                <a:cs typeface="1 MUHAMMADI QURANIC" pitchFamily="66" charset="-78"/>
              </a:rPr>
              <a:t>مَّآ اَفَـآءَ اللّـٰهُ عَلٰى رَسُوْلِـهٖ مِنْ اَهْلِ الْقُرٰى فَلِلّـٰـهِ وَلِلرَّسُوْلِ وَلِـذِى الْقُرْبٰى وَالْيَتَامٰى وَالْمَسَاكِيْنِ وَابْنِ السَّبِيْلِ ۙكَىْ لَا يَكُـوْنَ دُوْلَـةً بَيْنَ الْاَغْنِيَآءِ مِنْكُمْ </a:t>
            </a:r>
            <a:endParaRPr lang="en-US" sz="2800" dirty="0" smtClean="0">
              <a:solidFill>
                <a:schemeClr val="tx1"/>
              </a:solidFill>
              <a:latin typeface="1 MUHAMMADI QURANIC" pitchFamily="66" charset="-78"/>
              <a:cs typeface="1 MUHAMMADI QURANIC" pitchFamily="66" charset="-78"/>
            </a:endParaRPr>
          </a:p>
          <a:p>
            <a:pPr rtl="1"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Hashr</a:t>
            </a:r>
            <a:r>
              <a:rPr lang="en-US" sz="2600" b="1" dirty="0" smtClean="0">
                <a:solidFill>
                  <a:schemeClr val="tx1"/>
                </a:solidFill>
                <a:latin typeface="Baskerville Old Face" pitchFamily="18" charset="0"/>
                <a:cs typeface="1 MUHAMMADI QURANIC" pitchFamily="66" charset="-78"/>
              </a:rPr>
              <a:t>, 59: 7]</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a:t>
            </a:r>
            <a:endParaRPr lang="en-US" sz="24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There is always a possibility that even if the economic activity is carried on within the lawful limits, there would disequilibrium in the rates of compensation for various factors of production and that there would be an excessive flow of wealth in one direction. </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a:t>
            </a:r>
            <a:endParaRPr lang="en-US" sz="24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For this purpose the natural law of demand and supply has been allowed free play in the determination of compensation for the factors of production.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24400" y="12192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a:t>
            </a:r>
            <a:endParaRPr lang="en-US" sz="24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economic system of Islam ensures to maintain the distribution of wealth on just and benevolent basis and to provide means of sustenance to every member of the society in a dignified manner.</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Distribution of Wealth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Quranic</a:t>
            </a:r>
            <a:r>
              <a:rPr lang="en-US" sz="2600" b="1" dirty="0" smtClean="0">
                <a:solidFill>
                  <a:schemeClr val="bg2">
                    <a:lumMod val="50000"/>
                  </a:schemeClr>
                </a:solidFill>
                <a:latin typeface="Levenim MT" panose="02010502060101010101" pitchFamily="2" charset="-79"/>
                <a:cs typeface="Levenim MT" panose="02010502060101010101" pitchFamily="2" charset="-79"/>
              </a:rPr>
              <a:t> Emphasis on the circulation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the present system of economy the capitalists continue to expand their business by investing capital and huge profits accruing on it.</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Quranic</a:t>
            </a:r>
            <a:r>
              <a:rPr lang="en-US" sz="2600" b="1" dirty="0" smtClean="0">
                <a:solidFill>
                  <a:schemeClr val="bg2">
                    <a:lumMod val="50000"/>
                  </a:schemeClr>
                </a:solidFill>
                <a:latin typeface="Levenim MT" panose="02010502060101010101" pitchFamily="2" charset="-79"/>
                <a:cs typeface="Levenim MT" panose="02010502060101010101" pitchFamily="2" charset="-79"/>
              </a:rPr>
              <a:t> Emphasis on the circulation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consequence wealth flows from the poor and middle class people and concentrates in the hands of the capitalist class.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Quranic</a:t>
            </a:r>
            <a:r>
              <a:rPr lang="en-US" sz="2600" b="1" dirty="0" smtClean="0">
                <a:solidFill>
                  <a:schemeClr val="bg2">
                    <a:lumMod val="50000"/>
                  </a:schemeClr>
                </a:solidFill>
                <a:latin typeface="Levenim MT" panose="02010502060101010101" pitchFamily="2" charset="-79"/>
                <a:cs typeface="Levenim MT" panose="02010502060101010101" pitchFamily="2" charset="-79"/>
              </a:rPr>
              <a:t> Emphasis on the circulation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Middle class, salaried and fixed income groups get poorer and poorer.</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This state of affairs results in much economic, social and moral damage.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Quranic</a:t>
            </a:r>
            <a:r>
              <a:rPr lang="en-US" sz="2600" b="1" dirty="0" smtClean="0">
                <a:solidFill>
                  <a:schemeClr val="bg2">
                    <a:lumMod val="50000"/>
                  </a:schemeClr>
                </a:solidFill>
                <a:latin typeface="Levenim MT" panose="02010502060101010101" pitchFamily="2" charset="-79"/>
                <a:cs typeface="Levenim MT" panose="02010502060101010101" pitchFamily="2" charset="-79"/>
              </a:rPr>
              <a:t> Emphasis on the circulation of wealth:</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There fore Islam enjoins that man should earn wealth through lawful means and spend it</a:t>
            </a: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On his personal needs</a:t>
            </a: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Invest in a lawful business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Quranic</a:t>
            </a:r>
            <a:r>
              <a:rPr lang="en-US" sz="2600" b="1" dirty="0" smtClean="0">
                <a:solidFill>
                  <a:schemeClr val="bg2">
                    <a:lumMod val="50000"/>
                  </a:schemeClr>
                </a:solidFill>
                <a:latin typeface="Levenim MT" panose="02010502060101010101" pitchFamily="2" charset="-79"/>
                <a:cs typeface="Levenim MT" panose="02010502060101010101" pitchFamily="2" charset="-79"/>
              </a:rPr>
              <a:t> Emphasis on the circulation of wealth:</a:t>
            </a: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Give it away to others so that they may meet their needs.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Quran says</a:t>
            </a: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The wealth should not circulate in one class, but in all classes of the society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Meaning:</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farmer produces from the land, the labor produces from the worker, professional services of a teacher, engineer, doctor or a lawyer are all acts and processes of production.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Quranic</a:t>
            </a:r>
            <a:r>
              <a:rPr lang="en-US" sz="2600" b="1" dirty="0" smtClean="0">
                <a:solidFill>
                  <a:schemeClr val="bg2">
                    <a:lumMod val="50000"/>
                  </a:schemeClr>
                </a:solidFill>
                <a:latin typeface="Levenim MT" panose="02010502060101010101" pitchFamily="2" charset="-79"/>
                <a:cs typeface="Levenim MT" panose="02010502060101010101" pitchFamily="2" charset="-79"/>
              </a:rPr>
              <a:t> Emphasis on the circulation of wealth:</a:t>
            </a:r>
          </a:p>
          <a:p>
            <a:pPr marL="457200" indent="-457200" algn="l" eaLnBrk="1" hangingPunct="1">
              <a:buFont typeface="Wingdings" pitchFamily="2" charset="2"/>
              <a:buChar char="v"/>
            </a:pPr>
            <a:r>
              <a:rPr lang="en-US" sz="2300" b="1" dirty="0" smtClean="0">
                <a:solidFill>
                  <a:schemeClr val="tx1"/>
                </a:solidFill>
                <a:latin typeface="Baskerville Old Face" panose="02020602080505020303" pitchFamily="18" charset="0"/>
              </a:rPr>
              <a:t>The use and circulation of wealth should be regulated by the moral principles of Islam</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800" b="1" dirty="0" smtClean="0">
                <a:solidFill>
                  <a:schemeClr val="tx1"/>
                </a:solidFill>
                <a:latin typeface="1 MUHAMMADI QURANIC" pitchFamily="66" charset="-78"/>
                <a:cs typeface="1 MUHAMMADI QURANIC" pitchFamily="66" charset="-78"/>
              </a:rPr>
              <a:t>يَآ اَيُّـهَا الَّـذِيْنَ اٰمَنُـوٓا اِنَّ كَثِيْـرًا مِّنَ الْاَحْبَارِ وَالرُّهْبَانِ لَيَاْكُلُوْنَ اَمْوَالَ النَّاسِ بِالْبَاطِلِ وَيَصُدُّوْنَ عَنْ سَبِيْلِ اللّـٰهِ ۗ وَالَّـذِيْنَ يَكْنِزُوْنَ الـذَّهَبَ وَالْفِضَّةَ وَلَا يُنْفِقُوْنَـهَا فِىْ سَبِيْلِ اللّـٰهِ فَبَشِّرْهُـمْ بِعَذَابٍ اَلِيْـمٍ</a:t>
            </a:r>
            <a:endParaRPr lang="en-US" sz="2800" b="1" dirty="0" smtClean="0">
              <a:solidFill>
                <a:schemeClr val="tx1"/>
              </a:solidFill>
              <a:latin typeface="1 MUHAMMADI QURANIC" pitchFamily="66" charset="-78"/>
              <a:cs typeface="1 MUHAMMADI QURANIC" pitchFamily="66" charset="-78"/>
            </a:endParaRPr>
          </a:p>
          <a:p>
            <a:pPr algn="r" rtl="1" eaLnBrk="1" hangingPunct="1"/>
            <a:r>
              <a:rPr lang="ur-PK" sz="2400" b="1" dirty="0" smtClean="0">
                <a:solidFill>
                  <a:schemeClr val="tx1"/>
                </a:solidFill>
              </a:rPr>
              <a:t>اے ایمان والو! بہت سے عالم اور درویش لوگوں کا مال ناحق کھاتے ہیں اور اللہ کی راہ سے روکتے ہیں، اور جو لوگ سونا اور چاندی جمع کرتے ہیں اور اسے اللہ کی راہ میں خرچ نہیں کرتے انہیں دردناک عذاب کی خوشخبری سنا دیجیے۔</a:t>
            </a:r>
            <a:endParaRPr lang="en-US" sz="2400" b="1" dirty="0" smtClean="0">
              <a:solidFill>
                <a:schemeClr val="tx1"/>
              </a:solidFill>
            </a:endParaRPr>
          </a:p>
          <a:p>
            <a:pPr algn="r" rtl="1" eaLnBrk="1" hangingPunct="1"/>
            <a:endParaRPr lang="en-US" sz="2400" b="1" dirty="0" smtClean="0">
              <a:solidFill>
                <a:schemeClr val="tx1"/>
              </a:solidFill>
            </a:endParaRPr>
          </a:p>
          <a:p>
            <a:pPr rtl="1"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Taubah</a:t>
            </a:r>
            <a:r>
              <a:rPr lang="en-US" sz="2600" b="1" dirty="0" smtClean="0">
                <a:solidFill>
                  <a:schemeClr val="tx1"/>
                </a:solidFill>
                <a:latin typeface="Baskerville Old Face" pitchFamily="18" charset="0"/>
                <a:cs typeface="1 MUHAMMADI QURANIC" pitchFamily="66" charset="-78"/>
              </a:rPr>
              <a:t>, 9: 34]</a:t>
            </a:r>
          </a:p>
          <a:p>
            <a:pPr rtl="1" eaLnBrk="1" hangingPunct="1"/>
            <a:endParaRPr lang="en-US" sz="2600" b="1" dirty="0" smtClean="0">
              <a:solidFill>
                <a:schemeClr val="tx1"/>
              </a:solidFill>
              <a:latin typeface="Baskerville Old Face" pitchFamily="18" charset="0"/>
              <a:cs typeface="1 MUHAMMADI QURANIC" pitchFamily="66" charset="-78"/>
            </a:endParaRPr>
          </a:p>
          <a:p>
            <a:pPr rtl="1" eaLnBrk="1" hangingPunct="1"/>
            <a:endParaRPr lang="en-US"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800" b="1" dirty="0" smtClean="0">
                <a:solidFill>
                  <a:schemeClr val="tx1"/>
                </a:solidFill>
                <a:latin typeface="1 MUHAMMADI QURANIC" pitchFamily="66" charset="-78"/>
                <a:cs typeface="1 MUHAMMADI QURANIC" pitchFamily="66" charset="-78"/>
              </a:rPr>
              <a:t>يَوْمَ يُحْـمٰى عَلَيْـهَا فِىْ نَارِ جَهَنَّـمَ فَتُكْـوٰى بِـهَا جِبَاهُهُـمْ وَجُنُـوْبُـهُـمْ وَظُهُوْرُهُـمْ ۖ هٰذَا مَا كَنَزْتُـمْ لِاَنْفُسِكُمْ فَذُوْقُوْا مَا كُنْتُـمْ تَكْنِزُوْنَ</a:t>
            </a:r>
            <a:r>
              <a:rPr lang="ur-PK" sz="2800" dirty="0" smtClean="0"/>
              <a:t> </a:t>
            </a:r>
            <a:endParaRPr lang="en-US" sz="2600" b="1" dirty="0" smtClean="0">
              <a:solidFill>
                <a:schemeClr val="tx1"/>
              </a:solidFill>
              <a:latin typeface="Baskerville Old Face" pitchFamily="18" charset="0"/>
              <a:cs typeface="1 MUHAMMADI QURANIC" pitchFamily="66" charset="-78"/>
            </a:endParaRPr>
          </a:p>
          <a:p>
            <a:pPr algn="r" rtl="1" eaLnBrk="1" hangingPunct="1"/>
            <a:r>
              <a:rPr lang="ur-PK" sz="2600" b="1" dirty="0" smtClean="0">
                <a:solidFill>
                  <a:schemeClr val="tx1"/>
                </a:solidFill>
              </a:rPr>
              <a:t>جس دن وہ دوزخ کی آگ میں گرم کیا جائے گا پھر اس سے ان کی پیشانیاں اور پہلو اور پیٹھیں داغی جائیں گی، یہ وہی ہے جو تم نے اپنے لیے جمع کیا تھا سو اس کا مزہ چکھو جو تم جمع کرتے تھے۔</a:t>
            </a:r>
            <a:endParaRPr lang="en-US"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Taubah</a:t>
            </a:r>
            <a:r>
              <a:rPr lang="en-US" sz="2600" b="1" dirty="0" smtClean="0">
                <a:solidFill>
                  <a:schemeClr val="tx1"/>
                </a:solidFill>
                <a:latin typeface="Baskerville Old Face" pitchFamily="18" charset="0"/>
                <a:cs typeface="1 MUHAMMADI QURANIC" pitchFamily="66" charset="-78"/>
              </a:rPr>
              <a:t>, 9: 35]</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9"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Quranic</a:t>
            </a:r>
            <a:r>
              <a:rPr lang="en-US" sz="2600" b="1" dirty="0" smtClean="0">
                <a:solidFill>
                  <a:schemeClr val="bg2">
                    <a:lumMod val="50000"/>
                  </a:schemeClr>
                </a:solidFill>
                <a:latin typeface="Levenim MT" panose="02010502060101010101" pitchFamily="2" charset="-79"/>
                <a:cs typeface="Levenim MT" panose="02010502060101010101" pitchFamily="2" charset="-79"/>
              </a:rPr>
              <a:t> Emphasis on the circulation of wealth:</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So the verses of </a:t>
            </a:r>
            <a:r>
              <a:rPr lang="en-US" sz="2300" b="1" dirty="0" err="1" smtClean="0">
                <a:solidFill>
                  <a:schemeClr val="tx1"/>
                </a:solidFill>
                <a:latin typeface="Baskerville Old Face" panose="02020602080505020303" pitchFamily="18" charset="0"/>
              </a:rPr>
              <a:t>Surah</a:t>
            </a:r>
            <a:r>
              <a:rPr lang="en-US" sz="2300" b="1" dirty="0" smtClean="0">
                <a:solidFill>
                  <a:schemeClr val="tx1"/>
                </a:solidFill>
                <a:latin typeface="Baskerville Old Face" panose="02020602080505020303" pitchFamily="18" charset="0"/>
              </a:rPr>
              <a:t>-e-</a:t>
            </a:r>
            <a:r>
              <a:rPr lang="en-US" sz="2300" b="1" dirty="0" err="1" smtClean="0">
                <a:solidFill>
                  <a:schemeClr val="tx1"/>
                </a:solidFill>
                <a:latin typeface="Baskerville Old Face" panose="02020602080505020303" pitchFamily="18" charset="0"/>
              </a:rPr>
              <a:t>Taubah</a:t>
            </a:r>
            <a:r>
              <a:rPr lang="en-US" sz="2300" b="1" dirty="0" smtClean="0">
                <a:solidFill>
                  <a:schemeClr val="tx1"/>
                </a:solidFill>
                <a:latin typeface="Baskerville Old Face" panose="02020602080505020303" pitchFamily="18" charset="0"/>
              </a:rPr>
              <a:t> are sufficient to understand the prohibition of concentration of wealth.</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Islam takes various social, institutional, legal and moral steps to ensure just distribution of wealth.</a:t>
            </a:r>
          </a:p>
          <a:p>
            <a:pPr marL="457200" indent="-457200" algn="l" eaLnBrk="1" hangingPunct="1">
              <a:buFont typeface="Arial" pitchFamily="34" charset="0"/>
              <a:buChar char="•"/>
            </a:pPr>
            <a:endParaRPr lang="en-US" sz="23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Consumption of Wealth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consumption:</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economic cycle which starts with earning and acquisition of wealth, consumption is perhaps the last and very important stage.</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consumption:</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economics, consumption stands for expending of wealth for satisfaction of human wants such as, food, clothing, housing, other article of daily use, education, health, and other personal or family needs.</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Principles of consumption in Islam:</a:t>
            </a:r>
          </a:p>
          <a:p>
            <a:pPr marL="457200" indent="-457200" algn="l" eaLnBrk="1" hangingPunct="1">
              <a:buFont typeface="+mj-lt"/>
              <a:buAutoNum type="arabicPeriod"/>
            </a:pPr>
            <a:r>
              <a:rPr lang="en-US" sz="2400" b="1" dirty="0" smtClean="0">
                <a:solidFill>
                  <a:schemeClr val="tx1"/>
                </a:solidFill>
                <a:latin typeface="Baskerville Old Face" panose="02020602080505020303" pitchFamily="18" charset="0"/>
              </a:rPr>
              <a:t>Consumption of Lawful things.</a:t>
            </a:r>
          </a:p>
          <a:p>
            <a:pPr marL="457200" indent="-457200" algn="l" eaLnBrk="1" hangingPunct="1">
              <a:buFont typeface="+mj-lt"/>
              <a:buAutoNum type="arabicPeriod"/>
            </a:pPr>
            <a:r>
              <a:rPr lang="en-US" sz="2400" b="1" dirty="0" smtClean="0">
                <a:solidFill>
                  <a:schemeClr val="tx1"/>
                </a:solidFill>
                <a:latin typeface="Baskerville Old Face" panose="02020602080505020303" pitchFamily="18" charset="0"/>
              </a:rPr>
              <a:t>Consumption of pure and clean things.</a:t>
            </a:r>
          </a:p>
          <a:p>
            <a:pPr marL="457200" indent="-457200" algn="l" eaLnBrk="1" hangingPunct="1">
              <a:buFont typeface="+mj-lt"/>
              <a:buAutoNum type="arabicPeriod"/>
            </a:pPr>
            <a:r>
              <a:rPr lang="en-US" sz="2400" b="1" dirty="0" smtClean="0">
                <a:solidFill>
                  <a:schemeClr val="tx1"/>
                </a:solidFill>
                <a:latin typeface="Baskerville Old Face" panose="02020602080505020303" pitchFamily="18" charset="0"/>
              </a:rPr>
              <a:t>Moderation in consumption.</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Consumption of lawful things: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followers of Islam are required to spend their earnings on </a:t>
            </a:r>
            <a:r>
              <a:rPr lang="en-US" sz="2500" b="1" dirty="0" err="1" smtClean="0">
                <a:solidFill>
                  <a:schemeClr val="tx1"/>
                </a:solidFill>
                <a:latin typeface="Baskerville Old Face" panose="02020602080505020303" pitchFamily="18" charset="0"/>
              </a:rPr>
              <a:t>Halal</a:t>
            </a:r>
            <a:r>
              <a:rPr lang="en-US" sz="2500" b="1" dirty="0" smtClean="0">
                <a:solidFill>
                  <a:schemeClr val="tx1"/>
                </a:solidFill>
                <a:latin typeface="Baskerville Old Face" panose="02020602080505020303" pitchFamily="18" charset="0"/>
              </a:rPr>
              <a:t> things and refrain from spending on </a:t>
            </a:r>
            <a:r>
              <a:rPr lang="en-US" sz="2500" b="1" dirty="0" err="1" smtClean="0">
                <a:solidFill>
                  <a:schemeClr val="tx1"/>
                </a:solidFill>
                <a:latin typeface="Baskerville Old Face" panose="02020602080505020303" pitchFamily="18" charset="0"/>
              </a:rPr>
              <a:t>Haram</a:t>
            </a:r>
            <a:r>
              <a:rPr lang="en-US" sz="2500" b="1" dirty="0" smtClean="0">
                <a:solidFill>
                  <a:schemeClr val="tx1"/>
                </a:solidFill>
                <a:latin typeface="Baskerville Old Face" panose="02020602080505020303" pitchFamily="18" charset="0"/>
              </a:rPr>
              <a:t> things, such as Narcotics, Wine, Prostitute, Gambling, Luxuries and etc.</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Consumption of Pure and clean things:</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The messenger of Allah says that the blessing of food is washing of hands before it and washing of hands after it.</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Prophet says that one of you drinks, he should not blow into the vessel.</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Meaning:</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the early age human wants were few and simple. So the range of production activities were very limited.</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But as times changed wants became numerous and various and with it production activities also expanded.</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Moderation in Consumption: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It means that one should take the food and drinks with moderation and avoid excess because excess of intake is harmful to health.</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Moderation in Consumption: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Three kinds are discussed under the concept of moderation.</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Miserliness</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Extravagance</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Moderation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Consumption of Wealth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Moderation in Consumption (Miserliness):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Miser is one who does not spend on himself and his family according to his means, and also does not spend on any charitable purpose.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Moderation in Consumption (Extravagance):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Spending wealth on unlawful things.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Excessive expenditures on lawful things.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Expenditures for good and charitable purpose merely to show off. </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Moderation in Consumption (Moderation):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Moderation between two extremes of miserliness and extravagance has been recommended by Islam as golden mean.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Human wants and their Satisfaction:</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If you satisfy one want, another would arise, and if that is satisfied still another one would emerged and thus your struggle would go on through all your life to satisfy an endless chain of wants.</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Wants are unlimited.</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Classification of Human Wants:</a:t>
            </a:r>
          </a:p>
          <a:p>
            <a:pPr marL="457200" indent="-457200" algn="l" eaLnBrk="1" hangingPunct="1"/>
            <a:r>
              <a:rPr lang="en-US" sz="2500" b="1" dirty="0" smtClean="0">
                <a:solidFill>
                  <a:schemeClr val="tx1"/>
                </a:solidFill>
                <a:latin typeface="Baskerville Old Face" panose="02020602080505020303" pitchFamily="18" charset="0"/>
              </a:rPr>
              <a:t>NECESSARIES: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It includes Food, Clothing and Shelter.</a:t>
            </a:r>
          </a:p>
          <a:p>
            <a:pPr marL="457200" indent="-457200" algn="l" eaLnBrk="1" hangingPunct="1"/>
            <a:r>
              <a:rPr lang="en-US" sz="2500" b="1" dirty="0" smtClean="0">
                <a:solidFill>
                  <a:schemeClr val="tx1"/>
                </a:solidFill>
                <a:latin typeface="Baskerville Old Face" panose="02020602080505020303" pitchFamily="18" charset="0"/>
              </a:rPr>
              <a:t>COMFORTS: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It includes Good food, Good clothing's and Good House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Enjoyments of comforts is permissible in Islam.</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Classification of Human Wants:</a:t>
            </a:r>
          </a:p>
          <a:p>
            <a:pPr marL="457200" indent="-457200" algn="l" eaLnBrk="1" hangingPunct="1"/>
            <a:r>
              <a:rPr lang="en-US" sz="2500" b="1" dirty="0" smtClean="0">
                <a:solidFill>
                  <a:schemeClr val="tx1"/>
                </a:solidFill>
                <a:latin typeface="Baskerville Old Face" panose="02020602080505020303" pitchFamily="18" charset="0"/>
              </a:rPr>
              <a:t>LUXURIES:</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Excessive expenditures on unnecessary wants, Use of gold silver vessels, Lavish expenditures on marriage functions and other festivals and above all wastage of wealth on gambling and prostitution.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Standard of Living:</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It means the mode of living and level of comforts a person enjoys in society.</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But according to economists, standard of living means minimum amount of necessaries and comforts which man regards absolutely essential for him.</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Islamic Approach to Production:</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Demand of Nature</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Demand of the conquest of Nature</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Abundance of Provisions</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Demand for Gratitude</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Progress of Arts and Sciences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Consumption of Wealth (II):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Standard of Living:</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This is the basic principle of Islamic economic system that every citizen of the state should have at least basic necessities of life.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Factors of Production in Capitalism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Production: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Production is an outcome of an economic activity.</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Production as “an activity” directed towards the satisfaction of other people “wants” through exchange.</a:t>
            </a:r>
          </a:p>
          <a:p>
            <a:pPr marL="457200" indent="-457200" algn="l" eaLnBrk="1" hangingPunct="1"/>
            <a:r>
              <a:rPr lang="en-US" sz="2500" b="1" dirty="0" smtClean="0">
                <a:solidFill>
                  <a:schemeClr val="tx1"/>
                </a:solidFill>
                <a:latin typeface="Baskerville Old Face" panose="02020602080505020303" pitchFamily="18" charset="0"/>
              </a:rPr>
              <a:t>	(Prof.  J. R. Hicks)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Factors of Production:</a:t>
            </a:r>
          </a:p>
          <a:p>
            <a:pPr marL="457200" indent="-457200" algn="l" eaLnBrk="1" hangingPunct="1">
              <a:buFont typeface="Arial" pitchFamily="34" charset="0"/>
              <a:buChar char="•"/>
            </a:pPr>
            <a:r>
              <a:rPr lang="en-US" sz="2300" b="1" dirty="0" smtClean="0">
                <a:solidFill>
                  <a:schemeClr val="tx1"/>
                </a:solidFill>
                <a:latin typeface="Baskerville Old Face" panose="02020602080505020303" pitchFamily="18" charset="0"/>
              </a:rPr>
              <a:t>There are four factors of production in capitalism.</a:t>
            </a:r>
          </a:p>
          <a:p>
            <a:pPr marL="457200" indent="-457200" algn="l" eaLnBrk="1" hangingPunct="1">
              <a:buFont typeface="+mj-lt"/>
              <a:buAutoNum type="arabicPeriod"/>
            </a:pPr>
            <a:r>
              <a:rPr lang="en-US" sz="2300" b="1" dirty="0" smtClean="0">
                <a:solidFill>
                  <a:schemeClr val="tx1"/>
                </a:solidFill>
                <a:latin typeface="Baskerville Old Face" panose="02020602080505020303" pitchFamily="18" charset="0"/>
              </a:rPr>
              <a:t>Land</a:t>
            </a:r>
          </a:p>
          <a:p>
            <a:pPr marL="457200" indent="-457200" algn="l" eaLnBrk="1" hangingPunct="1">
              <a:buFont typeface="+mj-lt"/>
              <a:buAutoNum type="arabicPeriod"/>
            </a:pPr>
            <a:r>
              <a:rPr lang="en-US" sz="2300" b="1" dirty="0" smtClean="0">
                <a:solidFill>
                  <a:schemeClr val="tx1"/>
                </a:solidFill>
                <a:latin typeface="Baskerville Old Face" panose="02020602080505020303" pitchFamily="18" charset="0"/>
              </a:rPr>
              <a:t>Labor</a:t>
            </a:r>
          </a:p>
          <a:p>
            <a:pPr marL="457200" indent="-457200" algn="l" eaLnBrk="1" hangingPunct="1">
              <a:buFont typeface="+mj-lt"/>
              <a:buAutoNum type="arabicPeriod"/>
            </a:pPr>
            <a:r>
              <a:rPr lang="en-US" sz="2300" b="1" dirty="0" smtClean="0">
                <a:solidFill>
                  <a:schemeClr val="tx1"/>
                </a:solidFill>
                <a:latin typeface="Baskerville Old Face" panose="02020602080505020303" pitchFamily="18" charset="0"/>
              </a:rPr>
              <a:t>Capital</a:t>
            </a:r>
          </a:p>
          <a:p>
            <a:pPr marL="457200" indent="-457200" algn="l" eaLnBrk="1" hangingPunct="1">
              <a:buFont typeface="+mj-lt"/>
              <a:buAutoNum type="arabicPeriod"/>
            </a:pPr>
            <a:r>
              <a:rPr lang="en-US" sz="2300" b="1" dirty="0" smtClean="0">
                <a:solidFill>
                  <a:schemeClr val="tx1"/>
                </a:solidFill>
                <a:latin typeface="Baskerville Old Face" panose="02020602080505020303" pitchFamily="18" charset="0"/>
              </a:rPr>
              <a:t>Entrepreneur </a:t>
            </a:r>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Land: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Land is the original and primary factor of production.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Without land the production process can not exceed further.</a:t>
            </a:r>
          </a:p>
          <a:p>
            <a:pPr marL="457200" indent="-457200" algn="l" eaLnBrk="1" hangingPunct="1">
              <a:buFont typeface="Arial" pitchFamily="34" charset="0"/>
              <a:buChar char="•"/>
            </a:pPr>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Land: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economics all the natural resources that are available </a:t>
            </a:r>
          </a:p>
          <a:p>
            <a:pPr marL="457200" indent="-457200" algn="l" eaLnBrk="1" hangingPunct="1">
              <a:buFont typeface="+mj-lt"/>
              <a:buAutoNum type="alphaUcPeriod"/>
            </a:pPr>
            <a:r>
              <a:rPr lang="en-US" sz="1800" b="1" dirty="0" smtClean="0">
                <a:solidFill>
                  <a:schemeClr val="tx1"/>
                </a:solidFill>
                <a:latin typeface="Baskerville Old Face" panose="02020602080505020303" pitchFamily="18" charset="0"/>
              </a:rPr>
              <a:t>On the surface of the earth</a:t>
            </a:r>
          </a:p>
          <a:p>
            <a:pPr marL="457200" indent="-457200" algn="l" eaLnBrk="1" hangingPunct="1">
              <a:buFont typeface="+mj-lt"/>
              <a:buAutoNum type="alphaUcPeriod"/>
            </a:pPr>
            <a:r>
              <a:rPr lang="en-US" sz="1800" b="1" dirty="0" smtClean="0">
                <a:solidFill>
                  <a:schemeClr val="tx1"/>
                </a:solidFill>
                <a:latin typeface="Baskerville Old Face" panose="02020602080505020303" pitchFamily="18" charset="0"/>
              </a:rPr>
              <a:t>Below the surface of the earth</a:t>
            </a:r>
          </a:p>
          <a:p>
            <a:pPr marL="457200" indent="-457200" algn="l" eaLnBrk="1" hangingPunct="1">
              <a:buFont typeface="+mj-lt"/>
              <a:buAutoNum type="alphaUcPeriod"/>
            </a:pPr>
            <a:r>
              <a:rPr lang="en-US" sz="1800" b="1" dirty="0" smtClean="0">
                <a:solidFill>
                  <a:schemeClr val="tx1"/>
                </a:solidFill>
                <a:latin typeface="Baskerville Old Face" panose="02020602080505020303" pitchFamily="18" charset="0"/>
              </a:rPr>
              <a:t>Above the surface of the earth</a:t>
            </a:r>
          </a:p>
          <a:p>
            <a:pPr marL="457200" indent="-457200" algn="l" eaLnBrk="1" hangingPunct="1"/>
            <a:r>
              <a:rPr lang="en-US" sz="2100" b="1" dirty="0" smtClean="0">
                <a:solidFill>
                  <a:schemeClr val="tx1"/>
                </a:solidFill>
                <a:latin typeface="Baskerville Old Face" panose="02020602080505020303" pitchFamily="18" charset="0"/>
              </a:rPr>
              <a:t>	</a:t>
            </a:r>
            <a:r>
              <a:rPr lang="en-US" sz="2500" b="1" dirty="0" smtClean="0">
                <a:solidFill>
                  <a:schemeClr val="tx1"/>
                </a:solidFill>
                <a:latin typeface="Baskerville Old Face" panose="02020602080505020303" pitchFamily="18" charset="0"/>
              </a:rPr>
              <a:t>and which are used in the production process is called LAND.</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Features of Land: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Land is a free gift of Nature.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Land has no cost of production.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supply of Land perfectly inelastic.</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Land is immovable and immobile.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Factors of Production in Capitalism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Labor: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is a human factor of production.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economics labor is defined as Economic activity of man with Head and Hand.</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Labor: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is a human factor of any kind, manual or mental, skilled or unskilled, scientific or artistic undertaken with a view of creating or adding utility.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(Demand of Nature):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Islam is a religion of Nature prescribed by the Lord as a complete code for the guidance and benefit of man.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Allah has created certain wants in human nature which man constantly tries to satisfy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Features of Labor: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is a human factor.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is an active factor.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can not be stored.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No two labors are identical.</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Capital:</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Capital is a man-made resource of production used to produce further wealth.</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It refers to the stock of capital assets such as factories, machine, tools and equipment, raw material, transport, etc</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Features of Capital:</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Capital is man-made factor of production.</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Supply of Capital is elastic.</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Capital has mobility and it is movable.</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All capital is wealth but all wealth is not capital.</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Entrepreneur: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Entrepreneur is a person who brings in land, labor and capital in one place and uses it for the production process.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Entrepreneur:</a:t>
            </a:r>
          </a:p>
          <a:p>
            <a:pPr marL="457200" indent="-457200" algn="l" eaLnBrk="1" hangingPunct="1">
              <a:buFont typeface="Arial" pitchFamily="34" charset="0"/>
              <a:buChar char="•"/>
            </a:pPr>
            <a:r>
              <a:rPr lang="en-US" sz="2200" b="1" dirty="0" smtClean="0">
                <a:solidFill>
                  <a:schemeClr val="tx1"/>
                </a:solidFill>
                <a:latin typeface="Baskerville Old Face" panose="02020602080505020303" pitchFamily="18" charset="0"/>
              </a:rPr>
              <a:t>Entrepreneur is the person who decides</a:t>
            </a:r>
          </a:p>
          <a:p>
            <a:pPr marL="457200" indent="-457200" algn="l" eaLnBrk="1" hangingPunct="1">
              <a:buFont typeface="+mj-lt"/>
              <a:buAutoNum type="arabicPeriod"/>
            </a:pPr>
            <a:r>
              <a:rPr lang="en-US" sz="1600" b="1" dirty="0" smtClean="0">
                <a:solidFill>
                  <a:schemeClr val="tx1"/>
                </a:solidFill>
                <a:latin typeface="Baskerville Old Face" panose="02020602080505020303" pitchFamily="18" charset="0"/>
              </a:rPr>
              <a:t>What to produce?</a:t>
            </a:r>
          </a:p>
          <a:p>
            <a:pPr marL="457200" indent="-457200" algn="l" eaLnBrk="1" hangingPunct="1">
              <a:buFont typeface="+mj-lt"/>
              <a:buAutoNum type="arabicPeriod"/>
            </a:pPr>
            <a:r>
              <a:rPr lang="en-US" sz="1600" b="1" dirty="0" smtClean="0">
                <a:solidFill>
                  <a:schemeClr val="tx1"/>
                </a:solidFill>
                <a:latin typeface="Baskerville Old Face" panose="02020602080505020303" pitchFamily="18" charset="0"/>
              </a:rPr>
              <a:t>How to produce?</a:t>
            </a:r>
          </a:p>
          <a:p>
            <a:pPr marL="457200" indent="-457200" algn="l" eaLnBrk="1" hangingPunct="1">
              <a:buFont typeface="+mj-lt"/>
              <a:buAutoNum type="arabicPeriod"/>
            </a:pPr>
            <a:r>
              <a:rPr lang="en-US" sz="1600" b="1" dirty="0" smtClean="0">
                <a:solidFill>
                  <a:schemeClr val="tx1"/>
                </a:solidFill>
                <a:latin typeface="Baskerville Old Face" panose="02020602080505020303" pitchFamily="18" charset="0"/>
              </a:rPr>
              <a:t>How much to produce?</a:t>
            </a:r>
          </a:p>
          <a:p>
            <a:pPr marL="457200" indent="-457200" algn="l" eaLnBrk="1" hangingPunct="1">
              <a:buFont typeface="+mj-lt"/>
              <a:buAutoNum type="arabicPeriod"/>
            </a:pPr>
            <a:r>
              <a:rPr lang="en-US" sz="1600" b="1" dirty="0" smtClean="0">
                <a:solidFill>
                  <a:schemeClr val="tx1"/>
                </a:solidFill>
                <a:latin typeface="Baskerville Old Face" panose="02020602080505020303" pitchFamily="18" charset="0"/>
              </a:rPr>
              <a:t>Where to produce?</a:t>
            </a:r>
          </a:p>
          <a:p>
            <a:pPr marL="457200" indent="-457200" algn="l" eaLnBrk="1" hangingPunct="1">
              <a:buFont typeface="Arial" pitchFamily="34" charset="0"/>
              <a:buChar char="•"/>
            </a:pPr>
            <a:r>
              <a:rPr lang="en-US" sz="2200" b="1" dirty="0" smtClean="0">
                <a:solidFill>
                  <a:schemeClr val="tx1"/>
                </a:solidFill>
                <a:latin typeface="Baskerville Old Face" panose="02020602080505020303" pitchFamily="18" charset="0"/>
              </a:rPr>
              <a:t>The person who takes these decisions along with the risk associated with them is known as Entrepreneur.</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Capitalism(II):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Features of Entrepreneur: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He must be a good administrator.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He must posses complete knowledge.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He must be a person of imagination.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He must be a man of action.</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Factors of Production in Socialism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Reasons for Socialism:</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Socialism emerges as a reaction to social and economic conditions created by 19</a:t>
            </a:r>
            <a:r>
              <a:rPr lang="en-US" sz="2500" b="1" baseline="30000" dirty="0" smtClean="0">
                <a:solidFill>
                  <a:schemeClr val="tx1"/>
                </a:solidFill>
                <a:latin typeface="Baskerville Old Face" panose="02020602080505020303" pitchFamily="18" charset="0"/>
              </a:rPr>
              <a:t>th</a:t>
            </a:r>
            <a:r>
              <a:rPr lang="en-US" sz="2500" b="1" dirty="0" smtClean="0">
                <a:solidFill>
                  <a:schemeClr val="tx1"/>
                </a:solidFill>
                <a:latin typeface="Baskerville Old Face" panose="02020602080505020303" pitchFamily="18" charset="0"/>
              </a:rPr>
              <a:t> century industrial capitalism.</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Early socialism offered a radical alternative to capitalism and aimed at its removal.</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Reasons for Socialism:</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As the late 19</a:t>
            </a:r>
            <a:r>
              <a:rPr lang="en-US" sz="2500" b="1" baseline="30000" dirty="0" smtClean="0">
                <a:solidFill>
                  <a:schemeClr val="tx1"/>
                </a:solidFill>
                <a:latin typeface="Baskerville Old Face" panose="02020602080505020303" pitchFamily="18" charset="0"/>
              </a:rPr>
              <a:t>th</a:t>
            </a:r>
            <a:r>
              <a:rPr lang="en-US" sz="2500" b="1" dirty="0" smtClean="0">
                <a:solidFill>
                  <a:schemeClr val="tx1"/>
                </a:solidFill>
                <a:latin typeface="Baskerville Old Face" panose="02020602080505020303" pitchFamily="18" charset="0"/>
              </a:rPr>
              <a:t> century approached there were improvements in working class living conditions.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The core theme of  Socialism:</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Community</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Cooperation</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Equality</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Common Ownership</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(Demand of Nature):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Lord has created resources in the external world and the power of knowledge and action inside man by using which man can produce things to satisfy his desires.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COMMUNITY:</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Cooperation has greater practical and moral value than individual.</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Humans are bound together by common bonds of sympathy.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COMMUNITY:</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Human are molded by the society to which they belong and therefore owe obligation to it.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Wealth is collectively produced and therefore should be shared.</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COOPERATION: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Cooperation is natural as humans are social animal.</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Competition encourages selfishness and encourages them to deny their social nature.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COOPERATION: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Humans can be  motivated by moral as well as material incentives.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Moral desire to work for common good encourages sympathy and empathy towards others.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Factors of Production in Socialism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EQUALITY:</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Commitment to equality is the defining aspect of socialism.</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Inequality in the society is a reflection of unequal structure of non socialist societies.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EQUALITY:</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Inequality arises out of unequal treatment while justice demands that people are treated equally.</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Equality strengthens community and reduces division in the community.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EQUALITY:</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Every one has the same basic needs such as food, shelter and social justice.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COMMON OWNERSHIP:</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Competition and inequality is the product of private ownership.</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Private property is morally corrupting as it produces greed and negates communal obligations.</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COMMON OWNERSHIP:</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Private property leads to wealth inequality and class conflict.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As wealth is collectively produced, it is immoral that any one or group of individuals should be in exclusive possession of it.</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Production of Wealth (I):</a:t>
            </a:r>
          </a:p>
          <a:p>
            <a:pPr algn="l"/>
            <a:r>
              <a:rPr lang="en-US" sz="2000" b="1" dirty="0" smtClean="0">
                <a:solidFill>
                  <a:schemeClr val="bg2">
                    <a:lumMod val="50000"/>
                  </a:schemeClr>
                </a:solidFill>
                <a:latin typeface="Levenim MT" panose="02010502060101010101" pitchFamily="2" charset="-79"/>
                <a:cs typeface="Levenim MT" panose="02010502060101010101" pitchFamily="2" charset="-79"/>
              </a:rPr>
              <a:t>Islamic Approach to Production (Demand of Nature):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this sense the act of production is the demand of human nature.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Socialism(II):</a:t>
            </a: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COMMON OWNERSHIP:</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Private ownership means that productive wealth can not be used for the benefit of the community and this leads to poverty as the owner of productive wealth seek to maximize the profit.</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Factors of Production in Islam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a:t>
            </a:r>
            <a:endParaRPr lang="en-US" sz="23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Followings are the factors of production in Islam</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Land</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Labor</a:t>
            </a:r>
          </a:p>
          <a:p>
            <a:pPr marL="457200" indent="-457200" algn="l" eaLnBrk="1" hangingPunct="1">
              <a:buFont typeface="+mj-lt"/>
              <a:buAutoNum type="arabicPeriod"/>
            </a:pPr>
            <a:r>
              <a:rPr lang="en-US" sz="2500" b="1" dirty="0" smtClean="0">
                <a:solidFill>
                  <a:schemeClr val="tx1"/>
                </a:solidFill>
                <a:latin typeface="Baskerville Old Face" panose="02020602080505020303" pitchFamily="18" charset="0"/>
              </a:rPr>
              <a:t>Entrepreneur / Capital</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Land: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Land is the original and primary factor of production.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Without land the production process can not exceed further.</a:t>
            </a:r>
          </a:p>
          <a:p>
            <a:pPr marL="457200" indent="-457200" algn="l" eaLnBrk="1" hangingPunct="1">
              <a:buFont typeface="Arial" pitchFamily="34" charset="0"/>
              <a:buChar char="•"/>
            </a:pPr>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Land: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economics all the natural resources that are available </a:t>
            </a:r>
          </a:p>
          <a:p>
            <a:pPr marL="457200" indent="-457200" algn="l" eaLnBrk="1" hangingPunct="1">
              <a:buFont typeface="+mj-lt"/>
              <a:buAutoNum type="alphaUcPeriod"/>
            </a:pPr>
            <a:r>
              <a:rPr lang="en-US" sz="1800" b="1" dirty="0" smtClean="0">
                <a:solidFill>
                  <a:schemeClr val="tx1"/>
                </a:solidFill>
                <a:latin typeface="Baskerville Old Face" panose="02020602080505020303" pitchFamily="18" charset="0"/>
              </a:rPr>
              <a:t>On the surface of the earth</a:t>
            </a:r>
          </a:p>
          <a:p>
            <a:pPr marL="457200" indent="-457200" algn="l" eaLnBrk="1" hangingPunct="1">
              <a:buFont typeface="+mj-lt"/>
              <a:buAutoNum type="alphaUcPeriod"/>
            </a:pPr>
            <a:r>
              <a:rPr lang="en-US" sz="1800" b="1" dirty="0" smtClean="0">
                <a:solidFill>
                  <a:schemeClr val="tx1"/>
                </a:solidFill>
                <a:latin typeface="Baskerville Old Face" panose="02020602080505020303" pitchFamily="18" charset="0"/>
              </a:rPr>
              <a:t>Below the surface of the earth</a:t>
            </a:r>
          </a:p>
          <a:p>
            <a:pPr marL="457200" indent="-457200" algn="l" eaLnBrk="1" hangingPunct="1">
              <a:buFont typeface="+mj-lt"/>
              <a:buAutoNum type="alphaUcPeriod"/>
            </a:pPr>
            <a:r>
              <a:rPr lang="en-US" sz="1800" b="1" dirty="0" smtClean="0">
                <a:solidFill>
                  <a:schemeClr val="tx1"/>
                </a:solidFill>
                <a:latin typeface="Baskerville Old Face" panose="02020602080505020303" pitchFamily="18" charset="0"/>
              </a:rPr>
              <a:t>Above the surface of the earth</a:t>
            </a:r>
          </a:p>
          <a:p>
            <a:pPr marL="457200" indent="-457200" algn="l" eaLnBrk="1" hangingPunct="1"/>
            <a:r>
              <a:rPr lang="en-US" sz="2100" b="1" dirty="0" smtClean="0">
                <a:solidFill>
                  <a:schemeClr val="tx1"/>
                </a:solidFill>
                <a:latin typeface="Baskerville Old Face" panose="02020602080505020303" pitchFamily="18" charset="0"/>
              </a:rPr>
              <a:t>	</a:t>
            </a:r>
            <a:r>
              <a:rPr lang="en-US" sz="2500" b="1" dirty="0" smtClean="0">
                <a:solidFill>
                  <a:schemeClr val="tx1"/>
                </a:solidFill>
                <a:latin typeface="Baskerville Old Face" panose="02020602080505020303" pitchFamily="18" charset="0"/>
              </a:rPr>
              <a:t>and which are used in the production process is called LAND.</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Land: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That is those means of production which are so used in the process of production that their original and external form remains unaltered, and which can hence be leased so</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Compensation = Rental</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Features of Land:</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Land is a free gift of Nature.</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Land has no cost of production.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supply of Land perfectly inelastic.</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Land is immovable and immobile.</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Factors of Production in Islam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Labor: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is a human factor of production.</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economics labor is defined as Economic activity of man with Head and Hand.</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Islam(II):</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Labor:</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Labor is a human factor of any kind, manual or mental, skilled or unskilled, scientific or artistic undertaken with a view of creating or adding utility.</a:t>
            </a:r>
          </a:p>
        </p:txBody>
      </p:sp>
      <p:sp>
        <p:nvSpPr>
          <p:cNvPr id="6" name="Title 1"/>
          <p:cNvSpPr txBox="1">
            <a:spLocks/>
          </p:cNvSpPr>
          <p:nvPr/>
        </p:nvSpPr>
        <p:spPr bwMode="auto">
          <a:xfrm>
            <a:off x="0" y="152400"/>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Factors of Production in Islam, Capitalism and Socialism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6569</TotalTime>
  <Words>4927</Words>
  <Application>Microsoft Office PowerPoint</Application>
  <PresentationFormat>On-screen Show (4:3)</PresentationFormat>
  <Paragraphs>552</Paragraphs>
  <Slides>111</Slides>
  <Notes>3</Notes>
  <HiddenSlides>0</HiddenSlides>
  <MMClips>0</MMClips>
  <ScaleCrop>false</ScaleCrop>
  <HeadingPairs>
    <vt:vector size="4" baseType="variant">
      <vt:variant>
        <vt:lpstr>Theme</vt:lpstr>
      </vt:variant>
      <vt:variant>
        <vt:i4>1</vt:i4>
      </vt:variant>
      <vt:variant>
        <vt:lpstr>Slide Titles</vt:lpstr>
      </vt:variant>
      <vt:variant>
        <vt:i4>111</vt:i4>
      </vt:variant>
    </vt:vector>
  </HeadingPairs>
  <TitlesOfParts>
    <vt:vector size="112" baseType="lpstr">
      <vt:lpstr>Theme1</vt:lpstr>
      <vt:lpstr>Economic Ideology of Islam</vt:lpstr>
      <vt:lpstr>Factors of Production in Islam, Capitalism and Socialism</vt:lpstr>
      <vt:lpstr>Slide 3</vt:lpstr>
      <vt:lpstr>Slide 4</vt:lpstr>
      <vt:lpstr>Slide 5</vt:lpstr>
      <vt:lpstr>Slide 6</vt:lpstr>
      <vt:lpstr>Slide 7</vt:lpstr>
      <vt:lpstr>Slide 8</vt:lpstr>
      <vt:lpstr>Slide 9</vt:lpstr>
      <vt:lpstr>Slide 10</vt:lpstr>
      <vt:lpstr>Slide 11</vt:lpstr>
      <vt:lpstr>Slide 12</vt:lpstr>
      <vt:lpstr>Slide 13</vt:lpstr>
      <vt:lpstr>Factors of Production in Islam, Capitalism and Socialism</vt:lpstr>
      <vt:lpstr>Slide 15</vt:lpstr>
      <vt:lpstr>Slide 16</vt:lpstr>
      <vt:lpstr>Slide 17</vt:lpstr>
      <vt:lpstr>Slide 18</vt:lpstr>
      <vt:lpstr>Slide 19</vt:lpstr>
      <vt:lpstr>Slide 20</vt:lpstr>
      <vt:lpstr>Slide 21</vt:lpstr>
      <vt:lpstr>Slide 22</vt:lpstr>
      <vt:lpstr>Slide 23</vt:lpstr>
      <vt:lpstr>Slide 24</vt:lpstr>
      <vt:lpstr>Slide 25</vt:lpstr>
      <vt:lpstr>Factors of Production in Islam, Capitalism and Socialism</vt:lpstr>
      <vt:lpstr>Slide 27</vt:lpstr>
      <vt:lpstr>Slide 28</vt:lpstr>
      <vt:lpstr>Slide 29</vt:lpstr>
      <vt:lpstr>Slide 30</vt:lpstr>
      <vt:lpstr>Slide 31</vt:lpstr>
      <vt:lpstr>Slide 32</vt:lpstr>
      <vt:lpstr>Slide 33</vt:lpstr>
      <vt:lpstr>Factors of Production in Islam, Capitalism and Socialism</vt:lpstr>
      <vt:lpstr>Slide 35</vt:lpstr>
      <vt:lpstr>Slide 36</vt:lpstr>
      <vt:lpstr>Slide 37</vt:lpstr>
      <vt:lpstr>Slide 38</vt:lpstr>
      <vt:lpstr>Slide 39</vt:lpstr>
      <vt:lpstr>Slide 40</vt:lpstr>
      <vt:lpstr>Slide 41</vt:lpstr>
      <vt:lpstr>Slide 42</vt:lpstr>
      <vt:lpstr>Slide 43</vt:lpstr>
      <vt:lpstr>Factors of Production in Islam, Capitalism and Socialism</vt:lpstr>
      <vt:lpstr>Slide 45</vt:lpstr>
      <vt:lpstr>Slide 46</vt:lpstr>
      <vt:lpstr>Slide 47</vt:lpstr>
      <vt:lpstr>Slide 48</vt:lpstr>
      <vt:lpstr>Slide 49</vt:lpstr>
      <vt:lpstr>Slide 50</vt:lpstr>
      <vt:lpstr>Slide 51</vt:lpstr>
      <vt:lpstr>Factors of Production in Islam, Capitalism and Socialism</vt:lpstr>
      <vt:lpstr>Slide 53</vt:lpstr>
      <vt:lpstr>Slide 54</vt:lpstr>
      <vt:lpstr>Slide 55</vt:lpstr>
      <vt:lpstr>Slide 56</vt:lpstr>
      <vt:lpstr>Slide 57</vt:lpstr>
      <vt:lpstr>Slide 58</vt:lpstr>
      <vt:lpstr>Slide 59</vt:lpstr>
      <vt:lpstr>Slide 60</vt:lpstr>
      <vt:lpstr>Factors of Production in Islam, Capitalism and Socialism</vt:lpstr>
      <vt:lpstr>Slide 62</vt:lpstr>
      <vt:lpstr>Slide 63</vt:lpstr>
      <vt:lpstr>Slide 64</vt:lpstr>
      <vt:lpstr>Slide 65</vt:lpstr>
      <vt:lpstr>Slide 66</vt:lpstr>
      <vt:lpstr>Factors of Production in Islam, Capitalism and Socialism</vt:lpstr>
      <vt:lpstr>Slide 68</vt:lpstr>
      <vt:lpstr>Slide 69</vt:lpstr>
      <vt:lpstr>Slide 70</vt:lpstr>
      <vt:lpstr>Slide 71</vt:lpstr>
      <vt:lpstr>Slide 72</vt:lpstr>
      <vt:lpstr>Slide 73</vt:lpstr>
      <vt:lpstr>Slide 74</vt:lpstr>
      <vt:lpstr>Slide 75</vt:lpstr>
      <vt:lpstr>Factors of Production in Islam, Capitalism and Socialism</vt:lpstr>
      <vt:lpstr>Slide 77</vt:lpstr>
      <vt:lpstr>Slide 78</vt:lpstr>
      <vt:lpstr>Slide 79</vt:lpstr>
      <vt:lpstr>Slide 80</vt:lpstr>
      <vt:lpstr>Slide 81</vt:lpstr>
      <vt:lpstr>Slide 82</vt:lpstr>
      <vt:lpstr>Slide 83</vt:lpstr>
      <vt:lpstr>Factors of Production in Islam, Capitalism and Socialism</vt:lpstr>
      <vt:lpstr>Slide 85</vt:lpstr>
      <vt:lpstr>Slide 86</vt:lpstr>
      <vt:lpstr>Slide 87</vt:lpstr>
      <vt:lpstr>Slide 88</vt:lpstr>
      <vt:lpstr>Slide 89</vt:lpstr>
      <vt:lpstr>Slide 90</vt:lpstr>
      <vt:lpstr>Factors of Production in Islam, Capitalism and Socialism</vt:lpstr>
      <vt:lpstr>Slide 92</vt:lpstr>
      <vt:lpstr>Slide 93</vt:lpstr>
      <vt:lpstr>Slide 94</vt:lpstr>
      <vt:lpstr>Slide 95</vt:lpstr>
      <vt:lpstr>Slide 96</vt:lpstr>
      <vt:lpstr>Factors of Production in Islam, Capitalism and Socialism</vt:lpstr>
      <vt:lpstr>Slide 98</vt:lpstr>
      <vt:lpstr>Slide 99</vt:lpstr>
      <vt:lpstr>Slide 100</vt:lpstr>
      <vt:lpstr>Slide 101</vt:lpstr>
      <vt:lpstr>Slide 102</vt:lpstr>
      <vt:lpstr>Slide 103</vt:lpstr>
      <vt:lpstr>Slide 104</vt:lpstr>
      <vt:lpstr>Factors of Production in Islam, Capitalism and Socialism</vt:lpstr>
      <vt:lpstr>Slide 106</vt:lpstr>
      <vt:lpstr>Slide 107</vt:lpstr>
      <vt:lpstr>Slide 108</vt:lpstr>
      <vt:lpstr>Slide 109</vt:lpstr>
      <vt:lpstr>Slide 110</vt:lpstr>
      <vt:lpstr>Slide 111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539</cp:revision>
  <dcterms:created xsi:type="dcterms:W3CDTF">2014-09-03T15:33:21Z</dcterms:created>
  <dcterms:modified xsi:type="dcterms:W3CDTF">2017-06-04T03:54:13Z</dcterms:modified>
</cp:coreProperties>
</file>